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7" r:id="rId5"/>
    <p:sldMasterId id="2147483691" r:id="rId6"/>
    <p:sldMasterId id="2147483704" r:id="rId7"/>
  </p:sldMasterIdLst>
  <p:notesMasterIdLst>
    <p:notesMasterId r:id="rId11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65"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30" r:id="rId80"/>
    <p:sldId id="328" r:id="rId81"/>
    <p:sldId id="329"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 id="363" r:id="rId115"/>
    <p:sldId id="364" r:id="rId1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F" initials="A" lastIdx="28" clrIdx="0">
    <p:extLst>
      <p:ext uri="{19B8F6BF-5375-455C-9EA6-DF929625EA0E}">
        <p15:presenceInfo xmlns:p15="http://schemas.microsoft.com/office/powerpoint/2012/main" userId="ACF" providerId="None"/>
      </p:ext>
    </p:extLst>
  </p:cmAuthor>
  <p:cmAuthor id="2" name="Clara Ituero" initials="CI" lastIdx="14" clrIdx="1">
    <p:extLst>
      <p:ext uri="{19B8F6BF-5375-455C-9EA6-DF929625EA0E}">
        <p15:presenceInfo xmlns:p15="http://schemas.microsoft.com/office/powerpoint/2012/main" userId="79c4b37fdbdbd994" providerId="Windows Live"/>
      </p:ext>
    </p:extLst>
  </p:cmAuthor>
  <p:cmAuthor id="3" name="Maxime Mariage" initials="NG" lastIdx="2" clrIdx="2">
    <p:extLst>
      <p:ext uri="{19B8F6BF-5375-455C-9EA6-DF929625EA0E}">
        <p15:presenceInfo xmlns:p15="http://schemas.microsoft.com/office/powerpoint/2012/main" userId="Maxime Mariag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00CAE6-345B-9B68-1620-E5E70824B6B9}" v="153" dt="2020-02-28T21:42:50.721"/>
    <p1510:client id="{9875D4C5-C1FF-7E01-67BC-3193CC0816B2}" v="210" dt="2020-02-28T22:35:07.2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39" autoAdjust="0"/>
    <p:restoredTop sz="90583" autoAdjust="0"/>
  </p:normalViewPr>
  <p:slideViewPr>
    <p:cSldViewPr snapToGrid="0">
      <p:cViewPr varScale="1">
        <p:scale>
          <a:sx n="43" d="100"/>
          <a:sy n="43" d="100"/>
        </p:scale>
        <p:origin x="96" y="342"/>
      </p:cViewPr>
      <p:guideLst/>
    </p:cSldViewPr>
  </p:slideViewPr>
  <p:notesTextViewPr>
    <p:cViewPr>
      <p:scale>
        <a:sx n="1" d="1"/>
        <a:sy n="1" d="1"/>
      </p:scale>
      <p:origin x="0" y="0"/>
    </p:cViewPr>
  </p:notesTextViewPr>
  <p:sorterViewPr>
    <p:cViewPr>
      <p:scale>
        <a:sx n="100" d="100"/>
        <a:sy n="100" d="100"/>
      </p:scale>
      <p:origin x="0" y="-3309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117" Type="http://schemas.openxmlformats.org/officeDocument/2006/relationships/notesMaster" Target="notesMasters/notesMaster1.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112" Type="http://schemas.openxmlformats.org/officeDocument/2006/relationships/slide" Target="slides/slide105.xml"/><Relationship Id="rId16" Type="http://schemas.openxmlformats.org/officeDocument/2006/relationships/slide" Target="slides/slide9.xml"/><Relationship Id="rId107" Type="http://schemas.openxmlformats.org/officeDocument/2006/relationships/slide" Target="slides/slide100.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102" Type="http://schemas.openxmlformats.org/officeDocument/2006/relationships/slide" Target="slides/slide95.xml"/><Relationship Id="rId123" Type="http://schemas.microsoft.com/office/2016/11/relationships/changesInfo" Target="changesInfos/changesInfo1.xml"/><Relationship Id="rId5" Type="http://schemas.openxmlformats.org/officeDocument/2006/relationships/slideMaster" Target="slideMasters/slideMaster2.xml"/><Relationship Id="rId90" Type="http://schemas.openxmlformats.org/officeDocument/2006/relationships/slide" Target="slides/slide83.xml"/><Relationship Id="rId95" Type="http://schemas.openxmlformats.org/officeDocument/2006/relationships/slide" Target="slides/slide88.xml"/><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113" Type="http://schemas.openxmlformats.org/officeDocument/2006/relationships/slide" Target="slides/slide106.xml"/><Relationship Id="rId118" Type="http://schemas.openxmlformats.org/officeDocument/2006/relationships/commentAuthors" Target="commentAuthors.xml"/><Relationship Id="rId80" Type="http://schemas.openxmlformats.org/officeDocument/2006/relationships/slide" Target="slides/slide73.xml"/><Relationship Id="rId85" Type="http://schemas.openxmlformats.org/officeDocument/2006/relationships/slide" Target="slides/slide78.xml"/><Relationship Id="rId12" Type="http://schemas.openxmlformats.org/officeDocument/2006/relationships/slide" Target="slides/slide5.xml"/><Relationship Id="rId17" Type="http://schemas.openxmlformats.org/officeDocument/2006/relationships/slide" Target="slides/slide10.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08" Type="http://schemas.openxmlformats.org/officeDocument/2006/relationships/slide" Target="slides/slide101.xml"/><Relationship Id="rId124" Type="http://schemas.microsoft.com/office/2015/10/relationships/revisionInfo" Target="revisionInfo.xml"/><Relationship Id="rId54" Type="http://schemas.openxmlformats.org/officeDocument/2006/relationships/slide" Target="slides/slide47.xml"/><Relationship Id="rId70" Type="http://schemas.openxmlformats.org/officeDocument/2006/relationships/slide" Target="slides/slide63.xml"/><Relationship Id="rId75" Type="http://schemas.openxmlformats.org/officeDocument/2006/relationships/slide" Target="slides/slide68.xml"/><Relationship Id="rId91" Type="http://schemas.openxmlformats.org/officeDocument/2006/relationships/slide" Target="slides/slide84.xml"/><Relationship Id="rId96" Type="http://schemas.openxmlformats.org/officeDocument/2006/relationships/slide" Target="slides/slide89.xml"/><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 Target="slides/slide16.xml"/><Relationship Id="rId28" Type="http://schemas.openxmlformats.org/officeDocument/2006/relationships/slide" Target="slides/slide21.xml"/><Relationship Id="rId49" Type="http://schemas.openxmlformats.org/officeDocument/2006/relationships/slide" Target="slides/slide42.xml"/><Relationship Id="rId114" Type="http://schemas.openxmlformats.org/officeDocument/2006/relationships/slide" Target="slides/slide107.xml"/><Relationship Id="rId119" Type="http://schemas.openxmlformats.org/officeDocument/2006/relationships/presProps" Target="presProps.xml"/><Relationship Id="rId44" Type="http://schemas.openxmlformats.org/officeDocument/2006/relationships/slide" Target="slides/slide37.xml"/><Relationship Id="rId60" Type="http://schemas.openxmlformats.org/officeDocument/2006/relationships/slide" Target="slides/slide53.xml"/><Relationship Id="rId65" Type="http://schemas.openxmlformats.org/officeDocument/2006/relationships/slide" Target="slides/slide58.xml"/><Relationship Id="rId81" Type="http://schemas.openxmlformats.org/officeDocument/2006/relationships/slide" Target="slides/slide74.xml"/><Relationship Id="rId86" Type="http://schemas.openxmlformats.org/officeDocument/2006/relationships/slide" Target="slides/slide79.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slide" Target="slides/slide10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120" Type="http://schemas.openxmlformats.org/officeDocument/2006/relationships/viewProps" Target="viewProps.xml"/><Relationship Id="rId7" Type="http://schemas.openxmlformats.org/officeDocument/2006/relationships/slideMaster" Target="slideMasters/slideMaster4.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customXml" Target="../customXml/item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slide" Target="slides/slide103.xml"/><Relationship Id="rId115" Type="http://schemas.openxmlformats.org/officeDocument/2006/relationships/slide" Target="slides/slide108.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121" Type="http://schemas.openxmlformats.org/officeDocument/2006/relationships/theme" Target="theme/theme1.xml"/><Relationship Id="rId3" Type="http://schemas.openxmlformats.org/officeDocument/2006/relationships/customXml" Target="../customXml/item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116" Type="http://schemas.openxmlformats.org/officeDocument/2006/relationships/slide" Target="slides/slide109.xml"/><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slide" Target="slides/slide104.xml"/><Relationship Id="rId15" Type="http://schemas.openxmlformats.org/officeDocument/2006/relationships/slide" Target="slides/slide8.xml"/><Relationship Id="rId36" Type="http://schemas.openxmlformats.org/officeDocument/2006/relationships/slide" Target="slides/slide29.xml"/><Relationship Id="rId57" Type="http://schemas.openxmlformats.org/officeDocument/2006/relationships/slide" Target="slides/slide50.xml"/><Relationship Id="rId106" Type="http://schemas.openxmlformats.org/officeDocument/2006/relationships/slide" Target="slides/slide99.xml"/><Relationship Id="rId10" Type="http://schemas.openxmlformats.org/officeDocument/2006/relationships/slide" Target="slides/slide3.xml"/><Relationship Id="rId31" Type="http://schemas.openxmlformats.org/officeDocument/2006/relationships/slide" Target="slides/slide24.xml"/><Relationship Id="rId52" Type="http://schemas.openxmlformats.org/officeDocument/2006/relationships/slide" Target="slides/slide45.xml"/><Relationship Id="rId73" Type="http://schemas.openxmlformats.org/officeDocument/2006/relationships/slide" Target="slides/slide66.xml"/><Relationship Id="rId78" Type="http://schemas.openxmlformats.org/officeDocument/2006/relationships/slide" Target="slides/slide71.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1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nder2 Intern" userId="S::gender-intern@nohungerforum.org::939f3581-0278-4130-98be-68571508fb24" providerId="AD" clId="Web-{7000CAE6-345B-9B68-1620-E5E70824B6B9}"/>
    <pc:docChg chg="modSld">
      <pc:chgData name="Gender2 Intern" userId="S::gender-intern@nohungerforum.org::939f3581-0278-4130-98be-68571508fb24" providerId="AD" clId="Web-{7000CAE6-345B-9B68-1620-E5E70824B6B9}" dt="2020-02-28T21:42:50.721" v="149" actId="20577"/>
      <pc:docMkLst>
        <pc:docMk/>
      </pc:docMkLst>
      <pc:sldChg chg="modSp">
        <pc:chgData name="Gender2 Intern" userId="S::gender-intern@nohungerforum.org::939f3581-0278-4130-98be-68571508fb24" providerId="AD" clId="Web-{7000CAE6-345B-9B68-1620-E5E70824B6B9}" dt="2020-02-28T21:22:06.248" v="4" actId="20577"/>
        <pc:sldMkLst>
          <pc:docMk/>
          <pc:sldMk cId="1311796913" sldId="262"/>
        </pc:sldMkLst>
        <pc:spChg chg="mod">
          <ac:chgData name="Gender2 Intern" userId="S::gender-intern@nohungerforum.org::939f3581-0278-4130-98be-68571508fb24" providerId="AD" clId="Web-{7000CAE6-345B-9B68-1620-E5E70824B6B9}" dt="2020-02-28T21:22:06.248" v="4" actId="20577"/>
          <ac:spMkLst>
            <pc:docMk/>
            <pc:sldMk cId="1311796913" sldId="262"/>
            <ac:spMk id="5" creationId="{00000000-0000-0000-0000-000000000000}"/>
          </ac:spMkLst>
        </pc:spChg>
      </pc:sldChg>
      <pc:sldChg chg="modSp">
        <pc:chgData name="Gender2 Intern" userId="S::gender-intern@nohungerforum.org::939f3581-0278-4130-98be-68571508fb24" providerId="AD" clId="Web-{7000CAE6-345B-9B68-1620-E5E70824B6B9}" dt="2020-02-28T21:24:34.983" v="6" actId="20577"/>
        <pc:sldMkLst>
          <pc:docMk/>
          <pc:sldMk cId="157370729" sldId="267"/>
        </pc:sldMkLst>
        <pc:spChg chg="mod">
          <ac:chgData name="Gender2 Intern" userId="S::gender-intern@nohungerforum.org::939f3581-0278-4130-98be-68571508fb24" providerId="AD" clId="Web-{7000CAE6-345B-9B68-1620-E5E70824B6B9}" dt="2020-02-28T21:24:34.983" v="6" actId="20577"/>
          <ac:spMkLst>
            <pc:docMk/>
            <pc:sldMk cId="157370729" sldId="267"/>
            <ac:spMk id="3" creationId="{00000000-0000-0000-0000-000000000000}"/>
          </ac:spMkLst>
        </pc:spChg>
      </pc:sldChg>
      <pc:sldChg chg="modSp">
        <pc:chgData name="Gender2 Intern" userId="S::gender-intern@nohungerforum.org::939f3581-0278-4130-98be-68571508fb24" providerId="AD" clId="Web-{7000CAE6-345B-9B68-1620-E5E70824B6B9}" dt="2020-02-28T21:26:54.205" v="23" actId="1076"/>
        <pc:sldMkLst>
          <pc:docMk/>
          <pc:sldMk cId="2705687763" sldId="268"/>
        </pc:sldMkLst>
        <pc:spChg chg="mod">
          <ac:chgData name="Gender2 Intern" userId="S::gender-intern@nohungerforum.org::939f3581-0278-4130-98be-68571508fb24" providerId="AD" clId="Web-{7000CAE6-345B-9B68-1620-E5E70824B6B9}" dt="2020-02-28T21:26:54.205" v="23" actId="1076"/>
          <ac:spMkLst>
            <pc:docMk/>
            <pc:sldMk cId="2705687763" sldId="268"/>
            <ac:spMk id="3" creationId="{00000000-0000-0000-0000-000000000000}"/>
          </ac:spMkLst>
        </pc:spChg>
      </pc:sldChg>
      <pc:sldChg chg="modSp">
        <pc:chgData name="Gender2 Intern" userId="S::gender-intern@nohungerforum.org::939f3581-0278-4130-98be-68571508fb24" providerId="AD" clId="Web-{7000CAE6-345B-9B68-1620-E5E70824B6B9}" dt="2020-02-28T21:34:57.925" v="80" actId="20577"/>
        <pc:sldMkLst>
          <pc:docMk/>
          <pc:sldMk cId="349525037" sldId="273"/>
        </pc:sldMkLst>
        <pc:spChg chg="mod">
          <ac:chgData name="Gender2 Intern" userId="S::gender-intern@nohungerforum.org::939f3581-0278-4130-98be-68571508fb24" providerId="AD" clId="Web-{7000CAE6-345B-9B68-1620-E5E70824B6B9}" dt="2020-02-28T21:34:57.925" v="80" actId="20577"/>
          <ac:spMkLst>
            <pc:docMk/>
            <pc:sldMk cId="349525037" sldId="273"/>
            <ac:spMk id="4" creationId="{D2C2DAC5-CE4E-41A3-9BA7-A6F4CDB6FA0A}"/>
          </ac:spMkLst>
        </pc:spChg>
      </pc:sldChg>
      <pc:sldChg chg="modSp">
        <pc:chgData name="Gender2 Intern" userId="S::gender-intern@nohungerforum.org::939f3581-0278-4130-98be-68571508fb24" providerId="AD" clId="Web-{7000CAE6-345B-9B68-1620-E5E70824B6B9}" dt="2020-02-28T21:35:17.675" v="89" actId="20577"/>
        <pc:sldMkLst>
          <pc:docMk/>
          <pc:sldMk cId="4128585296" sldId="274"/>
        </pc:sldMkLst>
        <pc:graphicFrameChg chg="modGraphic">
          <ac:chgData name="Gender2 Intern" userId="S::gender-intern@nohungerforum.org::939f3581-0278-4130-98be-68571508fb24" providerId="AD" clId="Web-{7000CAE6-345B-9B68-1620-E5E70824B6B9}" dt="2020-02-28T21:35:17.675" v="89" actId="20577"/>
          <ac:graphicFrameMkLst>
            <pc:docMk/>
            <pc:sldMk cId="4128585296" sldId="274"/>
            <ac:graphicFrameMk id="4" creationId="{5F90963D-753E-804A-A35D-E428A1D94C82}"/>
          </ac:graphicFrameMkLst>
        </pc:graphicFrameChg>
      </pc:sldChg>
      <pc:sldChg chg="modSp">
        <pc:chgData name="Gender2 Intern" userId="S::gender-intern@nohungerforum.org::939f3581-0278-4130-98be-68571508fb24" providerId="AD" clId="Web-{7000CAE6-345B-9B68-1620-E5E70824B6B9}" dt="2020-02-28T21:42:50.705" v="148" actId="20577"/>
        <pc:sldMkLst>
          <pc:docMk/>
          <pc:sldMk cId="477704993" sldId="278"/>
        </pc:sldMkLst>
        <pc:spChg chg="mod">
          <ac:chgData name="Gender2 Intern" userId="S::gender-intern@nohungerforum.org::939f3581-0278-4130-98be-68571508fb24" providerId="AD" clId="Web-{7000CAE6-345B-9B68-1620-E5E70824B6B9}" dt="2020-02-28T21:42:50.705" v="148" actId="20577"/>
          <ac:spMkLst>
            <pc:docMk/>
            <pc:sldMk cId="477704993" sldId="278"/>
            <ac:spMk id="5" creationId="{3F09246C-D957-4830-989F-6530CAD2DF03}"/>
          </ac:spMkLst>
        </pc:spChg>
        <pc:spChg chg="mod">
          <ac:chgData name="Gender2 Intern" userId="S::gender-intern@nohungerforum.org::939f3581-0278-4130-98be-68571508fb24" providerId="AD" clId="Web-{7000CAE6-345B-9B68-1620-E5E70824B6B9}" dt="2020-02-28T21:41:16.362" v="131" actId="20577"/>
          <ac:spMkLst>
            <pc:docMk/>
            <pc:sldMk cId="477704993" sldId="278"/>
            <ac:spMk id="6" creationId="{EB3B11E4-ECE4-4F79-B1A0-68651B480502}"/>
          </ac:spMkLst>
        </pc:spChg>
        <pc:spChg chg="mod">
          <ac:chgData name="Gender2 Intern" userId="S::gender-intern@nohungerforum.org::939f3581-0278-4130-98be-68571508fb24" providerId="AD" clId="Web-{7000CAE6-345B-9B68-1620-E5E70824B6B9}" dt="2020-02-28T21:39:14.956" v="104" actId="20577"/>
          <ac:spMkLst>
            <pc:docMk/>
            <pc:sldMk cId="477704993" sldId="278"/>
            <ac:spMk id="9" creationId="{1ECB2E31-54AD-4056-9624-D9092E99771D}"/>
          </ac:spMkLst>
        </pc:spChg>
        <pc:spChg chg="mod">
          <ac:chgData name="Gender2 Intern" userId="S::gender-intern@nohungerforum.org::939f3581-0278-4130-98be-68571508fb24" providerId="AD" clId="Web-{7000CAE6-345B-9B68-1620-E5E70824B6B9}" dt="2020-02-28T21:39:46.737" v="110" actId="20577"/>
          <ac:spMkLst>
            <pc:docMk/>
            <pc:sldMk cId="477704993" sldId="278"/>
            <ac:spMk id="11" creationId="{39707114-B4EC-4FFD-B732-A056F370333B}"/>
          </ac:spMkLst>
        </pc:spChg>
        <pc:spChg chg="mod">
          <ac:chgData name="Gender2 Intern" userId="S::gender-intern@nohungerforum.org::939f3581-0278-4130-98be-68571508fb24" providerId="AD" clId="Web-{7000CAE6-345B-9B68-1620-E5E70824B6B9}" dt="2020-02-28T21:42:20.377" v="135" actId="1076"/>
          <ac:spMkLst>
            <pc:docMk/>
            <pc:sldMk cId="477704993" sldId="278"/>
            <ac:spMk id="35" creationId="{4867A946-C11F-401B-947F-A0EC95B93707}"/>
          </ac:spMkLst>
        </pc:spChg>
        <pc:graphicFrameChg chg="modGraphic">
          <ac:chgData name="Gender2 Intern" userId="S::gender-intern@nohungerforum.org::939f3581-0278-4130-98be-68571508fb24" providerId="AD" clId="Web-{7000CAE6-345B-9B68-1620-E5E70824B6B9}" dt="2020-02-28T21:40:11.612" v="126" actId="20577"/>
          <ac:graphicFrameMkLst>
            <pc:docMk/>
            <pc:sldMk cId="477704993" sldId="278"/>
            <ac:graphicFrameMk id="4" creationId="{49D4AF69-597A-4443-9756-286AA803D1F3}"/>
          </ac:graphicFrameMkLst>
        </pc:graphicFrameChg>
      </pc:sldChg>
    </pc:docChg>
  </pc:docChgLst>
  <pc:docChgLst>
    <pc:chgData name="Gender2 Intern" userId="S::gender-intern@nohungerforum.org::939f3581-0278-4130-98be-68571508fb24" providerId="AD" clId="Web-{9875D4C5-C1FF-7E01-67BC-3193CC0816B2}"/>
    <pc:docChg chg="modSld">
      <pc:chgData name="Gender2 Intern" userId="S::gender-intern@nohungerforum.org::939f3581-0278-4130-98be-68571508fb24" providerId="AD" clId="Web-{9875D4C5-C1FF-7E01-67BC-3193CC0816B2}" dt="2020-02-28T22:35:07.268" v="200" actId="20577"/>
      <pc:docMkLst>
        <pc:docMk/>
      </pc:docMkLst>
      <pc:sldChg chg="modSp">
        <pc:chgData name="Gender2 Intern" userId="S::gender-intern@nohungerforum.org::939f3581-0278-4130-98be-68571508fb24" providerId="AD" clId="Web-{9875D4C5-C1FF-7E01-67BC-3193CC0816B2}" dt="2020-02-28T21:46:12.356" v="1" actId="1076"/>
        <pc:sldMkLst>
          <pc:docMk/>
          <pc:sldMk cId="2888632323" sldId="279"/>
        </pc:sldMkLst>
        <pc:spChg chg="mod">
          <ac:chgData name="Gender2 Intern" userId="S::gender-intern@nohungerforum.org::939f3581-0278-4130-98be-68571508fb24" providerId="AD" clId="Web-{9875D4C5-C1FF-7E01-67BC-3193CC0816B2}" dt="2020-02-28T21:46:12.356" v="1" actId="1076"/>
          <ac:spMkLst>
            <pc:docMk/>
            <pc:sldMk cId="2888632323" sldId="279"/>
            <ac:spMk id="2" creationId="{00000000-0000-0000-0000-000000000000}"/>
          </ac:spMkLst>
        </pc:spChg>
      </pc:sldChg>
      <pc:sldChg chg="modSp">
        <pc:chgData name="Gender2 Intern" userId="S::gender-intern@nohungerforum.org::939f3581-0278-4130-98be-68571508fb24" providerId="AD" clId="Web-{9875D4C5-C1FF-7E01-67BC-3193CC0816B2}" dt="2020-02-28T21:48:34.575" v="5" actId="20577"/>
        <pc:sldMkLst>
          <pc:docMk/>
          <pc:sldMk cId="2639848152" sldId="280"/>
        </pc:sldMkLst>
        <pc:spChg chg="mod">
          <ac:chgData name="Gender2 Intern" userId="S::gender-intern@nohungerforum.org::939f3581-0278-4130-98be-68571508fb24" providerId="AD" clId="Web-{9875D4C5-C1FF-7E01-67BC-3193CC0816B2}" dt="2020-02-28T21:48:25.637" v="2" actId="20577"/>
          <ac:spMkLst>
            <pc:docMk/>
            <pc:sldMk cId="2639848152" sldId="280"/>
            <ac:spMk id="10" creationId="{D2A25AE1-EA34-4C97-97C6-8F405EC90FDC}"/>
          </ac:spMkLst>
        </pc:spChg>
        <pc:spChg chg="mod">
          <ac:chgData name="Gender2 Intern" userId="S::gender-intern@nohungerforum.org::939f3581-0278-4130-98be-68571508fb24" providerId="AD" clId="Web-{9875D4C5-C1FF-7E01-67BC-3193CC0816B2}" dt="2020-02-28T21:48:34.575" v="5" actId="20577"/>
          <ac:spMkLst>
            <pc:docMk/>
            <pc:sldMk cId="2639848152" sldId="280"/>
            <ac:spMk id="19" creationId="{E78A8131-719B-4257-9FF8-469277ECEF84}"/>
          </ac:spMkLst>
        </pc:spChg>
      </pc:sldChg>
      <pc:sldChg chg="modSp">
        <pc:chgData name="Gender2 Intern" userId="S::gender-intern@nohungerforum.org::939f3581-0278-4130-98be-68571508fb24" providerId="AD" clId="Web-{9875D4C5-C1FF-7E01-67BC-3193CC0816B2}" dt="2020-02-28T21:50:42.872" v="27" actId="20577"/>
        <pc:sldMkLst>
          <pc:docMk/>
          <pc:sldMk cId="246173246" sldId="281"/>
        </pc:sldMkLst>
        <pc:spChg chg="mod">
          <ac:chgData name="Gender2 Intern" userId="S::gender-intern@nohungerforum.org::939f3581-0278-4130-98be-68571508fb24" providerId="AD" clId="Web-{9875D4C5-C1FF-7E01-67BC-3193CC0816B2}" dt="2020-02-28T21:49:51.934" v="15" actId="20577"/>
          <ac:spMkLst>
            <pc:docMk/>
            <pc:sldMk cId="246173246" sldId="281"/>
            <ac:spMk id="12" creationId="{00000000-0000-0000-0000-000000000000}"/>
          </ac:spMkLst>
        </pc:spChg>
        <pc:spChg chg="mod">
          <ac:chgData name="Gender2 Intern" userId="S::gender-intern@nohungerforum.org::939f3581-0278-4130-98be-68571508fb24" providerId="AD" clId="Web-{9875D4C5-C1FF-7E01-67BC-3193CC0816B2}" dt="2020-02-28T21:50:13.340" v="20" actId="20577"/>
          <ac:spMkLst>
            <pc:docMk/>
            <pc:sldMk cId="246173246" sldId="281"/>
            <ac:spMk id="17" creationId="{00000000-0000-0000-0000-000000000000}"/>
          </ac:spMkLst>
        </pc:spChg>
        <pc:graphicFrameChg chg="modGraphic">
          <ac:chgData name="Gender2 Intern" userId="S::gender-intern@nohungerforum.org::939f3581-0278-4130-98be-68571508fb24" providerId="AD" clId="Web-{9875D4C5-C1FF-7E01-67BC-3193CC0816B2}" dt="2020-02-28T21:50:42.872" v="27" actId="20577"/>
          <ac:graphicFrameMkLst>
            <pc:docMk/>
            <pc:sldMk cId="246173246" sldId="281"/>
            <ac:graphicFrameMk id="3" creationId="{00000000-0000-0000-0000-000000000000}"/>
          </ac:graphicFrameMkLst>
        </pc:graphicFrameChg>
      </pc:sldChg>
      <pc:sldChg chg="modSp">
        <pc:chgData name="Gender2 Intern" userId="S::gender-intern@nohungerforum.org::939f3581-0278-4130-98be-68571508fb24" providerId="AD" clId="Web-{9875D4C5-C1FF-7E01-67BC-3193CC0816B2}" dt="2020-02-28T21:53:14.809" v="47" actId="20577"/>
        <pc:sldMkLst>
          <pc:docMk/>
          <pc:sldMk cId="2156999436" sldId="283"/>
        </pc:sldMkLst>
        <pc:spChg chg="mod">
          <ac:chgData name="Gender2 Intern" userId="S::gender-intern@nohungerforum.org::939f3581-0278-4130-98be-68571508fb24" providerId="AD" clId="Web-{9875D4C5-C1FF-7E01-67BC-3193CC0816B2}" dt="2020-02-28T21:53:14.809" v="47" actId="20577"/>
          <ac:spMkLst>
            <pc:docMk/>
            <pc:sldMk cId="2156999436" sldId="283"/>
            <ac:spMk id="6" creationId="{D835F6BF-D7FD-47A2-A8DA-079AE73C1335}"/>
          </ac:spMkLst>
        </pc:spChg>
      </pc:sldChg>
      <pc:sldChg chg="modSp">
        <pc:chgData name="Gender2 Intern" userId="S::gender-intern@nohungerforum.org::939f3581-0278-4130-98be-68571508fb24" providerId="AD" clId="Web-{9875D4C5-C1FF-7E01-67BC-3193CC0816B2}" dt="2020-02-28T21:55:37.747" v="117" actId="20577"/>
        <pc:sldMkLst>
          <pc:docMk/>
          <pc:sldMk cId="1081870845" sldId="284"/>
        </pc:sldMkLst>
        <pc:spChg chg="mod">
          <ac:chgData name="Gender2 Intern" userId="S::gender-intern@nohungerforum.org::939f3581-0278-4130-98be-68571508fb24" providerId="AD" clId="Web-{9875D4C5-C1FF-7E01-67BC-3193CC0816B2}" dt="2020-02-28T21:55:37.747" v="117" actId="20577"/>
          <ac:spMkLst>
            <pc:docMk/>
            <pc:sldMk cId="1081870845" sldId="284"/>
            <ac:spMk id="6" creationId="{A1245683-5CF1-408C-AA58-FFA895F41E4C}"/>
          </ac:spMkLst>
        </pc:spChg>
        <pc:spChg chg="mod">
          <ac:chgData name="Gender2 Intern" userId="S::gender-intern@nohungerforum.org::939f3581-0278-4130-98be-68571508fb24" providerId="AD" clId="Web-{9875D4C5-C1FF-7E01-67BC-3193CC0816B2}" dt="2020-02-28T21:53:29.356" v="52" actId="20577"/>
          <ac:spMkLst>
            <pc:docMk/>
            <pc:sldMk cId="1081870845" sldId="284"/>
            <ac:spMk id="33794" creationId="{FBB5F0E3-C719-408D-BA14-7EB63A401AD0}"/>
          </ac:spMkLst>
        </pc:spChg>
      </pc:sldChg>
      <pc:sldChg chg="modSp">
        <pc:chgData name="Gender2 Intern" userId="S::gender-intern@nohungerforum.org::939f3581-0278-4130-98be-68571508fb24" providerId="AD" clId="Web-{9875D4C5-C1FF-7E01-67BC-3193CC0816B2}" dt="2020-02-28T21:56:25.466" v="131" actId="20577"/>
        <pc:sldMkLst>
          <pc:docMk/>
          <pc:sldMk cId="800663817" sldId="286"/>
        </pc:sldMkLst>
        <pc:spChg chg="mod">
          <ac:chgData name="Gender2 Intern" userId="S::gender-intern@nohungerforum.org::939f3581-0278-4130-98be-68571508fb24" providerId="AD" clId="Web-{9875D4C5-C1FF-7E01-67BC-3193CC0816B2}" dt="2020-02-28T21:56:25.466" v="131" actId="20577"/>
          <ac:spMkLst>
            <pc:docMk/>
            <pc:sldMk cId="800663817" sldId="286"/>
            <ac:spMk id="4" creationId="{D835F6BF-D7FD-47A2-A8DA-079AE73C1335}"/>
          </ac:spMkLst>
        </pc:spChg>
        <pc:spChg chg="mod">
          <ac:chgData name="Gender2 Intern" userId="S::gender-intern@nohungerforum.org::939f3581-0278-4130-98be-68571508fb24" providerId="AD" clId="Web-{9875D4C5-C1FF-7E01-67BC-3193CC0816B2}" dt="2020-02-28T21:55:58.310" v="122" actId="1076"/>
          <ac:spMkLst>
            <pc:docMk/>
            <pc:sldMk cId="800663817" sldId="286"/>
            <ac:spMk id="33794" creationId="{FBB5F0E3-C719-408D-BA14-7EB63A401AD0}"/>
          </ac:spMkLst>
        </pc:spChg>
      </pc:sldChg>
      <pc:sldChg chg="modSp">
        <pc:chgData name="Gender2 Intern" userId="S::gender-intern@nohungerforum.org::939f3581-0278-4130-98be-68571508fb24" providerId="AD" clId="Web-{9875D4C5-C1FF-7E01-67BC-3193CC0816B2}" dt="2020-02-28T21:57:16.076" v="133" actId="1076"/>
        <pc:sldMkLst>
          <pc:docMk/>
          <pc:sldMk cId="1483271690" sldId="290"/>
        </pc:sldMkLst>
        <pc:spChg chg="mod">
          <ac:chgData name="Gender2 Intern" userId="S::gender-intern@nohungerforum.org::939f3581-0278-4130-98be-68571508fb24" providerId="AD" clId="Web-{9875D4C5-C1FF-7E01-67BC-3193CC0816B2}" dt="2020-02-28T21:57:16.076" v="133" actId="1076"/>
          <ac:spMkLst>
            <pc:docMk/>
            <pc:sldMk cId="1483271690" sldId="290"/>
            <ac:spMk id="7" creationId="{FBB5F0E3-C719-408D-BA14-7EB63A401AD0}"/>
          </ac:spMkLst>
        </pc:spChg>
      </pc:sldChg>
      <pc:sldChg chg="modSp">
        <pc:chgData name="Gender2 Intern" userId="S::gender-intern@nohungerforum.org::939f3581-0278-4130-98be-68571508fb24" providerId="AD" clId="Web-{9875D4C5-C1FF-7E01-67BC-3193CC0816B2}" dt="2020-02-28T21:58:49.669" v="137" actId="20577"/>
        <pc:sldMkLst>
          <pc:docMk/>
          <pc:sldMk cId="2644807710" sldId="291"/>
        </pc:sldMkLst>
        <pc:spChg chg="mod">
          <ac:chgData name="Gender2 Intern" userId="S::gender-intern@nohungerforum.org::939f3581-0278-4130-98be-68571508fb24" providerId="AD" clId="Web-{9875D4C5-C1FF-7E01-67BC-3193CC0816B2}" dt="2020-02-28T21:58:49.669" v="137" actId="20577"/>
          <ac:spMkLst>
            <pc:docMk/>
            <pc:sldMk cId="2644807710" sldId="291"/>
            <ac:spMk id="6" creationId="{D835F6BF-D7FD-47A2-A8DA-079AE73C1335}"/>
          </ac:spMkLst>
        </pc:spChg>
        <pc:spChg chg="mod">
          <ac:chgData name="Gender2 Intern" userId="S::gender-intern@nohungerforum.org::939f3581-0278-4130-98be-68571508fb24" providerId="AD" clId="Web-{9875D4C5-C1FF-7E01-67BC-3193CC0816B2}" dt="2020-02-28T21:58:24.779" v="134" actId="1076"/>
          <ac:spMkLst>
            <pc:docMk/>
            <pc:sldMk cId="2644807710" sldId="291"/>
            <ac:spMk id="7" creationId="{FBB5F0E3-C719-408D-BA14-7EB63A401AD0}"/>
          </ac:spMkLst>
        </pc:spChg>
      </pc:sldChg>
      <pc:sldChg chg="modSp">
        <pc:chgData name="Gender2 Intern" userId="S::gender-intern@nohungerforum.org::939f3581-0278-4130-98be-68571508fb24" providerId="AD" clId="Web-{9875D4C5-C1FF-7E01-67BC-3193CC0816B2}" dt="2020-02-28T22:00:45.544" v="148" actId="20577"/>
        <pc:sldMkLst>
          <pc:docMk/>
          <pc:sldMk cId="1758172139" sldId="293"/>
        </pc:sldMkLst>
        <pc:spChg chg="mod">
          <ac:chgData name="Gender2 Intern" userId="S::gender-intern@nohungerforum.org::939f3581-0278-4130-98be-68571508fb24" providerId="AD" clId="Web-{9875D4C5-C1FF-7E01-67BC-3193CC0816B2}" dt="2020-02-28T22:00:45.544" v="148" actId="20577"/>
          <ac:spMkLst>
            <pc:docMk/>
            <pc:sldMk cId="1758172139" sldId="293"/>
            <ac:spMk id="4" creationId="{C32D3C0F-B295-4662-84E4-2A20885D1BF7}"/>
          </ac:spMkLst>
        </pc:spChg>
      </pc:sldChg>
      <pc:sldChg chg="modSp">
        <pc:chgData name="Gender2 Intern" userId="S::gender-intern@nohungerforum.org::939f3581-0278-4130-98be-68571508fb24" providerId="AD" clId="Web-{9875D4C5-C1FF-7E01-67BC-3193CC0816B2}" dt="2020-02-28T22:10:05.875" v="172" actId="20577"/>
        <pc:sldMkLst>
          <pc:docMk/>
          <pc:sldMk cId="1951134373" sldId="294"/>
        </pc:sldMkLst>
        <pc:spChg chg="mod">
          <ac:chgData name="Gender2 Intern" userId="S::gender-intern@nohungerforum.org::939f3581-0278-4130-98be-68571508fb24" providerId="AD" clId="Web-{9875D4C5-C1FF-7E01-67BC-3193CC0816B2}" dt="2020-02-28T22:10:05.875" v="172" actId="20577"/>
          <ac:spMkLst>
            <pc:docMk/>
            <pc:sldMk cId="1951134373" sldId="294"/>
            <ac:spMk id="5" creationId="{BBE05D4D-D415-4E35-8DE4-8D2408DC22E4}"/>
          </ac:spMkLst>
        </pc:spChg>
      </pc:sldChg>
      <pc:sldChg chg="modSp">
        <pc:chgData name="Gender2 Intern" userId="S::gender-intern@nohungerforum.org::939f3581-0278-4130-98be-68571508fb24" providerId="AD" clId="Web-{9875D4C5-C1FF-7E01-67BC-3193CC0816B2}" dt="2020-02-28T22:11:52.031" v="173" actId="1076"/>
        <pc:sldMkLst>
          <pc:docMk/>
          <pc:sldMk cId="2982622643" sldId="297"/>
        </pc:sldMkLst>
        <pc:spChg chg="mod">
          <ac:chgData name="Gender2 Intern" userId="S::gender-intern@nohungerforum.org::939f3581-0278-4130-98be-68571508fb24" providerId="AD" clId="Web-{9875D4C5-C1FF-7E01-67BC-3193CC0816B2}" dt="2020-02-28T22:11:52.031" v="173" actId="1076"/>
          <ac:spMkLst>
            <pc:docMk/>
            <pc:sldMk cId="2982622643" sldId="297"/>
            <ac:spMk id="2" creationId="{00000000-0000-0000-0000-000000000000}"/>
          </ac:spMkLst>
        </pc:spChg>
      </pc:sldChg>
      <pc:sldChg chg="modSp">
        <pc:chgData name="Gender2 Intern" userId="S::gender-intern@nohungerforum.org::939f3581-0278-4130-98be-68571508fb24" providerId="AD" clId="Web-{9875D4C5-C1FF-7E01-67BC-3193CC0816B2}" dt="2020-02-28T22:15:59.782" v="175" actId="20577"/>
        <pc:sldMkLst>
          <pc:docMk/>
          <pc:sldMk cId="3778172693" sldId="300"/>
        </pc:sldMkLst>
        <pc:spChg chg="mod">
          <ac:chgData name="Gender2 Intern" userId="S::gender-intern@nohungerforum.org::939f3581-0278-4130-98be-68571508fb24" providerId="AD" clId="Web-{9875D4C5-C1FF-7E01-67BC-3193CC0816B2}" dt="2020-02-28T22:15:59.782" v="175" actId="20577"/>
          <ac:spMkLst>
            <pc:docMk/>
            <pc:sldMk cId="3778172693" sldId="300"/>
            <ac:spMk id="2" creationId="{00000000-0000-0000-0000-000000000000}"/>
          </ac:spMkLst>
        </pc:spChg>
      </pc:sldChg>
      <pc:sldChg chg="modSp">
        <pc:chgData name="Gender2 Intern" userId="S::gender-intern@nohungerforum.org::939f3581-0278-4130-98be-68571508fb24" providerId="AD" clId="Web-{9875D4C5-C1FF-7E01-67BC-3193CC0816B2}" dt="2020-02-28T22:23:28.719" v="178" actId="20577"/>
        <pc:sldMkLst>
          <pc:docMk/>
          <pc:sldMk cId="2968492732" sldId="305"/>
        </pc:sldMkLst>
        <pc:spChg chg="mod">
          <ac:chgData name="Gender2 Intern" userId="S::gender-intern@nohungerforum.org::939f3581-0278-4130-98be-68571508fb24" providerId="AD" clId="Web-{9875D4C5-C1FF-7E01-67BC-3193CC0816B2}" dt="2020-02-28T22:23:28.719" v="178" actId="20577"/>
          <ac:spMkLst>
            <pc:docMk/>
            <pc:sldMk cId="2968492732" sldId="305"/>
            <ac:spMk id="3" creationId="{00000000-0000-0000-0000-000000000000}"/>
          </ac:spMkLst>
        </pc:spChg>
      </pc:sldChg>
      <pc:sldChg chg="modSp">
        <pc:chgData name="Gender2 Intern" userId="S::gender-intern@nohungerforum.org::939f3581-0278-4130-98be-68571508fb24" providerId="AD" clId="Web-{9875D4C5-C1FF-7E01-67BC-3193CC0816B2}" dt="2020-02-28T22:24:03.048" v="179" actId="1076"/>
        <pc:sldMkLst>
          <pc:docMk/>
          <pc:sldMk cId="3825057892" sldId="311"/>
        </pc:sldMkLst>
        <pc:spChg chg="mod">
          <ac:chgData name="Gender2 Intern" userId="S::gender-intern@nohungerforum.org::939f3581-0278-4130-98be-68571508fb24" providerId="AD" clId="Web-{9875D4C5-C1FF-7E01-67BC-3193CC0816B2}" dt="2020-02-28T22:24:03.048" v="179" actId="1076"/>
          <ac:spMkLst>
            <pc:docMk/>
            <pc:sldMk cId="3825057892" sldId="311"/>
            <ac:spMk id="2" creationId="{00000000-0000-0000-0000-000000000000}"/>
          </ac:spMkLst>
        </pc:spChg>
      </pc:sldChg>
      <pc:sldChg chg="modSp">
        <pc:chgData name="Gender2 Intern" userId="S::gender-intern@nohungerforum.org::939f3581-0278-4130-98be-68571508fb24" providerId="AD" clId="Web-{9875D4C5-C1FF-7E01-67BC-3193CC0816B2}" dt="2020-02-28T22:30:36.986" v="181" actId="20577"/>
        <pc:sldMkLst>
          <pc:docMk/>
          <pc:sldMk cId="4118944161" sldId="320"/>
        </pc:sldMkLst>
        <pc:spChg chg="mod">
          <ac:chgData name="Gender2 Intern" userId="S::gender-intern@nohungerforum.org::939f3581-0278-4130-98be-68571508fb24" providerId="AD" clId="Web-{9875D4C5-C1FF-7E01-67BC-3193CC0816B2}" dt="2020-02-28T22:30:33.377" v="180" actId="20577"/>
          <ac:spMkLst>
            <pc:docMk/>
            <pc:sldMk cId="4118944161" sldId="320"/>
            <ac:spMk id="8" creationId="{00000000-0000-0000-0000-000000000000}"/>
          </ac:spMkLst>
        </pc:spChg>
        <pc:spChg chg="mod">
          <ac:chgData name="Gender2 Intern" userId="S::gender-intern@nohungerforum.org::939f3581-0278-4130-98be-68571508fb24" providerId="AD" clId="Web-{9875D4C5-C1FF-7E01-67BC-3193CC0816B2}" dt="2020-02-28T22:30:36.986" v="181" actId="20577"/>
          <ac:spMkLst>
            <pc:docMk/>
            <pc:sldMk cId="4118944161" sldId="320"/>
            <ac:spMk id="9" creationId="{00000000-0000-0000-0000-000000000000}"/>
          </ac:spMkLst>
        </pc:spChg>
      </pc:sldChg>
      <pc:sldChg chg="modSp">
        <pc:chgData name="Gender2 Intern" userId="S::gender-intern@nohungerforum.org::939f3581-0278-4130-98be-68571508fb24" providerId="AD" clId="Web-{9875D4C5-C1FF-7E01-67BC-3193CC0816B2}" dt="2020-02-28T22:31:32.189" v="184" actId="20577"/>
        <pc:sldMkLst>
          <pc:docMk/>
          <pc:sldMk cId="608500287" sldId="323"/>
        </pc:sldMkLst>
        <pc:spChg chg="mod">
          <ac:chgData name="Gender2 Intern" userId="S::gender-intern@nohungerforum.org::939f3581-0278-4130-98be-68571508fb24" providerId="AD" clId="Web-{9875D4C5-C1FF-7E01-67BC-3193CC0816B2}" dt="2020-02-28T22:31:32.189" v="184" actId="20577"/>
          <ac:spMkLst>
            <pc:docMk/>
            <pc:sldMk cId="608500287" sldId="323"/>
            <ac:spMk id="3" creationId="{00000000-0000-0000-0000-000000000000}"/>
          </ac:spMkLst>
        </pc:spChg>
      </pc:sldChg>
      <pc:sldChg chg="modSp">
        <pc:chgData name="Gender2 Intern" userId="S::gender-intern@nohungerforum.org::939f3581-0278-4130-98be-68571508fb24" providerId="AD" clId="Web-{9875D4C5-C1FF-7E01-67BC-3193CC0816B2}" dt="2020-02-28T22:32:09.268" v="185" actId="20577"/>
        <pc:sldMkLst>
          <pc:docMk/>
          <pc:sldMk cId="3335491124" sldId="329"/>
        </pc:sldMkLst>
        <pc:spChg chg="mod">
          <ac:chgData name="Gender2 Intern" userId="S::gender-intern@nohungerforum.org::939f3581-0278-4130-98be-68571508fb24" providerId="AD" clId="Web-{9875D4C5-C1FF-7E01-67BC-3193CC0816B2}" dt="2020-02-28T22:32:09.268" v="185" actId="20577"/>
          <ac:spMkLst>
            <pc:docMk/>
            <pc:sldMk cId="3335491124" sldId="329"/>
            <ac:spMk id="3" creationId="{00000000-0000-0000-0000-000000000000}"/>
          </ac:spMkLst>
        </pc:spChg>
      </pc:sldChg>
      <pc:sldChg chg="modSp">
        <pc:chgData name="Gender2 Intern" userId="S::gender-intern@nohungerforum.org::939f3581-0278-4130-98be-68571508fb24" providerId="AD" clId="Web-{9875D4C5-C1FF-7E01-67BC-3193CC0816B2}" dt="2020-02-28T22:32:54.799" v="196" actId="20577"/>
        <pc:sldMkLst>
          <pc:docMk/>
          <pc:sldMk cId="609968216" sldId="334"/>
        </pc:sldMkLst>
        <pc:spChg chg="mod">
          <ac:chgData name="Gender2 Intern" userId="S::gender-intern@nohungerforum.org::939f3581-0278-4130-98be-68571508fb24" providerId="AD" clId="Web-{9875D4C5-C1FF-7E01-67BC-3193CC0816B2}" dt="2020-02-28T22:32:54.799" v="196" actId="20577"/>
          <ac:spMkLst>
            <pc:docMk/>
            <pc:sldMk cId="609968216" sldId="334"/>
            <ac:spMk id="4" creationId="{00000000-0000-0000-0000-000000000000}"/>
          </ac:spMkLst>
        </pc:spChg>
      </pc:sldChg>
      <pc:sldChg chg="modSp">
        <pc:chgData name="Gender2 Intern" userId="S::gender-intern@nohungerforum.org::939f3581-0278-4130-98be-68571508fb24" providerId="AD" clId="Web-{9875D4C5-C1FF-7E01-67BC-3193CC0816B2}" dt="2020-02-28T22:34:59.596" v="198" actId="20577"/>
        <pc:sldMkLst>
          <pc:docMk/>
          <pc:sldMk cId="1755115510" sldId="361"/>
        </pc:sldMkLst>
        <pc:spChg chg="mod">
          <ac:chgData name="Gender2 Intern" userId="S::gender-intern@nohungerforum.org::939f3581-0278-4130-98be-68571508fb24" providerId="AD" clId="Web-{9875D4C5-C1FF-7E01-67BC-3193CC0816B2}" dt="2020-02-28T22:34:59.596" v="198" actId="20577"/>
          <ac:spMkLst>
            <pc:docMk/>
            <pc:sldMk cId="1755115510" sldId="361"/>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C709B3-65E1-4F4F-ADCD-3B31A069E0BE}" type="doc">
      <dgm:prSet loTypeId="urn:microsoft.com/office/officeart/2005/8/layout/vProcess5" loCatId="" qsTypeId="urn:microsoft.com/office/officeart/2005/8/quickstyle/simple1" qsCatId="simple" csTypeId="urn:microsoft.com/office/officeart/2005/8/colors/accent1_4" csCatId="accent1" phldr="1"/>
      <dgm:spPr/>
      <dgm:t>
        <a:bodyPr/>
        <a:lstStyle/>
        <a:p>
          <a:endParaRPr lang="en-US"/>
        </a:p>
      </dgm:t>
    </dgm:pt>
    <dgm:pt modelId="{B6CFB32B-A7AB-144E-93D3-FC23CB0053FD}">
      <dgm:prSet phldrT="[Text]" custT="1"/>
      <dgm:spPr>
        <a:solidFill>
          <a:srgbClr val="2EA725"/>
        </a:solidFill>
        <a:ln>
          <a:solidFill>
            <a:srgbClr val="2EA725"/>
          </a:solidFill>
        </a:ln>
      </dgm:spPr>
      <dgm:t>
        <a:bodyPr/>
        <a:lstStyle/>
        <a:p>
          <a:pPr rtl="0"/>
          <a:r>
            <a:rPr lang="en-US" sz="1800" dirty="0"/>
            <a:t>Les femmes qui </a:t>
          </a:r>
          <a:r>
            <a:rPr lang="en-US" sz="1800" dirty="0" err="1"/>
            <a:t>ont</a:t>
          </a:r>
          <a:r>
            <a:rPr lang="en-US" sz="1800" dirty="0"/>
            <a:t> </a:t>
          </a:r>
          <a:r>
            <a:rPr lang="en-US" sz="1800" dirty="0" err="1">
              <a:latin typeface="Calibri"/>
              <a:cs typeface="Calibri"/>
            </a:rPr>
            <a:t>été</a:t>
          </a:r>
          <a:r>
            <a:rPr lang="en-US" sz="1800" dirty="0">
              <a:latin typeface="Calibri"/>
              <a:cs typeface="Calibri"/>
            </a:rPr>
            <a:t> </a:t>
          </a:r>
          <a:r>
            <a:rPr lang="en-US" sz="1800" dirty="0" err="1">
              <a:latin typeface="Calibri"/>
              <a:cs typeface="Calibri"/>
            </a:rPr>
            <a:t>exposées</a:t>
          </a:r>
          <a:r>
            <a:rPr lang="en-US" sz="1800" dirty="0">
              <a:latin typeface="Calibri"/>
              <a:cs typeface="Calibri"/>
            </a:rPr>
            <a:t> d'un type quelconque de violence entre </a:t>
          </a:r>
          <a:r>
            <a:rPr lang="en-US" sz="1800" dirty="0" err="1">
              <a:latin typeface="Calibri"/>
              <a:cs typeface="Calibri"/>
            </a:rPr>
            <a:t>partenaires</a:t>
          </a:r>
          <a:r>
            <a:rPr lang="en-US" sz="1800" dirty="0">
              <a:latin typeface="Calibri"/>
              <a:cs typeface="Calibri"/>
            </a:rPr>
            <a:t> </a:t>
          </a:r>
          <a:r>
            <a:rPr lang="en-US" sz="1800" dirty="0" err="1">
              <a:latin typeface="Calibri"/>
              <a:cs typeface="Calibri"/>
            </a:rPr>
            <a:t>intimes</a:t>
          </a:r>
          <a:r>
            <a:rPr lang="en-US" sz="1800" dirty="0">
              <a:latin typeface="Calibri"/>
              <a:cs typeface="Calibri"/>
            </a:rPr>
            <a:t> (VPI) </a:t>
          </a:r>
          <a:r>
            <a:rPr lang="en-US" sz="1800" dirty="0" err="1">
              <a:latin typeface="Calibri"/>
              <a:cs typeface="Calibri"/>
            </a:rPr>
            <a:t>ont</a:t>
          </a:r>
          <a:r>
            <a:rPr lang="en-US" sz="1800" dirty="0">
              <a:latin typeface="Calibri"/>
              <a:cs typeface="Calibri"/>
            </a:rPr>
            <a:t> plus de </a:t>
          </a:r>
          <a:r>
            <a:rPr lang="en-US" sz="1800" dirty="0" err="1">
              <a:latin typeface="Calibri"/>
              <a:cs typeface="Calibri"/>
            </a:rPr>
            <a:t>probabilités</a:t>
          </a:r>
          <a:r>
            <a:rPr lang="en-US" sz="1800" dirty="0">
              <a:latin typeface="Calibri"/>
              <a:cs typeface="Calibri"/>
            </a:rPr>
            <a:t> </a:t>
          </a:r>
          <a:r>
            <a:rPr lang="en-US" sz="1800" dirty="0" err="1">
              <a:latin typeface="Calibri"/>
              <a:cs typeface="Calibri"/>
            </a:rPr>
            <a:t>d’accoucher</a:t>
          </a:r>
          <a:r>
            <a:rPr lang="en-US" sz="1800" dirty="0">
              <a:latin typeface="Calibri"/>
              <a:cs typeface="Calibri"/>
            </a:rPr>
            <a:t> :</a:t>
          </a:r>
          <a:r>
            <a:rPr lang="en-US" sz="1800" dirty="0">
              <a:latin typeface="Calibri Light" panose="020F0302020204030204"/>
            </a:rPr>
            <a:t> </a:t>
          </a:r>
          <a:endParaRPr lang="en-US" sz="1800" dirty="0"/>
        </a:p>
        <a:p>
          <a:r>
            <a:rPr lang="en-US" sz="1800" dirty="0"/>
            <a:t>- </a:t>
          </a:r>
          <a:r>
            <a:rPr lang="en-US" sz="1800" dirty="0" err="1"/>
            <a:t>d’enfants</a:t>
          </a:r>
          <a:r>
            <a:rPr lang="en-US" sz="1800" dirty="0"/>
            <a:t> </a:t>
          </a:r>
          <a:r>
            <a:rPr lang="en-US" sz="1800" dirty="0" err="1"/>
            <a:t>malnuris</a:t>
          </a:r>
          <a:r>
            <a:rPr lang="en-US" sz="1800" dirty="0"/>
            <a:t> </a:t>
          </a:r>
          <a:r>
            <a:rPr lang="en-US" sz="1800" dirty="0" err="1"/>
            <a:t>chroniques</a:t>
          </a:r>
          <a:r>
            <a:rPr lang="en-US" sz="1800" dirty="0"/>
            <a:t> (12 </a:t>
          </a:r>
          <a:r>
            <a:rPr lang="en-US" sz="1800" dirty="0">
              <a:latin typeface="Calibri"/>
              <a:cs typeface="Calibri"/>
            </a:rPr>
            <a:t>études</a:t>
          </a:r>
          <a:r>
            <a:rPr lang="en-US" sz="1800" dirty="0"/>
            <a:t>)</a:t>
          </a:r>
        </a:p>
        <a:p>
          <a:r>
            <a:rPr lang="en-US" sz="1800" dirty="0"/>
            <a:t>- </a:t>
          </a:r>
          <a:r>
            <a:rPr lang="en-US" sz="1800" dirty="0" err="1"/>
            <a:t>d’enfants</a:t>
          </a:r>
          <a:r>
            <a:rPr lang="en-US" sz="1800" dirty="0"/>
            <a:t> d’un </a:t>
          </a:r>
          <a:r>
            <a:rPr lang="en-US" sz="1800" dirty="0" err="1"/>
            <a:t>poids</a:t>
          </a:r>
          <a:r>
            <a:rPr lang="en-US" sz="1800" dirty="0"/>
            <a:t> </a:t>
          </a:r>
          <a:r>
            <a:rPr lang="en-US" sz="1800" dirty="0" err="1"/>
            <a:t>insuffisant</a:t>
          </a:r>
          <a:r>
            <a:rPr lang="en-US" sz="1800" dirty="0">
              <a:latin typeface="Calibri" panose="020F0502020204030204" pitchFamily="34" charset="0"/>
              <a:cs typeface="Calibri" panose="020F0502020204030204" pitchFamily="34" charset="0"/>
            </a:rPr>
            <a:t> (7 études</a:t>
          </a:r>
          <a:r>
            <a:rPr lang="en-US" sz="1800" dirty="0"/>
            <a:t>)</a:t>
          </a:r>
        </a:p>
        <a:p>
          <a:r>
            <a:rPr lang="en-US" sz="1800" dirty="0"/>
            <a:t>-  </a:t>
          </a:r>
          <a:r>
            <a:rPr lang="en-US" sz="1800" dirty="0" err="1"/>
            <a:t>d’enfants</a:t>
          </a:r>
          <a:r>
            <a:rPr lang="en-US" sz="1800" dirty="0"/>
            <a:t> avec un </a:t>
          </a:r>
          <a:r>
            <a:rPr lang="en-US" sz="1800" dirty="0" err="1"/>
            <a:t>faible</a:t>
          </a:r>
          <a:r>
            <a:rPr lang="en-US" sz="1800" dirty="0"/>
            <a:t> </a:t>
          </a:r>
          <a:r>
            <a:rPr lang="en-US" sz="1800" dirty="0" err="1"/>
            <a:t>poids</a:t>
          </a:r>
          <a:r>
            <a:rPr lang="en-US" sz="1800" dirty="0"/>
            <a:t> de naissance </a:t>
          </a:r>
          <a:r>
            <a:rPr lang="en-US" sz="1800" dirty="0" err="1"/>
            <a:t>ou</a:t>
          </a:r>
          <a:r>
            <a:rPr lang="en-US" sz="1800" dirty="0"/>
            <a:t> </a:t>
          </a:r>
          <a:r>
            <a:rPr lang="en-US" sz="1800" dirty="0" err="1"/>
            <a:t>d’enfants</a:t>
          </a:r>
          <a:r>
            <a:rPr lang="en-US" sz="1800" dirty="0"/>
            <a:t> </a:t>
          </a:r>
          <a:r>
            <a:rPr lang="en-US" sz="1800" dirty="0" err="1"/>
            <a:t>n</a:t>
          </a:r>
          <a:r>
            <a:rPr lang="en-US" sz="1800" dirty="0" err="1">
              <a:latin typeface="Calibri" panose="020F0502020204030204" pitchFamily="34" charset="0"/>
              <a:cs typeface="Calibri" panose="020F0502020204030204" pitchFamily="34" charset="0"/>
            </a:rPr>
            <a:t>és</a:t>
          </a:r>
          <a:r>
            <a:rPr lang="en-US" sz="1800" dirty="0">
              <a:latin typeface="Calibri" panose="020F0502020204030204" pitchFamily="34" charset="0"/>
              <a:cs typeface="Calibri" panose="020F0502020204030204" pitchFamily="34" charset="0"/>
            </a:rPr>
            <a:t> trop petits pour </a:t>
          </a:r>
          <a:r>
            <a:rPr lang="en-US" sz="1800" dirty="0" err="1">
              <a:latin typeface="Calibri" panose="020F0502020204030204" pitchFamily="34" charset="0"/>
              <a:cs typeface="Calibri" panose="020F0502020204030204" pitchFamily="34" charset="0"/>
            </a:rPr>
            <a:t>l’âge</a:t>
          </a:r>
          <a:r>
            <a:rPr lang="en-US" sz="1800" dirty="0">
              <a:latin typeface="Calibri" panose="020F0502020204030204" pitchFamily="34" charset="0"/>
              <a:cs typeface="Calibri" panose="020F0502020204030204" pitchFamily="34" charset="0"/>
            </a:rPr>
            <a:t> </a:t>
          </a:r>
          <a:r>
            <a:rPr lang="en-US" sz="1800" dirty="0" err="1">
              <a:latin typeface="Calibri" panose="020F0502020204030204" pitchFamily="34" charset="0"/>
              <a:cs typeface="Calibri" panose="020F0502020204030204" pitchFamily="34" charset="0"/>
            </a:rPr>
            <a:t>gestationnel</a:t>
          </a:r>
          <a:r>
            <a:rPr lang="en-US" sz="1800" dirty="0">
              <a:latin typeface="Calibri" panose="020F0502020204030204" pitchFamily="34" charset="0"/>
              <a:cs typeface="Calibri" panose="020F0502020204030204" pitchFamily="34" charset="0"/>
            </a:rPr>
            <a:t> </a:t>
          </a:r>
          <a:r>
            <a:rPr lang="en-US" sz="1800" dirty="0"/>
            <a:t>(10 </a:t>
          </a:r>
          <a:r>
            <a:rPr lang="en-US" sz="1800" dirty="0">
              <a:latin typeface="Calibri" panose="020F0502020204030204" pitchFamily="34" charset="0"/>
              <a:cs typeface="Calibri" panose="020F0502020204030204" pitchFamily="34" charset="0"/>
            </a:rPr>
            <a:t>études</a:t>
          </a:r>
          <a:r>
            <a:rPr lang="en-US" sz="1800" dirty="0"/>
            <a:t>)</a:t>
          </a:r>
        </a:p>
      </dgm:t>
    </dgm:pt>
    <dgm:pt modelId="{30C236AB-C354-134B-B46A-18CDF9A350A0}" type="parTrans" cxnId="{ECFC991E-030D-3346-BDBA-149F29EF0B1A}">
      <dgm:prSet/>
      <dgm:spPr/>
      <dgm:t>
        <a:bodyPr/>
        <a:lstStyle/>
        <a:p>
          <a:endParaRPr lang="en-US"/>
        </a:p>
      </dgm:t>
    </dgm:pt>
    <dgm:pt modelId="{9395E42B-378B-C347-9B72-C8407A7F094B}" type="sibTrans" cxnId="{ECFC991E-030D-3346-BDBA-149F29EF0B1A}">
      <dgm:prSet/>
      <dgm:spPr/>
      <dgm:t>
        <a:bodyPr/>
        <a:lstStyle/>
        <a:p>
          <a:endParaRPr lang="en-US"/>
        </a:p>
      </dgm:t>
    </dgm:pt>
    <dgm:pt modelId="{B5872E74-A2D0-F743-8FAD-69DD1142E650}">
      <dgm:prSet phldrT="[Text]" custT="1"/>
      <dgm:spPr>
        <a:solidFill>
          <a:srgbClr val="6F6F0F"/>
        </a:solidFill>
      </dgm:spPr>
      <dgm:t>
        <a:bodyPr/>
        <a:lstStyle/>
        <a:p>
          <a:r>
            <a:rPr lang="fr-FR" sz="1800" dirty="0"/>
            <a:t>La VBG augmente le risque de l’arrêt précoce de l’allaitement maternel ou du démarrage précoce à l’alimentation mixte. </a:t>
          </a:r>
          <a:endParaRPr lang="en-US" sz="1800" dirty="0"/>
        </a:p>
      </dgm:t>
    </dgm:pt>
    <dgm:pt modelId="{853671D0-4723-9947-A544-B589FE762DD9}" type="parTrans" cxnId="{08BC78F6-E52F-C64E-B0E8-9B544434ECF4}">
      <dgm:prSet/>
      <dgm:spPr/>
      <dgm:t>
        <a:bodyPr/>
        <a:lstStyle/>
        <a:p>
          <a:endParaRPr lang="en-US"/>
        </a:p>
      </dgm:t>
    </dgm:pt>
    <dgm:pt modelId="{01D10A87-155A-CB4B-9617-DF8FDB00E5F2}" type="sibTrans" cxnId="{08BC78F6-E52F-C64E-B0E8-9B544434ECF4}">
      <dgm:prSet/>
      <dgm:spPr/>
      <dgm:t>
        <a:bodyPr/>
        <a:lstStyle/>
        <a:p>
          <a:endParaRPr lang="en-US"/>
        </a:p>
      </dgm:t>
    </dgm:pt>
    <dgm:pt modelId="{1BABFCDE-BA7B-5C46-87CA-64707622D70A}">
      <dgm:prSet phldrT="[Text]" custT="1"/>
      <dgm:spPr>
        <a:solidFill>
          <a:srgbClr val="92D050"/>
        </a:solidFill>
      </dgm:spPr>
      <dgm:t>
        <a:bodyPr/>
        <a:lstStyle/>
        <a:p>
          <a:r>
            <a:rPr lang="en-US" sz="1800" dirty="0"/>
            <a:t>Implications </a:t>
          </a:r>
          <a:r>
            <a:rPr lang="en-US" sz="1800" dirty="0">
              <a:latin typeface="Calibri" panose="020F0502020204030204" pitchFamily="34" charset="0"/>
              <a:cs typeface="Calibri" panose="020F0502020204030204" pitchFamily="34" charset="0"/>
            </a:rPr>
            <a:t>sur des </a:t>
          </a:r>
          <a:r>
            <a:rPr lang="en-US" sz="1800" dirty="0" err="1">
              <a:latin typeface="Calibri" panose="020F0502020204030204" pitchFamily="34" charset="0"/>
              <a:cs typeface="Calibri" panose="020F0502020204030204" pitchFamily="34" charset="0"/>
            </a:rPr>
            <a:t>mauvais</a:t>
          </a:r>
          <a:r>
            <a:rPr lang="en-US" sz="1800" dirty="0">
              <a:latin typeface="Calibri" panose="020F0502020204030204" pitchFamily="34" charset="0"/>
              <a:cs typeface="Calibri" panose="020F0502020204030204" pitchFamily="34" charset="0"/>
            </a:rPr>
            <a:t> </a:t>
          </a:r>
          <a:r>
            <a:rPr lang="en-US" sz="1800" dirty="0" err="1">
              <a:latin typeface="Calibri" panose="020F0502020204030204" pitchFamily="34" charset="0"/>
              <a:cs typeface="Calibri" panose="020F0502020204030204" pitchFamily="34" charset="0"/>
            </a:rPr>
            <a:t>résultats</a:t>
          </a:r>
          <a:r>
            <a:rPr lang="en-US" sz="1800" dirty="0">
              <a:latin typeface="Calibri" panose="020F0502020204030204" pitchFamily="34" charset="0"/>
              <a:cs typeface="Calibri" panose="020F0502020204030204" pitchFamily="34" charset="0"/>
            </a:rPr>
            <a:t> de santé, la </a:t>
          </a:r>
          <a:r>
            <a:rPr lang="en-US" sz="1800" dirty="0" err="1">
              <a:latin typeface="Calibri" panose="020F0502020204030204" pitchFamily="34" charset="0"/>
              <a:cs typeface="Calibri" panose="020F0502020204030204" pitchFamily="34" charset="0"/>
            </a:rPr>
            <a:t>morbidité</a:t>
          </a:r>
          <a:r>
            <a:rPr lang="en-US" sz="1800" dirty="0">
              <a:latin typeface="Calibri" panose="020F0502020204030204" pitchFamily="34" charset="0"/>
              <a:cs typeface="Calibri" panose="020F0502020204030204" pitchFamily="34" charset="0"/>
            </a:rPr>
            <a:t> et la </a:t>
          </a:r>
          <a:r>
            <a:rPr lang="en-US" sz="1800" dirty="0" err="1">
              <a:latin typeface="Calibri" panose="020F0502020204030204" pitchFamily="34" charset="0"/>
              <a:cs typeface="Calibri" panose="020F0502020204030204" pitchFamily="34" charset="0"/>
            </a:rPr>
            <a:t>mortalité</a:t>
          </a:r>
          <a:r>
            <a:rPr lang="en-US" sz="1800" dirty="0">
              <a:latin typeface="Calibri" panose="020F0502020204030204" pitchFamily="34" charset="0"/>
              <a:cs typeface="Calibri" panose="020F0502020204030204" pitchFamily="34" charset="0"/>
            </a:rPr>
            <a:t> des femmes, des </a:t>
          </a:r>
          <a:r>
            <a:rPr lang="en-US" sz="1800" dirty="0" err="1">
              <a:latin typeface="Calibri" panose="020F0502020204030204" pitchFamily="34" charset="0"/>
              <a:cs typeface="Calibri" panose="020F0502020204030204" pitchFamily="34" charset="0"/>
            </a:rPr>
            <a:t>filles</a:t>
          </a:r>
          <a:r>
            <a:rPr lang="en-US" sz="1800" dirty="0">
              <a:latin typeface="Calibri" panose="020F0502020204030204" pitchFamily="34" charset="0"/>
              <a:cs typeface="Calibri" panose="020F0502020204030204" pitchFamily="34" charset="0"/>
            </a:rPr>
            <a:t> et des garçons. </a:t>
          </a:r>
          <a:endParaRPr lang="en-US" sz="1800" dirty="0"/>
        </a:p>
      </dgm:t>
    </dgm:pt>
    <dgm:pt modelId="{6806A67E-DB51-4F4B-80D6-817EFA1A00D8}" type="parTrans" cxnId="{2F8C471C-B4FC-3140-BDDD-377E1CB71EEA}">
      <dgm:prSet/>
      <dgm:spPr/>
      <dgm:t>
        <a:bodyPr/>
        <a:lstStyle/>
        <a:p>
          <a:endParaRPr lang="en-US"/>
        </a:p>
      </dgm:t>
    </dgm:pt>
    <dgm:pt modelId="{B27C0A2A-5652-AC4D-BD62-F787FC0809EE}" type="sibTrans" cxnId="{2F8C471C-B4FC-3140-BDDD-377E1CB71EEA}">
      <dgm:prSet/>
      <dgm:spPr/>
      <dgm:t>
        <a:bodyPr/>
        <a:lstStyle/>
        <a:p>
          <a:endParaRPr lang="en-US"/>
        </a:p>
      </dgm:t>
    </dgm:pt>
    <dgm:pt modelId="{30527B57-38DD-C94B-B08A-327167898794}" type="pres">
      <dgm:prSet presAssocID="{CAC709B3-65E1-4F4F-ADCD-3B31A069E0BE}" presName="outerComposite" presStyleCnt="0">
        <dgm:presLayoutVars>
          <dgm:chMax val="5"/>
          <dgm:dir/>
          <dgm:resizeHandles val="exact"/>
        </dgm:presLayoutVars>
      </dgm:prSet>
      <dgm:spPr/>
    </dgm:pt>
    <dgm:pt modelId="{FA6032EC-43FF-134E-A8B4-93A26208E97F}" type="pres">
      <dgm:prSet presAssocID="{CAC709B3-65E1-4F4F-ADCD-3B31A069E0BE}" presName="dummyMaxCanvas" presStyleCnt="0">
        <dgm:presLayoutVars/>
      </dgm:prSet>
      <dgm:spPr/>
    </dgm:pt>
    <dgm:pt modelId="{596EEC62-F304-6848-A4B2-31E68B897093}" type="pres">
      <dgm:prSet presAssocID="{CAC709B3-65E1-4F4F-ADCD-3B31A069E0BE}" presName="ThreeNodes_1" presStyleLbl="node1" presStyleIdx="0" presStyleCnt="3" custScaleY="217602" custLinFactNeighborX="-533" custLinFactNeighborY="-18000">
        <dgm:presLayoutVars>
          <dgm:bulletEnabled val="1"/>
        </dgm:presLayoutVars>
      </dgm:prSet>
      <dgm:spPr/>
    </dgm:pt>
    <dgm:pt modelId="{59A867FD-4890-6344-9551-9A38225AAC8A}" type="pres">
      <dgm:prSet presAssocID="{CAC709B3-65E1-4F4F-ADCD-3B31A069E0BE}" presName="ThreeNodes_2" presStyleLbl="node1" presStyleIdx="1" presStyleCnt="3" custScaleY="73438" custLinFactNeighborX="100" custLinFactNeighborY="10236">
        <dgm:presLayoutVars>
          <dgm:bulletEnabled val="1"/>
        </dgm:presLayoutVars>
      </dgm:prSet>
      <dgm:spPr/>
    </dgm:pt>
    <dgm:pt modelId="{4AA94A85-CCF8-6148-AF53-071891B60BB7}" type="pres">
      <dgm:prSet presAssocID="{CAC709B3-65E1-4F4F-ADCD-3B31A069E0BE}" presName="ThreeNodes_3" presStyleLbl="node1" presStyleIdx="2" presStyleCnt="3" custScaleY="63542" custLinFactNeighborX="222" custLinFactNeighborY="-38969">
        <dgm:presLayoutVars>
          <dgm:bulletEnabled val="1"/>
        </dgm:presLayoutVars>
      </dgm:prSet>
      <dgm:spPr/>
    </dgm:pt>
    <dgm:pt modelId="{9B9C180B-54B4-9944-8925-4069C179238F}" type="pres">
      <dgm:prSet presAssocID="{CAC709B3-65E1-4F4F-ADCD-3B31A069E0BE}" presName="ThreeConn_1-2" presStyleLbl="fgAccFollowNode1" presStyleIdx="0" presStyleCnt="2" custLinFactNeighborX="0" custLinFactNeighborY="21554">
        <dgm:presLayoutVars>
          <dgm:bulletEnabled val="1"/>
        </dgm:presLayoutVars>
      </dgm:prSet>
      <dgm:spPr/>
    </dgm:pt>
    <dgm:pt modelId="{9EA99A35-E3A3-F740-A2F9-091BCACC97DF}" type="pres">
      <dgm:prSet presAssocID="{CAC709B3-65E1-4F4F-ADCD-3B31A069E0BE}" presName="ThreeConn_2-3" presStyleLbl="fgAccFollowNode1" presStyleIdx="1" presStyleCnt="2" custLinFactNeighborX="1923" custLinFactNeighborY="-37917">
        <dgm:presLayoutVars>
          <dgm:bulletEnabled val="1"/>
        </dgm:presLayoutVars>
      </dgm:prSet>
      <dgm:spPr/>
    </dgm:pt>
    <dgm:pt modelId="{1C4A3481-13B7-D64C-9CFF-A97BAE277E27}" type="pres">
      <dgm:prSet presAssocID="{CAC709B3-65E1-4F4F-ADCD-3B31A069E0BE}" presName="ThreeNodes_1_text" presStyleLbl="node1" presStyleIdx="2" presStyleCnt="3">
        <dgm:presLayoutVars>
          <dgm:bulletEnabled val="1"/>
        </dgm:presLayoutVars>
      </dgm:prSet>
      <dgm:spPr/>
    </dgm:pt>
    <dgm:pt modelId="{9DF31397-9E95-3444-B6F3-6E8E0C4EC362}" type="pres">
      <dgm:prSet presAssocID="{CAC709B3-65E1-4F4F-ADCD-3B31A069E0BE}" presName="ThreeNodes_2_text" presStyleLbl="node1" presStyleIdx="2" presStyleCnt="3">
        <dgm:presLayoutVars>
          <dgm:bulletEnabled val="1"/>
        </dgm:presLayoutVars>
      </dgm:prSet>
      <dgm:spPr/>
    </dgm:pt>
    <dgm:pt modelId="{78A83B88-6527-334F-81E5-C885A2216363}" type="pres">
      <dgm:prSet presAssocID="{CAC709B3-65E1-4F4F-ADCD-3B31A069E0BE}" presName="ThreeNodes_3_text" presStyleLbl="node1" presStyleIdx="2" presStyleCnt="3">
        <dgm:presLayoutVars>
          <dgm:bulletEnabled val="1"/>
        </dgm:presLayoutVars>
      </dgm:prSet>
      <dgm:spPr/>
    </dgm:pt>
  </dgm:ptLst>
  <dgm:cxnLst>
    <dgm:cxn modelId="{38B4AD00-48FD-4BC2-92BB-85E2D89AAE47}" type="presOf" srcId="{1BABFCDE-BA7B-5C46-87CA-64707622D70A}" destId="{78A83B88-6527-334F-81E5-C885A2216363}" srcOrd="1" destOrd="0" presId="urn:microsoft.com/office/officeart/2005/8/layout/vProcess5"/>
    <dgm:cxn modelId="{2F8C471C-B4FC-3140-BDDD-377E1CB71EEA}" srcId="{CAC709B3-65E1-4F4F-ADCD-3B31A069E0BE}" destId="{1BABFCDE-BA7B-5C46-87CA-64707622D70A}" srcOrd="2" destOrd="0" parTransId="{6806A67E-DB51-4F4B-80D6-817EFA1A00D8}" sibTransId="{B27C0A2A-5652-AC4D-BD62-F787FC0809EE}"/>
    <dgm:cxn modelId="{ECFC991E-030D-3346-BDBA-149F29EF0B1A}" srcId="{CAC709B3-65E1-4F4F-ADCD-3B31A069E0BE}" destId="{B6CFB32B-A7AB-144E-93D3-FC23CB0053FD}" srcOrd="0" destOrd="0" parTransId="{30C236AB-C354-134B-B46A-18CDF9A350A0}" sibTransId="{9395E42B-378B-C347-9B72-C8407A7F094B}"/>
    <dgm:cxn modelId="{4C136834-E2B5-47A6-91AF-00BBB9AE5C70}" type="presOf" srcId="{CAC709B3-65E1-4F4F-ADCD-3B31A069E0BE}" destId="{30527B57-38DD-C94B-B08A-327167898794}" srcOrd="0" destOrd="0" presId="urn:microsoft.com/office/officeart/2005/8/layout/vProcess5"/>
    <dgm:cxn modelId="{9AA9513F-6B15-4570-AF31-6DDDDF4E9E40}" type="presOf" srcId="{1BABFCDE-BA7B-5C46-87CA-64707622D70A}" destId="{4AA94A85-CCF8-6148-AF53-071891B60BB7}" srcOrd="0" destOrd="0" presId="urn:microsoft.com/office/officeart/2005/8/layout/vProcess5"/>
    <dgm:cxn modelId="{AC22B94B-4CE6-408F-B3FD-87A08A4907A9}" type="presOf" srcId="{01D10A87-155A-CB4B-9617-DF8FDB00E5F2}" destId="{9EA99A35-E3A3-F740-A2F9-091BCACC97DF}" srcOrd="0" destOrd="0" presId="urn:microsoft.com/office/officeart/2005/8/layout/vProcess5"/>
    <dgm:cxn modelId="{39C54A9E-07C8-47C8-B004-F71E33FBD708}" type="presOf" srcId="{9395E42B-378B-C347-9B72-C8407A7F094B}" destId="{9B9C180B-54B4-9944-8925-4069C179238F}" srcOrd="0" destOrd="0" presId="urn:microsoft.com/office/officeart/2005/8/layout/vProcess5"/>
    <dgm:cxn modelId="{B29D7FB8-6A67-4CD4-B22A-32E917EE7C61}" type="presOf" srcId="{B5872E74-A2D0-F743-8FAD-69DD1142E650}" destId="{59A867FD-4890-6344-9551-9A38225AAC8A}" srcOrd="0" destOrd="0" presId="urn:microsoft.com/office/officeart/2005/8/layout/vProcess5"/>
    <dgm:cxn modelId="{22C3F5EE-292F-4B03-9186-EC93DBC1F184}" type="presOf" srcId="{B6CFB32B-A7AB-144E-93D3-FC23CB0053FD}" destId="{596EEC62-F304-6848-A4B2-31E68B897093}" srcOrd="0" destOrd="0" presId="urn:microsoft.com/office/officeart/2005/8/layout/vProcess5"/>
    <dgm:cxn modelId="{08BC78F6-E52F-C64E-B0E8-9B544434ECF4}" srcId="{CAC709B3-65E1-4F4F-ADCD-3B31A069E0BE}" destId="{B5872E74-A2D0-F743-8FAD-69DD1142E650}" srcOrd="1" destOrd="0" parTransId="{853671D0-4723-9947-A544-B589FE762DD9}" sibTransId="{01D10A87-155A-CB4B-9617-DF8FDB00E5F2}"/>
    <dgm:cxn modelId="{6DA4C9F6-F660-4CE2-82E8-68975F55748F}" type="presOf" srcId="{B6CFB32B-A7AB-144E-93D3-FC23CB0053FD}" destId="{1C4A3481-13B7-D64C-9CFF-A97BAE277E27}" srcOrd="1" destOrd="0" presId="urn:microsoft.com/office/officeart/2005/8/layout/vProcess5"/>
    <dgm:cxn modelId="{942137F8-329F-4C64-BD74-479DA192A962}" type="presOf" srcId="{B5872E74-A2D0-F743-8FAD-69DD1142E650}" destId="{9DF31397-9E95-3444-B6F3-6E8E0C4EC362}" srcOrd="1" destOrd="0" presId="urn:microsoft.com/office/officeart/2005/8/layout/vProcess5"/>
    <dgm:cxn modelId="{664BC123-A9AF-4B7F-8824-1DD9F4137B52}" type="presParOf" srcId="{30527B57-38DD-C94B-B08A-327167898794}" destId="{FA6032EC-43FF-134E-A8B4-93A26208E97F}" srcOrd="0" destOrd="0" presId="urn:microsoft.com/office/officeart/2005/8/layout/vProcess5"/>
    <dgm:cxn modelId="{C8A48A5A-0503-4707-AC35-FD043B71CE6B}" type="presParOf" srcId="{30527B57-38DD-C94B-B08A-327167898794}" destId="{596EEC62-F304-6848-A4B2-31E68B897093}" srcOrd="1" destOrd="0" presId="urn:microsoft.com/office/officeart/2005/8/layout/vProcess5"/>
    <dgm:cxn modelId="{59BB72B1-9796-43AC-BC84-BA32106000A1}" type="presParOf" srcId="{30527B57-38DD-C94B-B08A-327167898794}" destId="{59A867FD-4890-6344-9551-9A38225AAC8A}" srcOrd="2" destOrd="0" presId="urn:microsoft.com/office/officeart/2005/8/layout/vProcess5"/>
    <dgm:cxn modelId="{175C4116-7F84-40F8-8CBB-86540F3CCA69}" type="presParOf" srcId="{30527B57-38DD-C94B-B08A-327167898794}" destId="{4AA94A85-CCF8-6148-AF53-071891B60BB7}" srcOrd="3" destOrd="0" presId="urn:microsoft.com/office/officeart/2005/8/layout/vProcess5"/>
    <dgm:cxn modelId="{5B12AA74-83AD-421B-9E4E-F67D83833F0C}" type="presParOf" srcId="{30527B57-38DD-C94B-B08A-327167898794}" destId="{9B9C180B-54B4-9944-8925-4069C179238F}" srcOrd="4" destOrd="0" presId="urn:microsoft.com/office/officeart/2005/8/layout/vProcess5"/>
    <dgm:cxn modelId="{324D2FD7-AAE9-42A0-990D-63B4F346DEF8}" type="presParOf" srcId="{30527B57-38DD-C94B-B08A-327167898794}" destId="{9EA99A35-E3A3-F740-A2F9-091BCACC97DF}" srcOrd="5" destOrd="0" presId="urn:microsoft.com/office/officeart/2005/8/layout/vProcess5"/>
    <dgm:cxn modelId="{45D3DD0F-D36A-4FF6-A6B1-DAFDD5463217}" type="presParOf" srcId="{30527B57-38DD-C94B-B08A-327167898794}" destId="{1C4A3481-13B7-D64C-9CFF-A97BAE277E27}" srcOrd="6" destOrd="0" presId="urn:microsoft.com/office/officeart/2005/8/layout/vProcess5"/>
    <dgm:cxn modelId="{423940FC-F896-48E1-B27B-3A645BFE6EEC}" type="presParOf" srcId="{30527B57-38DD-C94B-B08A-327167898794}" destId="{9DF31397-9E95-3444-B6F3-6E8E0C4EC362}" srcOrd="7" destOrd="0" presId="urn:microsoft.com/office/officeart/2005/8/layout/vProcess5"/>
    <dgm:cxn modelId="{30EC56D5-6620-4F09-A082-51DCB88043AE}" type="presParOf" srcId="{30527B57-38DD-C94B-B08A-327167898794}" destId="{78A83B88-6527-334F-81E5-C885A2216363}" srcOrd="8" destOrd="0" presId="urn:microsoft.com/office/officeart/2005/8/layout/vProcess5"/>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FDD21FBB-44D4-4831-A3EF-B301F538B16A}"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en-US"/>
        </a:p>
      </dgm:t>
    </dgm:pt>
    <dgm:pt modelId="{402D3578-F9AF-4E29-935B-AFFA537DCC72}">
      <dgm:prSet phldrT="[Text]" custT="1"/>
      <dgm:spPr/>
      <dgm:t>
        <a:bodyPr/>
        <a:lstStyle/>
        <a:p>
          <a:r>
            <a:rPr lang="en-US" sz="900" dirty="0"/>
            <a:t>Dans la </a:t>
          </a:r>
          <a:r>
            <a:rPr lang="en-US" sz="900" dirty="0" err="1"/>
            <a:t>communaut</a:t>
          </a:r>
          <a:r>
            <a:rPr lang="en-US" sz="900" dirty="0" err="1">
              <a:latin typeface="Calibri"/>
              <a:cs typeface="Calibri"/>
            </a:rPr>
            <a:t>é</a:t>
          </a:r>
          <a:r>
            <a:rPr lang="en-US" sz="900" dirty="0">
              <a:latin typeface="Calibri"/>
              <a:cs typeface="Calibri"/>
            </a:rPr>
            <a:t> et à la </a:t>
          </a:r>
          <a:r>
            <a:rPr lang="en-US" sz="900" dirty="0" err="1">
              <a:latin typeface="Calibri"/>
              <a:cs typeface="Calibri"/>
            </a:rPr>
            <a:t>maison</a:t>
          </a:r>
          <a:endParaRPr lang="en-US" sz="900" dirty="0">
            <a:latin typeface="Calibri"/>
            <a:cs typeface="Calibri"/>
          </a:endParaRPr>
        </a:p>
      </dgm:t>
    </dgm:pt>
    <dgm:pt modelId="{C084B260-C380-4495-B98F-37B63188CC9E}" type="parTrans" cxnId="{4E7A3425-4E8E-4F92-A24F-3EDDA2F531DA}">
      <dgm:prSet/>
      <dgm:spPr/>
      <dgm:t>
        <a:bodyPr/>
        <a:lstStyle/>
        <a:p>
          <a:endParaRPr lang="en-US"/>
        </a:p>
      </dgm:t>
    </dgm:pt>
    <dgm:pt modelId="{E758D8D7-0047-46E6-B773-5017332BC423}" type="sibTrans" cxnId="{4E7A3425-4E8E-4F92-A24F-3EDDA2F531DA}">
      <dgm:prSet/>
      <dgm:spPr/>
      <dgm:t>
        <a:bodyPr/>
        <a:lstStyle/>
        <a:p>
          <a:endParaRPr lang="en-US"/>
        </a:p>
      </dgm:t>
    </dgm:pt>
    <dgm:pt modelId="{DE049EBA-480D-468B-A7BB-C7A6EE6668E5}">
      <dgm:prSet phldrT="[Text]" custT="1"/>
      <dgm:spPr/>
      <dgm:t>
        <a:bodyPr/>
        <a:lstStyle/>
        <a:p>
          <a:r>
            <a:rPr lang="en-US" sz="900" dirty="0"/>
            <a:t>Les services de nutrition</a:t>
          </a:r>
        </a:p>
      </dgm:t>
    </dgm:pt>
    <dgm:pt modelId="{00B1413E-F1F1-442E-A5DA-BE41CEC087A3}" type="parTrans" cxnId="{DBEDA345-D239-465E-911A-400150A5D51F}">
      <dgm:prSet/>
      <dgm:spPr/>
      <dgm:t>
        <a:bodyPr/>
        <a:lstStyle/>
        <a:p>
          <a:endParaRPr lang="en-US"/>
        </a:p>
      </dgm:t>
    </dgm:pt>
    <dgm:pt modelId="{1CDFCCD8-87FC-42E1-ABD6-77D45E11D0AA}" type="sibTrans" cxnId="{DBEDA345-D239-465E-911A-400150A5D51F}">
      <dgm:prSet/>
      <dgm:spPr/>
      <dgm:t>
        <a:bodyPr/>
        <a:lstStyle/>
        <a:p>
          <a:endParaRPr lang="en-US"/>
        </a:p>
      </dgm:t>
    </dgm:pt>
    <dgm:pt modelId="{DAE38235-4A49-414E-A6DC-FF79DE458A80}">
      <dgm:prSet phldrT="[Text]" custT="1"/>
      <dgm:spPr/>
      <dgm:t>
        <a:bodyPr/>
        <a:lstStyle/>
        <a:p>
          <a:pPr rtl="0"/>
          <a:r>
            <a:rPr lang="en-US" sz="900" dirty="0"/>
            <a:t>Les services</a:t>
          </a:r>
          <a:r>
            <a:rPr lang="en-US" sz="900" dirty="0">
              <a:latin typeface="Calibri"/>
            </a:rPr>
            <a:t> en matière de</a:t>
          </a:r>
          <a:r>
            <a:rPr lang="en-US" sz="900" dirty="0"/>
            <a:t> VBG et </a:t>
          </a:r>
          <a:r>
            <a:rPr lang="en-US" sz="900" dirty="0" err="1"/>
            <a:t>d’autres</a:t>
          </a:r>
          <a:r>
            <a:rPr lang="en-US" sz="900" dirty="0"/>
            <a:t> services </a:t>
          </a:r>
          <a:r>
            <a:rPr lang="en-US" sz="900" dirty="0" err="1"/>
            <a:t>humanitaires</a:t>
          </a:r>
        </a:p>
      </dgm:t>
    </dgm:pt>
    <dgm:pt modelId="{8849BBD3-D2B9-4A77-AA20-3F9262285325}" type="parTrans" cxnId="{3BFB2BE5-F487-4B05-8876-15DD083704B0}">
      <dgm:prSet/>
      <dgm:spPr/>
      <dgm:t>
        <a:bodyPr/>
        <a:lstStyle/>
        <a:p>
          <a:endParaRPr lang="en-US"/>
        </a:p>
      </dgm:t>
    </dgm:pt>
    <dgm:pt modelId="{5926A690-0984-4951-81F2-D581C66E4F54}" type="sibTrans" cxnId="{3BFB2BE5-F487-4B05-8876-15DD083704B0}">
      <dgm:prSet/>
      <dgm:spPr/>
      <dgm:t>
        <a:bodyPr/>
        <a:lstStyle/>
        <a:p>
          <a:endParaRPr lang="en-US"/>
        </a:p>
      </dgm:t>
    </dgm:pt>
    <dgm:pt modelId="{0009746E-6625-417C-932F-C1BDD21B3997}" type="pres">
      <dgm:prSet presAssocID="{FDD21FBB-44D4-4831-A3EF-B301F538B16A}" presName="Name0" presStyleCnt="0">
        <dgm:presLayoutVars>
          <dgm:chMax val="7"/>
          <dgm:resizeHandles val="exact"/>
        </dgm:presLayoutVars>
      </dgm:prSet>
      <dgm:spPr/>
    </dgm:pt>
    <dgm:pt modelId="{BB2CCEA2-8733-4CFE-B46F-AFAB2775FBC8}" type="pres">
      <dgm:prSet presAssocID="{FDD21FBB-44D4-4831-A3EF-B301F538B16A}" presName="comp1" presStyleCnt="0"/>
      <dgm:spPr/>
    </dgm:pt>
    <dgm:pt modelId="{05790F7E-FD00-4C67-B8AC-4FD282D8AF36}" type="pres">
      <dgm:prSet presAssocID="{FDD21FBB-44D4-4831-A3EF-B301F538B16A}" presName="circle1" presStyleLbl="node1" presStyleIdx="0" presStyleCnt="3" custLinFactNeighborX="32136" custLinFactNeighborY="-1779"/>
      <dgm:spPr/>
    </dgm:pt>
    <dgm:pt modelId="{FE098F6C-BCE5-46DE-BE46-25314ED9A0B9}" type="pres">
      <dgm:prSet presAssocID="{FDD21FBB-44D4-4831-A3EF-B301F538B16A}" presName="c1text" presStyleLbl="node1" presStyleIdx="0" presStyleCnt="3">
        <dgm:presLayoutVars>
          <dgm:bulletEnabled val="1"/>
        </dgm:presLayoutVars>
      </dgm:prSet>
      <dgm:spPr/>
    </dgm:pt>
    <dgm:pt modelId="{D8A2FF38-AB7D-4D91-81E3-3EB5006A6EA6}" type="pres">
      <dgm:prSet presAssocID="{FDD21FBB-44D4-4831-A3EF-B301F538B16A}" presName="comp2" presStyleCnt="0"/>
      <dgm:spPr/>
    </dgm:pt>
    <dgm:pt modelId="{FF27F130-96E6-41D1-AD7E-E6F761B9E045}" type="pres">
      <dgm:prSet presAssocID="{FDD21FBB-44D4-4831-A3EF-B301F538B16A}" presName="circle2" presStyleLbl="node1" presStyleIdx="1" presStyleCnt="3" custScaleY="97815"/>
      <dgm:spPr/>
    </dgm:pt>
    <dgm:pt modelId="{1D8EF8FD-B7BE-4890-B1B3-376091547B35}" type="pres">
      <dgm:prSet presAssocID="{FDD21FBB-44D4-4831-A3EF-B301F538B16A}" presName="c2text" presStyleLbl="node1" presStyleIdx="1" presStyleCnt="3">
        <dgm:presLayoutVars>
          <dgm:bulletEnabled val="1"/>
        </dgm:presLayoutVars>
      </dgm:prSet>
      <dgm:spPr/>
    </dgm:pt>
    <dgm:pt modelId="{3E048107-E26A-4480-9398-2832B3E21374}" type="pres">
      <dgm:prSet presAssocID="{FDD21FBB-44D4-4831-A3EF-B301F538B16A}" presName="comp3" presStyleCnt="0"/>
      <dgm:spPr/>
    </dgm:pt>
    <dgm:pt modelId="{025EEF70-6C20-4844-B660-CCDE2B49EF9A}" type="pres">
      <dgm:prSet presAssocID="{FDD21FBB-44D4-4831-A3EF-B301F538B16A}" presName="circle3" presStyleLbl="node1" presStyleIdx="2" presStyleCnt="3"/>
      <dgm:spPr/>
    </dgm:pt>
    <dgm:pt modelId="{6EBFBF16-3C66-416B-9A07-AD4D65CA5C15}" type="pres">
      <dgm:prSet presAssocID="{FDD21FBB-44D4-4831-A3EF-B301F538B16A}" presName="c3text" presStyleLbl="node1" presStyleIdx="2" presStyleCnt="3">
        <dgm:presLayoutVars>
          <dgm:bulletEnabled val="1"/>
        </dgm:presLayoutVars>
      </dgm:prSet>
      <dgm:spPr/>
    </dgm:pt>
  </dgm:ptLst>
  <dgm:cxnLst>
    <dgm:cxn modelId="{4E7A3425-4E8E-4F92-A24F-3EDDA2F531DA}" srcId="{FDD21FBB-44D4-4831-A3EF-B301F538B16A}" destId="{402D3578-F9AF-4E29-935B-AFFA537DCC72}" srcOrd="0" destOrd="0" parTransId="{C084B260-C380-4495-B98F-37B63188CC9E}" sibTransId="{E758D8D7-0047-46E6-B773-5017332BC423}"/>
    <dgm:cxn modelId="{52F97125-890B-460A-BD17-E5F15A686C88}" type="presOf" srcId="{402D3578-F9AF-4E29-935B-AFFA537DCC72}" destId="{05790F7E-FD00-4C67-B8AC-4FD282D8AF36}" srcOrd="0" destOrd="0" presId="urn:microsoft.com/office/officeart/2005/8/layout/venn2"/>
    <dgm:cxn modelId="{BD43D12C-1015-4777-898B-43EF97CFE49B}" type="presOf" srcId="{DE049EBA-480D-468B-A7BB-C7A6EE6668E5}" destId="{1D8EF8FD-B7BE-4890-B1B3-376091547B35}" srcOrd="1" destOrd="0" presId="urn:microsoft.com/office/officeart/2005/8/layout/venn2"/>
    <dgm:cxn modelId="{22874236-154F-4CA9-8E68-840F7BDC3FDF}" type="presOf" srcId="{402D3578-F9AF-4E29-935B-AFFA537DCC72}" destId="{FE098F6C-BCE5-46DE-BE46-25314ED9A0B9}" srcOrd="1" destOrd="0" presId="urn:microsoft.com/office/officeart/2005/8/layout/venn2"/>
    <dgm:cxn modelId="{E511913F-34EC-4330-A10A-405FFE663C82}" type="presOf" srcId="{DE049EBA-480D-468B-A7BB-C7A6EE6668E5}" destId="{FF27F130-96E6-41D1-AD7E-E6F761B9E045}" srcOrd="0" destOrd="0" presId="urn:microsoft.com/office/officeart/2005/8/layout/venn2"/>
    <dgm:cxn modelId="{AF896743-63B3-42CA-9BE6-23C388255422}" type="presOf" srcId="{DAE38235-4A49-414E-A6DC-FF79DE458A80}" destId="{6EBFBF16-3C66-416B-9A07-AD4D65CA5C15}" srcOrd="1" destOrd="0" presId="urn:microsoft.com/office/officeart/2005/8/layout/venn2"/>
    <dgm:cxn modelId="{DBEDA345-D239-465E-911A-400150A5D51F}" srcId="{FDD21FBB-44D4-4831-A3EF-B301F538B16A}" destId="{DE049EBA-480D-468B-A7BB-C7A6EE6668E5}" srcOrd="1" destOrd="0" parTransId="{00B1413E-F1F1-442E-A5DA-BE41CEC087A3}" sibTransId="{1CDFCCD8-87FC-42E1-ABD6-77D45E11D0AA}"/>
    <dgm:cxn modelId="{820378A3-5B87-47A0-9477-D0C99F854DCC}" type="presOf" srcId="{DAE38235-4A49-414E-A6DC-FF79DE458A80}" destId="{025EEF70-6C20-4844-B660-CCDE2B49EF9A}" srcOrd="0" destOrd="0" presId="urn:microsoft.com/office/officeart/2005/8/layout/venn2"/>
    <dgm:cxn modelId="{3BFB2BE5-F487-4B05-8876-15DD083704B0}" srcId="{FDD21FBB-44D4-4831-A3EF-B301F538B16A}" destId="{DAE38235-4A49-414E-A6DC-FF79DE458A80}" srcOrd="2" destOrd="0" parTransId="{8849BBD3-D2B9-4A77-AA20-3F9262285325}" sibTransId="{5926A690-0984-4951-81F2-D581C66E4F54}"/>
    <dgm:cxn modelId="{DAAFE8FD-6307-4A23-BF02-247F2C136202}" type="presOf" srcId="{FDD21FBB-44D4-4831-A3EF-B301F538B16A}" destId="{0009746E-6625-417C-932F-C1BDD21B3997}" srcOrd="0" destOrd="0" presId="urn:microsoft.com/office/officeart/2005/8/layout/venn2"/>
    <dgm:cxn modelId="{015231E7-94C1-4C2A-8A8A-42EF5191E451}" type="presParOf" srcId="{0009746E-6625-417C-932F-C1BDD21B3997}" destId="{BB2CCEA2-8733-4CFE-B46F-AFAB2775FBC8}" srcOrd="0" destOrd="0" presId="urn:microsoft.com/office/officeart/2005/8/layout/venn2"/>
    <dgm:cxn modelId="{01E35969-1E7A-4B89-B1A6-2F28F64C3E1F}" type="presParOf" srcId="{BB2CCEA2-8733-4CFE-B46F-AFAB2775FBC8}" destId="{05790F7E-FD00-4C67-B8AC-4FD282D8AF36}" srcOrd="0" destOrd="0" presId="urn:microsoft.com/office/officeart/2005/8/layout/venn2"/>
    <dgm:cxn modelId="{7C29DA49-CCCD-433C-894E-2F58AE879EBE}" type="presParOf" srcId="{BB2CCEA2-8733-4CFE-B46F-AFAB2775FBC8}" destId="{FE098F6C-BCE5-46DE-BE46-25314ED9A0B9}" srcOrd="1" destOrd="0" presId="urn:microsoft.com/office/officeart/2005/8/layout/venn2"/>
    <dgm:cxn modelId="{1CAFC91E-B66B-498E-9A86-05006A413F16}" type="presParOf" srcId="{0009746E-6625-417C-932F-C1BDD21B3997}" destId="{D8A2FF38-AB7D-4D91-81E3-3EB5006A6EA6}" srcOrd="1" destOrd="0" presId="urn:microsoft.com/office/officeart/2005/8/layout/venn2"/>
    <dgm:cxn modelId="{6D5DB268-115A-457D-9F33-68FF32D46CB2}" type="presParOf" srcId="{D8A2FF38-AB7D-4D91-81E3-3EB5006A6EA6}" destId="{FF27F130-96E6-41D1-AD7E-E6F761B9E045}" srcOrd="0" destOrd="0" presId="urn:microsoft.com/office/officeart/2005/8/layout/venn2"/>
    <dgm:cxn modelId="{E9F1AEBE-E759-4688-BB97-F72F9F3062E5}" type="presParOf" srcId="{D8A2FF38-AB7D-4D91-81E3-3EB5006A6EA6}" destId="{1D8EF8FD-B7BE-4890-B1B3-376091547B35}" srcOrd="1" destOrd="0" presId="urn:microsoft.com/office/officeart/2005/8/layout/venn2"/>
    <dgm:cxn modelId="{968A5715-D580-4DD9-85C4-66699FBAEF69}" type="presParOf" srcId="{0009746E-6625-417C-932F-C1BDD21B3997}" destId="{3E048107-E26A-4480-9398-2832B3E21374}" srcOrd="2" destOrd="0" presId="urn:microsoft.com/office/officeart/2005/8/layout/venn2"/>
    <dgm:cxn modelId="{15661D26-8DDE-463F-B4A1-D73CD2E488ED}" type="presParOf" srcId="{3E048107-E26A-4480-9398-2832B3E21374}" destId="{025EEF70-6C20-4844-B660-CCDE2B49EF9A}" srcOrd="0" destOrd="0" presId="urn:microsoft.com/office/officeart/2005/8/layout/venn2"/>
    <dgm:cxn modelId="{B975467A-1EAC-4211-AD45-1C099596FD48}" type="presParOf" srcId="{3E048107-E26A-4480-9398-2832B3E21374}" destId="{6EBFBF16-3C66-416B-9A07-AD4D65CA5C15}"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649299-176F-7B43-A3EE-27A3AD53FF2F}" type="doc">
      <dgm:prSet loTypeId="urn:microsoft.com/office/officeart/2005/8/layout/radial6" loCatId="" qsTypeId="urn:microsoft.com/office/officeart/2005/8/quickstyle/simple1" qsCatId="simple" csTypeId="urn:microsoft.com/office/officeart/2005/8/colors/colorful3" csCatId="colorful" phldr="1"/>
      <dgm:spPr/>
      <dgm:t>
        <a:bodyPr/>
        <a:lstStyle/>
        <a:p>
          <a:endParaRPr lang="en-US"/>
        </a:p>
      </dgm:t>
    </dgm:pt>
    <dgm:pt modelId="{A8928370-17BB-EB47-8D37-C6ED845C5ED2}">
      <dgm:prSet phldrT="[Text]"/>
      <dgm:spPr/>
      <dgm:t>
        <a:bodyPr/>
        <a:lstStyle/>
        <a:p>
          <a:r>
            <a:rPr lang="en-US" dirty="0"/>
            <a:t>Participation des femmes et des </a:t>
          </a:r>
          <a:r>
            <a:rPr lang="en-US" dirty="0" err="1"/>
            <a:t>filles</a:t>
          </a:r>
          <a:endParaRPr lang="en-US" dirty="0"/>
        </a:p>
      </dgm:t>
    </dgm:pt>
    <dgm:pt modelId="{2E2755B4-5E25-E548-96BD-5AA097628AA1}" type="parTrans" cxnId="{BB3F2963-1A46-4949-8EF5-F214F27EFF74}">
      <dgm:prSet/>
      <dgm:spPr/>
      <dgm:t>
        <a:bodyPr/>
        <a:lstStyle/>
        <a:p>
          <a:endParaRPr lang="en-US"/>
        </a:p>
      </dgm:t>
    </dgm:pt>
    <dgm:pt modelId="{305F0A88-CC45-8B42-9A7B-A0EE14586E57}" type="sibTrans" cxnId="{BB3F2963-1A46-4949-8EF5-F214F27EFF74}">
      <dgm:prSet/>
      <dgm:spPr/>
      <dgm:t>
        <a:bodyPr/>
        <a:lstStyle/>
        <a:p>
          <a:endParaRPr lang="en-US"/>
        </a:p>
      </dgm:t>
    </dgm:pt>
    <dgm:pt modelId="{F39D3B75-0BC2-E14D-82A0-93C002EF8585}">
      <dgm:prSet phldrT="[Text]" custT="1"/>
      <dgm:spPr/>
      <dgm:t>
        <a:bodyPr/>
        <a:lstStyle/>
        <a:p>
          <a:r>
            <a:rPr lang="en-US" sz="1500" b="1" dirty="0">
              <a:latin typeface="Calibri"/>
              <a:ea typeface="+mn-ea"/>
            </a:rPr>
            <a:t>Emplacement des installations</a:t>
          </a:r>
          <a:endParaRPr lang="en-US" sz="1500" dirty="0"/>
        </a:p>
      </dgm:t>
    </dgm:pt>
    <dgm:pt modelId="{EE843865-F8CD-4E4C-846E-5C4603DA75EF}" type="parTrans" cxnId="{5DA1DED5-DB56-DB4D-827A-38919D7D2866}">
      <dgm:prSet/>
      <dgm:spPr/>
      <dgm:t>
        <a:bodyPr/>
        <a:lstStyle/>
        <a:p>
          <a:endParaRPr lang="en-US"/>
        </a:p>
      </dgm:t>
    </dgm:pt>
    <dgm:pt modelId="{0996DF72-F806-B545-9718-C15B7EFB6FE5}" type="sibTrans" cxnId="{5DA1DED5-DB56-DB4D-827A-38919D7D2866}">
      <dgm:prSet/>
      <dgm:spPr/>
      <dgm:t>
        <a:bodyPr/>
        <a:lstStyle/>
        <a:p>
          <a:endParaRPr lang="en-US"/>
        </a:p>
      </dgm:t>
    </dgm:pt>
    <dgm:pt modelId="{3072D761-CBE1-E84D-878A-1F195ACB978F}">
      <dgm:prSet phldrT="[Text]" custT="1"/>
      <dgm:spPr/>
      <dgm:t>
        <a:bodyPr/>
        <a:lstStyle/>
        <a:p>
          <a:pPr rtl="0"/>
          <a:r>
            <a:rPr lang="en-US" sz="1600" b="1" dirty="0">
              <a:latin typeface="Calibri"/>
              <a:ea typeface="+mn-ea"/>
            </a:rPr>
            <a:t>La diffusion des </a:t>
          </a:r>
          <a:r>
            <a:rPr lang="en-US" sz="1600" b="1" dirty="0" err="1">
              <a:latin typeface="Calibri"/>
              <a:ea typeface="+mn-ea"/>
            </a:rPr>
            <a:t>informations</a:t>
          </a:r>
          <a:r>
            <a:rPr lang="en-US" sz="1600" b="1" dirty="0">
              <a:latin typeface="Calibri"/>
              <a:ea typeface="+mn-ea"/>
            </a:rPr>
            <a:t> et de la </a:t>
          </a:r>
          <a:r>
            <a:rPr lang="en-US" sz="1600" b="1" dirty="0" err="1">
              <a:latin typeface="Calibri"/>
              <a:ea typeface="+mn-ea"/>
            </a:rPr>
            <a:t>sensibilisation</a:t>
          </a:r>
          <a:endParaRPr lang="en-US" sz="1600" dirty="0" err="1"/>
        </a:p>
      </dgm:t>
    </dgm:pt>
    <dgm:pt modelId="{2ECF14A0-30B0-A840-A870-19E7BAC88D5E}" type="parTrans" cxnId="{25B89979-A673-394A-B785-03DCF6A785A9}">
      <dgm:prSet/>
      <dgm:spPr/>
      <dgm:t>
        <a:bodyPr/>
        <a:lstStyle/>
        <a:p>
          <a:endParaRPr lang="en-US"/>
        </a:p>
      </dgm:t>
    </dgm:pt>
    <dgm:pt modelId="{53BD1743-1CE0-BB4F-8D21-ED25E74BE85E}" type="sibTrans" cxnId="{25B89979-A673-394A-B785-03DCF6A785A9}">
      <dgm:prSet/>
      <dgm:spPr/>
      <dgm:t>
        <a:bodyPr/>
        <a:lstStyle/>
        <a:p>
          <a:endParaRPr lang="en-US"/>
        </a:p>
      </dgm:t>
    </dgm:pt>
    <dgm:pt modelId="{5D8D0763-0765-8A46-95B4-10727EE5630D}">
      <dgm:prSet phldrT="[Text]" custT="1"/>
      <dgm:spPr/>
      <dgm:t>
        <a:bodyPr/>
        <a:lstStyle/>
        <a:p>
          <a:r>
            <a:rPr lang="en-US" sz="1600" b="1" dirty="0" err="1"/>
            <a:t>Ressources</a:t>
          </a:r>
          <a:r>
            <a:rPr lang="en-US" sz="1600" b="1" dirty="0"/>
            <a:t> </a:t>
          </a:r>
          <a:r>
            <a:rPr lang="en-US" sz="1600" b="1" dirty="0" err="1"/>
            <a:t>humaines</a:t>
          </a:r>
          <a:r>
            <a:rPr lang="en-US" sz="1600" b="1" dirty="0"/>
            <a:t> – genre, </a:t>
          </a:r>
          <a:r>
            <a:rPr lang="en-US" sz="1600" b="1" dirty="0" err="1"/>
            <a:t>croissances</a:t>
          </a:r>
          <a:r>
            <a:rPr lang="en-US" sz="1600" b="1" dirty="0"/>
            <a:t>, attitudes</a:t>
          </a:r>
          <a:endParaRPr lang="en-US" sz="1600" dirty="0"/>
        </a:p>
      </dgm:t>
    </dgm:pt>
    <dgm:pt modelId="{085BEFD0-892B-424F-8130-B44D01707E58}" type="parTrans" cxnId="{4ED4163F-1502-6341-BDBB-6CB65A23681A}">
      <dgm:prSet/>
      <dgm:spPr/>
      <dgm:t>
        <a:bodyPr/>
        <a:lstStyle/>
        <a:p>
          <a:endParaRPr lang="en-US"/>
        </a:p>
      </dgm:t>
    </dgm:pt>
    <dgm:pt modelId="{B8A6ACC5-0FB1-F14A-9055-12BD50DED42E}" type="sibTrans" cxnId="{4ED4163F-1502-6341-BDBB-6CB65A23681A}">
      <dgm:prSet/>
      <dgm:spPr/>
      <dgm:t>
        <a:bodyPr/>
        <a:lstStyle/>
        <a:p>
          <a:endParaRPr lang="en-US"/>
        </a:p>
      </dgm:t>
    </dgm:pt>
    <dgm:pt modelId="{EF6A5DE1-FBE0-3346-97C4-017EDC599C3E}">
      <dgm:prSet custT="1"/>
      <dgm:spPr/>
      <dgm:t>
        <a:bodyPr/>
        <a:lstStyle/>
        <a:p>
          <a:r>
            <a:rPr lang="en-US" sz="1600" b="1" dirty="0">
              <a:latin typeface="Calibri"/>
              <a:ea typeface="+mn-ea"/>
            </a:rPr>
            <a:t>Le distribution du support matériel</a:t>
          </a:r>
        </a:p>
      </dgm:t>
    </dgm:pt>
    <dgm:pt modelId="{F2F356BD-2461-1348-970A-16FC5A288C7B}" type="parTrans" cxnId="{C5DF610C-C15D-904B-905C-70FBD37704D1}">
      <dgm:prSet/>
      <dgm:spPr/>
      <dgm:t>
        <a:bodyPr/>
        <a:lstStyle/>
        <a:p>
          <a:endParaRPr lang="en-US"/>
        </a:p>
      </dgm:t>
    </dgm:pt>
    <dgm:pt modelId="{B0EFAA67-0759-6E4D-8497-91910F262EC5}" type="sibTrans" cxnId="{C5DF610C-C15D-904B-905C-70FBD37704D1}">
      <dgm:prSet/>
      <dgm:spPr/>
      <dgm:t>
        <a:bodyPr/>
        <a:lstStyle/>
        <a:p>
          <a:endParaRPr lang="en-US"/>
        </a:p>
      </dgm:t>
    </dgm:pt>
    <dgm:pt modelId="{6276F77F-17D6-BA46-A23E-CBD09D44A1FD}">
      <dgm:prSet custT="1"/>
      <dgm:spPr>
        <a:solidFill>
          <a:schemeClr val="accent6">
            <a:lumMod val="75000"/>
          </a:schemeClr>
        </a:solidFill>
      </dgm:spPr>
      <dgm:t>
        <a:bodyPr/>
        <a:lstStyle/>
        <a:p>
          <a:r>
            <a:rPr lang="en-US" sz="1600" b="1" dirty="0"/>
            <a:t>La conception/ </a:t>
          </a:r>
          <a:r>
            <a:rPr lang="en-US" sz="1600" b="1" dirty="0" err="1"/>
            <a:t>l’aménagement</a:t>
          </a:r>
          <a:r>
            <a:rPr lang="en-US" sz="1600" b="1" dirty="0"/>
            <a:t> des installations – </a:t>
          </a:r>
          <a:r>
            <a:rPr lang="en-US" sz="1600" b="1" dirty="0" err="1"/>
            <a:t>sécurité</a:t>
          </a:r>
          <a:r>
            <a:rPr lang="en-US" sz="1600" b="1" dirty="0"/>
            <a:t>, vie </a:t>
          </a:r>
          <a:r>
            <a:rPr lang="en-US" sz="1600" b="1" dirty="0" err="1"/>
            <a:t>privée</a:t>
          </a:r>
          <a:r>
            <a:rPr lang="en-US" sz="1600" b="1" dirty="0"/>
            <a:t>,  </a:t>
          </a:r>
          <a:r>
            <a:rPr lang="en-US" sz="1600" b="1" dirty="0" err="1"/>
            <a:t>dignité</a:t>
          </a:r>
          <a:endParaRPr lang="en-US" sz="1600" b="1" dirty="0"/>
        </a:p>
      </dgm:t>
    </dgm:pt>
    <dgm:pt modelId="{38999ED5-8913-1E40-9B4F-7126B95D8214}" type="parTrans" cxnId="{F3D38DDB-87CA-C141-867E-DDABB4182C61}">
      <dgm:prSet/>
      <dgm:spPr/>
      <dgm:t>
        <a:bodyPr/>
        <a:lstStyle/>
        <a:p>
          <a:endParaRPr lang="en-US"/>
        </a:p>
      </dgm:t>
    </dgm:pt>
    <dgm:pt modelId="{9CBA1728-BC35-2C48-8335-D12F05853139}" type="sibTrans" cxnId="{F3D38DDB-87CA-C141-867E-DDABB4182C61}">
      <dgm:prSet/>
      <dgm:spPr/>
      <dgm:t>
        <a:bodyPr/>
        <a:lstStyle/>
        <a:p>
          <a:endParaRPr lang="en-US"/>
        </a:p>
      </dgm:t>
    </dgm:pt>
    <dgm:pt modelId="{E5AE3142-168C-CA42-A676-CC5A7A9D7BBE}" type="pres">
      <dgm:prSet presAssocID="{8A649299-176F-7B43-A3EE-27A3AD53FF2F}" presName="Name0" presStyleCnt="0">
        <dgm:presLayoutVars>
          <dgm:chMax val="1"/>
          <dgm:dir/>
          <dgm:animLvl val="ctr"/>
          <dgm:resizeHandles val="exact"/>
        </dgm:presLayoutVars>
      </dgm:prSet>
      <dgm:spPr/>
    </dgm:pt>
    <dgm:pt modelId="{83CE7AFD-BE07-0E4A-A0CF-7D7F74147716}" type="pres">
      <dgm:prSet presAssocID="{A8928370-17BB-EB47-8D37-C6ED845C5ED2}" presName="centerShape" presStyleLbl="node0" presStyleIdx="0" presStyleCnt="1" custScaleX="107726" custLinFactNeighborX="1966" custLinFactNeighborY="-8637"/>
      <dgm:spPr/>
    </dgm:pt>
    <dgm:pt modelId="{34791A7F-B260-364C-8944-16CE2E71E52A}" type="pres">
      <dgm:prSet presAssocID="{F39D3B75-0BC2-E14D-82A0-93C002EF8585}" presName="node" presStyleLbl="node1" presStyleIdx="0" presStyleCnt="5" custScaleX="141203">
        <dgm:presLayoutVars>
          <dgm:bulletEnabled val="1"/>
        </dgm:presLayoutVars>
      </dgm:prSet>
      <dgm:spPr/>
    </dgm:pt>
    <dgm:pt modelId="{D43E0EA0-DC45-A240-83F5-64E376AC0DC3}" type="pres">
      <dgm:prSet presAssocID="{F39D3B75-0BC2-E14D-82A0-93C002EF8585}" presName="dummy" presStyleCnt="0"/>
      <dgm:spPr/>
    </dgm:pt>
    <dgm:pt modelId="{21D3E827-C138-7E40-ACCB-72DFE1C0A3DD}" type="pres">
      <dgm:prSet presAssocID="{0996DF72-F806-B545-9718-C15B7EFB6FE5}" presName="sibTrans" presStyleLbl="sibTrans2D1" presStyleIdx="0" presStyleCnt="5"/>
      <dgm:spPr/>
    </dgm:pt>
    <dgm:pt modelId="{31A7A346-F8F9-C645-A463-52912E838672}" type="pres">
      <dgm:prSet presAssocID="{3072D761-CBE1-E84D-878A-1F195ACB978F}" presName="node" presStyleLbl="node1" presStyleIdx="1" presStyleCnt="5" custScaleX="164840" custRadScaleRad="127400" custRadScaleInc="21147">
        <dgm:presLayoutVars>
          <dgm:bulletEnabled val="1"/>
        </dgm:presLayoutVars>
      </dgm:prSet>
      <dgm:spPr/>
    </dgm:pt>
    <dgm:pt modelId="{DB686A77-8174-5F41-8D9C-F8C0525541A7}" type="pres">
      <dgm:prSet presAssocID="{3072D761-CBE1-E84D-878A-1F195ACB978F}" presName="dummy" presStyleCnt="0"/>
      <dgm:spPr/>
    </dgm:pt>
    <dgm:pt modelId="{3F0945D1-273D-E249-A757-144D5655A04F}" type="pres">
      <dgm:prSet presAssocID="{53BD1743-1CE0-BB4F-8D21-ED25E74BE85E}" presName="sibTrans" presStyleLbl="sibTrans2D1" presStyleIdx="1" presStyleCnt="5"/>
      <dgm:spPr/>
    </dgm:pt>
    <dgm:pt modelId="{C2555C88-8E72-B845-B98F-591A85F7AA05}" type="pres">
      <dgm:prSet presAssocID="{5D8D0763-0765-8A46-95B4-10727EE5630D}" presName="node" presStyleLbl="node1" presStyleIdx="2" presStyleCnt="5" custScaleX="175928" custRadScaleRad="113352" custRadScaleInc="-77493">
        <dgm:presLayoutVars>
          <dgm:bulletEnabled val="1"/>
        </dgm:presLayoutVars>
      </dgm:prSet>
      <dgm:spPr/>
    </dgm:pt>
    <dgm:pt modelId="{07B0607A-887A-C542-AB8D-52EAC86D2924}" type="pres">
      <dgm:prSet presAssocID="{5D8D0763-0765-8A46-95B4-10727EE5630D}" presName="dummy" presStyleCnt="0"/>
      <dgm:spPr/>
    </dgm:pt>
    <dgm:pt modelId="{EFF89838-85BE-5F41-A7FD-CDB8F8678AFF}" type="pres">
      <dgm:prSet presAssocID="{B8A6ACC5-0FB1-F14A-9055-12BD50DED42E}" presName="sibTrans" presStyleLbl="sibTrans2D1" presStyleIdx="2" presStyleCnt="5" custScaleY="84660"/>
      <dgm:spPr/>
    </dgm:pt>
    <dgm:pt modelId="{DF2677A8-3AAD-1643-AE00-DBF06BDA3214}" type="pres">
      <dgm:prSet presAssocID="{6276F77F-17D6-BA46-A23E-CBD09D44A1FD}" presName="node" presStyleLbl="node1" presStyleIdx="3" presStyleCnt="5" custScaleX="211755" custRadScaleRad="113217" custRadScaleInc="75208">
        <dgm:presLayoutVars>
          <dgm:bulletEnabled val="1"/>
        </dgm:presLayoutVars>
      </dgm:prSet>
      <dgm:spPr/>
    </dgm:pt>
    <dgm:pt modelId="{BA5BE718-D4D6-7548-B467-1AF3933DD33E}" type="pres">
      <dgm:prSet presAssocID="{6276F77F-17D6-BA46-A23E-CBD09D44A1FD}" presName="dummy" presStyleCnt="0"/>
      <dgm:spPr/>
    </dgm:pt>
    <dgm:pt modelId="{13EA93E8-395B-9149-AEC2-905B45F3142D}" type="pres">
      <dgm:prSet presAssocID="{9CBA1728-BC35-2C48-8335-D12F05853139}" presName="sibTrans" presStyleLbl="sibTrans2D1" presStyleIdx="3" presStyleCnt="5"/>
      <dgm:spPr/>
    </dgm:pt>
    <dgm:pt modelId="{F0FCF2FA-4F0D-A345-B46B-00EA1E6D251F}" type="pres">
      <dgm:prSet presAssocID="{EF6A5DE1-FBE0-3346-97C4-017EDC599C3E}" presName="node" presStyleLbl="node1" presStyleIdx="4" presStyleCnt="5" custScaleX="163647" custRadScaleRad="118820" custRadScaleInc="-17183">
        <dgm:presLayoutVars>
          <dgm:bulletEnabled val="1"/>
        </dgm:presLayoutVars>
      </dgm:prSet>
      <dgm:spPr/>
    </dgm:pt>
    <dgm:pt modelId="{099E95E6-3FA7-5740-973B-F9D946DC09D4}" type="pres">
      <dgm:prSet presAssocID="{EF6A5DE1-FBE0-3346-97C4-017EDC599C3E}" presName="dummy" presStyleCnt="0"/>
      <dgm:spPr/>
    </dgm:pt>
    <dgm:pt modelId="{0BA209C1-A8EA-7848-8F04-6AFD5D9DA94A}" type="pres">
      <dgm:prSet presAssocID="{B0EFAA67-0759-6E4D-8497-91910F262EC5}" presName="sibTrans" presStyleLbl="sibTrans2D1" presStyleIdx="4" presStyleCnt="5"/>
      <dgm:spPr/>
    </dgm:pt>
  </dgm:ptLst>
  <dgm:cxnLst>
    <dgm:cxn modelId="{C5DF610C-C15D-904B-905C-70FBD37704D1}" srcId="{A8928370-17BB-EB47-8D37-C6ED845C5ED2}" destId="{EF6A5DE1-FBE0-3346-97C4-017EDC599C3E}" srcOrd="4" destOrd="0" parTransId="{F2F356BD-2461-1348-970A-16FC5A288C7B}" sibTransId="{B0EFAA67-0759-6E4D-8497-91910F262EC5}"/>
    <dgm:cxn modelId="{A18D4113-697D-454D-902A-E3652CF067C8}" type="presOf" srcId="{6276F77F-17D6-BA46-A23E-CBD09D44A1FD}" destId="{DF2677A8-3AAD-1643-AE00-DBF06BDA3214}" srcOrd="0" destOrd="0" presId="urn:microsoft.com/office/officeart/2005/8/layout/radial6"/>
    <dgm:cxn modelId="{DA8C7A19-928A-A349-8156-C0614FA6B54E}" type="presOf" srcId="{EF6A5DE1-FBE0-3346-97C4-017EDC599C3E}" destId="{F0FCF2FA-4F0D-A345-B46B-00EA1E6D251F}" srcOrd="0" destOrd="0" presId="urn:microsoft.com/office/officeart/2005/8/layout/radial6"/>
    <dgm:cxn modelId="{850B3428-5A17-EC4B-9DD9-A5F7C255442A}" type="presOf" srcId="{9CBA1728-BC35-2C48-8335-D12F05853139}" destId="{13EA93E8-395B-9149-AEC2-905B45F3142D}" srcOrd="0" destOrd="0" presId="urn:microsoft.com/office/officeart/2005/8/layout/radial6"/>
    <dgm:cxn modelId="{08788F2A-5352-5646-8A13-74E5C06C862A}" type="presOf" srcId="{3072D761-CBE1-E84D-878A-1F195ACB978F}" destId="{31A7A346-F8F9-C645-A463-52912E838672}" srcOrd="0" destOrd="0" presId="urn:microsoft.com/office/officeart/2005/8/layout/radial6"/>
    <dgm:cxn modelId="{4ED4163F-1502-6341-BDBB-6CB65A23681A}" srcId="{A8928370-17BB-EB47-8D37-C6ED845C5ED2}" destId="{5D8D0763-0765-8A46-95B4-10727EE5630D}" srcOrd="2" destOrd="0" parTransId="{085BEFD0-892B-424F-8130-B44D01707E58}" sibTransId="{B8A6ACC5-0FB1-F14A-9055-12BD50DED42E}"/>
    <dgm:cxn modelId="{BB3F2963-1A46-4949-8EF5-F214F27EFF74}" srcId="{8A649299-176F-7B43-A3EE-27A3AD53FF2F}" destId="{A8928370-17BB-EB47-8D37-C6ED845C5ED2}" srcOrd="0" destOrd="0" parTransId="{2E2755B4-5E25-E548-96BD-5AA097628AA1}" sibTransId="{305F0A88-CC45-8B42-9A7B-A0EE14586E57}"/>
    <dgm:cxn modelId="{25B89979-A673-394A-B785-03DCF6A785A9}" srcId="{A8928370-17BB-EB47-8D37-C6ED845C5ED2}" destId="{3072D761-CBE1-E84D-878A-1F195ACB978F}" srcOrd="1" destOrd="0" parTransId="{2ECF14A0-30B0-A840-A870-19E7BAC88D5E}" sibTransId="{53BD1743-1CE0-BB4F-8D21-ED25E74BE85E}"/>
    <dgm:cxn modelId="{EACF3C90-845A-F944-BD59-13D61D13C0ED}" type="presOf" srcId="{8A649299-176F-7B43-A3EE-27A3AD53FF2F}" destId="{E5AE3142-168C-CA42-A676-CC5A7A9D7BBE}" srcOrd="0" destOrd="0" presId="urn:microsoft.com/office/officeart/2005/8/layout/radial6"/>
    <dgm:cxn modelId="{DF26D89F-DFB5-7A4A-ACE2-5F9CF38081BD}" type="presOf" srcId="{5D8D0763-0765-8A46-95B4-10727EE5630D}" destId="{C2555C88-8E72-B845-B98F-591A85F7AA05}" srcOrd="0" destOrd="0" presId="urn:microsoft.com/office/officeart/2005/8/layout/radial6"/>
    <dgm:cxn modelId="{68BB88A1-474C-F24C-AEF7-BD2A5D2BE6B0}" type="presOf" srcId="{F39D3B75-0BC2-E14D-82A0-93C002EF8585}" destId="{34791A7F-B260-364C-8944-16CE2E71E52A}" srcOrd="0" destOrd="0" presId="urn:microsoft.com/office/officeart/2005/8/layout/radial6"/>
    <dgm:cxn modelId="{813245BA-13FD-2A41-A52B-8D441CD004CA}" type="presOf" srcId="{B8A6ACC5-0FB1-F14A-9055-12BD50DED42E}" destId="{EFF89838-85BE-5F41-A7FD-CDB8F8678AFF}" srcOrd="0" destOrd="0" presId="urn:microsoft.com/office/officeart/2005/8/layout/radial6"/>
    <dgm:cxn modelId="{5DA1DED5-DB56-DB4D-827A-38919D7D2866}" srcId="{A8928370-17BB-EB47-8D37-C6ED845C5ED2}" destId="{F39D3B75-0BC2-E14D-82A0-93C002EF8585}" srcOrd="0" destOrd="0" parTransId="{EE843865-F8CD-4E4C-846E-5C4603DA75EF}" sibTransId="{0996DF72-F806-B545-9718-C15B7EFB6FE5}"/>
    <dgm:cxn modelId="{F3D38DDB-87CA-C141-867E-DDABB4182C61}" srcId="{A8928370-17BB-EB47-8D37-C6ED845C5ED2}" destId="{6276F77F-17D6-BA46-A23E-CBD09D44A1FD}" srcOrd="3" destOrd="0" parTransId="{38999ED5-8913-1E40-9B4F-7126B95D8214}" sibTransId="{9CBA1728-BC35-2C48-8335-D12F05853139}"/>
    <dgm:cxn modelId="{5BDE52E4-7C3C-9940-AF8F-D2FCECC39B0A}" type="presOf" srcId="{53BD1743-1CE0-BB4F-8D21-ED25E74BE85E}" destId="{3F0945D1-273D-E249-A757-144D5655A04F}" srcOrd="0" destOrd="0" presId="urn:microsoft.com/office/officeart/2005/8/layout/radial6"/>
    <dgm:cxn modelId="{C41EF4E8-D2E6-0846-8F3E-46E60CFD253E}" type="presOf" srcId="{A8928370-17BB-EB47-8D37-C6ED845C5ED2}" destId="{83CE7AFD-BE07-0E4A-A0CF-7D7F74147716}" srcOrd="0" destOrd="0" presId="urn:microsoft.com/office/officeart/2005/8/layout/radial6"/>
    <dgm:cxn modelId="{C68554FE-DB17-114B-B8AB-1D57C7BE62F6}" type="presOf" srcId="{B0EFAA67-0759-6E4D-8497-91910F262EC5}" destId="{0BA209C1-A8EA-7848-8F04-6AFD5D9DA94A}" srcOrd="0" destOrd="0" presId="urn:microsoft.com/office/officeart/2005/8/layout/radial6"/>
    <dgm:cxn modelId="{07F7F8FE-58B3-5848-B6DF-D9004C8F6DD6}" type="presOf" srcId="{0996DF72-F806-B545-9718-C15B7EFB6FE5}" destId="{21D3E827-C138-7E40-ACCB-72DFE1C0A3DD}" srcOrd="0" destOrd="0" presId="urn:microsoft.com/office/officeart/2005/8/layout/radial6"/>
    <dgm:cxn modelId="{AC9C4D72-47E1-4240-A95C-F9709173B1C8}" type="presParOf" srcId="{E5AE3142-168C-CA42-A676-CC5A7A9D7BBE}" destId="{83CE7AFD-BE07-0E4A-A0CF-7D7F74147716}" srcOrd="0" destOrd="0" presId="urn:microsoft.com/office/officeart/2005/8/layout/radial6"/>
    <dgm:cxn modelId="{ECF3C91D-E6F3-E741-9A8E-AE256BA65E2D}" type="presParOf" srcId="{E5AE3142-168C-CA42-A676-CC5A7A9D7BBE}" destId="{34791A7F-B260-364C-8944-16CE2E71E52A}" srcOrd="1" destOrd="0" presId="urn:microsoft.com/office/officeart/2005/8/layout/radial6"/>
    <dgm:cxn modelId="{2ED12E26-EC90-8D4F-BEAF-F77BC3FF0E9D}" type="presParOf" srcId="{E5AE3142-168C-CA42-A676-CC5A7A9D7BBE}" destId="{D43E0EA0-DC45-A240-83F5-64E376AC0DC3}" srcOrd="2" destOrd="0" presId="urn:microsoft.com/office/officeart/2005/8/layout/radial6"/>
    <dgm:cxn modelId="{031964FC-0DB7-BC45-9588-4BEED214CD4F}" type="presParOf" srcId="{E5AE3142-168C-CA42-A676-CC5A7A9D7BBE}" destId="{21D3E827-C138-7E40-ACCB-72DFE1C0A3DD}" srcOrd="3" destOrd="0" presId="urn:microsoft.com/office/officeart/2005/8/layout/radial6"/>
    <dgm:cxn modelId="{76D60553-7C0D-C649-895E-CCCE1C681124}" type="presParOf" srcId="{E5AE3142-168C-CA42-A676-CC5A7A9D7BBE}" destId="{31A7A346-F8F9-C645-A463-52912E838672}" srcOrd="4" destOrd="0" presId="urn:microsoft.com/office/officeart/2005/8/layout/radial6"/>
    <dgm:cxn modelId="{BB0A5647-91B7-E542-9F0F-284028CCD96E}" type="presParOf" srcId="{E5AE3142-168C-CA42-A676-CC5A7A9D7BBE}" destId="{DB686A77-8174-5F41-8D9C-F8C0525541A7}" srcOrd="5" destOrd="0" presId="urn:microsoft.com/office/officeart/2005/8/layout/radial6"/>
    <dgm:cxn modelId="{C53A72C3-9206-F747-BA49-714B3729F82C}" type="presParOf" srcId="{E5AE3142-168C-CA42-A676-CC5A7A9D7BBE}" destId="{3F0945D1-273D-E249-A757-144D5655A04F}" srcOrd="6" destOrd="0" presId="urn:microsoft.com/office/officeart/2005/8/layout/radial6"/>
    <dgm:cxn modelId="{BC47036A-B440-B74B-B277-D730E0E530DD}" type="presParOf" srcId="{E5AE3142-168C-CA42-A676-CC5A7A9D7BBE}" destId="{C2555C88-8E72-B845-B98F-591A85F7AA05}" srcOrd="7" destOrd="0" presId="urn:microsoft.com/office/officeart/2005/8/layout/radial6"/>
    <dgm:cxn modelId="{AC497836-77B0-114F-B839-D7917957C10A}" type="presParOf" srcId="{E5AE3142-168C-CA42-A676-CC5A7A9D7BBE}" destId="{07B0607A-887A-C542-AB8D-52EAC86D2924}" srcOrd="8" destOrd="0" presId="urn:microsoft.com/office/officeart/2005/8/layout/radial6"/>
    <dgm:cxn modelId="{78ACC3D1-9455-4F4F-92ED-F1FE07DD5476}" type="presParOf" srcId="{E5AE3142-168C-CA42-A676-CC5A7A9D7BBE}" destId="{EFF89838-85BE-5F41-A7FD-CDB8F8678AFF}" srcOrd="9" destOrd="0" presId="urn:microsoft.com/office/officeart/2005/8/layout/radial6"/>
    <dgm:cxn modelId="{27B1CEEA-3103-174A-8E4D-FE2A0186784C}" type="presParOf" srcId="{E5AE3142-168C-CA42-A676-CC5A7A9D7BBE}" destId="{DF2677A8-3AAD-1643-AE00-DBF06BDA3214}" srcOrd="10" destOrd="0" presId="urn:microsoft.com/office/officeart/2005/8/layout/radial6"/>
    <dgm:cxn modelId="{330AEC82-BFF1-B14D-A214-93CC32A505BD}" type="presParOf" srcId="{E5AE3142-168C-CA42-A676-CC5A7A9D7BBE}" destId="{BA5BE718-D4D6-7548-B467-1AF3933DD33E}" srcOrd="11" destOrd="0" presId="urn:microsoft.com/office/officeart/2005/8/layout/radial6"/>
    <dgm:cxn modelId="{181B0174-C011-FD41-92FF-A1A8A9F2D9F7}" type="presParOf" srcId="{E5AE3142-168C-CA42-A676-CC5A7A9D7BBE}" destId="{13EA93E8-395B-9149-AEC2-905B45F3142D}" srcOrd="12" destOrd="0" presId="urn:microsoft.com/office/officeart/2005/8/layout/radial6"/>
    <dgm:cxn modelId="{B6A3408C-A94F-F846-97A8-9C406F878801}" type="presParOf" srcId="{E5AE3142-168C-CA42-A676-CC5A7A9D7BBE}" destId="{F0FCF2FA-4F0D-A345-B46B-00EA1E6D251F}" srcOrd="13" destOrd="0" presId="urn:microsoft.com/office/officeart/2005/8/layout/radial6"/>
    <dgm:cxn modelId="{82E2BC0F-0E8C-2941-9861-7E050B05F675}" type="presParOf" srcId="{E5AE3142-168C-CA42-A676-CC5A7A9D7BBE}" destId="{099E95E6-3FA7-5740-973B-F9D946DC09D4}" srcOrd="14" destOrd="0" presId="urn:microsoft.com/office/officeart/2005/8/layout/radial6"/>
    <dgm:cxn modelId="{92AF30D6-B5B8-714E-9C6D-2B3BB3A6C4BF}" type="presParOf" srcId="{E5AE3142-168C-CA42-A676-CC5A7A9D7BBE}" destId="{0BA209C1-A8EA-7848-8F04-6AFD5D9DA94A}"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4AD323-2D2B-154B-A324-9C67C848EE95}" type="doc">
      <dgm:prSet loTypeId="urn:microsoft.com/office/officeart/2005/8/layout/cycle5" loCatId="" qsTypeId="urn:microsoft.com/office/officeart/2005/8/quickstyle/simple4" qsCatId="simple" csTypeId="urn:microsoft.com/office/officeart/2005/8/colors/colorful5" csCatId="colorful" phldr="1"/>
      <dgm:spPr/>
      <dgm:t>
        <a:bodyPr/>
        <a:lstStyle/>
        <a:p>
          <a:endParaRPr lang="en-US"/>
        </a:p>
      </dgm:t>
    </dgm:pt>
    <dgm:pt modelId="{620BD9A6-FA31-BD44-A168-BFDFD92556A6}">
      <dgm:prSet phldrT="[Text]"/>
      <dgm:spPr/>
      <dgm:t>
        <a:bodyPr/>
        <a:lstStyle/>
        <a:p>
          <a:r>
            <a:rPr lang="en-US" dirty="0" err="1"/>
            <a:t>Évaluation</a:t>
          </a:r>
          <a:r>
            <a:rPr lang="en-US" dirty="0"/>
            <a:t> des </a:t>
          </a:r>
          <a:r>
            <a:rPr lang="en-US" dirty="0" err="1"/>
            <a:t>risques</a:t>
          </a:r>
          <a:r>
            <a:rPr lang="en-US" dirty="0"/>
            <a:t> et </a:t>
          </a:r>
          <a:r>
            <a:rPr lang="en-US" dirty="0" err="1"/>
            <a:t>analyse</a:t>
          </a:r>
          <a:r>
            <a:rPr lang="en-US" dirty="0"/>
            <a:t> de genre et de VBG </a:t>
          </a:r>
        </a:p>
      </dgm:t>
    </dgm:pt>
    <dgm:pt modelId="{81E40114-C02A-B847-A217-3C746043E12D}" type="parTrans" cxnId="{BB4A4C14-FBD8-914F-A8BB-FB162F033DF0}">
      <dgm:prSet/>
      <dgm:spPr/>
      <dgm:t>
        <a:bodyPr/>
        <a:lstStyle/>
        <a:p>
          <a:endParaRPr lang="en-US"/>
        </a:p>
      </dgm:t>
    </dgm:pt>
    <dgm:pt modelId="{D08A376F-9CB9-4343-8521-D85A1ECDD83B}" type="sibTrans" cxnId="{BB4A4C14-FBD8-914F-A8BB-FB162F033DF0}">
      <dgm:prSet/>
      <dgm:spPr/>
      <dgm:t>
        <a:bodyPr/>
        <a:lstStyle/>
        <a:p>
          <a:endParaRPr lang="en-US"/>
        </a:p>
      </dgm:t>
    </dgm:pt>
    <dgm:pt modelId="{94C42ED7-2422-2543-873B-2C46923220AE}">
      <dgm:prSet phldrT="[Text]"/>
      <dgm:spPr/>
      <dgm:t>
        <a:bodyPr/>
        <a:lstStyle/>
        <a:p>
          <a:r>
            <a:rPr lang="en-US" dirty="0" err="1"/>
            <a:t>Planification</a:t>
          </a:r>
          <a:r>
            <a:rPr lang="en-US" dirty="0"/>
            <a:t> </a:t>
          </a:r>
          <a:r>
            <a:rPr lang="en-US" dirty="0" err="1"/>
            <a:t>stratégique</a:t>
          </a:r>
          <a:endParaRPr lang="en-US" dirty="0"/>
        </a:p>
      </dgm:t>
    </dgm:pt>
    <dgm:pt modelId="{8147DBCE-5B79-3240-A2AF-903BF96F11CD}" type="parTrans" cxnId="{F86503E0-B1CD-014E-8362-539F3B2EE091}">
      <dgm:prSet/>
      <dgm:spPr/>
      <dgm:t>
        <a:bodyPr/>
        <a:lstStyle/>
        <a:p>
          <a:endParaRPr lang="en-US"/>
        </a:p>
      </dgm:t>
    </dgm:pt>
    <dgm:pt modelId="{9E4C5638-D9D9-F145-8516-99B89128BC30}" type="sibTrans" cxnId="{F86503E0-B1CD-014E-8362-539F3B2EE091}">
      <dgm:prSet/>
      <dgm:spPr/>
      <dgm:t>
        <a:bodyPr/>
        <a:lstStyle/>
        <a:p>
          <a:endParaRPr lang="en-US"/>
        </a:p>
      </dgm:t>
    </dgm:pt>
    <dgm:pt modelId="{D2AC8644-C111-AB43-8946-8FA64DCF07AD}">
      <dgm:prSet phldrT="[Text]"/>
      <dgm:spPr/>
      <dgm:t>
        <a:bodyPr/>
        <a:lstStyle/>
        <a:p>
          <a:pPr algn="ctr"/>
          <a:r>
            <a:rPr lang="en-US" dirty="0" err="1"/>
            <a:t>Mobilisation</a:t>
          </a:r>
          <a:r>
            <a:rPr lang="en-US" dirty="0"/>
            <a:t> des </a:t>
          </a:r>
          <a:r>
            <a:rPr lang="en-US" dirty="0" err="1"/>
            <a:t>ressources</a:t>
          </a:r>
          <a:endParaRPr lang="en-US" dirty="0"/>
        </a:p>
      </dgm:t>
    </dgm:pt>
    <dgm:pt modelId="{0993DBF1-1CF3-7242-8B01-C352BB8359BE}" type="parTrans" cxnId="{E0B19177-8BFF-B04A-9A8B-D2CEC04D57E1}">
      <dgm:prSet/>
      <dgm:spPr/>
      <dgm:t>
        <a:bodyPr/>
        <a:lstStyle/>
        <a:p>
          <a:endParaRPr lang="en-US"/>
        </a:p>
      </dgm:t>
    </dgm:pt>
    <dgm:pt modelId="{A0BD7253-4AC5-E24D-BCB6-A49D095D7E5A}" type="sibTrans" cxnId="{E0B19177-8BFF-B04A-9A8B-D2CEC04D57E1}">
      <dgm:prSet/>
      <dgm:spPr/>
      <dgm:t>
        <a:bodyPr/>
        <a:lstStyle/>
        <a:p>
          <a:endParaRPr lang="en-US"/>
        </a:p>
      </dgm:t>
    </dgm:pt>
    <dgm:pt modelId="{C00A59D3-7679-AC48-9163-EA81BAEB934F}">
      <dgm:prSet phldrT="[Text]"/>
      <dgm:spPr/>
      <dgm:t>
        <a:bodyPr/>
        <a:lstStyle/>
        <a:p>
          <a:r>
            <a:rPr lang="en-US" dirty="0" err="1"/>
            <a:t>Mise</a:t>
          </a:r>
          <a:r>
            <a:rPr lang="en-US" dirty="0"/>
            <a:t> </a:t>
          </a:r>
          <a:r>
            <a:rPr lang="en-US" dirty="0" err="1"/>
            <a:t>en</a:t>
          </a:r>
          <a:r>
            <a:rPr lang="en-US" dirty="0"/>
            <a:t> oeuvre</a:t>
          </a:r>
        </a:p>
      </dgm:t>
    </dgm:pt>
    <dgm:pt modelId="{2D707FE5-8F3E-484C-B5AC-0B12B9F6771D}" type="parTrans" cxnId="{8844BBD0-2884-794F-9961-86A5594C20F3}">
      <dgm:prSet/>
      <dgm:spPr/>
      <dgm:t>
        <a:bodyPr/>
        <a:lstStyle/>
        <a:p>
          <a:endParaRPr lang="en-US"/>
        </a:p>
      </dgm:t>
    </dgm:pt>
    <dgm:pt modelId="{F89CF4A1-6652-0341-B3B2-B187F5D72AAF}" type="sibTrans" cxnId="{8844BBD0-2884-794F-9961-86A5594C20F3}">
      <dgm:prSet/>
      <dgm:spPr/>
      <dgm:t>
        <a:bodyPr/>
        <a:lstStyle/>
        <a:p>
          <a:endParaRPr lang="en-US"/>
        </a:p>
      </dgm:t>
    </dgm:pt>
    <dgm:pt modelId="{C17D3B2C-A7EB-EC46-AB7D-2CF2F35BDD73}">
      <dgm:prSet phldrT="[Text]"/>
      <dgm:spPr/>
      <dgm:t>
        <a:bodyPr/>
        <a:lstStyle/>
        <a:p>
          <a:r>
            <a:rPr lang="en-US" dirty="0" err="1"/>
            <a:t>Suivi</a:t>
          </a:r>
          <a:endParaRPr lang="en-US" dirty="0"/>
        </a:p>
      </dgm:t>
    </dgm:pt>
    <dgm:pt modelId="{22B38815-18C2-9646-B8D6-A92A32F00B88}" type="parTrans" cxnId="{90CEE24E-F50A-BE46-88AD-B5DE82F958B8}">
      <dgm:prSet/>
      <dgm:spPr/>
      <dgm:t>
        <a:bodyPr/>
        <a:lstStyle/>
        <a:p>
          <a:endParaRPr lang="en-US"/>
        </a:p>
      </dgm:t>
    </dgm:pt>
    <dgm:pt modelId="{59BF29B9-2233-9D40-B692-F879165DCDF3}" type="sibTrans" cxnId="{90CEE24E-F50A-BE46-88AD-B5DE82F958B8}">
      <dgm:prSet/>
      <dgm:spPr/>
      <dgm:t>
        <a:bodyPr/>
        <a:lstStyle/>
        <a:p>
          <a:endParaRPr lang="en-US"/>
        </a:p>
      </dgm:t>
    </dgm:pt>
    <dgm:pt modelId="{9F24ADE1-744E-FB44-82EF-33439DACF235}" type="pres">
      <dgm:prSet presAssocID="{8E4AD323-2D2B-154B-A324-9C67C848EE95}" presName="cycle" presStyleCnt="0">
        <dgm:presLayoutVars>
          <dgm:dir/>
          <dgm:resizeHandles val="exact"/>
        </dgm:presLayoutVars>
      </dgm:prSet>
      <dgm:spPr/>
    </dgm:pt>
    <dgm:pt modelId="{ABA98962-A086-2B4F-83AC-48508CB82F6F}" type="pres">
      <dgm:prSet presAssocID="{620BD9A6-FA31-BD44-A168-BFDFD92556A6}" presName="node" presStyleLbl="node1" presStyleIdx="0" presStyleCnt="5">
        <dgm:presLayoutVars>
          <dgm:bulletEnabled val="1"/>
        </dgm:presLayoutVars>
      </dgm:prSet>
      <dgm:spPr/>
    </dgm:pt>
    <dgm:pt modelId="{8869C870-52C7-5040-9295-7C2D5D4CEA31}" type="pres">
      <dgm:prSet presAssocID="{620BD9A6-FA31-BD44-A168-BFDFD92556A6}" presName="spNode" presStyleCnt="0"/>
      <dgm:spPr/>
    </dgm:pt>
    <dgm:pt modelId="{D3542003-217A-1747-91D0-8C358071D85C}" type="pres">
      <dgm:prSet presAssocID="{D08A376F-9CB9-4343-8521-D85A1ECDD83B}" presName="sibTrans" presStyleLbl="sibTrans1D1" presStyleIdx="0" presStyleCnt="5"/>
      <dgm:spPr/>
    </dgm:pt>
    <dgm:pt modelId="{C0F14592-4707-4849-8B9C-9CDA499C94EF}" type="pres">
      <dgm:prSet presAssocID="{94C42ED7-2422-2543-873B-2C46923220AE}" presName="node" presStyleLbl="node1" presStyleIdx="1" presStyleCnt="5">
        <dgm:presLayoutVars>
          <dgm:bulletEnabled val="1"/>
        </dgm:presLayoutVars>
      </dgm:prSet>
      <dgm:spPr/>
    </dgm:pt>
    <dgm:pt modelId="{129B636E-60EF-AA47-996A-CF541D9BCC86}" type="pres">
      <dgm:prSet presAssocID="{94C42ED7-2422-2543-873B-2C46923220AE}" presName="spNode" presStyleCnt="0"/>
      <dgm:spPr/>
    </dgm:pt>
    <dgm:pt modelId="{9C95E749-E574-374F-8618-E6E2570F2D58}" type="pres">
      <dgm:prSet presAssocID="{9E4C5638-D9D9-F145-8516-99B89128BC30}" presName="sibTrans" presStyleLbl="sibTrans1D1" presStyleIdx="1" presStyleCnt="5"/>
      <dgm:spPr/>
    </dgm:pt>
    <dgm:pt modelId="{585DD0F2-31AA-8D44-8326-518AF88E4F1B}" type="pres">
      <dgm:prSet presAssocID="{D2AC8644-C111-AB43-8946-8FA64DCF07AD}" presName="node" presStyleLbl="node1" presStyleIdx="2" presStyleCnt="5">
        <dgm:presLayoutVars>
          <dgm:bulletEnabled val="1"/>
        </dgm:presLayoutVars>
      </dgm:prSet>
      <dgm:spPr/>
    </dgm:pt>
    <dgm:pt modelId="{AA5A7888-24FD-544A-9371-9054FAB9F111}" type="pres">
      <dgm:prSet presAssocID="{D2AC8644-C111-AB43-8946-8FA64DCF07AD}" presName="spNode" presStyleCnt="0"/>
      <dgm:spPr/>
    </dgm:pt>
    <dgm:pt modelId="{8EB43B49-FE3A-3048-984E-C76039A9ACDA}" type="pres">
      <dgm:prSet presAssocID="{A0BD7253-4AC5-E24D-BCB6-A49D095D7E5A}" presName="sibTrans" presStyleLbl="sibTrans1D1" presStyleIdx="2" presStyleCnt="5"/>
      <dgm:spPr/>
    </dgm:pt>
    <dgm:pt modelId="{273FA3FB-4964-3C4F-B80A-BF746A6CFCA5}" type="pres">
      <dgm:prSet presAssocID="{C00A59D3-7679-AC48-9163-EA81BAEB934F}" presName="node" presStyleLbl="node1" presStyleIdx="3" presStyleCnt="5">
        <dgm:presLayoutVars>
          <dgm:bulletEnabled val="1"/>
        </dgm:presLayoutVars>
      </dgm:prSet>
      <dgm:spPr/>
    </dgm:pt>
    <dgm:pt modelId="{79FE123F-89C2-ED42-BB7D-07D2E767F3FD}" type="pres">
      <dgm:prSet presAssocID="{C00A59D3-7679-AC48-9163-EA81BAEB934F}" presName="spNode" presStyleCnt="0"/>
      <dgm:spPr/>
    </dgm:pt>
    <dgm:pt modelId="{0D9AA056-70A5-1540-A11B-1714127F0FDB}" type="pres">
      <dgm:prSet presAssocID="{F89CF4A1-6652-0341-B3B2-B187F5D72AAF}" presName="sibTrans" presStyleLbl="sibTrans1D1" presStyleIdx="3" presStyleCnt="5"/>
      <dgm:spPr/>
    </dgm:pt>
    <dgm:pt modelId="{42611789-4441-2646-917D-858927E3BC17}" type="pres">
      <dgm:prSet presAssocID="{C17D3B2C-A7EB-EC46-AB7D-2CF2F35BDD73}" presName="node" presStyleLbl="node1" presStyleIdx="4" presStyleCnt="5">
        <dgm:presLayoutVars>
          <dgm:bulletEnabled val="1"/>
        </dgm:presLayoutVars>
      </dgm:prSet>
      <dgm:spPr/>
    </dgm:pt>
    <dgm:pt modelId="{DC32BDA2-B473-1A4F-AFB5-AA9E478F53FD}" type="pres">
      <dgm:prSet presAssocID="{C17D3B2C-A7EB-EC46-AB7D-2CF2F35BDD73}" presName="spNode" presStyleCnt="0"/>
      <dgm:spPr/>
    </dgm:pt>
    <dgm:pt modelId="{23EA67E9-0A00-E244-B131-26B6E55CA966}" type="pres">
      <dgm:prSet presAssocID="{59BF29B9-2233-9D40-B692-F879165DCDF3}" presName="sibTrans" presStyleLbl="sibTrans1D1" presStyleIdx="4" presStyleCnt="5"/>
      <dgm:spPr/>
    </dgm:pt>
  </dgm:ptLst>
  <dgm:cxnLst>
    <dgm:cxn modelId="{2F515006-A436-7E4F-B129-0D0DC40DA40A}" type="presOf" srcId="{620BD9A6-FA31-BD44-A168-BFDFD92556A6}" destId="{ABA98962-A086-2B4F-83AC-48508CB82F6F}" srcOrd="0" destOrd="0" presId="urn:microsoft.com/office/officeart/2005/8/layout/cycle5"/>
    <dgm:cxn modelId="{FCE26509-A53D-0942-A23A-79631BC262FD}" type="presOf" srcId="{F89CF4A1-6652-0341-B3B2-B187F5D72AAF}" destId="{0D9AA056-70A5-1540-A11B-1714127F0FDB}" srcOrd="0" destOrd="0" presId="urn:microsoft.com/office/officeart/2005/8/layout/cycle5"/>
    <dgm:cxn modelId="{E658810F-643B-7F44-9B44-07422F460D12}" type="presOf" srcId="{C17D3B2C-A7EB-EC46-AB7D-2CF2F35BDD73}" destId="{42611789-4441-2646-917D-858927E3BC17}" srcOrd="0" destOrd="0" presId="urn:microsoft.com/office/officeart/2005/8/layout/cycle5"/>
    <dgm:cxn modelId="{112B2114-FB97-1146-9448-A91083A1E5EC}" type="presOf" srcId="{94C42ED7-2422-2543-873B-2C46923220AE}" destId="{C0F14592-4707-4849-8B9C-9CDA499C94EF}" srcOrd="0" destOrd="0" presId="urn:microsoft.com/office/officeart/2005/8/layout/cycle5"/>
    <dgm:cxn modelId="{BB4A4C14-FBD8-914F-A8BB-FB162F033DF0}" srcId="{8E4AD323-2D2B-154B-A324-9C67C848EE95}" destId="{620BD9A6-FA31-BD44-A168-BFDFD92556A6}" srcOrd="0" destOrd="0" parTransId="{81E40114-C02A-B847-A217-3C746043E12D}" sibTransId="{D08A376F-9CB9-4343-8521-D85A1ECDD83B}"/>
    <dgm:cxn modelId="{D1F8D51A-0656-124C-928F-74886A187FB5}" type="presOf" srcId="{8E4AD323-2D2B-154B-A324-9C67C848EE95}" destId="{9F24ADE1-744E-FB44-82EF-33439DACF235}" srcOrd="0" destOrd="0" presId="urn:microsoft.com/office/officeart/2005/8/layout/cycle5"/>
    <dgm:cxn modelId="{3D4EF124-8A30-4546-AB71-19FBDC00E547}" type="presOf" srcId="{D08A376F-9CB9-4343-8521-D85A1ECDD83B}" destId="{D3542003-217A-1747-91D0-8C358071D85C}" srcOrd="0" destOrd="0" presId="urn:microsoft.com/office/officeart/2005/8/layout/cycle5"/>
    <dgm:cxn modelId="{B7FB533C-062E-D54A-946D-909C0FDE22F3}" type="presOf" srcId="{A0BD7253-4AC5-E24D-BCB6-A49D095D7E5A}" destId="{8EB43B49-FE3A-3048-984E-C76039A9ACDA}" srcOrd="0" destOrd="0" presId="urn:microsoft.com/office/officeart/2005/8/layout/cycle5"/>
    <dgm:cxn modelId="{90CEE24E-F50A-BE46-88AD-B5DE82F958B8}" srcId="{8E4AD323-2D2B-154B-A324-9C67C848EE95}" destId="{C17D3B2C-A7EB-EC46-AB7D-2CF2F35BDD73}" srcOrd="4" destOrd="0" parTransId="{22B38815-18C2-9646-B8D6-A92A32F00B88}" sibTransId="{59BF29B9-2233-9D40-B692-F879165DCDF3}"/>
    <dgm:cxn modelId="{E0B19177-8BFF-B04A-9A8B-D2CEC04D57E1}" srcId="{8E4AD323-2D2B-154B-A324-9C67C848EE95}" destId="{D2AC8644-C111-AB43-8946-8FA64DCF07AD}" srcOrd="2" destOrd="0" parTransId="{0993DBF1-1CF3-7242-8B01-C352BB8359BE}" sibTransId="{A0BD7253-4AC5-E24D-BCB6-A49D095D7E5A}"/>
    <dgm:cxn modelId="{04047959-812D-AD4E-9194-3DE5A2593326}" type="presOf" srcId="{59BF29B9-2233-9D40-B692-F879165DCDF3}" destId="{23EA67E9-0A00-E244-B131-26B6E55CA966}" srcOrd="0" destOrd="0" presId="urn:microsoft.com/office/officeart/2005/8/layout/cycle5"/>
    <dgm:cxn modelId="{2918EA79-8666-2C4F-9E38-117BAAC12FF1}" type="presOf" srcId="{D2AC8644-C111-AB43-8946-8FA64DCF07AD}" destId="{585DD0F2-31AA-8D44-8326-518AF88E4F1B}" srcOrd="0" destOrd="0" presId="urn:microsoft.com/office/officeart/2005/8/layout/cycle5"/>
    <dgm:cxn modelId="{9EC39E99-1F59-E74A-95B5-F4A624E7E83E}" type="presOf" srcId="{9E4C5638-D9D9-F145-8516-99B89128BC30}" destId="{9C95E749-E574-374F-8618-E6E2570F2D58}" srcOrd="0" destOrd="0" presId="urn:microsoft.com/office/officeart/2005/8/layout/cycle5"/>
    <dgm:cxn modelId="{48614FA7-4CF8-B849-AFF9-FD79445C795F}" type="presOf" srcId="{C00A59D3-7679-AC48-9163-EA81BAEB934F}" destId="{273FA3FB-4964-3C4F-B80A-BF746A6CFCA5}" srcOrd="0" destOrd="0" presId="urn:microsoft.com/office/officeart/2005/8/layout/cycle5"/>
    <dgm:cxn modelId="{8844BBD0-2884-794F-9961-86A5594C20F3}" srcId="{8E4AD323-2D2B-154B-A324-9C67C848EE95}" destId="{C00A59D3-7679-AC48-9163-EA81BAEB934F}" srcOrd="3" destOrd="0" parTransId="{2D707FE5-8F3E-484C-B5AC-0B12B9F6771D}" sibTransId="{F89CF4A1-6652-0341-B3B2-B187F5D72AAF}"/>
    <dgm:cxn modelId="{F86503E0-B1CD-014E-8362-539F3B2EE091}" srcId="{8E4AD323-2D2B-154B-A324-9C67C848EE95}" destId="{94C42ED7-2422-2543-873B-2C46923220AE}" srcOrd="1" destOrd="0" parTransId="{8147DBCE-5B79-3240-A2AF-903BF96F11CD}" sibTransId="{9E4C5638-D9D9-F145-8516-99B89128BC30}"/>
    <dgm:cxn modelId="{50614522-9EC1-7344-B707-D4B086379E49}" type="presParOf" srcId="{9F24ADE1-744E-FB44-82EF-33439DACF235}" destId="{ABA98962-A086-2B4F-83AC-48508CB82F6F}" srcOrd="0" destOrd="0" presId="urn:microsoft.com/office/officeart/2005/8/layout/cycle5"/>
    <dgm:cxn modelId="{88CCD51E-F4C6-544B-A11E-225E64238573}" type="presParOf" srcId="{9F24ADE1-744E-FB44-82EF-33439DACF235}" destId="{8869C870-52C7-5040-9295-7C2D5D4CEA31}" srcOrd="1" destOrd="0" presId="urn:microsoft.com/office/officeart/2005/8/layout/cycle5"/>
    <dgm:cxn modelId="{3085384D-61D0-2D49-ACDE-72579E152FF3}" type="presParOf" srcId="{9F24ADE1-744E-FB44-82EF-33439DACF235}" destId="{D3542003-217A-1747-91D0-8C358071D85C}" srcOrd="2" destOrd="0" presId="urn:microsoft.com/office/officeart/2005/8/layout/cycle5"/>
    <dgm:cxn modelId="{68380CE3-BB0A-B945-894B-7C2BF784E232}" type="presParOf" srcId="{9F24ADE1-744E-FB44-82EF-33439DACF235}" destId="{C0F14592-4707-4849-8B9C-9CDA499C94EF}" srcOrd="3" destOrd="0" presId="urn:microsoft.com/office/officeart/2005/8/layout/cycle5"/>
    <dgm:cxn modelId="{ED2413AD-1363-DA4B-80EA-FB44C38341C8}" type="presParOf" srcId="{9F24ADE1-744E-FB44-82EF-33439DACF235}" destId="{129B636E-60EF-AA47-996A-CF541D9BCC86}" srcOrd="4" destOrd="0" presId="urn:microsoft.com/office/officeart/2005/8/layout/cycle5"/>
    <dgm:cxn modelId="{FCBC6A2B-8515-D742-9FC0-7D8378751368}" type="presParOf" srcId="{9F24ADE1-744E-FB44-82EF-33439DACF235}" destId="{9C95E749-E574-374F-8618-E6E2570F2D58}" srcOrd="5" destOrd="0" presId="urn:microsoft.com/office/officeart/2005/8/layout/cycle5"/>
    <dgm:cxn modelId="{DFDE6346-3127-944B-8826-BA565C3855E8}" type="presParOf" srcId="{9F24ADE1-744E-FB44-82EF-33439DACF235}" destId="{585DD0F2-31AA-8D44-8326-518AF88E4F1B}" srcOrd="6" destOrd="0" presId="urn:microsoft.com/office/officeart/2005/8/layout/cycle5"/>
    <dgm:cxn modelId="{D24AC846-ABBB-BE47-BFA5-70FC85410F49}" type="presParOf" srcId="{9F24ADE1-744E-FB44-82EF-33439DACF235}" destId="{AA5A7888-24FD-544A-9371-9054FAB9F111}" srcOrd="7" destOrd="0" presId="urn:microsoft.com/office/officeart/2005/8/layout/cycle5"/>
    <dgm:cxn modelId="{FAAB51E2-1E86-674B-A079-1F078B74656B}" type="presParOf" srcId="{9F24ADE1-744E-FB44-82EF-33439DACF235}" destId="{8EB43B49-FE3A-3048-984E-C76039A9ACDA}" srcOrd="8" destOrd="0" presId="urn:microsoft.com/office/officeart/2005/8/layout/cycle5"/>
    <dgm:cxn modelId="{D70F2048-A5C9-8D4D-94BA-83DC33DB3307}" type="presParOf" srcId="{9F24ADE1-744E-FB44-82EF-33439DACF235}" destId="{273FA3FB-4964-3C4F-B80A-BF746A6CFCA5}" srcOrd="9" destOrd="0" presId="urn:microsoft.com/office/officeart/2005/8/layout/cycle5"/>
    <dgm:cxn modelId="{FE02AF0C-3590-A64A-AE21-038148CC5754}" type="presParOf" srcId="{9F24ADE1-744E-FB44-82EF-33439DACF235}" destId="{79FE123F-89C2-ED42-BB7D-07D2E767F3FD}" srcOrd="10" destOrd="0" presId="urn:microsoft.com/office/officeart/2005/8/layout/cycle5"/>
    <dgm:cxn modelId="{CD6D9E68-7075-CB4F-AEA1-14A5AB2427BE}" type="presParOf" srcId="{9F24ADE1-744E-FB44-82EF-33439DACF235}" destId="{0D9AA056-70A5-1540-A11B-1714127F0FDB}" srcOrd="11" destOrd="0" presId="urn:microsoft.com/office/officeart/2005/8/layout/cycle5"/>
    <dgm:cxn modelId="{BCBD578A-BCB7-0C4A-9056-EDDC19633CB7}" type="presParOf" srcId="{9F24ADE1-744E-FB44-82EF-33439DACF235}" destId="{42611789-4441-2646-917D-858927E3BC17}" srcOrd="12" destOrd="0" presId="urn:microsoft.com/office/officeart/2005/8/layout/cycle5"/>
    <dgm:cxn modelId="{2FEB7055-A634-CB4D-8344-90E8400AAB89}" type="presParOf" srcId="{9F24ADE1-744E-FB44-82EF-33439DACF235}" destId="{DC32BDA2-B473-1A4F-AFB5-AA9E478F53FD}" srcOrd="13" destOrd="0" presId="urn:microsoft.com/office/officeart/2005/8/layout/cycle5"/>
    <dgm:cxn modelId="{189A50DD-7A3B-7546-A047-4579D5B6394B}" type="presParOf" srcId="{9F24ADE1-744E-FB44-82EF-33439DACF235}" destId="{23EA67E9-0A00-E244-B131-26B6E55CA966}" srcOrd="14" destOrd="0" presId="urn:microsoft.com/office/officeart/2005/8/layout/cycle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C0BA0A2-6DD4-4175-A03F-768ABB0EA4C4}"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n-US"/>
        </a:p>
      </dgm:t>
    </dgm:pt>
    <dgm:pt modelId="{86375AF4-5C9B-418B-9684-39D533AC059F}">
      <dgm:prSet phldrT="[Text]" custT="1"/>
      <dgm:spPr/>
      <dgm:t>
        <a:bodyPr/>
        <a:lstStyle/>
        <a:p>
          <a:r>
            <a:rPr lang="en-US" sz="1400" dirty="0"/>
            <a:t>Le (la) </a:t>
          </a:r>
          <a:r>
            <a:rPr lang="en-US" sz="1400" dirty="0" err="1"/>
            <a:t>survivant</a:t>
          </a:r>
          <a:r>
            <a:rPr lang="en-US" sz="1400" dirty="0"/>
            <a:t>(e)</a:t>
          </a:r>
        </a:p>
      </dgm:t>
    </dgm:pt>
    <dgm:pt modelId="{3F1BBFB6-D5F4-4474-B8F9-38B3CF0FBE8F}" type="parTrans" cxnId="{B97C06D5-61C4-44FC-83B0-AA0E1794AF2D}">
      <dgm:prSet/>
      <dgm:spPr/>
      <dgm:t>
        <a:bodyPr/>
        <a:lstStyle/>
        <a:p>
          <a:endParaRPr lang="en-US"/>
        </a:p>
      </dgm:t>
    </dgm:pt>
    <dgm:pt modelId="{9593E72C-17B8-4DC4-8542-8C1365EBE189}" type="sibTrans" cxnId="{B97C06D5-61C4-44FC-83B0-AA0E1794AF2D}">
      <dgm:prSet/>
      <dgm:spPr/>
      <dgm:t>
        <a:bodyPr/>
        <a:lstStyle/>
        <a:p>
          <a:endParaRPr lang="en-US"/>
        </a:p>
      </dgm:t>
    </dgm:pt>
    <dgm:pt modelId="{517A0AC2-1EE2-4B22-B106-ED9AEDC83899}">
      <dgm:prSet phldrT="[Text]" custT="1"/>
      <dgm:spPr/>
      <dgm:t>
        <a:bodyPr/>
        <a:lstStyle/>
        <a:p>
          <a:r>
            <a:rPr lang="en-US" sz="1400" dirty="0"/>
            <a:t>La </a:t>
          </a:r>
          <a:r>
            <a:rPr lang="en-US" sz="1400" dirty="0" err="1"/>
            <a:t>sécurité</a:t>
          </a:r>
          <a:endParaRPr lang="en-US" sz="1400" dirty="0"/>
        </a:p>
      </dgm:t>
    </dgm:pt>
    <dgm:pt modelId="{B73C5C67-09CA-4D1F-B692-5F4A44453DBF}" type="parTrans" cxnId="{99BE7497-52A3-4A00-BDA4-B40F1E53B170}">
      <dgm:prSet/>
      <dgm:spPr/>
      <dgm:t>
        <a:bodyPr/>
        <a:lstStyle/>
        <a:p>
          <a:endParaRPr lang="en-US"/>
        </a:p>
      </dgm:t>
    </dgm:pt>
    <dgm:pt modelId="{92FDD3D1-A215-48B1-812E-EA90B329B5AD}" type="sibTrans" cxnId="{99BE7497-52A3-4A00-BDA4-B40F1E53B170}">
      <dgm:prSet/>
      <dgm:spPr/>
      <dgm:t>
        <a:bodyPr/>
        <a:lstStyle/>
        <a:p>
          <a:endParaRPr lang="en-US"/>
        </a:p>
      </dgm:t>
    </dgm:pt>
    <dgm:pt modelId="{600CCC02-9116-430F-9BB9-C7C9DC53817B}">
      <dgm:prSet phldrT="[Text]" custT="1"/>
      <dgm:spPr/>
      <dgm:t>
        <a:bodyPr/>
        <a:lstStyle/>
        <a:p>
          <a:r>
            <a:rPr lang="en-US" sz="1400" dirty="0"/>
            <a:t>La </a:t>
          </a:r>
          <a:r>
            <a:rPr lang="en-US" sz="1400" dirty="0" err="1"/>
            <a:t>confidentialité</a:t>
          </a:r>
          <a:endParaRPr lang="en-US" sz="1400" dirty="0"/>
        </a:p>
      </dgm:t>
    </dgm:pt>
    <dgm:pt modelId="{28A5147D-B532-4D8E-836D-FEFC2AAD853C}" type="parTrans" cxnId="{B09A4777-BA02-4535-84C7-1D45D44D1245}">
      <dgm:prSet/>
      <dgm:spPr/>
      <dgm:t>
        <a:bodyPr/>
        <a:lstStyle/>
        <a:p>
          <a:endParaRPr lang="en-US"/>
        </a:p>
      </dgm:t>
    </dgm:pt>
    <dgm:pt modelId="{2DC27C7D-4D87-4B76-9833-64E0156A3984}" type="sibTrans" cxnId="{B09A4777-BA02-4535-84C7-1D45D44D1245}">
      <dgm:prSet/>
      <dgm:spPr/>
      <dgm:t>
        <a:bodyPr/>
        <a:lstStyle/>
        <a:p>
          <a:endParaRPr lang="en-US"/>
        </a:p>
      </dgm:t>
    </dgm:pt>
    <dgm:pt modelId="{BCF9FB6D-2925-4CCA-B101-DD9A047B2E2A}">
      <dgm:prSet phldrT="[Text]" custT="1"/>
      <dgm:spPr/>
      <dgm:t>
        <a:bodyPr/>
        <a:lstStyle/>
        <a:p>
          <a:r>
            <a:rPr lang="en-US" sz="1400" dirty="0"/>
            <a:t>Le respect</a:t>
          </a:r>
        </a:p>
      </dgm:t>
    </dgm:pt>
    <dgm:pt modelId="{FF10289C-C8F4-4C82-AAC4-8765898D52D0}" type="parTrans" cxnId="{5821D5FA-7B30-4CF2-89F6-9F08B84BF3AF}">
      <dgm:prSet/>
      <dgm:spPr/>
      <dgm:t>
        <a:bodyPr/>
        <a:lstStyle/>
        <a:p>
          <a:endParaRPr lang="en-US"/>
        </a:p>
      </dgm:t>
    </dgm:pt>
    <dgm:pt modelId="{9F48DF4C-C4A0-4ECC-AADC-E0F1F340AA67}" type="sibTrans" cxnId="{5821D5FA-7B30-4CF2-89F6-9F08B84BF3AF}">
      <dgm:prSet/>
      <dgm:spPr/>
      <dgm:t>
        <a:bodyPr/>
        <a:lstStyle/>
        <a:p>
          <a:endParaRPr lang="en-US"/>
        </a:p>
      </dgm:t>
    </dgm:pt>
    <dgm:pt modelId="{11F2B4EE-6247-4031-ADDB-859378087F54}">
      <dgm:prSet custT="1"/>
      <dgm:spPr/>
      <dgm:t>
        <a:bodyPr/>
        <a:lstStyle/>
        <a:p>
          <a:r>
            <a:rPr lang="en-US" sz="1400" dirty="0"/>
            <a:t>La non-discrimination</a:t>
          </a:r>
        </a:p>
      </dgm:t>
    </dgm:pt>
    <dgm:pt modelId="{3C10ED9C-C554-45B5-AE3F-634B5C744296}" type="parTrans" cxnId="{4345ECB3-3C99-46CB-97C5-72CDB42BEE8A}">
      <dgm:prSet/>
      <dgm:spPr/>
      <dgm:t>
        <a:bodyPr/>
        <a:lstStyle/>
        <a:p>
          <a:endParaRPr lang="en-US"/>
        </a:p>
      </dgm:t>
    </dgm:pt>
    <dgm:pt modelId="{114DDAF0-CFA8-47E1-B57B-A482EBB8263E}" type="sibTrans" cxnId="{4345ECB3-3C99-46CB-97C5-72CDB42BEE8A}">
      <dgm:prSet/>
      <dgm:spPr/>
      <dgm:t>
        <a:bodyPr/>
        <a:lstStyle/>
        <a:p>
          <a:endParaRPr lang="en-US"/>
        </a:p>
      </dgm:t>
    </dgm:pt>
    <dgm:pt modelId="{FB947BCC-AC7A-4A5A-AFE6-4070EE49FC6A}" type="pres">
      <dgm:prSet presAssocID="{5C0BA0A2-6DD4-4175-A03F-768ABB0EA4C4}" presName="cycle" presStyleCnt="0">
        <dgm:presLayoutVars>
          <dgm:chMax val="1"/>
          <dgm:dir/>
          <dgm:animLvl val="ctr"/>
          <dgm:resizeHandles val="exact"/>
        </dgm:presLayoutVars>
      </dgm:prSet>
      <dgm:spPr/>
    </dgm:pt>
    <dgm:pt modelId="{BC057435-DBBB-4652-BC26-D8B68A968027}" type="pres">
      <dgm:prSet presAssocID="{86375AF4-5C9B-418B-9684-39D533AC059F}" presName="centerShape" presStyleLbl="node0" presStyleIdx="0" presStyleCnt="1"/>
      <dgm:spPr/>
    </dgm:pt>
    <dgm:pt modelId="{9BC318B7-2AEF-4944-B7CB-9B9DAFCD46F6}" type="pres">
      <dgm:prSet presAssocID="{B73C5C67-09CA-4D1F-B692-5F4A44453DBF}" presName="parTrans" presStyleLbl="bgSibTrans2D1" presStyleIdx="0" presStyleCnt="4"/>
      <dgm:spPr/>
    </dgm:pt>
    <dgm:pt modelId="{31214B42-1036-4585-B700-87EFF596AEFC}" type="pres">
      <dgm:prSet presAssocID="{517A0AC2-1EE2-4B22-B106-ED9AEDC83899}" presName="node" presStyleLbl="node1" presStyleIdx="0" presStyleCnt="4">
        <dgm:presLayoutVars>
          <dgm:bulletEnabled val="1"/>
        </dgm:presLayoutVars>
      </dgm:prSet>
      <dgm:spPr/>
    </dgm:pt>
    <dgm:pt modelId="{06E0C494-B920-4DF0-A380-13454F789AEA}" type="pres">
      <dgm:prSet presAssocID="{28A5147D-B532-4D8E-836D-FEFC2AAD853C}" presName="parTrans" presStyleLbl="bgSibTrans2D1" presStyleIdx="1" presStyleCnt="4"/>
      <dgm:spPr/>
    </dgm:pt>
    <dgm:pt modelId="{7AC31E73-719A-43D3-BB78-FE98AE55C2FB}" type="pres">
      <dgm:prSet presAssocID="{600CCC02-9116-430F-9BB9-C7C9DC53817B}" presName="node" presStyleLbl="node1" presStyleIdx="1" presStyleCnt="4">
        <dgm:presLayoutVars>
          <dgm:bulletEnabled val="1"/>
        </dgm:presLayoutVars>
      </dgm:prSet>
      <dgm:spPr/>
    </dgm:pt>
    <dgm:pt modelId="{925D25C0-A59A-4A95-9430-D8A5AFCE2A17}" type="pres">
      <dgm:prSet presAssocID="{FF10289C-C8F4-4C82-AAC4-8765898D52D0}" presName="parTrans" presStyleLbl="bgSibTrans2D1" presStyleIdx="2" presStyleCnt="4"/>
      <dgm:spPr/>
    </dgm:pt>
    <dgm:pt modelId="{ECDFEA53-9162-4550-A13B-28E41B6FC302}" type="pres">
      <dgm:prSet presAssocID="{BCF9FB6D-2925-4CCA-B101-DD9A047B2E2A}" presName="node" presStyleLbl="node1" presStyleIdx="2" presStyleCnt="4">
        <dgm:presLayoutVars>
          <dgm:bulletEnabled val="1"/>
        </dgm:presLayoutVars>
      </dgm:prSet>
      <dgm:spPr/>
    </dgm:pt>
    <dgm:pt modelId="{558952A4-1C09-4ADC-BA27-E44807CF88A8}" type="pres">
      <dgm:prSet presAssocID="{3C10ED9C-C554-45B5-AE3F-634B5C744296}" presName="parTrans" presStyleLbl="bgSibTrans2D1" presStyleIdx="3" presStyleCnt="4"/>
      <dgm:spPr/>
    </dgm:pt>
    <dgm:pt modelId="{151135DE-1B4A-4A3A-857D-F604E98B29A7}" type="pres">
      <dgm:prSet presAssocID="{11F2B4EE-6247-4031-ADDB-859378087F54}" presName="node" presStyleLbl="node1" presStyleIdx="3" presStyleCnt="4">
        <dgm:presLayoutVars>
          <dgm:bulletEnabled val="1"/>
        </dgm:presLayoutVars>
      </dgm:prSet>
      <dgm:spPr/>
    </dgm:pt>
  </dgm:ptLst>
  <dgm:cxnLst>
    <dgm:cxn modelId="{00483C2A-0CA2-40AB-AC42-DB3A2FBF0132}" type="presOf" srcId="{B73C5C67-09CA-4D1F-B692-5F4A44453DBF}" destId="{9BC318B7-2AEF-4944-B7CB-9B9DAFCD46F6}" srcOrd="0" destOrd="0" presId="urn:microsoft.com/office/officeart/2005/8/layout/radial4"/>
    <dgm:cxn modelId="{65B17F2B-3DCF-4D45-9BEA-26BAD63E47C3}" type="presOf" srcId="{BCF9FB6D-2925-4CCA-B101-DD9A047B2E2A}" destId="{ECDFEA53-9162-4550-A13B-28E41B6FC302}" srcOrd="0" destOrd="0" presId="urn:microsoft.com/office/officeart/2005/8/layout/radial4"/>
    <dgm:cxn modelId="{8CDA8032-4430-4B65-9364-F2E8BA29DB12}" type="presOf" srcId="{86375AF4-5C9B-418B-9684-39D533AC059F}" destId="{BC057435-DBBB-4652-BC26-D8B68A968027}" srcOrd="0" destOrd="0" presId="urn:microsoft.com/office/officeart/2005/8/layout/radial4"/>
    <dgm:cxn modelId="{E72F425F-BBA3-40E1-96AB-15A886566B1C}" type="presOf" srcId="{28A5147D-B532-4D8E-836D-FEFC2AAD853C}" destId="{06E0C494-B920-4DF0-A380-13454F789AEA}" srcOrd="0" destOrd="0" presId="urn:microsoft.com/office/officeart/2005/8/layout/radial4"/>
    <dgm:cxn modelId="{2619514C-8A95-4BDB-9235-78FEFA8A4AB0}" type="presOf" srcId="{5C0BA0A2-6DD4-4175-A03F-768ABB0EA4C4}" destId="{FB947BCC-AC7A-4A5A-AFE6-4070EE49FC6A}" srcOrd="0" destOrd="0" presId="urn:microsoft.com/office/officeart/2005/8/layout/radial4"/>
    <dgm:cxn modelId="{1B1A0B6D-1A95-48A7-8A38-E58538F192A1}" type="presOf" srcId="{11F2B4EE-6247-4031-ADDB-859378087F54}" destId="{151135DE-1B4A-4A3A-857D-F604E98B29A7}" srcOrd="0" destOrd="0" presId="urn:microsoft.com/office/officeart/2005/8/layout/radial4"/>
    <dgm:cxn modelId="{B09A4777-BA02-4535-84C7-1D45D44D1245}" srcId="{86375AF4-5C9B-418B-9684-39D533AC059F}" destId="{600CCC02-9116-430F-9BB9-C7C9DC53817B}" srcOrd="1" destOrd="0" parTransId="{28A5147D-B532-4D8E-836D-FEFC2AAD853C}" sibTransId="{2DC27C7D-4D87-4B76-9833-64E0156A3984}"/>
    <dgm:cxn modelId="{99BE7497-52A3-4A00-BDA4-B40F1E53B170}" srcId="{86375AF4-5C9B-418B-9684-39D533AC059F}" destId="{517A0AC2-1EE2-4B22-B106-ED9AEDC83899}" srcOrd="0" destOrd="0" parTransId="{B73C5C67-09CA-4D1F-B692-5F4A44453DBF}" sibTransId="{92FDD3D1-A215-48B1-812E-EA90B329B5AD}"/>
    <dgm:cxn modelId="{F1A4DDA7-9F62-4774-B999-EC06FE30AEE1}" type="presOf" srcId="{3C10ED9C-C554-45B5-AE3F-634B5C744296}" destId="{558952A4-1C09-4ADC-BA27-E44807CF88A8}" srcOrd="0" destOrd="0" presId="urn:microsoft.com/office/officeart/2005/8/layout/radial4"/>
    <dgm:cxn modelId="{4345ECB3-3C99-46CB-97C5-72CDB42BEE8A}" srcId="{86375AF4-5C9B-418B-9684-39D533AC059F}" destId="{11F2B4EE-6247-4031-ADDB-859378087F54}" srcOrd="3" destOrd="0" parTransId="{3C10ED9C-C554-45B5-AE3F-634B5C744296}" sibTransId="{114DDAF0-CFA8-47E1-B57B-A482EBB8263E}"/>
    <dgm:cxn modelId="{C35A02B4-4849-49DE-99D9-28F8AC74795E}" type="presOf" srcId="{517A0AC2-1EE2-4B22-B106-ED9AEDC83899}" destId="{31214B42-1036-4585-B700-87EFF596AEFC}" srcOrd="0" destOrd="0" presId="urn:microsoft.com/office/officeart/2005/8/layout/radial4"/>
    <dgm:cxn modelId="{B97C06D5-61C4-44FC-83B0-AA0E1794AF2D}" srcId="{5C0BA0A2-6DD4-4175-A03F-768ABB0EA4C4}" destId="{86375AF4-5C9B-418B-9684-39D533AC059F}" srcOrd="0" destOrd="0" parTransId="{3F1BBFB6-D5F4-4474-B8F9-38B3CF0FBE8F}" sibTransId="{9593E72C-17B8-4DC4-8542-8C1365EBE189}"/>
    <dgm:cxn modelId="{29E72ED8-BBED-4684-B491-DBEA1F6E1FDD}" type="presOf" srcId="{600CCC02-9116-430F-9BB9-C7C9DC53817B}" destId="{7AC31E73-719A-43D3-BB78-FE98AE55C2FB}" srcOrd="0" destOrd="0" presId="urn:microsoft.com/office/officeart/2005/8/layout/radial4"/>
    <dgm:cxn modelId="{BD0B76E5-AFC4-49D7-9970-D6D5639397C8}" type="presOf" srcId="{FF10289C-C8F4-4C82-AAC4-8765898D52D0}" destId="{925D25C0-A59A-4A95-9430-D8A5AFCE2A17}" srcOrd="0" destOrd="0" presId="urn:microsoft.com/office/officeart/2005/8/layout/radial4"/>
    <dgm:cxn modelId="{5821D5FA-7B30-4CF2-89F6-9F08B84BF3AF}" srcId="{86375AF4-5C9B-418B-9684-39D533AC059F}" destId="{BCF9FB6D-2925-4CCA-B101-DD9A047B2E2A}" srcOrd="2" destOrd="0" parTransId="{FF10289C-C8F4-4C82-AAC4-8765898D52D0}" sibTransId="{9F48DF4C-C4A0-4ECC-AADC-E0F1F340AA67}"/>
    <dgm:cxn modelId="{F31D1F22-1C48-44E9-91F7-0FD6FF6D0A61}" type="presParOf" srcId="{FB947BCC-AC7A-4A5A-AFE6-4070EE49FC6A}" destId="{BC057435-DBBB-4652-BC26-D8B68A968027}" srcOrd="0" destOrd="0" presId="urn:microsoft.com/office/officeart/2005/8/layout/radial4"/>
    <dgm:cxn modelId="{379D2F6C-8638-4345-9F42-9D96DF14D857}" type="presParOf" srcId="{FB947BCC-AC7A-4A5A-AFE6-4070EE49FC6A}" destId="{9BC318B7-2AEF-4944-B7CB-9B9DAFCD46F6}" srcOrd="1" destOrd="0" presId="urn:microsoft.com/office/officeart/2005/8/layout/radial4"/>
    <dgm:cxn modelId="{D2C0F752-6D67-475E-AB06-9A2F929AF7B5}" type="presParOf" srcId="{FB947BCC-AC7A-4A5A-AFE6-4070EE49FC6A}" destId="{31214B42-1036-4585-B700-87EFF596AEFC}" srcOrd="2" destOrd="0" presId="urn:microsoft.com/office/officeart/2005/8/layout/radial4"/>
    <dgm:cxn modelId="{94B47086-C01E-4E7F-AB7F-7BF413125BCD}" type="presParOf" srcId="{FB947BCC-AC7A-4A5A-AFE6-4070EE49FC6A}" destId="{06E0C494-B920-4DF0-A380-13454F789AEA}" srcOrd="3" destOrd="0" presId="urn:microsoft.com/office/officeart/2005/8/layout/radial4"/>
    <dgm:cxn modelId="{C824D1EA-2E69-4B70-8F6B-1BAAE8CCFD02}" type="presParOf" srcId="{FB947BCC-AC7A-4A5A-AFE6-4070EE49FC6A}" destId="{7AC31E73-719A-43D3-BB78-FE98AE55C2FB}" srcOrd="4" destOrd="0" presId="urn:microsoft.com/office/officeart/2005/8/layout/radial4"/>
    <dgm:cxn modelId="{37369FAE-B63F-4E50-BA2E-3B49133749F4}" type="presParOf" srcId="{FB947BCC-AC7A-4A5A-AFE6-4070EE49FC6A}" destId="{925D25C0-A59A-4A95-9430-D8A5AFCE2A17}" srcOrd="5" destOrd="0" presId="urn:microsoft.com/office/officeart/2005/8/layout/radial4"/>
    <dgm:cxn modelId="{C55DD503-0F49-40E0-92FC-5C660A5B2EAE}" type="presParOf" srcId="{FB947BCC-AC7A-4A5A-AFE6-4070EE49FC6A}" destId="{ECDFEA53-9162-4550-A13B-28E41B6FC302}" srcOrd="6" destOrd="0" presId="urn:microsoft.com/office/officeart/2005/8/layout/radial4"/>
    <dgm:cxn modelId="{31B30D76-B447-4E90-A380-BE5A9EF8D4F6}" type="presParOf" srcId="{FB947BCC-AC7A-4A5A-AFE6-4070EE49FC6A}" destId="{558952A4-1C09-4ADC-BA27-E44807CF88A8}" srcOrd="7" destOrd="0" presId="urn:microsoft.com/office/officeart/2005/8/layout/radial4"/>
    <dgm:cxn modelId="{139EDE05-D3CF-4511-B51D-5608AEF6F5EC}" type="presParOf" srcId="{FB947BCC-AC7A-4A5A-AFE6-4070EE49FC6A}" destId="{151135DE-1B4A-4A3A-857D-F604E98B29A7}"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7A1729B-06BD-6E4A-8D78-1A227FF133ED}" type="doc">
      <dgm:prSet loTypeId="urn:microsoft.com/office/officeart/2008/layout/HalfCircleOrganizationChart" loCatId="" qsTypeId="urn:microsoft.com/office/officeart/2005/8/quickstyle/simple4" qsCatId="simple" csTypeId="urn:microsoft.com/office/officeart/2005/8/colors/accent1_2" csCatId="accent1" phldr="1"/>
      <dgm:spPr/>
      <dgm:t>
        <a:bodyPr/>
        <a:lstStyle/>
        <a:p>
          <a:endParaRPr lang="en-US"/>
        </a:p>
      </dgm:t>
    </dgm:pt>
    <dgm:pt modelId="{C5868314-E815-A544-AED5-699B57FD8F88}">
      <dgm:prSet custT="1"/>
      <dgm:spPr/>
      <dgm:t>
        <a:bodyPr/>
        <a:lstStyle/>
        <a:p>
          <a:pPr rtl="0"/>
          <a:r>
            <a:rPr lang="en-US" sz="2800" b="1" dirty="0">
              <a:solidFill>
                <a:schemeClr val="tx1"/>
              </a:solidFill>
            </a:rPr>
            <a:t>La </a:t>
          </a:r>
          <a:r>
            <a:rPr lang="en-US" sz="2800" b="1" dirty="0" err="1">
              <a:solidFill>
                <a:schemeClr val="tx1"/>
              </a:solidFill>
            </a:rPr>
            <a:t>prestation</a:t>
          </a:r>
          <a:r>
            <a:rPr lang="en-US" sz="2800" b="1" dirty="0">
              <a:solidFill>
                <a:schemeClr val="tx1"/>
              </a:solidFill>
            </a:rPr>
            <a:t> de services</a:t>
          </a:r>
          <a:br>
            <a:rPr lang="en-US" sz="2000" dirty="0">
              <a:solidFill>
                <a:schemeClr val="tx1"/>
              </a:solidFill>
            </a:rPr>
          </a:br>
          <a:r>
            <a:rPr lang="en-CA" sz="2200" i="1" dirty="0">
              <a:solidFill>
                <a:schemeClr val="tx1"/>
              </a:solidFill>
            </a:rPr>
            <a:t>(</a:t>
          </a:r>
          <a:r>
            <a:rPr lang="en-CA" sz="2000" i="1" dirty="0">
              <a:solidFill>
                <a:schemeClr val="tx1"/>
              </a:solidFill>
            </a:rPr>
            <a:t>y </a:t>
          </a:r>
          <a:r>
            <a:rPr lang="en-CA" sz="2000" i="1" dirty="0" err="1">
              <a:solidFill>
                <a:schemeClr val="tx1"/>
              </a:solidFill>
            </a:rPr>
            <a:t>compris</a:t>
          </a:r>
          <a:r>
            <a:rPr lang="en-CA" sz="2000" i="1" dirty="0">
              <a:solidFill>
                <a:schemeClr val="tx1"/>
              </a:solidFill>
            </a:rPr>
            <a:t> le personnel/les </a:t>
          </a:r>
          <a:r>
            <a:rPr lang="en-CA" sz="2000" i="1" dirty="0" err="1">
              <a:solidFill>
                <a:schemeClr val="tx1"/>
              </a:solidFill>
            </a:rPr>
            <a:t>bénévoles</a:t>
          </a:r>
          <a:r>
            <a:rPr lang="en-CA" sz="2000" i="1" dirty="0">
              <a:solidFill>
                <a:schemeClr val="tx1"/>
              </a:solidFill>
            </a:rPr>
            <a:t>, les programmes, la coordination, les </a:t>
          </a:r>
          <a:r>
            <a:rPr lang="en-CA" sz="2000" i="1" dirty="0" err="1">
              <a:solidFill>
                <a:schemeClr val="tx1"/>
              </a:solidFill>
            </a:rPr>
            <a:t>opérations</a:t>
          </a:r>
          <a:r>
            <a:rPr lang="en-CA" sz="2000" i="1" dirty="0">
              <a:solidFill>
                <a:schemeClr val="tx1"/>
              </a:solidFill>
            </a:rPr>
            <a:t>, etc.) qui…</a:t>
          </a:r>
          <a:endParaRPr lang="en-US" sz="2000" i="1" dirty="0">
            <a:solidFill>
              <a:schemeClr val="tx1"/>
            </a:solidFill>
          </a:endParaRPr>
        </a:p>
      </dgm:t>
    </dgm:pt>
    <dgm:pt modelId="{D10DD1C9-C8FF-2A4D-8C41-5B4AC2BF198C}" type="parTrans" cxnId="{83398793-1620-AC4C-8079-11CE345EA403}">
      <dgm:prSet/>
      <dgm:spPr/>
      <dgm:t>
        <a:bodyPr/>
        <a:lstStyle/>
        <a:p>
          <a:endParaRPr lang="en-US"/>
        </a:p>
      </dgm:t>
    </dgm:pt>
    <dgm:pt modelId="{20305787-14DA-CA46-8F8C-366D80E80022}" type="sibTrans" cxnId="{83398793-1620-AC4C-8079-11CE345EA403}">
      <dgm:prSet/>
      <dgm:spPr/>
      <dgm:t>
        <a:bodyPr/>
        <a:lstStyle/>
        <a:p>
          <a:endParaRPr lang="en-US"/>
        </a:p>
      </dgm:t>
    </dgm:pt>
    <dgm:pt modelId="{EA89BE41-371B-5643-BCD8-C637865B78BD}">
      <dgm:prSet/>
      <dgm:spPr/>
      <dgm:t>
        <a:bodyPr/>
        <a:lstStyle/>
        <a:p>
          <a:pPr rtl="0"/>
          <a:r>
            <a:rPr lang="en-US" dirty="0"/>
            <a:t>1. Ne cause pas </a:t>
          </a:r>
          <a:r>
            <a:rPr lang="en-US" dirty="0" err="1"/>
            <a:t>ou</a:t>
          </a:r>
          <a:r>
            <a:rPr lang="en-US" dirty="0"/>
            <a:t> </a:t>
          </a:r>
          <a:r>
            <a:rPr lang="en-US" dirty="0" err="1"/>
            <a:t>n’augmente</a:t>
          </a:r>
          <a:r>
            <a:rPr lang="en-US" dirty="0"/>
            <a:t> pas la </a:t>
          </a:r>
          <a:r>
            <a:rPr lang="en-US" dirty="0" err="1"/>
            <a:t>probabilité</a:t>
          </a:r>
          <a:r>
            <a:rPr lang="en-US" dirty="0"/>
            <a:t> de la VBG</a:t>
          </a:r>
        </a:p>
      </dgm:t>
    </dgm:pt>
    <dgm:pt modelId="{F25D1F25-7E6E-624C-8955-375F7E9D7B88}" type="parTrans" cxnId="{5F3D4329-0452-C145-B047-DF283FD554C9}">
      <dgm:prSet/>
      <dgm:spPr/>
      <dgm:t>
        <a:bodyPr/>
        <a:lstStyle/>
        <a:p>
          <a:endParaRPr lang="en-US"/>
        </a:p>
      </dgm:t>
    </dgm:pt>
    <dgm:pt modelId="{80D5F587-C7BB-7848-AF5C-CDB290FC5BBB}" type="sibTrans" cxnId="{5F3D4329-0452-C145-B047-DF283FD554C9}">
      <dgm:prSet/>
      <dgm:spPr/>
      <dgm:t>
        <a:bodyPr/>
        <a:lstStyle/>
        <a:p>
          <a:endParaRPr lang="en-US"/>
        </a:p>
      </dgm:t>
    </dgm:pt>
    <dgm:pt modelId="{FE9CCA37-B4EE-EC46-ACFD-F062AEA22175}">
      <dgm:prSet/>
      <dgm:spPr/>
      <dgm:t>
        <a:bodyPr/>
        <a:lstStyle/>
        <a:p>
          <a:pPr rtl="0"/>
          <a:r>
            <a:rPr lang="en-US" dirty="0"/>
            <a:t>3. </a:t>
          </a:r>
          <a:r>
            <a:rPr lang="en-US" dirty="0" err="1"/>
            <a:t>Répond</a:t>
          </a:r>
          <a:r>
            <a:rPr lang="en-US" dirty="0"/>
            <a:t> aux </a:t>
          </a:r>
          <a:r>
            <a:rPr lang="en-US" dirty="0" err="1"/>
            <a:t>risques</a:t>
          </a:r>
          <a:r>
            <a:rPr lang="en-US" dirty="0"/>
            <a:t> </a:t>
          </a:r>
          <a:r>
            <a:rPr lang="en-US" dirty="0" err="1"/>
            <a:t>en</a:t>
          </a:r>
          <a:r>
            <a:rPr lang="en-US" dirty="0"/>
            <a:t> matière de genre et de VBG dans le </a:t>
          </a:r>
          <a:r>
            <a:rPr lang="en-US" dirty="0" err="1"/>
            <a:t>contexte</a:t>
          </a:r>
          <a:r>
            <a:rPr lang="en-US" dirty="0"/>
            <a:t>.</a:t>
          </a:r>
        </a:p>
      </dgm:t>
    </dgm:pt>
    <dgm:pt modelId="{E4522D8A-1D4E-3047-81D0-04CADD30913C}" type="parTrans" cxnId="{349AC0D0-080B-7D45-9330-A0349124760F}">
      <dgm:prSet/>
      <dgm:spPr/>
      <dgm:t>
        <a:bodyPr/>
        <a:lstStyle/>
        <a:p>
          <a:endParaRPr lang="en-US"/>
        </a:p>
      </dgm:t>
    </dgm:pt>
    <dgm:pt modelId="{C46965CA-9C4C-AE43-AD48-6FB285A04107}" type="sibTrans" cxnId="{349AC0D0-080B-7D45-9330-A0349124760F}">
      <dgm:prSet/>
      <dgm:spPr/>
      <dgm:t>
        <a:bodyPr/>
        <a:lstStyle/>
        <a:p>
          <a:endParaRPr lang="en-US"/>
        </a:p>
      </dgm:t>
    </dgm:pt>
    <dgm:pt modelId="{C9E66670-B4F0-B641-804F-A3A40ACC1888}">
      <dgm:prSet/>
      <dgm:spPr/>
      <dgm:t>
        <a:bodyPr/>
        <a:lstStyle/>
        <a:p>
          <a:pPr rtl="0"/>
          <a:r>
            <a:rPr lang="en-US" dirty="0">
              <a:solidFill>
                <a:srgbClr val="000000"/>
              </a:solidFill>
            </a:rPr>
            <a:t>2. </a:t>
          </a:r>
          <a:r>
            <a:rPr lang="en-US" dirty="0" err="1">
              <a:solidFill>
                <a:srgbClr val="000000"/>
              </a:solidFill>
            </a:rPr>
            <a:t>Facilite</a:t>
          </a:r>
          <a:r>
            <a:rPr lang="en-US" dirty="0">
              <a:solidFill>
                <a:srgbClr val="000000"/>
              </a:solidFill>
            </a:rPr>
            <a:t> et surveille, de </a:t>
          </a:r>
          <a:r>
            <a:rPr lang="en-US" dirty="0" err="1">
              <a:solidFill>
                <a:srgbClr val="000000"/>
              </a:solidFill>
            </a:rPr>
            <a:t>manière</a:t>
          </a:r>
          <a:r>
            <a:rPr lang="en-US" dirty="0">
              <a:solidFill>
                <a:srgbClr val="000000"/>
              </a:solidFill>
            </a:rPr>
            <a:t> proactive, </a:t>
          </a:r>
          <a:r>
            <a:rPr lang="en-US" dirty="0" err="1">
              <a:solidFill>
                <a:srgbClr val="000000"/>
              </a:solidFill>
            </a:rPr>
            <a:t>l’égalité</a:t>
          </a:r>
          <a:r>
            <a:rPr lang="en-US" dirty="0">
              <a:solidFill>
                <a:srgbClr val="000000"/>
              </a:solidFill>
            </a:rPr>
            <a:t> </a:t>
          </a:r>
          <a:r>
            <a:rPr lang="en-US" dirty="0" err="1">
              <a:solidFill>
                <a:srgbClr val="000000"/>
              </a:solidFill>
            </a:rPr>
            <a:t>d’accès</a:t>
          </a:r>
          <a:r>
            <a:rPr lang="en-US" dirty="0">
              <a:solidFill>
                <a:srgbClr val="000000"/>
              </a:solidFill>
            </a:rPr>
            <a:t> des </a:t>
          </a:r>
          <a:r>
            <a:rPr lang="en-US" dirty="0" err="1">
              <a:solidFill>
                <a:srgbClr val="000000"/>
              </a:solidFill>
            </a:rPr>
            <a:t>groupes</a:t>
          </a:r>
          <a:r>
            <a:rPr lang="en-US" dirty="0">
              <a:solidFill>
                <a:srgbClr val="000000"/>
              </a:solidFill>
            </a:rPr>
            <a:t> </a:t>
          </a:r>
          <a:r>
            <a:rPr lang="en-US" dirty="0" err="1">
              <a:solidFill>
                <a:srgbClr val="000000"/>
              </a:solidFill>
            </a:rPr>
            <a:t>vulnérables</a:t>
          </a:r>
          <a:r>
            <a:rPr lang="en-US" dirty="0">
              <a:solidFill>
                <a:srgbClr val="000000"/>
              </a:solidFill>
            </a:rPr>
            <a:t> aux services et</a:t>
          </a:r>
        </a:p>
      </dgm:t>
    </dgm:pt>
    <dgm:pt modelId="{3D4950E1-2630-7E45-8995-FCD8F162CBEC}" type="parTrans" cxnId="{D1495645-9043-A140-A065-B3E671CF3494}">
      <dgm:prSet/>
      <dgm:spPr/>
      <dgm:t>
        <a:bodyPr/>
        <a:lstStyle/>
        <a:p>
          <a:endParaRPr lang="en-US"/>
        </a:p>
      </dgm:t>
    </dgm:pt>
    <dgm:pt modelId="{A16B3A99-DEB0-C740-8FFA-06FC29E8CFE0}" type="sibTrans" cxnId="{D1495645-9043-A140-A065-B3E671CF3494}">
      <dgm:prSet/>
      <dgm:spPr/>
      <dgm:t>
        <a:bodyPr/>
        <a:lstStyle/>
        <a:p>
          <a:endParaRPr lang="en-US"/>
        </a:p>
      </dgm:t>
    </dgm:pt>
    <dgm:pt modelId="{379464C0-E642-B74D-9753-F19800C18439}" type="pres">
      <dgm:prSet presAssocID="{47A1729B-06BD-6E4A-8D78-1A227FF133ED}" presName="Name0" presStyleCnt="0">
        <dgm:presLayoutVars>
          <dgm:orgChart val="1"/>
          <dgm:chPref val="1"/>
          <dgm:dir/>
          <dgm:animOne val="branch"/>
          <dgm:animLvl val="lvl"/>
          <dgm:resizeHandles/>
        </dgm:presLayoutVars>
      </dgm:prSet>
      <dgm:spPr/>
    </dgm:pt>
    <dgm:pt modelId="{54E74EA8-5B47-D74A-B72C-089A1CB1ED74}" type="pres">
      <dgm:prSet presAssocID="{C5868314-E815-A544-AED5-699B57FD8F88}" presName="hierRoot1" presStyleCnt="0">
        <dgm:presLayoutVars>
          <dgm:hierBranch val="init"/>
        </dgm:presLayoutVars>
      </dgm:prSet>
      <dgm:spPr/>
    </dgm:pt>
    <dgm:pt modelId="{83B42C6F-3818-554B-AD1C-DB4B26286C82}" type="pres">
      <dgm:prSet presAssocID="{C5868314-E815-A544-AED5-699B57FD8F88}" presName="rootComposite1" presStyleCnt="0"/>
      <dgm:spPr/>
    </dgm:pt>
    <dgm:pt modelId="{81DA49A6-C90F-324C-A655-F34390FD1CC4}" type="pres">
      <dgm:prSet presAssocID="{C5868314-E815-A544-AED5-699B57FD8F88}" presName="rootText1" presStyleLbl="alignAcc1" presStyleIdx="0" presStyleCnt="0" custScaleX="208965">
        <dgm:presLayoutVars>
          <dgm:chPref val="3"/>
        </dgm:presLayoutVars>
      </dgm:prSet>
      <dgm:spPr/>
    </dgm:pt>
    <dgm:pt modelId="{62DB645C-664E-D046-AFFE-91C3E637C840}" type="pres">
      <dgm:prSet presAssocID="{C5868314-E815-A544-AED5-699B57FD8F88}" presName="topArc1" presStyleLbl="parChTrans1D1" presStyleIdx="0" presStyleCnt="8"/>
      <dgm:spPr/>
    </dgm:pt>
    <dgm:pt modelId="{0AB35B01-7879-6C40-AFF0-E58494480190}" type="pres">
      <dgm:prSet presAssocID="{C5868314-E815-A544-AED5-699B57FD8F88}" presName="bottomArc1" presStyleLbl="parChTrans1D1" presStyleIdx="1" presStyleCnt="8"/>
      <dgm:spPr/>
    </dgm:pt>
    <dgm:pt modelId="{76BAD84F-80A8-A846-9623-39137C4C64B0}" type="pres">
      <dgm:prSet presAssocID="{C5868314-E815-A544-AED5-699B57FD8F88}" presName="topConnNode1" presStyleLbl="node1" presStyleIdx="0" presStyleCnt="0"/>
      <dgm:spPr/>
    </dgm:pt>
    <dgm:pt modelId="{92CADA9F-E1FB-3D4A-9E9F-6852976C3F8F}" type="pres">
      <dgm:prSet presAssocID="{C5868314-E815-A544-AED5-699B57FD8F88}" presName="hierChild2" presStyleCnt="0"/>
      <dgm:spPr/>
    </dgm:pt>
    <dgm:pt modelId="{A356B7AD-83B7-2C4D-A98D-C5CD01D0ABEB}" type="pres">
      <dgm:prSet presAssocID="{F25D1F25-7E6E-624C-8955-375F7E9D7B88}" presName="Name28" presStyleLbl="parChTrans1D2" presStyleIdx="0" presStyleCnt="3"/>
      <dgm:spPr/>
    </dgm:pt>
    <dgm:pt modelId="{2436AFE8-AD61-E94E-9AD1-660F1A4E3835}" type="pres">
      <dgm:prSet presAssocID="{EA89BE41-371B-5643-BCD8-C637865B78BD}" presName="hierRoot2" presStyleCnt="0">
        <dgm:presLayoutVars>
          <dgm:hierBranch val="init"/>
        </dgm:presLayoutVars>
      </dgm:prSet>
      <dgm:spPr/>
    </dgm:pt>
    <dgm:pt modelId="{5139627B-77F5-9F45-A297-EA8E9FD59D11}" type="pres">
      <dgm:prSet presAssocID="{EA89BE41-371B-5643-BCD8-C637865B78BD}" presName="rootComposite2" presStyleCnt="0"/>
      <dgm:spPr/>
    </dgm:pt>
    <dgm:pt modelId="{5F4F70B6-46E6-2245-B1CF-FE0606F147A9}" type="pres">
      <dgm:prSet presAssocID="{EA89BE41-371B-5643-BCD8-C637865B78BD}" presName="rootText2" presStyleLbl="alignAcc1" presStyleIdx="0" presStyleCnt="0">
        <dgm:presLayoutVars>
          <dgm:chPref val="3"/>
        </dgm:presLayoutVars>
      </dgm:prSet>
      <dgm:spPr/>
    </dgm:pt>
    <dgm:pt modelId="{0694E1E2-61B2-3848-9EFB-69FC578D84FC}" type="pres">
      <dgm:prSet presAssocID="{EA89BE41-371B-5643-BCD8-C637865B78BD}" presName="topArc2" presStyleLbl="parChTrans1D1" presStyleIdx="2" presStyleCnt="8"/>
      <dgm:spPr/>
    </dgm:pt>
    <dgm:pt modelId="{A70518CF-33F6-EC4F-AEF8-0E5FA4B33875}" type="pres">
      <dgm:prSet presAssocID="{EA89BE41-371B-5643-BCD8-C637865B78BD}" presName="bottomArc2" presStyleLbl="parChTrans1D1" presStyleIdx="3" presStyleCnt="8"/>
      <dgm:spPr/>
    </dgm:pt>
    <dgm:pt modelId="{43BCD446-B482-1E49-83D3-06094A8ACF24}" type="pres">
      <dgm:prSet presAssocID="{EA89BE41-371B-5643-BCD8-C637865B78BD}" presName="topConnNode2" presStyleLbl="node2" presStyleIdx="0" presStyleCnt="0"/>
      <dgm:spPr/>
    </dgm:pt>
    <dgm:pt modelId="{95B03247-248A-F549-8D9A-5F2C70403BA3}" type="pres">
      <dgm:prSet presAssocID="{EA89BE41-371B-5643-BCD8-C637865B78BD}" presName="hierChild4" presStyleCnt="0"/>
      <dgm:spPr/>
    </dgm:pt>
    <dgm:pt modelId="{CE37331A-688C-2944-8C07-64C6DC870D23}" type="pres">
      <dgm:prSet presAssocID="{EA89BE41-371B-5643-BCD8-C637865B78BD}" presName="hierChild5" presStyleCnt="0"/>
      <dgm:spPr/>
    </dgm:pt>
    <dgm:pt modelId="{657D9F28-C84B-D744-AB6C-51D40FB1A813}" type="pres">
      <dgm:prSet presAssocID="{3D4950E1-2630-7E45-8995-FCD8F162CBEC}" presName="Name28" presStyleLbl="parChTrans1D2" presStyleIdx="1" presStyleCnt="3"/>
      <dgm:spPr/>
    </dgm:pt>
    <dgm:pt modelId="{BF842233-3CDC-F742-8D56-774E1D02CCF7}" type="pres">
      <dgm:prSet presAssocID="{C9E66670-B4F0-B641-804F-A3A40ACC1888}" presName="hierRoot2" presStyleCnt="0">
        <dgm:presLayoutVars>
          <dgm:hierBranch val="init"/>
        </dgm:presLayoutVars>
      </dgm:prSet>
      <dgm:spPr/>
    </dgm:pt>
    <dgm:pt modelId="{EC90345C-A838-C34A-ABF0-0D0DF701C765}" type="pres">
      <dgm:prSet presAssocID="{C9E66670-B4F0-B641-804F-A3A40ACC1888}" presName="rootComposite2" presStyleCnt="0"/>
      <dgm:spPr/>
    </dgm:pt>
    <dgm:pt modelId="{72F65174-635D-5543-ADA5-83BADE6322AA}" type="pres">
      <dgm:prSet presAssocID="{C9E66670-B4F0-B641-804F-A3A40ACC1888}" presName="rootText2" presStyleLbl="alignAcc1" presStyleIdx="0" presStyleCnt="0">
        <dgm:presLayoutVars>
          <dgm:chPref val="3"/>
        </dgm:presLayoutVars>
      </dgm:prSet>
      <dgm:spPr/>
    </dgm:pt>
    <dgm:pt modelId="{A16BEAA1-C97B-FB4F-B18D-21B886B64D8A}" type="pres">
      <dgm:prSet presAssocID="{C9E66670-B4F0-B641-804F-A3A40ACC1888}" presName="topArc2" presStyleLbl="parChTrans1D1" presStyleIdx="4" presStyleCnt="8"/>
      <dgm:spPr/>
    </dgm:pt>
    <dgm:pt modelId="{68F50CC5-73BA-DA42-969B-FFA761819CF8}" type="pres">
      <dgm:prSet presAssocID="{C9E66670-B4F0-B641-804F-A3A40ACC1888}" presName="bottomArc2" presStyleLbl="parChTrans1D1" presStyleIdx="5" presStyleCnt="8"/>
      <dgm:spPr/>
    </dgm:pt>
    <dgm:pt modelId="{FB8DA7D0-77D3-6D43-A07D-9A73550C2DDC}" type="pres">
      <dgm:prSet presAssocID="{C9E66670-B4F0-B641-804F-A3A40ACC1888}" presName="topConnNode2" presStyleLbl="node2" presStyleIdx="0" presStyleCnt="0"/>
      <dgm:spPr/>
    </dgm:pt>
    <dgm:pt modelId="{DB2BCFE3-8082-E342-BB55-8F2FE15D0A13}" type="pres">
      <dgm:prSet presAssocID="{C9E66670-B4F0-B641-804F-A3A40ACC1888}" presName="hierChild4" presStyleCnt="0"/>
      <dgm:spPr/>
    </dgm:pt>
    <dgm:pt modelId="{4257DF11-E249-824B-8766-89414D85072F}" type="pres">
      <dgm:prSet presAssocID="{C9E66670-B4F0-B641-804F-A3A40ACC1888}" presName="hierChild5" presStyleCnt="0"/>
      <dgm:spPr/>
    </dgm:pt>
    <dgm:pt modelId="{B75A1BBD-7971-7742-821C-59C2854A7D7B}" type="pres">
      <dgm:prSet presAssocID="{E4522D8A-1D4E-3047-81D0-04CADD30913C}" presName="Name28" presStyleLbl="parChTrans1D2" presStyleIdx="2" presStyleCnt="3"/>
      <dgm:spPr/>
    </dgm:pt>
    <dgm:pt modelId="{97732DEB-5D76-C648-90EF-4352A220331A}" type="pres">
      <dgm:prSet presAssocID="{FE9CCA37-B4EE-EC46-ACFD-F062AEA22175}" presName="hierRoot2" presStyleCnt="0">
        <dgm:presLayoutVars>
          <dgm:hierBranch val="init"/>
        </dgm:presLayoutVars>
      </dgm:prSet>
      <dgm:spPr/>
    </dgm:pt>
    <dgm:pt modelId="{B5F37D93-14C3-9441-AF00-2A06DEBA684B}" type="pres">
      <dgm:prSet presAssocID="{FE9CCA37-B4EE-EC46-ACFD-F062AEA22175}" presName="rootComposite2" presStyleCnt="0"/>
      <dgm:spPr/>
    </dgm:pt>
    <dgm:pt modelId="{E5CF8F0F-AE9D-FC44-8636-7BFA48D2D0A4}" type="pres">
      <dgm:prSet presAssocID="{FE9CCA37-B4EE-EC46-ACFD-F062AEA22175}" presName="rootText2" presStyleLbl="alignAcc1" presStyleIdx="0" presStyleCnt="0">
        <dgm:presLayoutVars>
          <dgm:chPref val="3"/>
        </dgm:presLayoutVars>
      </dgm:prSet>
      <dgm:spPr/>
    </dgm:pt>
    <dgm:pt modelId="{1B4337BB-4394-3543-B95C-8E6184DE4E39}" type="pres">
      <dgm:prSet presAssocID="{FE9CCA37-B4EE-EC46-ACFD-F062AEA22175}" presName="topArc2" presStyleLbl="parChTrans1D1" presStyleIdx="6" presStyleCnt="8"/>
      <dgm:spPr/>
    </dgm:pt>
    <dgm:pt modelId="{D660FE13-7FB2-5A4D-BDF6-E32989D3C475}" type="pres">
      <dgm:prSet presAssocID="{FE9CCA37-B4EE-EC46-ACFD-F062AEA22175}" presName="bottomArc2" presStyleLbl="parChTrans1D1" presStyleIdx="7" presStyleCnt="8"/>
      <dgm:spPr/>
    </dgm:pt>
    <dgm:pt modelId="{562CE960-D72E-574B-8DD0-6B06D3F97DB1}" type="pres">
      <dgm:prSet presAssocID="{FE9CCA37-B4EE-EC46-ACFD-F062AEA22175}" presName="topConnNode2" presStyleLbl="node2" presStyleIdx="0" presStyleCnt="0"/>
      <dgm:spPr/>
    </dgm:pt>
    <dgm:pt modelId="{C95C1991-2419-CF49-B115-45DFA0104D4B}" type="pres">
      <dgm:prSet presAssocID="{FE9CCA37-B4EE-EC46-ACFD-F062AEA22175}" presName="hierChild4" presStyleCnt="0"/>
      <dgm:spPr/>
    </dgm:pt>
    <dgm:pt modelId="{0C6B0F54-D2A9-4C46-8963-BC0C3ACFF0DC}" type="pres">
      <dgm:prSet presAssocID="{FE9CCA37-B4EE-EC46-ACFD-F062AEA22175}" presName="hierChild5" presStyleCnt="0"/>
      <dgm:spPr/>
    </dgm:pt>
    <dgm:pt modelId="{BB51DB85-811F-AE45-BD32-DAF27ACE1810}" type="pres">
      <dgm:prSet presAssocID="{C5868314-E815-A544-AED5-699B57FD8F88}" presName="hierChild3" presStyleCnt="0"/>
      <dgm:spPr/>
    </dgm:pt>
  </dgm:ptLst>
  <dgm:cxnLst>
    <dgm:cxn modelId="{4A96E216-1FBD-4A61-8D87-C3A99FA4787B}" type="presOf" srcId="{3D4950E1-2630-7E45-8995-FCD8F162CBEC}" destId="{657D9F28-C84B-D744-AB6C-51D40FB1A813}" srcOrd="0" destOrd="0" presId="urn:microsoft.com/office/officeart/2008/layout/HalfCircleOrganizationChart"/>
    <dgm:cxn modelId="{5F3D4329-0452-C145-B047-DF283FD554C9}" srcId="{C5868314-E815-A544-AED5-699B57FD8F88}" destId="{EA89BE41-371B-5643-BCD8-C637865B78BD}" srcOrd="0" destOrd="0" parTransId="{F25D1F25-7E6E-624C-8955-375F7E9D7B88}" sibTransId="{80D5F587-C7BB-7848-AF5C-CDB290FC5BBB}"/>
    <dgm:cxn modelId="{4C83F643-6633-4ADF-AA3C-12A4EB958096}" type="presOf" srcId="{C9E66670-B4F0-B641-804F-A3A40ACC1888}" destId="{72F65174-635D-5543-ADA5-83BADE6322AA}" srcOrd="0" destOrd="0" presId="urn:microsoft.com/office/officeart/2008/layout/HalfCircleOrganizationChart"/>
    <dgm:cxn modelId="{D1495645-9043-A140-A065-B3E671CF3494}" srcId="{C5868314-E815-A544-AED5-699B57FD8F88}" destId="{C9E66670-B4F0-B641-804F-A3A40ACC1888}" srcOrd="1" destOrd="0" parTransId="{3D4950E1-2630-7E45-8995-FCD8F162CBEC}" sibTransId="{A16B3A99-DEB0-C740-8FFA-06FC29E8CFE0}"/>
    <dgm:cxn modelId="{7B65CC48-B069-49F7-9C7A-EC92DC5B8FAC}" type="presOf" srcId="{47A1729B-06BD-6E4A-8D78-1A227FF133ED}" destId="{379464C0-E642-B74D-9753-F19800C18439}" srcOrd="0" destOrd="0" presId="urn:microsoft.com/office/officeart/2008/layout/HalfCircleOrganizationChart"/>
    <dgm:cxn modelId="{2D71B96E-0498-40E8-8CE1-F7B6DBA4EC73}" type="presOf" srcId="{C5868314-E815-A544-AED5-699B57FD8F88}" destId="{81DA49A6-C90F-324C-A655-F34390FD1CC4}" srcOrd="0" destOrd="0" presId="urn:microsoft.com/office/officeart/2008/layout/HalfCircleOrganizationChart"/>
    <dgm:cxn modelId="{CAE65959-1BDB-4804-94A6-C10AD18EBAAB}" type="presOf" srcId="{EA89BE41-371B-5643-BCD8-C637865B78BD}" destId="{5F4F70B6-46E6-2245-B1CF-FE0606F147A9}" srcOrd="0" destOrd="0" presId="urn:microsoft.com/office/officeart/2008/layout/HalfCircleOrganizationChart"/>
    <dgm:cxn modelId="{302D6E8A-6031-46A3-95A0-6B800135AF73}" type="presOf" srcId="{FE9CCA37-B4EE-EC46-ACFD-F062AEA22175}" destId="{E5CF8F0F-AE9D-FC44-8636-7BFA48D2D0A4}" srcOrd="0" destOrd="0" presId="urn:microsoft.com/office/officeart/2008/layout/HalfCircleOrganizationChart"/>
    <dgm:cxn modelId="{83398793-1620-AC4C-8079-11CE345EA403}" srcId="{47A1729B-06BD-6E4A-8D78-1A227FF133ED}" destId="{C5868314-E815-A544-AED5-699B57FD8F88}" srcOrd="0" destOrd="0" parTransId="{D10DD1C9-C8FF-2A4D-8C41-5B4AC2BF198C}" sibTransId="{20305787-14DA-CA46-8F8C-366D80E80022}"/>
    <dgm:cxn modelId="{64E8A49E-95EB-4BA8-A4B9-6F4D73F6E9B5}" type="presOf" srcId="{FE9CCA37-B4EE-EC46-ACFD-F062AEA22175}" destId="{562CE960-D72E-574B-8DD0-6B06D3F97DB1}" srcOrd="1" destOrd="0" presId="urn:microsoft.com/office/officeart/2008/layout/HalfCircleOrganizationChart"/>
    <dgm:cxn modelId="{D4DFB6A9-FB0B-4FCB-A000-E79FD552D48E}" type="presOf" srcId="{EA89BE41-371B-5643-BCD8-C637865B78BD}" destId="{43BCD446-B482-1E49-83D3-06094A8ACF24}" srcOrd="1" destOrd="0" presId="urn:microsoft.com/office/officeart/2008/layout/HalfCircleOrganizationChart"/>
    <dgm:cxn modelId="{CC52C3BB-1E35-47FA-BC40-5267F7918FEB}" type="presOf" srcId="{E4522D8A-1D4E-3047-81D0-04CADD30913C}" destId="{B75A1BBD-7971-7742-821C-59C2854A7D7B}" srcOrd="0" destOrd="0" presId="urn:microsoft.com/office/officeart/2008/layout/HalfCircleOrganizationChart"/>
    <dgm:cxn modelId="{349AC0D0-080B-7D45-9330-A0349124760F}" srcId="{C5868314-E815-A544-AED5-699B57FD8F88}" destId="{FE9CCA37-B4EE-EC46-ACFD-F062AEA22175}" srcOrd="2" destOrd="0" parTransId="{E4522D8A-1D4E-3047-81D0-04CADD30913C}" sibTransId="{C46965CA-9C4C-AE43-AD48-6FB285A04107}"/>
    <dgm:cxn modelId="{245042D6-13A5-4193-918A-23866C131012}" type="presOf" srcId="{C5868314-E815-A544-AED5-699B57FD8F88}" destId="{76BAD84F-80A8-A846-9623-39137C4C64B0}" srcOrd="1" destOrd="0" presId="urn:microsoft.com/office/officeart/2008/layout/HalfCircleOrganizationChart"/>
    <dgm:cxn modelId="{98F477E0-9C9E-4323-92DB-EB186B7877F1}" type="presOf" srcId="{C9E66670-B4F0-B641-804F-A3A40ACC1888}" destId="{FB8DA7D0-77D3-6D43-A07D-9A73550C2DDC}" srcOrd="1" destOrd="0" presId="urn:microsoft.com/office/officeart/2008/layout/HalfCircleOrganizationChart"/>
    <dgm:cxn modelId="{EC503CF8-D8C4-485B-B0CB-552644170B82}" type="presOf" srcId="{F25D1F25-7E6E-624C-8955-375F7E9D7B88}" destId="{A356B7AD-83B7-2C4D-A98D-C5CD01D0ABEB}" srcOrd="0" destOrd="0" presId="urn:microsoft.com/office/officeart/2008/layout/HalfCircleOrganizationChart"/>
    <dgm:cxn modelId="{859402D5-899B-4ED8-96E7-AED2998BD6AA}" type="presParOf" srcId="{379464C0-E642-B74D-9753-F19800C18439}" destId="{54E74EA8-5B47-D74A-B72C-089A1CB1ED74}" srcOrd="0" destOrd="0" presId="urn:microsoft.com/office/officeart/2008/layout/HalfCircleOrganizationChart"/>
    <dgm:cxn modelId="{95B56AE8-CC4B-4FD1-98F0-76E2EE680A64}" type="presParOf" srcId="{54E74EA8-5B47-D74A-B72C-089A1CB1ED74}" destId="{83B42C6F-3818-554B-AD1C-DB4B26286C82}" srcOrd="0" destOrd="0" presId="urn:microsoft.com/office/officeart/2008/layout/HalfCircleOrganizationChart"/>
    <dgm:cxn modelId="{7EC1C316-4871-43E1-ABD6-9FB45957A223}" type="presParOf" srcId="{83B42C6F-3818-554B-AD1C-DB4B26286C82}" destId="{81DA49A6-C90F-324C-A655-F34390FD1CC4}" srcOrd="0" destOrd="0" presId="urn:microsoft.com/office/officeart/2008/layout/HalfCircleOrganizationChart"/>
    <dgm:cxn modelId="{A80CD076-FBAD-4A63-85BB-8C1B0CF93AF7}" type="presParOf" srcId="{83B42C6F-3818-554B-AD1C-DB4B26286C82}" destId="{62DB645C-664E-D046-AFFE-91C3E637C840}" srcOrd="1" destOrd="0" presId="urn:microsoft.com/office/officeart/2008/layout/HalfCircleOrganizationChart"/>
    <dgm:cxn modelId="{FE77CBF3-8DFE-45FD-984A-75C9B0157EE6}" type="presParOf" srcId="{83B42C6F-3818-554B-AD1C-DB4B26286C82}" destId="{0AB35B01-7879-6C40-AFF0-E58494480190}" srcOrd="2" destOrd="0" presId="urn:microsoft.com/office/officeart/2008/layout/HalfCircleOrganizationChart"/>
    <dgm:cxn modelId="{C9CEAED7-D601-4303-8B11-26413D7FA359}" type="presParOf" srcId="{83B42C6F-3818-554B-AD1C-DB4B26286C82}" destId="{76BAD84F-80A8-A846-9623-39137C4C64B0}" srcOrd="3" destOrd="0" presId="urn:microsoft.com/office/officeart/2008/layout/HalfCircleOrganizationChart"/>
    <dgm:cxn modelId="{EF17B304-48BD-4C3D-95B3-F15C71D55921}" type="presParOf" srcId="{54E74EA8-5B47-D74A-B72C-089A1CB1ED74}" destId="{92CADA9F-E1FB-3D4A-9E9F-6852976C3F8F}" srcOrd="1" destOrd="0" presId="urn:microsoft.com/office/officeart/2008/layout/HalfCircleOrganizationChart"/>
    <dgm:cxn modelId="{B294C3D4-1994-447C-8456-E8A6D05A98B6}" type="presParOf" srcId="{92CADA9F-E1FB-3D4A-9E9F-6852976C3F8F}" destId="{A356B7AD-83B7-2C4D-A98D-C5CD01D0ABEB}" srcOrd="0" destOrd="0" presId="urn:microsoft.com/office/officeart/2008/layout/HalfCircleOrganizationChart"/>
    <dgm:cxn modelId="{9489F4D6-E026-4327-A50E-4D718653E0D2}" type="presParOf" srcId="{92CADA9F-E1FB-3D4A-9E9F-6852976C3F8F}" destId="{2436AFE8-AD61-E94E-9AD1-660F1A4E3835}" srcOrd="1" destOrd="0" presId="urn:microsoft.com/office/officeart/2008/layout/HalfCircleOrganizationChart"/>
    <dgm:cxn modelId="{26071FB6-6EBD-4100-8A06-6F0C95A8DFDD}" type="presParOf" srcId="{2436AFE8-AD61-E94E-9AD1-660F1A4E3835}" destId="{5139627B-77F5-9F45-A297-EA8E9FD59D11}" srcOrd="0" destOrd="0" presId="urn:microsoft.com/office/officeart/2008/layout/HalfCircleOrganizationChart"/>
    <dgm:cxn modelId="{07247D16-1D90-4E7D-B4DC-7D0F8E02456C}" type="presParOf" srcId="{5139627B-77F5-9F45-A297-EA8E9FD59D11}" destId="{5F4F70B6-46E6-2245-B1CF-FE0606F147A9}" srcOrd="0" destOrd="0" presId="urn:microsoft.com/office/officeart/2008/layout/HalfCircleOrganizationChart"/>
    <dgm:cxn modelId="{D080CFF4-11F2-4873-9287-C4E5E08DEB39}" type="presParOf" srcId="{5139627B-77F5-9F45-A297-EA8E9FD59D11}" destId="{0694E1E2-61B2-3848-9EFB-69FC578D84FC}" srcOrd="1" destOrd="0" presId="urn:microsoft.com/office/officeart/2008/layout/HalfCircleOrganizationChart"/>
    <dgm:cxn modelId="{00DB7BD2-4E72-4836-95F2-35C061FFE9B9}" type="presParOf" srcId="{5139627B-77F5-9F45-A297-EA8E9FD59D11}" destId="{A70518CF-33F6-EC4F-AEF8-0E5FA4B33875}" srcOrd="2" destOrd="0" presId="urn:microsoft.com/office/officeart/2008/layout/HalfCircleOrganizationChart"/>
    <dgm:cxn modelId="{69F4F0A6-98A1-4A2A-89E6-3AEF7F56EAA1}" type="presParOf" srcId="{5139627B-77F5-9F45-A297-EA8E9FD59D11}" destId="{43BCD446-B482-1E49-83D3-06094A8ACF24}" srcOrd="3" destOrd="0" presId="urn:microsoft.com/office/officeart/2008/layout/HalfCircleOrganizationChart"/>
    <dgm:cxn modelId="{92D6538B-3A55-4191-BF5F-84926EA9DDF2}" type="presParOf" srcId="{2436AFE8-AD61-E94E-9AD1-660F1A4E3835}" destId="{95B03247-248A-F549-8D9A-5F2C70403BA3}" srcOrd="1" destOrd="0" presId="urn:microsoft.com/office/officeart/2008/layout/HalfCircleOrganizationChart"/>
    <dgm:cxn modelId="{D422E098-B7C6-4C28-AE96-271F59B1DA13}" type="presParOf" srcId="{2436AFE8-AD61-E94E-9AD1-660F1A4E3835}" destId="{CE37331A-688C-2944-8C07-64C6DC870D23}" srcOrd="2" destOrd="0" presId="urn:microsoft.com/office/officeart/2008/layout/HalfCircleOrganizationChart"/>
    <dgm:cxn modelId="{2778BFE8-4251-4486-8C7A-AA0EA053D35C}" type="presParOf" srcId="{92CADA9F-E1FB-3D4A-9E9F-6852976C3F8F}" destId="{657D9F28-C84B-D744-AB6C-51D40FB1A813}" srcOrd="2" destOrd="0" presId="urn:microsoft.com/office/officeart/2008/layout/HalfCircleOrganizationChart"/>
    <dgm:cxn modelId="{FEA596DE-83FA-45D1-B3E2-4858BBF0185E}" type="presParOf" srcId="{92CADA9F-E1FB-3D4A-9E9F-6852976C3F8F}" destId="{BF842233-3CDC-F742-8D56-774E1D02CCF7}" srcOrd="3" destOrd="0" presId="urn:microsoft.com/office/officeart/2008/layout/HalfCircleOrganizationChart"/>
    <dgm:cxn modelId="{C2FD44EF-49F2-40E8-B5CD-D06DB6BCA24C}" type="presParOf" srcId="{BF842233-3CDC-F742-8D56-774E1D02CCF7}" destId="{EC90345C-A838-C34A-ABF0-0D0DF701C765}" srcOrd="0" destOrd="0" presId="urn:microsoft.com/office/officeart/2008/layout/HalfCircleOrganizationChart"/>
    <dgm:cxn modelId="{51E2E898-71CD-40A2-BF2E-33FF19047507}" type="presParOf" srcId="{EC90345C-A838-C34A-ABF0-0D0DF701C765}" destId="{72F65174-635D-5543-ADA5-83BADE6322AA}" srcOrd="0" destOrd="0" presId="urn:microsoft.com/office/officeart/2008/layout/HalfCircleOrganizationChart"/>
    <dgm:cxn modelId="{E3F9351D-15CD-448D-A972-20BBC8FDAC98}" type="presParOf" srcId="{EC90345C-A838-C34A-ABF0-0D0DF701C765}" destId="{A16BEAA1-C97B-FB4F-B18D-21B886B64D8A}" srcOrd="1" destOrd="0" presId="urn:microsoft.com/office/officeart/2008/layout/HalfCircleOrganizationChart"/>
    <dgm:cxn modelId="{3D307678-25F1-4B64-93AE-1741797ED0C4}" type="presParOf" srcId="{EC90345C-A838-C34A-ABF0-0D0DF701C765}" destId="{68F50CC5-73BA-DA42-969B-FFA761819CF8}" srcOrd="2" destOrd="0" presId="urn:microsoft.com/office/officeart/2008/layout/HalfCircleOrganizationChart"/>
    <dgm:cxn modelId="{2F460752-0EF6-4341-B8C0-AACCB21C4CDA}" type="presParOf" srcId="{EC90345C-A838-C34A-ABF0-0D0DF701C765}" destId="{FB8DA7D0-77D3-6D43-A07D-9A73550C2DDC}" srcOrd="3" destOrd="0" presId="urn:microsoft.com/office/officeart/2008/layout/HalfCircleOrganizationChart"/>
    <dgm:cxn modelId="{49749A5C-56E0-400E-91CD-627A50D60DB4}" type="presParOf" srcId="{BF842233-3CDC-F742-8D56-774E1D02CCF7}" destId="{DB2BCFE3-8082-E342-BB55-8F2FE15D0A13}" srcOrd="1" destOrd="0" presId="urn:microsoft.com/office/officeart/2008/layout/HalfCircleOrganizationChart"/>
    <dgm:cxn modelId="{93EB3810-D948-4D9F-AF86-877CC2F32112}" type="presParOf" srcId="{BF842233-3CDC-F742-8D56-774E1D02CCF7}" destId="{4257DF11-E249-824B-8766-89414D85072F}" srcOrd="2" destOrd="0" presId="urn:microsoft.com/office/officeart/2008/layout/HalfCircleOrganizationChart"/>
    <dgm:cxn modelId="{8020C08D-1359-49B4-AFF1-8684A54F17F1}" type="presParOf" srcId="{92CADA9F-E1FB-3D4A-9E9F-6852976C3F8F}" destId="{B75A1BBD-7971-7742-821C-59C2854A7D7B}" srcOrd="4" destOrd="0" presId="urn:microsoft.com/office/officeart/2008/layout/HalfCircleOrganizationChart"/>
    <dgm:cxn modelId="{F0BB10D6-B923-40D8-A897-25C8613DDC1B}" type="presParOf" srcId="{92CADA9F-E1FB-3D4A-9E9F-6852976C3F8F}" destId="{97732DEB-5D76-C648-90EF-4352A220331A}" srcOrd="5" destOrd="0" presId="urn:microsoft.com/office/officeart/2008/layout/HalfCircleOrganizationChart"/>
    <dgm:cxn modelId="{E2D78E79-542F-4D61-A3C5-A1A8A2D9FCAF}" type="presParOf" srcId="{97732DEB-5D76-C648-90EF-4352A220331A}" destId="{B5F37D93-14C3-9441-AF00-2A06DEBA684B}" srcOrd="0" destOrd="0" presId="urn:microsoft.com/office/officeart/2008/layout/HalfCircleOrganizationChart"/>
    <dgm:cxn modelId="{C550AA51-DE8B-458B-8F94-1D3040D148E0}" type="presParOf" srcId="{B5F37D93-14C3-9441-AF00-2A06DEBA684B}" destId="{E5CF8F0F-AE9D-FC44-8636-7BFA48D2D0A4}" srcOrd="0" destOrd="0" presId="urn:microsoft.com/office/officeart/2008/layout/HalfCircleOrganizationChart"/>
    <dgm:cxn modelId="{B3D049C1-566A-456C-91B4-40CB3B029FAA}" type="presParOf" srcId="{B5F37D93-14C3-9441-AF00-2A06DEBA684B}" destId="{1B4337BB-4394-3543-B95C-8E6184DE4E39}" srcOrd="1" destOrd="0" presId="urn:microsoft.com/office/officeart/2008/layout/HalfCircleOrganizationChart"/>
    <dgm:cxn modelId="{1FC22E0A-F602-44A0-92B5-2222BA701AF7}" type="presParOf" srcId="{B5F37D93-14C3-9441-AF00-2A06DEBA684B}" destId="{D660FE13-7FB2-5A4D-BDF6-E32989D3C475}" srcOrd="2" destOrd="0" presId="urn:microsoft.com/office/officeart/2008/layout/HalfCircleOrganizationChart"/>
    <dgm:cxn modelId="{D96B6238-3141-4655-A00A-AB446F84FE73}" type="presParOf" srcId="{B5F37D93-14C3-9441-AF00-2A06DEBA684B}" destId="{562CE960-D72E-574B-8DD0-6B06D3F97DB1}" srcOrd="3" destOrd="0" presId="urn:microsoft.com/office/officeart/2008/layout/HalfCircleOrganizationChart"/>
    <dgm:cxn modelId="{4CA8219A-BDB0-44D2-A5C0-39765E0A64C7}" type="presParOf" srcId="{97732DEB-5D76-C648-90EF-4352A220331A}" destId="{C95C1991-2419-CF49-B115-45DFA0104D4B}" srcOrd="1" destOrd="0" presId="urn:microsoft.com/office/officeart/2008/layout/HalfCircleOrganizationChart"/>
    <dgm:cxn modelId="{62031E9F-3A2D-4EB9-AFB1-DAFCA54F4F10}" type="presParOf" srcId="{97732DEB-5D76-C648-90EF-4352A220331A}" destId="{0C6B0F54-D2A9-4C46-8963-BC0C3ACFF0DC}" srcOrd="2" destOrd="0" presId="urn:microsoft.com/office/officeart/2008/layout/HalfCircleOrganizationChart"/>
    <dgm:cxn modelId="{C5306C6C-5C45-4EC7-904B-7AFEBCFDC922}" type="presParOf" srcId="{54E74EA8-5B47-D74A-B72C-089A1CB1ED74}" destId="{BB51DB85-811F-AE45-BD32-DAF27ACE1810}" srcOrd="2" destOrd="0" presId="urn:microsoft.com/office/officeart/2008/layout/HalfCircleOrganizationChart"/>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6EEC62-F304-6848-A4B2-31E68B897093}">
      <dsp:nvSpPr>
        <dsp:cNvPr id="0" name=""/>
        <dsp:cNvSpPr/>
      </dsp:nvSpPr>
      <dsp:spPr>
        <a:xfrm>
          <a:off x="0" y="-387999"/>
          <a:ext cx="6865620" cy="2871700"/>
        </a:xfrm>
        <a:prstGeom prst="roundRect">
          <a:avLst>
            <a:gd name="adj" fmla="val 10000"/>
          </a:avLst>
        </a:prstGeom>
        <a:solidFill>
          <a:srgbClr val="2EA725"/>
        </a:solidFill>
        <a:ln w="12700" cap="flat" cmpd="sng" algn="ctr">
          <a:solidFill>
            <a:srgbClr val="2EA72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dirty="0"/>
            <a:t>Les femmes qui </a:t>
          </a:r>
          <a:r>
            <a:rPr lang="en-US" sz="1800" kern="1200" dirty="0" err="1"/>
            <a:t>ont</a:t>
          </a:r>
          <a:r>
            <a:rPr lang="en-US" sz="1800" kern="1200" dirty="0"/>
            <a:t> </a:t>
          </a:r>
          <a:r>
            <a:rPr lang="en-US" sz="1800" kern="1200" dirty="0" err="1">
              <a:latin typeface="Calibri"/>
              <a:cs typeface="Calibri"/>
            </a:rPr>
            <a:t>été</a:t>
          </a:r>
          <a:r>
            <a:rPr lang="en-US" sz="1800" kern="1200" dirty="0">
              <a:latin typeface="Calibri"/>
              <a:cs typeface="Calibri"/>
            </a:rPr>
            <a:t> </a:t>
          </a:r>
          <a:r>
            <a:rPr lang="en-US" sz="1800" kern="1200" dirty="0" err="1">
              <a:latin typeface="Calibri"/>
              <a:cs typeface="Calibri"/>
            </a:rPr>
            <a:t>exposées</a:t>
          </a:r>
          <a:r>
            <a:rPr lang="en-US" sz="1800" kern="1200" dirty="0">
              <a:latin typeface="Calibri"/>
              <a:cs typeface="Calibri"/>
            </a:rPr>
            <a:t> d'un type quelconque de violence entre </a:t>
          </a:r>
          <a:r>
            <a:rPr lang="en-US" sz="1800" kern="1200" dirty="0" err="1">
              <a:latin typeface="Calibri"/>
              <a:cs typeface="Calibri"/>
            </a:rPr>
            <a:t>partenaires</a:t>
          </a:r>
          <a:r>
            <a:rPr lang="en-US" sz="1800" kern="1200" dirty="0">
              <a:latin typeface="Calibri"/>
              <a:cs typeface="Calibri"/>
            </a:rPr>
            <a:t> </a:t>
          </a:r>
          <a:r>
            <a:rPr lang="en-US" sz="1800" kern="1200" dirty="0" err="1">
              <a:latin typeface="Calibri"/>
              <a:cs typeface="Calibri"/>
            </a:rPr>
            <a:t>intimes</a:t>
          </a:r>
          <a:r>
            <a:rPr lang="en-US" sz="1800" kern="1200" dirty="0">
              <a:latin typeface="Calibri"/>
              <a:cs typeface="Calibri"/>
            </a:rPr>
            <a:t> (VPI) </a:t>
          </a:r>
          <a:r>
            <a:rPr lang="en-US" sz="1800" kern="1200" dirty="0" err="1">
              <a:latin typeface="Calibri"/>
              <a:cs typeface="Calibri"/>
            </a:rPr>
            <a:t>ont</a:t>
          </a:r>
          <a:r>
            <a:rPr lang="en-US" sz="1800" kern="1200" dirty="0">
              <a:latin typeface="Calibri"/>
              <a:cs typeface="Calibri"/>
            </a:rPr>
            <a:t> plus de </a:t>
          </a:r>
          <a:r>
            <a:rPr lang="en-US" sz="1800" kern="1200" dirty="0" err="1">
              <a:latin typeface="Calibri"/>
              <a:cs typeface="Calibri"/>
            </a:rPr>
            <a:t>probabilités</a:t>
          </a:r>
          <a:r>
            <a:rPr lang="en-US" sz="1800" kern="1200" dirty="0">
              <a:latin typeface="Calibri"/>
              <a:cs typeface="Calibri"/>
            </a:rPr>
            <a:t> </a:t>
          </a:r>
          <a:r>
            <a:rPr lang="en-US" sz="1800" kern="1200" dirty="0" err="1">
              <a:latin typeface="Calibri"/>
              <a:cs typeface="Calibri"/>
            </a:rPr>
            <a:t>d’accoucher</a:t>
          </a:r>
          <a:r>
            <a:rPr lang="en-US" sz="1800" kern="1200" dirty="0">
              <a:latin typeface="Calibri"/>
              <a:cs typeface="Calibri"/>
            </a:rPr>
            <a:t> :</a:t>
          </a:r>
          <a:r>
            <a:rPr lang="en-US" sz="1800" kern="1200" dirty="0">
              <a:latin typeface="Calibri Light" panose="020F0302020204030204"/>
            </a:rPr>
            <a:t> </a:t>
          </a:r>
          <a:endParaRPr lang="en-US" sz="1800" kern="1200" dirty="0"/>
        </a:p>
        <a:p>
          <a:pPr marL="0" lvl="0" indent="0" algn="l" defTabSz="800100">
            <a:lnSpc>
              <a:spcPct val="90000"/>
            </a:lnSpc>
            <a:spcBef>
              <a:spcPct val="0"/>
            </a:spcBef>
            <a:spcAft>
              <a:spcPct val="35000"/>
            </a:spcAft>
            <a:buNone/>
          </a:pPr>
          <a:r>
            <a:rPr lang="en-US" sz="1800" kern="1200" dirty="0"/>
            <a:t>- </a:t>
          </a:r>
          <a:r>
            <a:rPr lang="en-US" sz="1800" kern="1200" dirty="0" err="1"/>
            <a:t>d’enfants</a:t>
          </a:r>
          <a:r>
            <a:rPr lang="en-US" sz="1800" kern="1200" dirty="0"/>
            <a:t> </a:t>
          </a:r>
          <a:r>
            <a:rPr lang="en-US" sz="1800" kern="1200" dirty="0" err="1"/>
            <a:t>malnuris</a:t>
          </a:r>
          <a:r>
            <a:rPr lang="en-US" sz="1800" kern="1200" dirty="0"/>
            <a:t> </a:t>
          </a:r>
          <a:r>
            <a:rPr lang="en-US" sz="1800" kern="1200" dirty="0" err="1"/>
            <a:t>chroniques</a:t>
          </a:r>
          <a:r>
            <a:rPr lang="en-US" sz="1800" kern="1200" dirty="0"/>
            <a:t> (12 </a:t>
          </a:r>
          <a:r>
            <a:rPr lang="en-US" sz="1800" kern="1200" dirty="0">
              <a:latin typeface="Calibri"/>
              <a:cs typeface="Calibri"/>
            </a:rPr>
            <a:t>études</a:t>
          </a:r>
          <a:r>
            <a:rPr lang="en-US" sz="1800" kern="1200" dirty="0"/>
            <a:t>)</a:t>
          </a:r>
        </a:p>
        <a:p>
          <a:pPr marL="0" lvl="0" indent="0" algn="l" defTabSz="800100">
            <a:lnSpc>
              <a:spcPct val="90000"/>
            </a:lnSpc>
            <a:spcBef>
              <a:spcPct val="0"/>
            </a:spcBef>
            <a:spcAft>
              <a:spcPct val="35000"/>
            </a:spcAft>
            <a:buNone/>
          </a:pPr>
          <a:r>
            <a:rPr lang="en-US" sz="1800" kern="1200" dirty="0"/>
            <a:t>- </a:t>
          </a:r>
          <a:r>
            <a:rPr lang="en-US" sz="1800" kern="1200" dirty="0" err="1"/>
            <a:t>d’enfants</a:t>
          </a:r>
          <a:r>
            <a:rPr lang="en-US" sz="1800" kern="1200" dirty="0"/>
            <a:t> d’un </a:t>
          </a:r>
          <a:r>
            <a:rPr lang="en-US" sz="1800" kern="1200" dirty="0" err="1"/>
            <a:t>poids</a:t>
          </a:r>
          <a:r>
            <a:rPr lang="en-US" sz="1800" kern="1200" dirty="0"/>
            <a:t> </a:t>
          </a:r>
          <a:r>
            <a:rPr lang="en-US" sz="1800" kern="1200" dirty="0" err="1"/>
            <a:t>insuffisant</a:t>
          </a:r>
          <a:r>
            <a:rPr lang="en-US" sz="1800" kern="1200" dirty="0">
              <a:latin typeface="Calibri" panose="020F0502020204030204" pitchFamily="34" charset="0"/>
              <a:cs typeface="Calibri" panose="020F0502020204030204" pitchFamily="34" charset="0"/>
            </a:rPr>
            <a:t> (7 études</a:t>
          </a:r>
          <a:r>
            <a:rPr lang="en-US" sz="1800" kern="1200" dirty="0"/>
            <a:t>)</a:t>
          </a:r>
        </a:p>
        <a:p>
          <a:pPr marL="0" lvl="0" indent="0" algn="l" defTabSz="800100">
            <a:lnSpc>
              <a:spcPct val="90000"/>
            </a:lnSpc>
            <a:spcBef>
              <a:spcPct val="0"/>
            </a:spcBef>
            <a:spcAft>
              <a:spcPct val="35000"/>
            </a:spcAft>
            <a:buNone/>
          </a:pPr>
          <a:r>
            <a:rPr lang="en-US" sz="1800" kern="1200" dirty="0"/>
            <a:t>-  </a:t>
          </a:r>
          <a:r>
            <a:rPr lang="en-US" sz="1800" kern="1200" dirty="0" err="1"/>
            <a:t>d’enfants</a:t>
          </a:r>
          <a:r>
            <a:rPr lang="en-US" sz="1800" kern="1200" dirty="0"/>
            <a:t> avec un </a:t>
          </a:r>
          <a:r>
            <a:rPr lang="en-US" sz="1800" kern="1200" dirty="0" err="1"/>
            <a:t>faible</a:t>
          </a:r>
          <a:r>
            <a:rPr lang="en-US" sz="1800" kern="1200" dirty="0"/>
            <a:t> </a:t>
          </a:r>
          <a:r>
            <a:rPr lang="en-US" sz="1800" kern="1200" dirty="0" err="1"/>
            <a:t>poids</a:t>
          </a:r>
          <a:r>
            <a:rPr lang="en-US" sz="1800" kern="1200" dirty="0"/>
            <a:t> de naissance </a:t>
          </a:r>
          <a:r>
            <a:rPr lang="en-US" sz="1800" kern="1200" dirty="0" err="1"/>
            <a:t>ou</a:t>
          </a:r>
          <a:r>
            <a:rPr lang="en-US" sz="1800" kern="1200" dirty="0"/>
            <a:t> </a:t>
          </a:r>
          <a:r>
            <a:rPr lang="en-US" sz="1800" kern="1200" dirty="0" err="1"/>
            <a:t>d’enfants</a:t>
          </a:r>
          <a:r>
            <a:rPr lang="en-US" sz="1800" kern="1200" dirty="0"/>
            <a:t> </a:t>
          </a:r>
          <a:r>
            <a:rPr lang="en-US" sz="1800" kern="1200" dirty="0" err="1"/>
            <a:t>n</a:t>
          </a:r>
          <a:r>
            <a:rPr lang="en-US" sz="1800" kern="1200" dirty="0" err="1">
              <a:latin typeface="Calibri" panose="020F0502020204030204" pitchFamily="34" charset="0"/>
              <a:cs typeface="Calibri" panose="020F0502020204030204" pitchFamily="34" charset="0"/>
            </a:rPr>
            <a:t>és</a:t>
          </a:r>
          <a:r>
            <a:rPr lang="en-US" sz="1800" kern="1200" dirty="0">
              <a:latin typeface="Calibri" panose="020F0502020204030204" pitchFamily="34" charset="0"/>
              <a:cs typeface="Calibri" panose="020F0502020204030204" pitchFamily="34" charset="0"/>
            </a:rPr>
            <a:t> trop petits pour </a:t>
          </a:r>
          <a:r>
            <a:rPr lang="en-US" sz="1800" kern="1200" dirty="0" err="1">
              <a:latin typeface="Calibri" panose="020F0502020204030204" pitchFamily="34" charset="0"/>
              <a:cs typeface="Calibri" panose="020F0502020204030204" pitchFamily="34" charset="0"/>
            </a:rPr>
            <a:t>l’âge</a:t>
          </a:r>
          <a:r>
            <a:rPr lang="en-US" sz="1800" kern="1200" dirty="0">
              <a:latin typeface="Calibri" panose="020F0502020204030204" pitchFamily="34" charset="0"/>
              <a:cs typeface="Calibri" panose="020F0502020204030204" pitchFamily="34" charset="0"/>
            </a:rPr>
            <a:t> </a:t>
          </a:r>
          <a:r>
            <a:rPr lang="en-US" sz="1800" kern="1200" dirty="0" err="1">
              <a:latin typeface="Calibri" panose="020F0502020204030204" pitchFamily="34" charset="0"/>
              <a:cs typeface="Calibri" panose="020F0502020204030204" pitchFamily="34" charset="0"/>
            </a:rPr>
            <a:t>gestationnel</a:t>
          </a:r>
          <a:r>
            <a:rPr lang="en-US" sz="1800" kern="1200" dirty="0">
              <a:latin typeface="Calibri" panose="020F0502020204030204" pitchFamily="34" charset="0"/>
              <a:cs typeface="Calibri" panose="020F0502020204030204" pitchFamily="34" charset="0"/>
            </a:rPr>
            <a:t> </a:t>
          </a:r>
          <a:r>
            <a:rPr lang="en-US" sz="1800" kern="1200" dirty="0"/>
            <a:t>(10 </a:t>
          </a:r>
          <a:r>
            <a:rPr lang="en-US" sz="1800" kern="1200" dirty="0">
              <a:latin typeface="Calibri" panose="020F0502020204030204" pitchFamily="34" charset="0"/>
              <a:cs typeface="Calibri" panose="020F0502020204030204" pitchFamily="34" charset="0"/>
            </a:rPr>
            <a:t>études</a:t>
          </a:r>
          <a:r>
            <a:rPr lang="en-US" sz="1800" kern="1200" dirty="0"/>
            <a:t>)</a:t>
          </a:r>
        </a:p>
      </dsp:txBody>
      <dsp:txXfrm>
        <a:off x="84109" y="-303890"/>
        <a:ext cx="5350644" cy="2703482"/>
      </dsp:txXfrm>
    </dsp:sp>
    <dsp:sp modelId="{59A867FD-4890-6344-9551-9A38225AAC8A}">
      <dsp:nvSpPr>
        <dsp:cNvPr id="0" name=""/>
        <dsp:cNvSpPr/>
      </dsp:nvSpPr>
      <dsp:spPr>
        <a:xfrm>
          <a:off x="612655" y="2238007"/>
          <a:ext cx="6865620" cy="969163"/>
        </a:xfrm>
        <a:prstGeom prst="roundRect">
          <a:avLst>
            <a:gd name="adj" fmla="val 10000"/>
          </a:avLst>
        </a:prstGeom>
        <a:solidFill>
          <a:srgbClr val="6F6F0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a:t>La VBG augmente le risque de l’arrêt précoce de l’allaitement maternel ou du démarrage précoce à l’alimentation mixte. </a:t>
          </a:r>
          <a:endParaRPr lang="en-US" sz="1800" kern="1200" dirty="0"/>
        </a:p>
      </dsp:txBody>
      <dsp:txXfrm>
        <a:off x="641041" y="2266393"/>
        <a:ext cx="5345250" cy="912391"/>
      </dsp:txXfrm>
    </dsp:sp>
    <dsp:sp modelId="{4AA94A85-CCF8-6148-AF53-071891B60BB7}">
      <dsp:nvSpPr>
        <dsp:cNvPr id="0" name=""/>
        <dsp:cNvSpPr/>
      </dsp:nvSpPr>
      <dsp:spPr>
        <a:xfrm>
          <a:off x="1211579" y="3193600"/>
          <a:ext cx="6865620" cy="838565"/>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Implications </a:t>
          </a:r>
          <a:r>
            <a:rPr lang="en-US" sz="1800" kern="1200" dirty="0">
              <a:latin typeface="Calibri" panose="020F0502020204030204" pitchFamily="34" charset="0"/>
              <a:cs typeface="Calibri" panose="020F0502020204030204" pitchFamily="34" charset="0"/>
            </a:rPr>
            <a:t>sur des </a:t>
          </a:r>
          <a:r>
            <a:rPr lang="en-US" sz="1800" kern="1200" dirty="0" err="1">
              <a:latin typeface="Calibri" panose="020F0502020204030204" pitchFamily="34" charset="0"/>
              <a:cs typeface="Calibri" panose="020F0502020204030204" pitchFamily="34" charset="0"/>
            </a:rPr>
            <a:t>mauvais</a:t>
          </a:r>
          <a:r>
            <a:rPr lang="en-US" sz="1800" kern="1200" dirty="0">
              <a:latin typeface="Calibri" panose="020F0502020204030204" pitchFamily="34" charset="0"/>
              <a:cs typeface="Calibri" panose="020F0502020204030204" pitchFamily="34" charset="0"/>
            </a:rPr>
            <a:t> </a:t>
          </a:r>
          <a:r>
            <a:rPr lang="en-US" sz="1800" kern="1200" dirty="0" err="1">
              <a:latin typeface="Calibri" panose="020F0502020204030204" pitchFamily="34" charset="0"/>
              <a:cs typeface="Calibri" panose="020F0502020204030204" pitchFamily="34" charset="0"/>
            </a:rPr>
            <a:t>résultats</a:t>
          </a:r>
          <a:r>
            <a:rPr lang="en-US" sz="1800" kern="1200" dirty="0">
              <a:latin typeface="Calibri" panose="020F0502020204030204" pitchFamily="34" charset="0"/>
              <a:cs typeface="Calibri" panose="020F0502020204030204" pitchFamily="34" charset="0"/>
            </a:rPr>
            <a:t> de santé, la </a:t>
          </a:r>
          <a:r>
            <a:rPr lang="en-US" sz="1800" kern="1200" dirty="0" err="1">
              <a:latin typeface="Calibri" panose="020F0502020204030204" pitchFamily="34" charset="0"/>
              <a:cs typeface="Calibri" panose="020F0502020204030204" pitchFamily="34" charset="0"/>
            </a:rPr>
            <a:t>morbidité</a:t>
          </a:r>
          <a:r>
            <a:rPr lang="en-US" sz="1800" kern="1200" dirty="0">
              <a:latin typeface="Calibri" panose="020F0502020204030204" pitchFamily="34" charset="0"/>
              <a:cs typeface="Calibri" panose="020F0502020204030204" pitchFamily="34" charset="0"/>
            </a:rPr>
            <a:t> et la </a:t>
          </a:r>
          <a:r>
            <a:rPr lang="en-US" sz="1800" kern="1200" dirty="0" err="1">
              <a:latin typeface="Calibri" panose="020F0502020204030204" pitchFamily="34" charset="0"/>
              <a:cs typeface="Calibri" panose="020F0502020204030204" pitchFamily="34" charset="0"/>
            </a:rPr>
            <a:t>mortalité</a:t>
          </a:r>
          <a:r>
            <a:rPr lang="en-US" sz="1800" kern="1200" dirty="0">
              <a:latin typeface="Calibri" panose="020F0502020204030204" pitchFamily="34" charset="0"/>
              <a:cs typeface="Calibri" panose="020F0502020204030204" pitchFamily="34" charset="0"/>
            </a:rPr>
            <a:t> des femmes, des </a:t>
          </a:r>
          <a:r>
            <a:rPr lang="en-US" sz="1800" kern="1200" dirty="0" err="1">
              <a:latin typeface="Calibri" panose="020F0502020204030204" pitchFamily="34" charset="0"/>
              <a:cs typeface="Calibri" panose="020F0502020204030204" pitchFamily="34" charset="0"/>
            </a:rPr>
            <a:t>filles</a:t>
          </a:r>
          <a:r>
            <a:rPr lang="en-US" sz="1800" kern="1200" dirty="0">
              <a:latin typeface="Calibri" panose="020F0502020204030204" pitchFamily="34" charset="0"/>
              <a:cs typeface="Calibri" panose="020F0502020204030204" pitchFamily="34" charset="0"/>
            </a:rPr>
            <a:t> et des garçons. </a:t>
          </a:r>
          <a:endParaRPr lang="en-US" sz="1800" kern="1200" dirty="0"/>
        </a:p>
      </dsp:txBody>
      <dsp:txXfrm>
        <a:off x="1236140" y="3218161"/>
        <a:ext cx="5352900" cy="789443"/>
      </dsp:txXfrm>
    </dsp:sp>
    <dsp:sp modelId="{9B9C180B-54B4-9944-8925-4069C179238F}">
      <dsp:nvSpPr>
        <dsp:cNvPr id="0" name=""/>
        <dsp:cNvSpPr/>
      </dsp:nvSpPr>
      <dsp:spPr>
        <a:xfrm>
          <a:off x="6007812" y="1573666"/>
          <a:ext cx="857807" cy="857807"/>
        </a:xfrm>
        <a:prstGeom prst="downArrow">
          <a:avLst>
            <a:gd name="adj1" fmla="val 55000"/>
            <a:gd name="adj2" fmla="val 45000"/>
          </a:avLst>
        </a:prstGeom>
        <a:solidFill>
          <a:schemeClr val="accent1">
            <a:alpha val="90000"/>
            <a:tint val="55000"/>
            <a:hueOff val="0"/>
            <a:satOff val="0"/>
            <a:lumOff val="0"/>
            <a:alphaOff val="0"/>
          </a:schemeClr>
        </a:solidFill>
        <a:ln w="12700" cap="flat" cmpd="sng" algn="ctr">
          <a:solidFill>
            <a:schemeClr val="accent1">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6200819" y="1573666"/>
        <a:ext cx="471793" cy="645500"/>
      </dsp:txXfrm>
    </dsp:sp>
    <dsp:sp modelId="{9EA99A35-E3A3-F740-A2F9-091BCACC97DF}">
      <dsp:nvSpPr>
        <dsp:cNvPr id="0" name=""/>
        <dsp:cNvSpPr/>
      </dsp:nvSpPr>
      <dsp:spPr>
        <a:xfrm>
          <a:off x="6630098" y="2594375"/>
          <a:ext cx="857807" cy="857807"/>
        </a:xfrm>
        <a:prstGeom prst="downArrow">
          <a:avLst>
            <a:gd name="adj1" fmla="val 55000"/>
            <a:gd name="adj2" fmla="val 45000"/>
          </a:avLst>
        </a:prstGeom>
        <a:solidFill>
          <a:schemeClr val="accent1">
            <a:alpha val="90000"/>
            <a:tint val="55000"/>
            <a:hueOff val="0"/>
            <a:satOff val="0"/>
            <a:lumOff val="0"/>
            <a:alphaOff val="0"/>
          </a:schemeClr>
        </a:solidFill>
        <a:ln w="12700" cap="flat" cmpd="sng" algn="ctr">
          <a:solidFill>
            <a:schemeClr val="accent1">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6823105" y="2594375"/>
        <a:ext cx="471793" cy="6455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790F7E-FD00-4C67-B8AC-4FD282D8AF36}">
      <dsp:nvSpPr>
        <dsp:cNvPr id="0" name=""/>
        <dsp:cNvSpPr/>
      </dsp:nvSpPr>
      <dsp:spPr>
        <a:xfrm>
          <a:off x="0" y="44019"/>
          <a:ext cx="2176808" cy="2176808"/>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dirty="0"/>
            <a:t>Dans la </a:t>
          </a:r>
          <a:r>
            <a:rPr lang="en-US" sz="900" kern="1200" dirty="0" err="1"/>
            <a:t>communaut</a:t>
          </a:r>
          <a:r>
            <a:rPr lang="en-US" sz="900" kern="1200" dirty="0" err="1">
              <a:latin typeface="Calibri"/>
              <a:cs typeface="Calibri"/>
            </a:rPr>
            <a:t>é</a:t>
          </a:r>
          <a:r>
            <a:rPr lang="en-US" sz="900" kern="1200" dirty="0">
              <a:latin typeface="Calibri"/>
              <a:cs typeface="Calibri"/>
            </a:rPr>
            <a:t> et à la </a:t>
          </a:r>
          <a:r>
            <a:rPr lang="en-US" sz="900" kern="1200" dirty="0" err="1">
              <a:latin typeface="Calibri"/>
              <a:cs typeface="Calibri"/>
            </a:rPr>
            <a:t>maison</a:t>
          </a:r>
          <a:endParaRPr lang="en-US" sz="900" kern="1200" dirty="0">
            <a:latin typeface="Calibri"/>
            <a:cs typeface="Calibri"/>
          </a:endParaRPr>
        </a:p>
      </dsp:txBody>
      <dsp:txXfrm>
        <a:off x="708006" y="152859"/>
        <a:ext cx="760794" cy="326521"/>
      </dsp:txXfrm>
    </dsp:sp>
    <dsp:sp modelId="{FF27F130-96E6-41D1-AD7E-E6F761B9E045}">
      <dsp:nvSpPr>
        <dsp:cNvPr id="0" name=""/>
        <dsp:cNvSpPr/>
      </dsp:nvSpPr>
      <dsp:spPr>
        <a:xfrm>
          <a:off x="272100" y="644783"/>
          <a:ext cx="1632606" cy="1596933"/>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dirty="0"/>
            <a:t>Les services de nutrition</a:t>
          </a:r>
        </a:p>
      </dsp:txBody>
      <dsp:txXfrm>
        <a:off x="708006" y="744591"/>
        <a:ext cx="760794" cy="299425"/>
      </dsp:txXfrm>
    </dsp:sp>
    <dsp:sp modelId="{025EEF70-6C20-4844-B660-CCDE2B49EF9A}">
      <dsp:nvSpPr>
        <dsp:cNvPr id="0" name=""/>
        <dsp:cNvSpPr/>
      </dsp:nvSpPr>
      <dsp:spPr>
        <a:xfrm>
          <a:off x="544202" y="1171149"/>
          <a:ext cx="1088404" cy="108840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rtl="0">
            <a:lnSpc>
              <a:spcPct val="90000"/>
            </a:lnSpc>
            <a:spcBef>
              <a:spcPct val="0"/>
            </a:spcBef>
            <a:spcAft>
              <a:spcPct val="35000"/>
            </a:spcAft>
            <a:buNone/>
          </a:pPr>
          <a:r>
            <a:rPr lang="en-US" sz="900" kern="1200" dirty="0"/>
            <a:t>Les services</a:t>
          </a:r>
          <a:r>
            <a:rPr lang="en-US" sz="900" kern="1200" dirty="0">
              <a:latin typeface="Calibri"/>
            </a:rPr>
            <a:t> en matière de</a:t>
          </a:r>
          <a:r>
            <a:rPr lang="en-US" sz="900" kern="1200" dirty="0"/>
            <a:t> VBG et </a:t>
          </a:r>
          <a:r>
            <a:rPr lang="en-US" sz="900" kern="1200" dirty="0" err="1"/>
            <a:t>d’autres</a:t>
          </a:r>
          <a:r>
            <a:rPr lang="en-US" sz="900" kern="1200" dirty="0"/>
            <a:t> services </a:t>
          </a:r>
          <a:r>
            <a:rPr lang="en-US" sz="900" kern="1200" dirty="0" err="1"/>
            <a:t>humanitaires</a:t>
          </a:r>
        </a:p>
      </dsp:txBody>
      <dsp:txXfrm>
        <a:off x="703595" y="1443250"/>
        <a:ext cx="769617" cy="5442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209C1-A8EA-7848-8F04-6AFD5D9DA94A}">
      <dsp:nvSpPr>
        <dsp:cNvPr id="0" name=""/>
        <dsp:cNvSpPr/>
      </dsp:nvSpPr>
      <dsp:spPr>
        <a:xfrm>
          <a:off x="937486" y="564083"/>
          <a:ext cx="4003445" cy="4003445"/>
        </a:xfrm>
        <a:prstGeom prst="blockArc">
          <a:avLst>
            <a:gd name="adj1" fmla="val 11728390"/>
            <a:gd name="adj2" fmla="val 16856345"/>
            <a:gd name="adj3" fmla="val 4637"/>
          </a:avLst>
        </a:prstGeom>
        <a:solidFill>
          <a:schemeClr val="accent3">
            <a:hueOff val="2710599"/>
            <a:satOff val="100000"/>
            <a:lumOff val="-1470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3EA93E8-395B-9149-AEC2-905B45F3142D}">
      <dsp:nvSpPr>
        <dsp:cNvPr id="0" name=""/>
        <dsp:cNvSpPr/>
      </dsp:nvSpPr>
      <dsp:spPr>
        <a:xfrm>
          <a:off x="939172" y="557955"/>
          <a:ext cx="4003445" cy="4003445"/>
        </a:xfrm>
        <a:prstGeom prst="blockArc">
          <a:avLst>
            <a:gd name="adj1" fmla="val 8201241"/>
            <a:gd name="adj2" fmla="val 11717215"/>
            <a:gd name="adj3" fmla="val 4637"/>
          </a:avLst>
        </a:prstGeom>
        <a:solidFill>
          <a:schemeClr val="accent3">
            <a:hueOff val="2032949"/>
            <a:satOff val="75000"/>
            <a:lumOff val="-1102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F89838-85BE-5F41-A7FD-CDB8F8678AFF}">
      <dsp:nvSpPr>
        <dsp:cNvPr id="0" name=""/>
        <dsp:cNvSpPr/>
      </dsp:nvSpPr>
      <dsp:spPr>
        <a:xfrm>
          <a:off x="1312457" y="1433283"/>
          <a:ext cx="4003445" cy="3389317"/>
        </a:xfrm>
        <a:prstGeom prst="blockArc">
          <a:avLst>
            <a:gd name="adj1" fmla="val 1367320"/>
            <a:gd name="adj2" fmla="val 9402717"/>
            <a:gd name="adj3" fmla="val 4637"/>
          </a:avLst>
        </a:prstGeom>
        <a:solidFill>
          <a:schemeClr val="accent3">
            <a:hueOff val="1355300"/>
            <a:satOff val="50000"/>
            <a:lumOff val="-735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0945D1-273D-E249-A757-144D5655A04F}">
      <dsp:nvSpPr>
        <dsp:cNvPr id="0" name=""/>
        <dsp:cNvSpPr/>
      </dsp:nvSpPr>
      <dsp:spPr>
        <a:xfrm>
          <a:off x="1677875" y="557859"/>
          <a:ext cx="4003445" cy="4003445"/>
        </a:xfrm>
        <a:prstGeom prst="blockArc">
          <a:avLst>
            <a:gd name="adj1" fmla="val 20682963"/>
            <a:gd name="adj2" fmla="val 2561288"/>
            <a:gd name="adj3" fmla="val 4637"/>
          </a:avLst>
        </a:prstGeom>
        <a:solidFill>
          <a:schemeClr val="accent3">
            <a:hueOff val="677650"/>
            <a:satOff val="25000"/>
            <a:lumOff val="-367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D3E827-C138-7E40-ACCB-72DFE1C0A3DD}">
      <dsp:nvSpPr>
        <dsp:cNvPr id="0" name=""/>
        <dsp:cNvSpPr/>
      </dsp:nvSpPr>
      <dsp:spPr>
        <a:xfrm>
          <a:off x="1679587" y="564083"/>
          <a:ext cx="4003445" cy="4003445"/>
        </a:xfrm>
        <a:prstGeom prst="blockArc">
          <a:avLst>
            <a:gd name="adj1" fmla="val 15543656"/>
            <a:gd name="adj2" fmla="val 20671614"/>
            <a:gd name="adj3" fmla="val 463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3CE7AFD-BE07-0E4A-A0CF-7D7F74147716}">
      <dsp:nvSpPr>
        <dsp:cNvPr id="0" name=""/>
        <dsp:cNvSpPr/>
      </dsp:nvSpPr>
      <dsp:spPr>
        <a:xfrm>
          <a:off x="2395240" y="1342809"/>
          <a:ext cx="1983805" cy="184152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Participation des femmes et des </a:t>
          </a:r>
          <a:r>
            <a:rPr lang="en-US" sz="2000" kern="1200" dirty="0" err="1"/>
            <a:t>filles</a:t>
          </a:r>
          <a:endParaRPr lang="en-US" sz="2000" kern="1200" dirty="0"/>
        </a:p>
      </dsp:txBody>
      <dsp:txXfrm>
        <a:off x="2685762" y="1612495"/>
        <a:ext cx="1402761" cy="1302157"/>
      </dsp:txXfrm>
    </dsp:sp>
    <dsp:sp modelId="{34791A7F-B260-364C-8944-16CE2E71E52A}">
      <dsp:nvSpPr>
        <dsp:cNvPr id="0" name=""/>
        <dsp:cNvSpPr/>
      </dsp:nvSpPr>
      <dsp:spPr>
        <a:xfrm>
          <a:off x="2400157" y="1484"/>
          <a:ext cx="1820205" cy="12890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Calibri"/>
              <a:ea typeface="+mn-ea"/>
            </a:rPr>
            <a:t>Emplacement des installations</a:t>
          </a:r>
          <a:endParaRPr lang="en-US" sz="1500" kern="1200" dirty="0"/>
        </a:p>
      </dsp:txBody>
      <dsp:txXfrm>
        <a:off x="2666720" y="190264"/>
        <a:ext cx="1287079" cy="911510"/>
      </dsp:txXfrm>
    </dsp:sp>
    <dsp:sp modelId="{31A7A346-F8F9-C645-A463-52912E838672}">
      <dsp:nvSpPr>
        <dsp:cNvPr id="0" name=""/>
        <dsp:cNvSpPr/>
      </dsp:nvSpPr>
      <dsp:spPr>
        <a:xfrm>
          <a:off x="4503306" y="1399620"/>
          <a:ext cx="2124903" cy="1289070"/>
        </a:xfrm>
        <a:prstGeom prst="ellipse">
          <a:avLst/>
        </a:prstGeom>
        <a:solidFill>
          <a:schemeClr val="accent3">
            <a:hueOff val="677650"/>
            <a:satOff val="25000"/>
            <a:lumOff val="-36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b="1" kern="1200" dirty="0">
              <a:latin typeface="Calibri"/>
              <a:ea typeface="+mn-ea"/>
            </a:rPr>
            <a:t>La diffusion des </a:t>
          </a:r>
          <a:r>
            <a:rPr lang="en-US" sz="1600" b="1" kern="1200" dirty="0" err="1">
              <a:latin typeface="Calibri"/>
              <a:ea typeface="+mn-ea"/>
            </a:rPr>
            <a:t>informations</a:t>
          </a:r>
          <a:r>
            <a:rPr lang="en-US" sz="1600" b="1" kern="1200" dirty="0">
              <a:latin typeface="Calibri"/>
              <a:ea typeface="+mn-ea"/>
            </a:rPr>
            <a:t> et de la </a:t>
          </a:r>
          <a:r>
            <a:rPr lang="en-US" sz="1600" b="1" kern="1200" dirty="0" err="1">
              <a:latin typeface="Calibri"/>
              <a:ea typeface="+mn-ea"/>
            </a:rPr>
            <a:t>sensibilisation</a:t>
          </a:r>
          <a:endParaRPr lang="en-US" sz="1600" kern="1200" dirty="0" err="1"/>
        </a:p>
      </dsp:txBody>
      <dsp:txXfrm>
        <a:off x="4814491" y="1588400"/>
        <a:ext cx="1502533" cy="911510"/>
      </dsp:txXfrm>
    </dsp:sp>
    <dsp:sp modelId="{C2555C88-8E72-B845-B98F-591A85F7AA05}">
      <dsp:nvSpPr>
        <dsp:cNvPr id="0" name=""/>
        <dsp:cNvSpPr/>
      </dsp:nvSpPr>
      <dsp:spPr>
        <a:xfrm>
          <a:off x="3982946" y="3240766"/>
          <a:ext cx="2267835" cy="1289070"/>
        </a:xfrm>
        <a:prstGeom prst="ellipse">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err="1"/>
            <a:t>Ressources</a:t>
          </a:r>
          <a:r>
            <a:rPr lang="en-US" sz="1600" b="1" kern="1200" dirty="0"/>
            <a:t> </a:t>
          </a:r>
          <a:r>
            <a:rPr lang="en-US" sz="1600" b="1" kern="1200" dirty="0" err="1"/>
            <a:t>humaines</a:t>
          </a:r>
          <a:r>
            <a:rPr lang="en-US" sz="1600" b="1" kern="1200" dirty="0"/>
            <a:t> – genre, </a:t>
          </a:r>
          <a:r>
            <a:rPr lang="en-US" sz="1600" b="1" kern="1200" dirty="0" err="1"/>
            <a:t>croissances</a:t>
          </a:r>
          <a:r>
            <a:rPr lang="en-US" sz="1600" b="1" kern="1200" dirty="0"/>
            <a:t>, attitudes</a:t>
          </a:r>
          <a:endParaRPr lang="en-US" sz="1600" kern="1200" dirty="0"/>
        </a:p>
      </dsp:txBody>
      <dsp:txXfrm>
        <a:off x="4315063" y="3429546"/>
        <a:ext cx="1603601" cy="911510"/>
      </dsp:txXfrm>
    </dsp:sp>
    <dsp:sp modelId="{DF2677A8-3AAD-1643-AE00-DBF06BDA3214}">
      <dsp:nvSpPr>
        <dsp:cNvPr id="0" name=""/>
        <dsp:cNvSpPr/>
      </dsp:nvSpPr>
      <dsp:spPr>
        <a:xfrm>
          <a:off x="153329" y="3256449"/>
          <a:ext cx="2729670" cy="1289070"/>
        </a:xfrm>
        <a:prstGeom prst="ellipse">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La conception/ </a:t>
          </a:r>
          <a:r>
            <a:rPr lang="en-US" sz="1600" b="1" kern="1200" dirty="0" err="1"/>
            <a:t>l’aménagement</a:t>
          </a:r>
          <a:r>
            <a:rPr lang="en-US" sz="1600" b="1" kern="1200" dirty="0"/>
            <a:t> des installations – </a:t>
          </a:r>
          <a:r>
            <a:rPr lang="en-US" sz="1600" b="1" kern="1200" dirty="0" err="1"/>
            <a:t>sécurité</a:t>
          </a:r>
          <a:r>
            <a:rPr lang="en-US" sz="1600" b="1" kern="1200" dirty="0"/>
            <a:t>, vie </a:t>
          </a:r>
          <a:r>
            <a:rPr lang="en-US" sz="1600" b="1" kern="1200" dirty="0" err="1"/>
            <a:t>privée</a:t>
          </a:r>
          <a:r>
            <a:rPr lang="en-US" sz="1600" b="1" kern="1200" dirty="0"/>
            <a:t>,  </a:t>
          </a:r>
          <a:r>
            <a:rPr lang="en-US" sz="1600" b="1" kern="1200" dirty="0" err="1"/>
            <a:t>dignité</a:t>
          </a:r>
          <a:endParaRPr lang="en-US" sz="1600" b="1" kern="1200" dirty="0"/>
        </a:p>
      </dsp:txBody>
      <dsp:txXfrm>
        <a:off x="553080" y="3445229"/>
        <a:ext cx="1930168" cy="911510"/>
      </dsp:txXfrm>
    </dsp:sp>
    <dsp:sp modelId="{F0FCF2FA-4F0D-A345-B46B-00EA1E6D251F}">
      <dsp:nvSpPr>
        <dsp:cNvPr id="0" name=""/>
        <dsp:cNvSpPr/>
      </dsp:nvSpPr>
      <dsp:spPr>
        <a:xfrm>
          <a:off x="0" y="1399618"/>
          <a:ext cx="2109524" cy="1289070"/>
        </a:xfrm>
        <a:prstGeom prst="ellipse">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a:ea typeface="+mn-ea"/>
            </a:rPr>
            <a:t>Le distribution du support matériel</a:t>
          </a:r>
        </a:p>
      </dsp:txBody>
      <dsp:txXfrm>
        <a:off x="308933" y="1588398"/>
        <a:ext cx="1491658" cy="9115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A98962-A086-2B4F-83AC-48508CB82F6F}">
      <dsp:nvSpPr>
        <dsp:cNvPr id="0" name=""/>
        <dsp:cNvSpPr/>
      </dsp:nvSpPr>
      <dsp:spPr>
        <a:xfrm>
          <a:off x="2889794" y="2794"/>
          <a:ext cx="1586060" cy="1030939"/>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Évaluation</a:t>
          </a:r>
          <a:r>
            <a:rPr lang="en-US" sz="1400" kern="1200" dirty="0"/>
            <a:t> des </a:t>
          </a:r>
          <a:r>
            <a:rPr lang="en-US" sz="1400" kern="1200" dirty="0" err="1"/>
            <a:t>risques</a:t>
          </a:r>
          <a:r>
            <a:rPr lang="en-US" sz="1400" kern="1200" dirty="0"/>
            <a:t> et </a:t>
          </a:r>
          <a:r>
            <a:rPr lang="en-US" sz="1400" kern="1200" dirty="0" err="1"/>
            <a:t>analyse</a:t>
          </a:r>
          <a:r>
            <a:rPr lang="en-US" sz="1400" kern="1200" dirty="0"/>
            <a:t> de genre et de VBG </a:t>
          </a:r>
        </a:p>
      </dsp:txBody>
      <dsp:txXfrm>
        <a:off x="2940120" y="53120"/>
        <a:ext cx="1485408" cy="930287"/>
      </dsp:txXfrm>
    </dsp:sp>
    <dsp:sp modelId="{D3542003-217A-1747-91D0-8C358071D85C}">
      <dsp:nvSpPr>
        <dsp:cNvPr id="0" name=""/>
        <dsp:cNvSpPr/>
      </dsp:nvSpPr>
      <dsp:spPr>
        <a:xfrm>
          <a:off x="1623886" y="518264"/>
          <a:ext cx="4117877" cy="4117877"/>
        </a:xfrm>
        <a:custGeom>
          <a:avLst/>
          <a:gdLst/>
          <a:ahLst/>
          <a:cxnLst/>
          <a:rect l="0" t="0" r="0" b="0"/>
          <a:pathLst>
            <a:path>
              <a:moveTo>
                <a:pt x="3064260" y="262119"/>
              </a:moveTo>
              <a:arcTo wR="2058938" hR="2058938" stAng="17953622" swAng="1211242"/>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0F14592-4707-4849-8B9C-9CDA499C94EF}">
      <dsp:nvSpPr>
        <dsp:cNvPr id="0" name=""/>
        <dsp:cNvSpPr/>
      </dsp:nvSpPr>
      <dsp:spPr>
        <a:xfrm>
          <a:off x="4847962" y="1425486"/>
          <a:ext cx="1586060" cy="1030939"/>
        </a:xfrm>
        <a:prstGeom prst="roundRect">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Planification</a:t>
          </a:r>
          <a:r>
            <a:rPr lang="en-US" sz="1400" kern="1200" dirty="0"/>
            <a:t> </a:t>
          </a:r>
          <a:r>
            <a:rPr lang="en-US" sz="1400" kern="1200" dirty="0" err="1"/>
            <a:t>stratégique</a:t>
          </a:r>
          <a:endParaRPr lang="en-US" sz="1400" kern="1200" dirty="0"/>
        </a:p>
      </dsp:txBody>
      <dsp:txXfrm>
        <a:off x="4898288" y="1475812"/>
        <a:ext cx="1485408" cy="930287"/>
      </dsp:txXfrm>
    </dsp:sp>
    <dsp:sp modelId="{9C95E749-E574-374F-8618-E6E2570F2D58}">
      <dsp:nvSpPr>
        <dsp:cNvPr id="0" name=""/>
        <dsp:cNvSpPr/>
      </dsp:nvSpPr>
      <dsp:spPr>
        <a:xfrm>
          <a:off x="1623886" y="518264"/>
          <a:ext cx="4117877" cy="4117877"/>
        </a:xfrm>
        <a:custGeom>
          <a:avLst/>
          <a:gdLst/>
          <a:ahLst/>
          <a:cxnLst/>
          <a:rect l="0" t="0" r="0" b="0"/>
          <a:pathLst>
            <a:path>
              <a:moveTo>
                <a:pt x="4112934" y="2201523"/>
              </a:moveTo>
              <a:arcTo wR="2058938" hR="2058938" stAng="21838260" swAng="1359497"/>
            </a:path>
          </a:pathLst>
        </a:custGeom>
        <a:noFill/>
        <a:ln w="6350" cap="flat" cmpd="sng" algn="ctr">
          <a:solidFill>
            <a:schemeClr val="accent5">
              <a:hueOff val="-1689636"/>
              <a:satOff val="-4355"/>
              <a:lumOff val="-294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585DD0F2-31AA-8D44-8326-518AF88E4F1B}">
      <dsp:nvSpPr>
        <dsp:cNvPr id="0" name=""/>
        <dsp:cNvSpPr/>
      </dsp:nvSpPr>
      <dsp:spPr>
        <a:xfrm>
          <a:off x="4100008" y="3727450"/>
          <a:ext cx="1586060" cy="1030939"/>
        </a:xfrm>
        <a:prstGeom prst="roundRect">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Mobilisation</a:t>
          </a:r>
          <a:r>
            <a:rPr lang="en-US" sz="1400" kern="1200" dirty="0"/>
            <a:t> des </a:t>
          </a:r>
          <a:r>
            <a:rPr lang="en-US" sz="1400" kern="1200" dirty="0" err="1"/>
            <a:t>ressources</a:t>
          </a:r>
          <a:endParaRPr lang="en-US" sz="1400" kern="1200" dirty="0"/>
        </a:p>
      </dsp:txBody>
      <dsp:txXfrm>
        <a:off x="4150334" y="3777776"/>
        <a:ext cx="1485408" cy="930287"/>
      </dsp:txXfrm>
    </dsp:sp>
    <dsp:sp modelId="{8EB43B49-FE3A-3048-984E-C76039A9ACDA}">
      <dsp:nvSpPr>
        <dsp:cNvPr id="0" name=""/>
        <dsp:cNvSpPr/>
      </dsp:nvSpPr>
      <dsp:spPr>
        <a:xfrm>
          <a:off x="1623886" y="518264"/>
          <a:ext cx="4117877" cy="4117877"/>
        </a:xfrm>
        <a:custGeom>
          <a:avLst/>
          <a:gdLst/>
          <a:ahLst/>
          <a:cxnLst/>
          <a:rect l="0" t="0" r="0" b="0"/>
          <a:pathLst>
            <a:path>
              <a:moveTo>
                <a:pt x="2311519" y="4102326"/>
              </a:moveTo>
              <a:arcTo wR="2058938" hR="2058938" stAng="4977208" swAng="845584"/>
            </a:path>
          </a:pathLst>
        </a:custGeom>
        <a:noFill/>
        <a:ln w="6350" cap="flat" cmpd="sng" algn="ctr">
          <a:solidFill>
            <a:schemeClr val="accent5">
              <a:hueOff val="-3379271"/>
              <a:satOff val="-8710"/>
              <a:lumOff val="-5883"/>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73FA3FB-4964-3C4F-B80A-BF746A6CFCA5}">
      <dsp:nvSpPr>
        <dsp:cNvPr id="0" name=""/>
        <dsp:cNvSpPr/>
      </dsp:nvSpPr>
      <dsp:spPr>
        <a:xfrm>
          <a:off x="1679580" y="3727450"/>
          <a:ext cx="1586060" cy="1030939"/>
        </a:xfrm>
        <a:prstGeom prst="roundRect">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Mise</a:t>
          </a:r>
          <a:r>
            <a:rPr lang="en-US" sz="1400" kern="1200" dirty="0"/>
            <a:t> </a:t>
          </a:r>
          <a:r>
            <a:rPr lang="en-US" sz="1400" kern="1200" dirty="0" err="1"/>
            <a:t>en</a:t>
          </a:r>
          <a:r>
            <a:rPr lang="en-US" sz="1400" kern="1200" dirty="0"/>
            <a:t> oeuvre</a:t>
          </a:r>
        </a:p>
      </dsp:txBody>
      <dsp:txXfrm>
        <a:off x="1729906" y="3777776"/>
        <a:ext cx="1485408" cy="930287"/>
      </dsp:txXfrm>
    </dsp:sp>
    <dsp:sp modelId="{0D9AA056-70A5-1540-A11B-1714127F0FDB}">
      <dsp:nvSpPr>
        <dsp:cNvPr id="0" name=""/>
        <dsp:cNvSpPr/>
      </dsp:nvSpPr>
      <dsp:spPr>
        <a:xfrm>
          <a:off x="1623886" y="518264"/>
          <a:ext cx="4117877" cy="4117877"/>
        </a:xfrm>
        <a:custGeom>
          <a:avLst/>
          <a:gdLst/>
          <a:ahLst/>
          <a:cxnLst/>
          <a:rect l="0" t="0" r="0" b="0"/>
          <a:pathLst>
            <a:path>
              <a:moveTo>
                <a:pt x="218401" y="2981788"/>
              </a:moveTo>
              <a:arcTo wR="2058938" hR="2058938" stAng="9202243" swAng="1359497"/>
            </a:path>
          </a:pathLst>
        </a:custGeom>
        <a:noFill/>
        <a:ln w="6350" cap="flat" cmpd="sng" algn="ctr">
          <a:solidFill>
            <a:schemeClr val="accent5">
              <a:hueOff val="-5068907"/>
              <a:satOff val="-13064"/>
              <a:lumOff val="-8824"/>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611789-4441-2646-917D-858927E3BC17}">
      <dsp:nvSpPr>
        <dsp:cNvPr id="0" name=""/>
        <dsp:cNvSpPr/>
      </dsp:nvSpPr>
      <dsp:spPr>
        <a:xfrm>
          <a:off x="931627" y="1425486"/>
          <a:ext cx="1586060" cy="1030939"/>
        </a:xfrm>
        <a:prstGeom prst="round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Suivi</a:t>
          </a:r>
          <a:endParaRPr lang="en-US" sz="1400" kern="1200" dirty="0"/>
        </a:p>
      </dsp:txBody>
      <dsp:txXfrm>
        <a:off x="981953" y="1475812"/>
        <a:ext cx="1485408" cy="930287"/>
      </dsp:txXfrm>
    </dsp:sp>
    <dsp:sp modelId="{23EA67E9-0A00-E244-B131-26B6E55CA966}">
      <dsp:nvSpPr>
        <dsp:cNvPr id="0" name=""/>
        <dsp:cNvSpPr/>
      </dsp:nvSpPr>
      <dsp:spPr>
        <a:xfrm>
          <a:off x="1623886" y="518264"/>
          <a:ext cx="4117877" cy="4117877"/>
        </a:xfrm>
        <a:custGeom>
          <a:avLst/>
          <a:gdLst/>
          <a:ahLst/>
          <a:cxnLst/>
          <a:rect l="0" t="0" r="0" b="0"/>
          <a:pathLst>
            <a:path>
              <a:moveTo>
                <a:pt x="495308" y="719427"/>
              </a:moveTo>
              <a:arcTo wR="2058938" hR="2058938" stAng="13235136" swAng="1211242"/>
            </a:path>
          </a:pathLst>
        </a:custGeom>
        <a:noFill/>
        <a:ln w="6350" cap="flat" cmpd="sng" algn="ctr">
          <a:solidFill>
            <a:schemeClr val="accent5">
              <a:hueOff val="-6758543"/>
              <a:satOff val="-17419"/>
              <a:lumOff val="-11765"/>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57435-DBBB-4652-BC26-D8B68A968027}">
      <dsp:nvSpPr>
        <dsp:cNvPr id="0" name=""/>
        <dsp:cNvSpPr/>
      </dsp:nvSpPr>
      <dsp:spPr>
        <a:xfrm>
          <a:off x="2854805" y="2719953"/>
          <a:ext cx="2111773" cy="211177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Le (la) </a:t>
          </a:r>
          <a:r>
            <a:rPr lang="en-US" sz="1400" kern="1200" dirty="0" err="1"/>
            <a:t>survivant</a:t>
          </a:r>
          <a:r>
            <a:rPr lang="en-US" sz="1400" kern="1200" dirty="0"/>
            <a:t>(e)</a:t>
          </a:r>
        </a:p>
      </dsp:txBody>
      <dsp:txXfrm>
        <a:off x="3164067" y="3029215"/>
        <a:ext cx="1493249" cy="1493249"/>
      </dsp:txXfrm>
    </dsp:sp>
    <dsp:sp modelId="{9BC318B7-2AEF-4944-B7CB-9B9DAFCD46F6}">
      <dsp:nvSpPr>
        <dsp:cNvPr id="0" name=""/>
        <dsp:cNvSpPr/>
      </dsp:nvSpPr>
      <dsp:spPr>
        <a:xfrm rot="11700000">
          <a:off x="972964" y="2935001"/>
          <a:ext cx="1845511" cy="601855"/>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214B42-1036-4585-B700-87EFF596AEFC}">
      <dsp:nvSpPr>
        <dsp:cNvPr id="0" name=""/>
        <dsp:cNvSpPr/>
      </dsp:nvSpPr>
      <dsp:spPr>
        <a:xfrm>
          <a:off x="1313" y="2194628"/>
          <a:ext cx="2006185" cy="160494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La </a:t>
          </a:r>
          <a:r>
            <a:rPr lang="en-US" sz="1400" kern="1200" dirty="0" err="1"/>
            <a:t>sécurité</a:t>
          </a:r>
          <a:endParaRPr lang="en-US" sz="1400" kern="1200" dirty="0"/>
        </a:p>
      </dsp:txBody>
      <dsp:txXfrm>
        <a:off x="48320" y="2241635"/>
        <a:ext cx="1912171" cy="1510934"/>
      </dsp:txXfrm>
    </dsp:sp>
    <dsp:sp modelId="{06E0C494-B920-4DF0-A380-13454F789AEA}">
      <dsp:nvSpPr>
        <dsp:cNvPr id="0" name=""/>
        <dsp:cNvSpPr/>
      </dsp:nvSpPr>
      <dsp:spPr>
        <a:xfrm rot="14700000">
          <a:off x="2106332" y="1584305"/>
          <a:ext cx="1845511" cy="601855"/>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C31E73-719A-43D3-BB78-FE98AE55C2FB}">
      <dsp:nvSpPr>
        <dsp:cNvPr id="0" name=""/>
        <dsp:cNvSpPr/>
      </dsp:nvSpPr>
      <dsp:spPr>
        <a:xfrm>
          <a:off x="1636022" y="246459"/>
          <a:ext cx="2006185" cy="160494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La </a:t>
          </a:r>
          <a:r>
            <a:rPr lang="en-US" sz="1400" kern="1200" dirty="0" err="1"/>
            <a:t>confidentialité</a:t>
          </a:r>
          <a:endParaRPr lang="en-US" sz="1400" kern="1200" dirty="0"/>
        </a:p>
      </dsp:txBody>
      <dsp:txXfrm>
        <a:off x="1683029" y="293466"/>
        <a:ext cx="1912171" cy="1510934"/>
      </dsp:txXfrm>
    </dsp:sp>
    <dsp:sp modelId="{925D25C0-A59A-4A95-9430-D8A5AFCE2A17}">
      <dsp:nvSpPr>
        <dsp:cNvPr id="0" name=""/>
        <dsp:cNvSpPr/>
      </dsp:nvSpPr>
      <dsp:spPr>
        <a:xfrm rot="17700000">
          <a:off x="3869541" y="1584305"/>
          <a:ext cx="1845511" cy="601855"/>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DFEA53-9162-4550-A13B-28E41B6FC302}">
      <dsp:nvSpPr>
        <dsp:cNvPr id="0" name=""/>
        <dsp:cNvSpPr/>
      </dsp:nvSpPr>
      <dsp:spPr>
        <a:xfrm>
          <a:off x="4179177" y="246459"/>
          <a:ext cx="2006185" cy="160494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Le respect</a:t>
          </a:r>
        </a:p>
      </dsp:txBody>
      <dsp:txXfrm>
        <a:off x="4226184" y="293466"/>
        <a:ext cx="1912171" cy="1510934"/>
      </dsp:txXfrm>
    </dsp:sp>
    <dsp:sp modelId="{558952A4-1C09-4ADC-BA27-E44807CF88A8}">
      <dsp:nvSpPr>
        <dsp:cNvPr id="0" name=""/>
        <dsp:cNvSpPr/>
      </dsp:nvSpPr>
      <dsp:spPr>
        <a:xfrm rot="20700000">
          <a:off x="5002909" y="2935001"/>
          <a:ext cx="1845511" cy="601855"/>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1135DE-1B4A-4A3A-857D-F604E98B29A7}">
      <dsp:nvSpPr>
        <dsp:cNvPr id="0" name=""/>
        <dsp:cNvSpPr/>
      </dsp:nvSpPr>
      <dsp:spPr>
        <a:xfrm>
          <a:off x="5813885" y="2194628"/>
          <a:ext cx="2006185" cy="160494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La non-discrimination</a:t>
          </a:r>
        </a:p>
      </dsp:txBody>
      <dsp:txXfrm>
        <a:off x="5860892" y="2241635"/>
        <a:ext cx="1912171" cy="15109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A1BBD-7971-7742-821C-59C2854A7D7B}">
      <dsp:nvSpPr>
        <dsp:cNvPr id="0" name=""/>
        <dsp:cNvSpPr/>
      </dsp:nvSpPr>
      <dsp:spPr>
        <a:xfrm>
          <a:off x="4882242" y="1800812"/>
          <a:ext cx="3454222" cy="599493"/>
        </a:xfrm>
        <a:custGeom>
          <a:avLst/>
          <a:gdLst/>
          <a:ahLst/>
          <a:cxnLst/>
          <a:rect l="0" t="0" r="0" b="0"/>
          <a:pathLst>
            <a:path>
              <a:moveTo>
                <a:pt x="0" y="0"/>
              </a:moveTo>
              <a:lnTo>
                <a:pt x="0" y="299746"/>
              </a:lnTo>
              <a:lnTo>
                <a:pt x="3454222" y="299746"/>
              </a:lnTo>
              <a:lnTo>
                <a:pt x="3454222" y="59949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657D9F28-C84B-D744-AB6C-51D40FB1A813}">
      <dsp:nvSpPr>
        <dsp:cNvPr id="0" name=""/>
        <dsp:cNvSpPr/>
      </dsp:nvSpPr>
      <dsp:spPr>
        <a:xfrm>
          <a:off x="4836522" y="1800812"/>
          <a:ext cx="91440" cy="599493"/>
        </a:xfrm>
        <a:custGeom>
          <a:avLst/>
          <a:gdLst/>
          <a:ahLst/>
          <a:cxnLst/>
          <a:rect l="0" t="0" r="0" b="0"/>
          <a:pathLst>
            <a:path>
              <a:moveTo>
                <a:pt x="45720" y="0"/>
              </a:moveTo>
              <a:lnTo>
                <a:pt x="45720" y="59949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356B7AD-83B7-2C4D-A98D-C5CD01D0ABEB}">
      <dsp:nvSpPr>
        <dsp:cNvPr id="0" name=""/>
        <dsp:cNvSpPr/>
      </dsp:nvSpPr>
      <dsp:spPr>
        <a:xfrm>
          <a:off x="1428020" y="1800812"/>
          <a:ext cx="3454222" cy="599493"/>
        </a:xfrm>
        <a:custGeom>
          <a:avLst/>
          <a:gdLst/>
          <a:ahLst/>
          <a:cxnLst/>
          <a:rect l="0" t="0" r="0" b="0"/>
          <a:pathLst>
            <a:path>
              <a:moveTo>
                <a:pt x="3454222" y="0"/>
              </a:moveTo>
              <a:lnTo>
                <a:pt x="3454222" y="299746"/>
              </a:lnTo>
              <a:lnTo>
                <a:pt x="0" y="299746"/>
              </a:lnTo>
              <a:lnTo>
                <a:pt x="0" y="59949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62DB645C-664E-D046-AFFE-91C3E637C840}">
      <dsp:nvSpPr>
        <dsp:cNvPr id="0" name=""/>
        <dsp:cNvSpPr/>
      </dsp:nvSpPr>
      <dsp:spPr>
        <a:xfrm>
          <a:off x="3390896" y="373448"/>
          <a:ext cx="2982692" cy="1427364"/>
        </a:xfrm>
        <a:prstGeom prst="arc">
          <a:avLst>
            <a:gd name="adj1" fmla="val 13200000"/>
            <a:gd name="adj2" fmla="val 19200000"/>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0AB35B01-7879-6C40-AFF0-E58494480190}">
      <dsp:nvSpPr>
        <dsp:cNvPr id="0" name=""/>
        <dsp:cNvSpPr/>
      </dsp:nvSpPr>
      <dsp:spPr>
        <a:xfrm>
          <a:off x="3390896" y="373448"/>
          <a:ext cx="2982692" cy="1427364"/>
        </a:xfrm>
        <a:prstGeom prst="arc">
          <a:avLst>
            <a:gd name="adj1" fmla="val 2400000"/>
            <a:gd name="adj2" fmla="val 8400000"/>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1DA49A6-C90F-324C-A655-F34390FD1CC4}">
      <dsp:nvSpPr>
        <dsp:cNvPr id="0" name=""/>
        <dsp:cNvSpPr/>
      </dsp:nvSpPr>
      <dsp:spPr>
        <a:xfrm>
          <a:off x="1899550" y="630373"/>
          <a:ext cx="5965385" cy="913513"/>
        </a:xfrm>
        <a:prstGeom prst="rect">
          <a:avLst/>
        </a:prstGeom>
        <a:noFill/>
        <a:ln w="6350" cap="flat" cmpd="sng" algn="ctr">
          <a:noFill/>
          <a:prstDash val="solid"/>
          <a:miter lim="800000"/>
        </a:ln>
        <a:effectLst/>
        <a:sp3d/>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rtl="0">
            <a:lnSpc>
              <a:spcPct val="90000"/>
            </a:lnSpc>
            <a:spcBef>
              <a:spcPct val="0"/>
            </a:spcBef>
            <a:spcAft>
              <a:spcPct val="35000"/>
            </a:spcAft>
            <a:buNone/>
          </a:pPr>
          <a:r>
            <a:rPr lang="en-US" sz="2800" b="1" kern="1200" dirty="0">
              <a:solidFill>
                <a:schemeClr val="tx1"/>
              </a:solidFill>
            </a:rPr>
            <a:t>La </a:t>
          </a:r>
          <a:r>
            <a:rPr lang="en-US" sz="2800" b="1" kern="1200" dirty="0" err="1">
              <a:solidFill>
                <a:schemeClr val="tx1"/>
              </a:solidFill>
            </a:rPr>
            <a:t>prestation</a:t>
          </a:r>
          <a:r>
            <a:rPr lang="en-US" sz="2800" b="1" kern="1200" dirty="0">
              <a:solidFill>
                <a:schemeClr val="tx1"/>
              </a:solidFill>
            </a:rPr>
            <a:t> de services</a:t>
          </a:r>
          <a:br>
            <a:rPr lang="en-US" sz="2000" kern="1200" dirty="0">
              <a:solidFill>
                <a:schemeClr val="tx1"/>
              </a:solidFill>
            </a:rPr>
          </a:br>
          <a:r>
            <a:rPr lang="en-CA" sz="2200" i="1" kern="1200" dirty="0">
              <a:solidFill>
                <a:schemeClr val="tx1"/>
              </a:solidFill>
            </a:rPr>
            <a:t>(</a:t>
          </a:r>
          <a:r>
            <a:rPr lang="en-CA" sz="2000" i="1" kern="1200" dirty="0">
              <a:solidFill>
                <a:schemeClr val="tx1"/>
              </a:solidFill>
            </a:rPr>
            <a:t>y </a:t>
          </a:r>
          <a:r>
            <a:rPr lang="en-CA" sz="2000" i="1" kern="1200" dirty="0" err="1">
              <a:solidFill>
                <a:schemeClr val="tx1"/>
              </a:solidFill>
            </a:rPr>
            <a:t>compris</a:t>
          </a:r>
          <a:r>
            <a:rPr lang="en-CA" sz="2000" i="1" kern="1200" dirty="0">
              <a:solidFill>
                <a:schemeClr val="tx1"/>
              </a:solidFill>
            </a:rPr>
            <a:t> le personnel/les </a:t>
          </a:r>
          <a:r>
            <a:rPr lang="en-CA" sz="2000" i="1" kern="1200" dirty="0" err="1">
              <a:solidFill>
                <a:schemeClr val="tx1"/>
              </a:solidFill>
            </a:rPr>
            <a:t>bénévoles</a:t>
          </a:r>
          <a:r>
            <a:rPr lang="en-CA" sz="2000" i="1" kern="1200" dirty="0">
              <a:solidFill>
                <a:schemeClr val="tx1"/>
              </a:solidFill>
            </a:rPr>
            <a:t>, les programmes, la coordination, les </a:t>
          </a:r>
          <a:r>
            <a:rPr lang="en-CA" sz="2000" i="1" kern="1200" dirty="0" err="1">
              <a:solidFill>
                <a:schemeClr val="tx1"/>
              </a:solidFill>
            </a:rPr>
            <a:t>opérations</a:t>
          </a:r>
          <a:r>
            <a:rPr lang="en-CA" sz="2000" i="1" kern="1200" dirty="0">
              <a:solidFill>
                <a:schemeClr val="tx1"/>
              </a:solidFill>
            </a:rPr>
            <a:t>, etc.) qui…</a:t>
          </a:r>
          <a:endParaRPr lang="en-US" sz="2000" i="1" kern="1200" dirty="0">
            <a:solidFill>
              <a:schemeClr val="tx1"/>
            </a:solidFill>
          </a:endParaRPr>
        </a:p>
      </dsp:txBody>
      <dsp:txXfrm>
        <a:off x="1899550" y="630373"/>
        <a:ext cx="5965385" cy="913513"/>
      </dsp:txXfrm>
    </dsp:sp>
    <dsp:sp modelId="{0694E1E2-61B2-3848-9EFB-69FC578D84FC}">
      <dsp:nvSpPr>
        <dsp:cNvPr id="0" name=""/>
        <dsp:cNvSpPr/>
      </dsp:nvSpPr>
      <dsp:spPr>
        <a:xfrm>
          <a:off x="714337" y="2400306"/>
          <a:ext cx="1427364" cy="1427364"/>
        </a:xfrm>
        <a:prstGeom prst="arc">
          <a:avLst>
            <a:gd name="adj1" fmla="val 13200000"/>
            <a:gd name="adj2" fmla="val 19200000"/>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70518CF-33F6-EC4F-AEF8-0E5FA4B33875}">
      <dsp:nvSpPr>
        <dsp:cNvPr id="0" name=""/>
        <dsp:cNvSpPr/>
      </dsp:nvSpPr>
      <dsp:spPr>
        <a:xfrm>
          <a:off x="714337" y="2400306"/>
          <a:ext cx="1427364" cy="1427364"/>
        </a:xfrm>
        <a:prstGeom prst="arc">
          <a:avLst>
            <a:gd name="adj1" fmla="val 2400000"/>
            <a:gd name="adj2" fmla="val 8400000"/>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F4F70B6-46E6-2245-B1CF-FE0606F147A9}">
      <dsp:nvSpPr>
        <dsp:cNvPr id="0" name=""/>
        <dsp:cNvSpPr/>
      </dsp:nvSpPr>
      <dsp:spPr>
        <a:xfrm>
          <a:off x="655" y="2657231"/>
          <a:ext cx="2854729" cy="913513"/>
        </a:xfrm>
        <a:prstGeom prst="rect">
          <a:avLst/>
        </a:prstGeom>
        <a:noFill/>
        <a:ln w="6350" cap="flat" cmpd="sng" algn="ctr">
          <a:noFill/>
          <a:prstDash val="solid"/>
          <a:miter lim="800000"/>
        </a:ln>
        <a:effectLst/>
        <a:sp3d/>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1. Ne cause pas </a:t>
          </a:r>
          <a:r>
            <a:rPr lang="en-US" sz="1600" kern="1200" dirty="0" err="1"/>
            <a:t>ou</a:t>
          </a:r>
          <a:r>
            <a:rPr lang="en-US" sz="1600" kern="1200" dirty="0"/>
            <a:t> </a:t>
          </a:r>
          <a:r>
            <a:rPr lang="en-US" sz="1600" kern="1200" dirty="0" err="1"/>
            <a:t>n’augmente</a:t>
          </a:r>
          <a:r>
            <a:rPr lang="en-US" sz="1600" kern="1200" dirty="0"/>
            <a:t> pas la </a:t>
          </a:r>
          <a:r>
            <a:rPr lang="en-US" sz="1600" kern="1200" dirty="0" err="1"/>
            <a:t>probabilité</a:t>
          </a:r>
          <a:r>
            <a:rPr lang="en-US" sz="1600" kern="1200" dirty="0"/>
            <a:t> de la VBG</a:t>
          </a:r>
        </a:p>
      </dsp:txBody>
      <dsp:txXfrm>
        <a:off x="655" y="2657231"/>
        <a:ext cx="2854729" cy="913513"/>
      </dsp:txXfrm>
    </dsp:sp>
    <dsp:sp modelId="{A16BEAA1-C97B-FB4F-B18D-21B886B64D8A}">
      <dsp:nvSpPr>
        <dsp:cNvPr id="0" name=""/>
        <dsp:cNvSpPr/>
      </dsp:nvSpPr>
      <dsp:spPr>
        <a:xfrm>
          <a:off x="4168560" y="2400306"/>
          <a:ext cx="1427364" cy="1427364"/>
        </a:xfrm>
        <a:prstGeom prst="arc">
          <a:avLst>
            <a:gd name="adj1" fmla="val 13200000"/>
            <a:gd name="adj2" fmla="val 19200000"/>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68F50CC5-73BA-DA42-969B-FFA761819CF8}">
      <dsp:nvSpPr>
        <dsp:cNvPr id="0" name=""/>
        <dsp:cNvSpPr/>
      </dsp:nvSpPr>
      <dsp:spPr>
        <a:xfrm>
          <a:off x="4168560" y="2400306"/>
          <a:ext cx="1427364" cy="1427364"/>
        </a:xfrm>
        <a:prstGeom prst="arc">
          <a:avLst>
            <a:gd name="adj1" fmla="val 2400000"/>
            <a:gd name="adj2" fmla="val 8400000"/>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2F65174-635D-5543-ADA5-83BADE6322AA}">
      <dsp:nvSpPr>
        <dsp:cNvPr id="0" name=""/>
        <dsp:cNvSpPr/>
      </dsp:nvSpPr>
      <dsp:spPr>
        <a:xfrm>
          <a:off x="3454878" y="2657231"/>
          <a:ext cx="2854729" cy="913513"/>
        </a:xfrm>
        <a:prstGeom prst="rect">
          <a:avLst/>
        </a:prstGeom>
        <a:noFill/>
        <a:ln w="6350" cap="flat" cmpd="sng" algn="ctr">
          <a:noFill/>
          <a:prstDash val="solid"/>
          <a:miter lim="800000"/>
        </a:ln>
        <a:effectLst/>
        <a:sp3d/>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solidFill>
                <a:srgbClr val="000000"/>
              </a:solidFill>
            </a:rPr>
            <a:t>2. </a:t>
          </a:r>
          <a:r>
            <a:rPr lang="en-US" sz="1600" kern="1200" dirty="0" err="1">
              <a:solidFill>
                <a:srgbClr val="000000"/>
              </a:solidFill>
            </a:rPr>
            <a:t>Facilite</a:t>
          </a:r>
          <a:r>
            <a:rPr lang="en-US" sz="1600" kern="1200" dirty="0">
              <a:solidFill>
                <a:srgbClr val="000000"/>
              </a:solidFill>
            </a:rPr>
            <a:t> et surveille, de </a:t>
          </a:r>
          <a:r>
            <a:rPr lang="en-US" sz="1600" kern="1200" dirty="0" err="1">
              <a:solidFill>
                <a:srgbClr val="000000"/>
              </a:solidFill>
            </a:rPr>
            <a:t>manière</a:t>
          </a:r>
          <a:r>
            <a:rPr lang="en-US" sz="1600" kern="1200" dirty="0">
              <a:solidFill>
                <a:srgbClr val="000000"/>
              </a:solidFill>
            </a:rPr>
            <a:t> proactive, </a:t>
          </a:r>
          <a:r>
            <a:rPr lang="en-US" sz="1600" kern="1200" dirty="0" err="1">
              <a:solidFill>
                <a:srgbClr val="000000"/>
              </a:solidFill>
            </a:rPr>
            <a:t>l’égalité</a:t>
          </a:r>
          <a:r>
            <a:rPr lang="en-US" sz="1600" kern="1200" dirty="0">
              <a:solidFill>
                <a:srgbClr val="000000"/>
              </a:solidFill>
            </a:rPr>
            <a:t> </a:t>
          </a:r>
          <a:r>
            <a:rPr lang="en-US" sz="1600" kern="1200" dirty="0" err="1">
              <a:solidFill>
                <a:srgbClr val="000000"/>
              </a:solidFill>
            </a:rPr>
            <a:t>d’accès</a:t>
          </a:r>
          <a:r>
            <a:rPr lang="en-US" sz="1600" kern="1200" dirty="0">
              <a:solidFill>
                <a:srgbClr val="000000"/>
              </a:solidFill>
            </a:rPr>
            <a:t> des </a:t>
          </a:r>
          <a:r>
            <a:rPr lang="en-US" sz="1600" kern="1200" dirty="0" err="1">
              <a:solidFill>
                <a:srgbClr val="000000"/>
              </a:solidFill>
            </a:rPr>
            <a:t>groupes</a:t>
          </a:r>
          <a:r>
            <a:rPr lang="en-US" sz="1600" kern="1200" dirty="0">
              <a:solidFill>
                <a:srgbClr val="000000"/>
              </a:solidFill>
            </a:rPr>
            <a:t> </a:t>
          </a:r>
          <a:r>
            <a:rPr lang="en-US" sz="1600" kern="1200" dirty="0" err="1">
              <a:solidFill>
                <a:srgbClr val="000000"/>
              </a:solidFill>
            </a:rPr>
            <a:t>vulnérables</a:t>
          </a:r>
          <a:r>
            <a:rPr lang="en-US" sz="1600" kern="1200" dirty="0">
              <a:solidFill>
                <a:srgbClr val="000000"/>
              </a:solidFill>
            </a:rPr>
            <a:t> aux services et</a:t>
          </a:r>
        </a:p>
      </dsp:txBody>
      <dsp:txXfrm>
        <a:off x="3454878" y="2657231"/>
        <a:ext cx="2854729" cy="913513"/>
      </dsp:txXfrm>
    </dsp:sp>
    <dsp:sp modelId="{1B4337BB-4394-3543-B95C-8E6184DE4E39}">
      <dsp:nvSpPr>
        <dsp:cNvPr id="0" name=""/>
        <dsp:cNvSpPr/>
      </dsp:nvSpPr>
      <dsp:spPr>
        <a:xfrm>
          <a:off x="7622783" y="2400306"/>
          <a:ext cx="1427364" cy="1427364"/>
        </a:xfrm>
        <a:prstGeom prst="arc">
          <a:avLst>
            <a:gd name="adj1" fmla="val 13200000"/>
            <a:gd name="adj2" fmla="val 19200000"/>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660FE13-7FB2-5A4D-BDF6-E32989D3C475}">
      <dsp:nvSpPr>
        <dsp:cNvPr id="0" name=""/>
        <dsp:cNvSpPr/>
      </dsp:nvSpPr>
      <dsp:spPr>
        <a:xfrm>
          <a:off x="7622783" y="2400306"/>
          <a:ext cx="1427364" cy="1427364"/>
        </a:xfrm>
        <a:prstGeom prst="arc">
          <a:avLst>
            <a:gd name="adj1" fmla="val 2400000"/>
            <a:gd name="adj2" fmla="val 8400000"/>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5CF8F0F-AE9D-FC44-8636-7BFA48D2D0A4}">
      <dsp:nvSpPr>
        <dsp:cNvPr id="0" name=""/>
        <dsp:cNvSpPr/>
      </dsp:nvSpPr>
      <dsp:spPr>
        <a:xfrm>
          <a:off x="6909100" y="2657231"/>
          <a:ext cx="2854729" cy="913513"/>
        </a:xfrm>
        <a:prstGeom prst="rect">
          <a:avLst/>
        </a:prstGeom>
        <a:noFill/>
        <a:ln w="6350" cap="flat" cmpd="sng" algn="ctr">
          <a:noFill/>
          <a:prstDash val="solid"/>
          <a:miter lim="800000"/>
        </a:ln>
        <a:effectLst/>
        <a:sp3d/>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3. </a:t>
          </a:r>
          <a:r>
            <a:rPr lang="en-US" sz="1600" kern="1200" dirty="0" err="1"/>
            <a:t>Répond</a:t>
          </a:r>
          <a:r>
            <a:rPr lang="en-US" sz="1600" kern="1200" dirty="0"/>
            <a:t> aux </a:t>
          </a:r>
          <a:r>
            <a:rPr lang="en-US" sz="1600" kern="1200" dirty="0" err="1"/>
            <a:t>risques</a:t>
          </a:r>
          <a:r>
            <a:rPr lang="en-US" sz="1600" kern="1200" dirty="0"/>
            <a:t> </a:t>
          </a:r>
          <a:r>
            <a:rPr lang="en-US" sz="1600" kern="1200" dirty="0" err="1"/>
            <a:t>en</a:t>
          </a:r>
          <a:r>
            <a:rPr lang="en-US" sz="1600" kern="1200" dirty="0"/>
            <a:t> matière de genre et de VBG dans le </a:t>
          </a:r>
          <a:r>
            <a:rPr lang="en-US" sz="1600" kern="1200" dirty="0" err="1"/>
            <a:t>contexte</a:t>
          </a:r>
          <a:r>
            <a:rPr lang="en-US" sz="1600" kern="1200" dirty="0"/>
            <a:t>.</a:t>
          </a:r>
        </a:p>
      </dsp:txBody>
      <dsp:txXfrm>
        <a:off x="6909100" y="2657231"/>
        <a:ext cx="2854729" cy="91351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0838D-D097-4D6A-BD09-71D7783CE19F}" type="datetimeFigureOut">
              <a:rPr lang="en-US" smtClean="0"/>
              <a:t>3/5/2020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960D44-7F83-42E7-B707-A63AEE098F72}" type="slidenum">
              <a:rPr lang="en-US" smtClean="0"/>
              <a:t>‹#›</a:t>
            </a:fld>
            <a:endParaRPr lang="en-US"/>
          </a:p>
        </p:txBody>
      </p:sp>
    </p:spTree>
    <p:extLst>
      <p:ext uri="{BB962C8B-B14F-4D97-AF65-F5344CB8AC3E}">
        <p14:creationId xmlns:p14="http://schemas.microsoft.com/office/powerpoint/2010/main" val="1200254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nutritioncluster.net/wp-content/uploads/sites/4/2016/04/FRENCH-VERSION-MISC-14189F-Final-Guidance-for-mainstreaming-AAP-and-Core-People-Related.pdf"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humanitarianresponse.info/sites/www.humanitarianresponse.info/files/documents/files/iasc-gam-information-sheet_fr.pdf"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s://www.unicef.org/french/publications/index_21835.html" TargetMode="External"/><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fscluster.org/sites/default/files/documents/ipc_2.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711677-E072-4943-BBFE-B57AD27CD1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2163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2829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A26C3C-B320-41BB-8FCF-8B08B5E5F6D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289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A26C3C-B320-41BB-8FCF-8B08B5E5F6D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8021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A26C3C-B320-41BB-8FCF-8B08B5E5F6D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0406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6711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9820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BD1F26-7908-49C3-B6C2-6731303A1B2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101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52410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0BA2BD-821A-48EE-910B-5DD0D1A382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87156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numCol="1">
            <a:prstTxWarp prst="textNoShape">
              <a:avLst/>
            </a:prstTxWarp>
          </a:bodyPr>
          <a:lstStyle>
            <a:lvl1pPr>
              <a:defRPr sz="1200">
                <a:solidFill>
                  <a:srgbClr val="000000"/>
                </a:solidFill>
                <a:latin typeface="Calibri" charset="0"/>
                <a:ea typeface="ＭＳ Ｐゴシック" charset="0"/>
              </a:defRPr>
            </a:lvl1pPr>
            <a:lvl2pPr marL="742950" indent="-285750">
              <a:defRPr sz="1200">
                <a:solidFill>
                  <a:srgbClr val="000000"/>
                </a:solidFill>
                <a:latin typeface="Calibri" charset="0"/>
                <a:ea typeface="ＭＳ Ｐゴシック" charset="0"/>
              </a:defRPr>
            </a:lvl2pPr>
            <a:lvl3pPr marL="1143000" indent="-228600">
              <a:defRPr sz="1200">
                <a:solidFill>
                  <a:srgbClr val="000000"/>
                </a:solidFill>
                <a:latin typeface="Calibri" charset="0"/>
                <a:ea typeface="ＭＳ Ｐゴシック" charset="0"/>
              </a:defRPr>
            </a:lvl3pPr>
            <a:lvl4pPr marL="1600200" indent="-228600">
              <a:defRPr sz="1200">
                <a:solidFill>
                  <a:srgbClr val="000000"/>
                </a:solidFill>
                <a:latin typeface="Calibri" charset="0"/>
                <a:ea typeface="ＭＳ Ｐゴシック" charset="0"/>
              </a:defRPr>
            </a:lvl4pPr>
            <a:lvl5pPr marL="2057400" indent="-228600">
              <a:defRPr sz="1200">
                <a:solidFill>
                  <a:srgbClr val="000000"/>
                </a:solidFill>
                <a:latin typeface="Calibri" charset="0"/>
                <a:ea typeface="ＭＳ Ｐゴシック" charset="0"/>
              </a:defRPr>
            </a:lvl5pPr>
            <a:lvl6pPr marL="2514600" indent="-228600" eaLnBrk="0" fontAlgn="base" hangingPunct="0">
              <a:spcBef>
                <a:spcPct val="0"/>
              </a:spcBef>
              <a:spcAft>
                <a:spcPct val="0"/>
              </a:spcAft>
              <a:defRPr sz="1200">
                <a:solidFill>
                  <a:srgbClr val="000000"/>
                </a:solidFill>
                <a:latin typeface="Calibri" charset="0"/>
                <a:ea typeface="ＭＳ Ｐゴシック" charset="0"/>
              </a:defRPr>
            </a:lvl6pPr>
            <a:lvl7pPr marL="2971800" indent="-228600" eaLnBrk="0" fontAlgn="base" hangingPunct="0">
              <a:spcBef>
                <a:spcPct val="0"/>
              </a:spcBef>
              <a:spcAft>
                <a:spcPct val="0"/>
              </a:spcAft>
              <a:defRPr sz="1200">
                <a:solidFill>
                  <a:srgbClr val="000000"/>
                </a:solidFill>
                <a:latin typeface="Calibri" charset="0"/>
                <a:ea typeface="ＭＳ Ｐゴシック" charset="0"/>
              </a:defRPr>
            </a:lvl7pPr>
            <a:lvl8pPr marL="3429000" indent="-228600" eaLnBrk="0" fontAlgn="base" hangingPunct="0">
              <a:spcBef>
                <a:spcPct val="0"/>
              </a:spcBef>
              <a:spcAft>
                <a:spcPct val="0"/>
              </a:spcAft>
              <a:defRPr sz="1200">
                <a:solidFill>
                  <a:srgbClr val="000000"/>
                </a:solidFill>
                <a:latin typeface="Calibri" charset="0"/>
                <a:ea typeface="ＭＳ Ｐゴシック" charset="0"/>
              </a:defRPr>
            </a:lvl8pPr>
            <a:lvl9pPr marL="3886200" indent="-228600" eaLnBrk="0" fontAlgn="base" hangingPunct="0">
              <a:spcBef>
                <a:spcPct val="0"/>
              </a:spcBef>
              <a:spcAft>
                <a:spcPct val="0"/>
              </a:spcAft>
              <a:defRPr sz="1200">
                <a:solidFill>
                  <a:srgbClr val="000000"/>
                </a:solidFill>
                <a:latin typeface="Calibri" charset="0"/>
                <a:ea typeface="ＭＳ Ｐゴシック" charset="0"/>
              </a:defRPr>
            </a:lvl9pPr>
          </a:lstStyle>
          <a:p>
            <a:endParaRPr dirty="0"/>
          </a:p>
        </p:txBody>
      </p:sp>
      <p:sp>
        <p:nvSpPr>
          <p:cNvPr id="717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9D758DA-FA3D-EC42-88FA-5B1D90D39C81}" type="slidenum">
              <a:rPr kumimoji="0" lang="en-US" sz="1200" b="0" i="0" u="none" strike="noStrike" kern="1200" cap="none" spc="0" normalizeH="0" baseline="0" noProof="0">
                <a:ln>
                  <a:noFill/>
                </a:ln>
                <a:solidFill>
                  <a:srgbClr val="000000"/>
                </a:solidFill>
                <a:effectLst/>
                <a:uLnTx/>
                <a:uFillTx/>
                <a:latin typeface="Calibri" charset="0"/>
                <a:ea typeface="ＭＳ Ｐゴシック"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000000"/>
              </a:solidFill>
              <a:effectLst/>
              <a:uLnTx/>
              <a:uFillTx/>
              <a:latin typeface="Calibri" charset="0"/>
              <a:ea typeface="ＭＳ Ｐゴシック" charset="0"/>
              <a:cs typeface="+mn-cs"/>
            </a:endParaRPr>
          </a:p>
        </p:txBody>
      </p:sp>
    </p:spTree>
    <p:extLst>
      <p:ext uri="{BB962C8B-B14F-4D97-AF65-F5344CB8AC3E}">
        <p14:creationId xmlns:p14="http://schemas.microsoft.com/office/powerpoint/2010/main" val="2985125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A1ACB2-5D97-463E-A8A4-CE2BB76462F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17209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1BD1F0-5B9F-4010-AAEE-224D4F3E79B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647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E76A1B36-8AF5-4A41-B3B6-7CE62DB874A4}"/>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DC55EF3F-D60B-4FA0-9F2F-4030C9382B8B}"/>
              </a:ext>
            </a:extLst>
          </p:cNvPr>
          <p:cNvSpPr txBox="1">
            <a:spLocks noGrp="1"/>
          </p:cNvSpPr>
          <p:nvPr>
            <p:ph type="body"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endParaRPr altLang="en-US">
              <a:latin typeface="Calibri" panose="020F0502020204030204" pitchFamily="34" charset="0"/>
            </a:endParaRPr>
          </a:p>
        </p:txBody>
      </p:sp>
      <p:sp>
        <p:nvSpPr>
          <p:cNvPr id="34820" name="Slide Number Placeholder 3">
            <a:extLst>
              <a:ext uri="{FF2B5EF4-FFF2-40B4-BE49-F238E27FC236}">
                <a16:creationId xmlns:a16="http://schemas.microsoft.com/office/drawing/2014/main" id="{58008801-B81E-461A-8DA7-16B7A86AC82F}"/>
              </a:ext>
            </a:extLst>
          </p:cNvPr>
          <p:cNvSpPr txBox="1">
            <a:spLocks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29D95AB-27FE-40F1-9FB4-8A69361B69D0}" type="slidenum">
              <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13422777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E76A1B36-8AF5-4A41-B3B6-7CE62DB874A4}"/>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DC55EF3F-D60B-4FA0-9F2F-4030C9382B8B}"/>
              </a:ext>
            </a:extLst>
          </p:cNvPr>
          <p:cNvSpPr txBox="1">
            <a:spLocks noGrp="1"/>
          </p:cNvSpPr>
          <p:nvPr>
            <p:ph type="body"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endParaRPr altLang="en-US" dirty="0">
              <a:latin typeface="Calibri" panose="020F0502020204030204" pitchFamily="34" charset="0"/>
            </a:endParaRPr>
          </a:p>
        </p:txBody>
      </p:sp>
      <p:sp>
        <p:nvSpPr>
          <p:cNvPr id="34820" name="Slide Number Placeholder 3">
            <a:extLst>
              <a:ext uri="{FF2B5EF4-FFF2-40B4-BE49-F238E27FC236}">
                <a16:creationId xmlns:a16="http://schemas.microsoft.com/office/drawing/2014/main" id="{58008801-B81E-461A-8DA7-16B7A86AC82F}"/>
              </a:ext>
            </a:extLst>
          </p:cNvPr>
          <p:cNvSpPr txBox="1">
            <a:spLocks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29D95AB-27FE-40F1-9FB4-8A69361B69D0}" type="slidenum">
              <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17143861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E76A1B36-8AF5-4A41-B3B6-7CE62DB874A4}"/>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DC55EF3F-D60B-4FA0-9F2F-4030C9382B8B}"/>
              </a:ext>
            </a:extLst>
          </p:cNvPr>
          <p:cNvSpPr txBox="1">
            <a:spLocks noGrp="1"/>
          </p:cNvSpPr>
          <p:nvPr>
            <p:ph type="body"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endParaRPr altLang="en-US">
              <a:latin typeface="Calibri" panose="020F0502020204030204" pitchFamily="34" charset="0"/>
            </a:endParaRPr>
          </a:p>
        </p:txBody>
      </p:sp>
      <p:sp>
        <p:nvSpPr>
          <p:cNvPr id="34820" name="Slide Number Placeholder 3">
            <a:extLst>
              <a:ext uri="{FF2B5EF4-FFF2-40B4-BE49-F238E27FC236}">
                <a16:creationId xmlns:a16="http://schemas.microsoft.com/office/drawing/2014/main" id="{58008801-B81E-461A-8DA7-16B7A86AC82F}"/>
              </a:ext>
            </a:extLst>
          </p:cNvPr>
          <p:cNvSpPr txBox="1">
            <a:spLocks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29D95AB-27FE-40F1-9FB4-8A69361B69D0}" type="slidenum">
              <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8859457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E76A1B36-8AF5-4A41-B3B6-7CE62DB874A4}"/>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DC55EF3F-D60B-4FA0-9F2F-4030C9382B8B}"/>
              </a:ext>
            </a:extLst>
          </p:cNvPr>
          <p:cNvSpPr txBox="1">
            <a:spLocks noGrp="1"/>
          </p:cNvSpPr>
          <p:nvPr>
            <p:ph type="body"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endParaRPr altLang="en-US">
              <a:latin typeface="Calibri" panose="020F0502020204030204" pitchFamily="34" charset="0"/>
            </a:endParaRPr>
          </a:p>
        </p:txBody>
      </p:sp>
      <p:sp>
        <p:nvSpPr>
          <p:cNvPr id="34820" name="Slide Number Placeholder 3">
            <a:extLst>
              <a:ext uri="{FF2B5EF4-FFF2-40B4-BE49-F238E27FC236}">
                <a16:creationId xmlns:a16="http://schemas.microsoft.com/office/drawing/2014/main" id="{58008801-B81E-461A-8DA7-16B7A86AC82F}"/>
              </a:ext>
            </a:extLst>
          </p:cNvPr>
          <p:cNvSpPr txBox="1">
            <a:spLocks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29D95AB-27FE-40F1-9FB4-8A69361B69D0}" type="slidenum">
              <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12656917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La</a:t>
            </a:r>
            <a:r>
              <a:rPr lang="en-CA" baseline="0" dirty="0"/>
              <a:t> version </a:t>
            </a:r>
            <a:r>
              <a:rPr lang="en-CA" baseline="0" dirty="0" err="1"/>
              <a:t>fran</a:t>
            </a:r>
            <a:r>
              <a:rPr lang="en-CA" baseline="0" dirty="0" err="1">
                <a:latin typeface="Calibri" panose="020F0502020204030204" pitchFamily="34" charset="0"/>
                <a:cs typeface="Calibri" panose="020F0502020204030204" pitchFamily="34" charset="0"/>
              </a:rPr>
              <a:t>çaise</a:t>
            </a:r>
            <a:r>
              <a:rPr lang="en-CA" baseline="0" dirty="0">
                <a:latin typeface="Calibri" panose="020F0502020204030204" pitchFamily="34" charset="0"/>
                <a:cs typeface="Calibri" panose="020F0502020204030204" pitchFamily="34" charset="0"/>
              </a:rPr>
              <a:t> de </a:t>
            </a:r>
            <a:r>
              <a:rPr lang="en-CA" baseline="0" dirty="0" err="1">
                <a:latin typeface="Calibri" panose="020F0502020204030204" pitchFamily="34" charset="0"/>
                <a:cs typeface="Calibri" panose="020F0502020204030204" pitchFamily="34" charset="0"/>
              </a:rPr>
              <a:t>ce</a:t>
            </a:r>
            <a:r>
              <a:rPr lang="en-CA" baseline="0" dirty="0">
                <a:latin typeface="Calibri" panose="020F0502020204030204" pitchFamily="34" charset="0"/>
                <a:cs typeface="Calibri" panose="020F0502020204030204" pitchFamily="34" charset="0"/>
              </a:rPr>
              <a:t> document se </a:t>
            </a:r>
            <a:r>
              <a:rPr lang="en-CA" baseline="0" dirty="0" err="1">
                <a:latin typeface="Calibri" panose="020F0502020204030204" pitchFamily="34" charset="0"/>
                <a:cs typeface="Calibri" panose="020F0502020204030204" pitchFamily="34" charset="0"/>
              </a:rPr>
              <a:t>trouve</a:t>
            </a:r>
            <a:r>
              <a:rPr lang="en-CA" baseline="0" dirty="0">
                <a:latin typeface="Calibri" panose="020F0502020204030204" pitchFamily="34" charset="0"/>
                <a:cs typeface="Calibri" panose="020F0502020204030204" pitchFamily="34" charset="0"/>
              </a:rPr>
              <a:t> </a:t>
            </a:r>
            <a:r>
              <a:rPr lang="en-CA" baseline="0" dirty="0" err="1">
                <a:latin typeface="Calibri" panose="020F0502020204030204" pitchFamily="34" charset="0"/>
                <a:cs typeface="Calibri" panose="020F0502020204030204" pitchFamily="34" charset="0"/>
              </a:rPr>
              <a:t>ici</a:t>
            </a:r>
            <a:r>
              <a:rPr lang="en-CA" baseline="0" dirty="0">
                <a:latin typeface="Calibri" panose="020F0502020204030204" pitchFamily="34" charset="0"/>
                <a:cs typeface="Calibri" panose="020F0502020204030204" pitchFamily="34" charset="0"/>
              </a:rPr>
              <a:t> : </a:t>
            </a:r>
            <a:r>
              <a:rPr lang="en-CA" dirty="0">
                <a:hlinkClick r:id="rId3"/>
              </a:rPr>
              <a:t>http://nutritioncluster.net/wp-content/uploads/sites/4/2016/04/FRENCH-VERSION-MISC-14189F-Final-Guidance-for-mainstreaming-AAP-and-Core-People-Related.pdf</a:t>
            </a:r>
            <a:endParaRPr lang="en-CA" dirty="0"/>
          </a:p>
        </p:txBody>
      </p:sp>
      <p:sp>
        <p:nvSpPr>
          <p:cNvPr id="4" name="Slide Number Placeholder 3"/>
          <p:cNvSpPr>
            <a:spLocks noGrp="1"/>
          </p:cNvSpPr>
          <p:nvPr>
            <p:ph type="sldNum" sz="quarter" idx="10"/>
          </p:nvPr>
        </p:nvSpPr>
        <p:spPr/>
        <p:txBody>
          <a:bodyPr/>
          <a:lstStyle/>
          <a:p>
            <a:fld id="{32960D44-7F83-42E7-B707-A63AEE098F72}" type="slidenum">
              <a:rPr lang="en-US" smtClean="0"/>
              <a:t>32</a:t>
            </a:fld>
            <a:endParaRPr lang="en-US"/>
          </a:p>
        </p:txBody>
      </p:sp>
    </p:spTree>
    <p:extLst>
      <p:ext uri="{BB962C8B-B14F-4D97-AF65-F5344CB8AC3E}">
        <p14:creationId xmlns:p14="http://schemas.microsoft.com/office/powerpoint/2010/main" val="13905019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25931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036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87046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Handout= Nutrition cluster AAP framework</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9531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49837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33495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48257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711677-E072-4943-BBFE-B57AD27CD1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67162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5838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0BA2BD-821A-48EE-910B-5DD0D1A382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87727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53587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75160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 questionnaire </a:t>
            </a:r>
            <a:r>
              <a:rPr lang="en-US" dirty="0" err="1"/>
              <a:t>excert</a:t>
            </a:r>
            <a:r>
              <a:rPr lang="en-US" dirty="0"/>
              <a:t>(s)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39126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78500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3482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IASC GBV guidelines definition.</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73140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A469ED-D1FE-4C2F-92A6-034B6594D01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94360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hlinkClick r:id="rId3"/>
              </a:rPr>
              <a:t>https://www.humanitarianresponse.info/sites/www.humanitarianresponse.info/files/documents/files/iasc-gam-information-sheet_fr.pdf</a:t>
            </a:r>
            <a:endParaRPr lang="en-CA" dirty="0"/>
          </a:p>
        </p:txBody>
      </p:sp>
      <p:sp>
        <p:nvSpPr>
          <p:cNvPr id="4" name="Slide Number Placeholder 3"/>
          <p:cNvSpPr>
            <a:spLocks noGrp="1"/>
          </p:cNvSpPr>
          <p:nvPr>
            <p:ph type="sldNum" sz="quarter" idx="10"/>
          </p:nvPr>
        </p:nvSpPr>
        <p:spPr/>
        <p:txBody>
          <a:bodyPr/>
          <a:lstStyle/>
          <a:p>
            <a:fld id="{32960D44-7F83-42E7-B707-A63AEE098F72}" type="slidenum">
              <a:rPr lang="en-US" smtClean="0"/>
              <a:t>70</a:t>
            </a:fld>
            <a:endParaRPr lang="en-US"/>
          </a:p>
        </p:txBody>
      </p:sp>
    </p:spTree>
    <p:extLst>
      <p:ext uri="{BB962C8B-B14F-4D97-AF65-F5344CB8AC3E}">
        <p14:creationId xmlns:p14="http://schemas.microsoft.com/office/powerpoint/2010/main" val="40047624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711677-E072-4943-BBFE-B57AD27CD1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87258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989498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89360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10"/>
          </p:nvPr>
        </p:nvSpPr>
        <p:spPr/>
        <p:txBody>
          <a:bodyPr/>
          <a:lstStyle/>
          <a:p>
            <a:fld id="{32960D44-7F83-42E7-B707-A63AEE098F72}" type="slidenum">
              <a:rPr lang="en-US" smtClean="0"/>
              <a:t>82</a:t>
            </a:fld>
            <a:endParaRPr lang="en-US"/>
          </a:p>
        </p:txBody>
      </p:sp>
    </p:spTree>
    <p:extLst>
      <p:ext uri="{BB962C8B-B14F-4D97-AF65-F5344CB8AC3E}">
        <p14:creationId xmlns:p14="http://schemas.microsoft.com/office/powerpoint/2010/main" val="22855929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Directives IASC</a:t>
            </a:r>
            <a:r>
              <a:rPr lang="en-CA" baseline="0" dirty="0"/>
              <a:t> </a:t>
            </a:r>
            <a:r>
              <a:rPr lang="en-CA" dirty="0"/>
              <a:t>2015</a:t>
            </a:r>
          </a:p>
        </p:txBody>
      </p:sp>
      <p:sp>
        <p:nvSpPr>
          <p:cNvPr id="4" name="Slide Number Placeholder 3"/>
          <p:cNvSpPr>
            <a:spLocks noGrp="1"/>
          </p:cNvSpPr>
          <p:nvPr>
            <p:ph type="sldNum" sz="quarter" idx="10"/>
          </p:nvPr>
        </p:nvSpPr>
        <p:spPr/>
        <p:txBody>
          <a:bodyPr/>
          <a:lstStyle/>
          <a:p>
            <a:fld id="{32960D44-7F83-42E7-B707-A63AEE098F72}" type="slidenum">
              <a:rPr lang="en-US" smtClean="0"/>
              <a:t>83</a:t>
            </a:fld>
            <a:endParaRPr lang="en-US"/>
          </a:p>
        </p:txBody>
      </p:sp>
    </p:spTree>
    <p:extLst>
      <p:ext uri="{BB962C8B-B14F-4D97-AF65-F5344CB8AC3E}">
        <p14:creationId xmlns:p14="http://schemas.microsoft.com/office/powerpoint/2010/main" val="9905396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096F45-5CD6-4E3E-A511-82EE71956BEE}"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A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6583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680F91-3A68-4157-8F1A-C375103DD50B}"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6827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960D44-7F83-42E7-B707-A63AEE098F72}" type="slidenum">
              <a:rPr lang="en-US" smtClean="0"/>
              <a:t>86</a:t>
            </a:fld>
            <a:endParaRPr lang="en-US"/>
          </a:p>
        </p:txBody>
      </p:sp>
    </p:spTree>
    <p:extLst>
      <p:ext uri="{BB962C8B-B14F-4D97-AF65-F5344CB8AC3E}">
        <p14:creationId xmlns:p14="http://schemas.microsoft.com/office/powerpoint/2010/main" val="2766499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478080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2960D44-7F83-42E7-B707-A63AEE098F72}" type="slidenum">
              <a:rPr lang="en-US" smtClean="0"/>
              <a:t>87</a:t>
            </a:fld>
            <a:endParaRPr lang="en-US"/>
          </a:p>
        </p:txBody>
      </p:sp>
    </p:spTree>
    <p:extLst>
      <p:ext uri="{BB962C8B-B14F-4D97-AF65-F5344CB8AC3E}">
        <p14:creationId xmlns:p14="http://schemas.microsoft.com/office/powerpoint/2010/main" val="215972745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80070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Shape 72"/>
          <p:cNvSpPr>
            <a:spLocks noGrp="1" noRot="1" noChangeAspect="1"/>
          </p:cNvSpPr>
          <p:nvPr>
            <p:ph type="sldImg"/>
          </p:nvPr>
        </p:nvSpPr>
        <p:spPr>
          <a:xfrm>
            <a:off x="381000" y="685800"/>
            <a:ext cx="6096000" cy="3429000"/>
          </a:xfrm>
          <a:prstGeom prst="rect">
            <a:avLst/>
          </a:prstGeom>
        </p:spPr>
        <p:txBody>
          <a:bodyPr/>
          <a:lstStyle/>
          <a:p>
            <a:pPr lvl="0"/>
            <a:endParaRPr/>
          </a:p>
        </p:txBody>
      </p:sp>
      <p:sp>
        <p:nvSpPr>
          <p:cNvPr id="73" name="Shape 73"/>
          <p:cNvSpPr>
            <a:spLocks noGrp="1"/>
          </p:cNvSpPr>
          <p:nvPr>
            <p:ph type="body" sz="quarter" idx="1"/>
          </p:nvPr>
        </p:nvSpPr>
        <p:spPr>
          <a:prstGeom prst="rect">
            <a:avLst/>
          </a:prstGeom>
        </p:spPr>
        <p:txBody>
          <a:bodyPr/>
          <a:lstStyle/>
          <a:p>
            <a:pPr lvl="0">
              <a:defRPr sz="1800"/>
            </a:pPr>
            <a:r>
              <a:rPr lang="en-CA" sz="2200" dirty="0" err="1"/>
              <a:t>Traduction</a:t>
            </a:r>
            <a:r>
              <a:rPr lang="en-CA" sz="2200" baseline="0" dirty="0"/>
              <a:t> du message </a:t>
            </a:r>
            <a:r>
              <a:rPr lang="en-CA" sz="2200" baseline="0" dirty="0" err="1"/>
              <a:t>dans</a:t>
            </a:r>
            <a:r>
              <a:rPr lang="en-CA" sz="2200" baseline="0" dirty="0"/>
              <a:t> </a:t>
            </a:r>
            <a:r>
              <a:rPr lang="en-CA" sz="2200" baseline="0" dirty="0" err="1"/>
              <a:t>l’image</a:t>
            </a:r>
            <a:r>
              <a:rPr lang="en-CA" sz="2200" baseline="0" dirty="0"/>
              <a:t> au-</a:t>
            </a:r>
            <a:r>
              <a:rPr lang="en-CA" sz="2200" baseline="0" dirty="0" err="1"/>
              <a:t>dessus</a:t>
            </a:r>
            <a:r>
              <a:rPr lang="en-CA" sz="2200" baseline="0" dirty="0"/>
              <a:t> : Retarder le </a:t>
            </a:r>
            <a:r>
              <a:rPr lang="en-CA" sz="2200" baseline="0" dirty="0" err="1"/>
              <a:t>mariage</a:t>
            </a:r>
            <a:r>
              <a:rPr lang="en-CA" sz="2200" baseline="0" dirty="0"/>
              <a:t> des </a:t>
            </a:r>
            <a:r>
              <a:rPr lang="en-CA" sz="2200" baseline="0" dirty="0" err="1"/>
              <a:t>filles</a:t>
            </a:r>
            <a:r>
              <a:rPr lang="en-CA" sz="2200" baseline="0" dirty="0"/>
              <a:t> </a:t>
            </a:r>
            <a:r>
              <a:rPr lang="en-CA" sz="2200" baseline="0" dirty="0" err="1"/>
              <a:t>jusqu’à</a:t>
            </a:r>
            <a:r>
              <a:rPr lang="en-CA" sz="2200" baseline="0" dirty="0"/>
              <a:t> </a:t>
            </a:r>
            <a:r>
              <a:rPr lang="en-CA" sz="2200" baseline="0" dirty="0" err="1"/>
              <a:t>l’âge</a:t>
            </a:r>
            <a:r>
              <a:rPr lang="en-CA" sz="2200" baseline="0" dirty="0"/>
              <a:t> </a:t>
            </a:r>
            <a:r>
              <a:rPr lang="en-CA" sz="2200" baseline="0" dirty="0" err="1"/>
              <a:t>adulte</a:t>
            </a:r>
            <a:r>
              <a:rPr lang="en-CA" sz="2200" baseline="0" dirty="0"/>
              <a:t> </a:t>
            </a:r>
            <a:r>
              <a:rPr lang="en-CA" sz="2200" baseline="0" dirty="0" err="1"/>
              <a:t>améliore</a:t>
            </a:r>
            <a:r>
              <a:rPr lang="en-CA" sz="2200" baseline="0" dirty="0"/>
              <a:t> la santé et la nutrition </a:t>
            </a:r>
            <a:endParaRPr sz="2200" dirty="0"/>
          </a:p>
        </p:txBody>
      </p:sp>
    </p:spTree>
    <p:extLst>
      <p:ext uri="{BB962C8B-B14F-4D97-AF65-F5344CB8AC3E}">
        <p14:creationId xmlns:p14="http://schemas.microsoft.com/office/powerpoint/2010/main" val="11185288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711677-E072-4943-BBFE-B57AD27CD1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015489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73347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2960D44-7F83-42E7-B707-A63AEE098F72}" type="slidenum">
              <a:rPr lang="en-US" smtClean="0"/>
              <a:t>101</a:t>
            </a:fld>
            <a:endParaRPr lang="en-US"/>
          </a:p>
        </p:txBody>
      </p:sp>
    </p:spTree>
    <p:extLst>
      <p:ext uri="{BB962C8B-B14F-4D97-AF65-F5344CB8AC3E}">
        <p14:creationId xmlns:p14="http://schemas.microsoft.com/office/powerpoint/2010/main" val="44093881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err="1"/>
              <a:t>Principaux</a:t>
            </a:r>
            <a:r>
              <a:rPr lang="en-CA" dirty="0"/>
              <a:t> engagements pour les </a:t>
            </a:r>
            <a:r>
              <a:rPr lang="en-CA" dirty="0" err="1"/>
              <a:t>enfants</a:t>
            </a:r>
            <a:r>
              <a:rPr lang="en-CA" dirty="0"/>
              <a:t> </a:t>
            </a:r>
            <a:r>
              <a:rPr lang="en-CA" dirty="0" err="1"/>
              <a:t>dans</a:t>
            </a:r>
            <a:r>
              <a:rPr lang="en-CA" dirty="0"/>
              <a:t> </a:t>
            </a:r>
            <a:r>
              <a:rPr lang="en-CA" dirty="0" err="1"/>
              <a:t>l’Action</a:t>
            </a:r>
            <a:r>
              <a:rPr lang="en-CA" dirty="0"/>
              <a:t> </a:t>
            </a:r>
            <a:r>
              <a:rPr lang="en-CA" dirty="0" err="1"/>
              <a:t>humanitaire</a:t>
            </a:r>
            <a:r>
              <a:rPr lang="en-CA" dirty="0"/>
              <a:t> = CCC </a:t>
            </a:r>
            <a:r>
              <a:rPr lang="en-CA" dirty="0" err="1"/>
              <a:t>en</a:t>
            </a:r>
            <a:r>
              <a:rPr lang="en-CA" dirty="0"/>
              <a:t> </a:t>
            </a:r>
            <a:r>
              <a:rPr lang="en-CA" dirty="0" err="1"/>
              <a:t>anglais</a:t>
            </a:r>
            <a:r>
              <a:rPr lang="en-CA" dirty="0"/>
              <a:t> </a:t>
            </a:r>
          </a:p>
          <a:p>
            <a:r>
              <a:rPr lang="en-CA" dirty="0">
                <a:hlinkClick r:id="rId3"/>
              </a:rPr>
              <a:t>https://www.unicef.org/french/publications/index_21835.html</a:t>
            </a:r>
            <a:endParaRPr lang="en-CA" dirty="0"/>
          </a:p>
        </p:txBody>
      </p:sp>
      <p:sp>
        <p:nvSpPr>
          <p:cNvPr id="4" name="Slide Number Placeholder 3"/>
          <p:cNvSpPr>
            <a:spLocks noGrp="1"/>
          </p:cNvSpPr>
          <p:nvPr>
            <p:ph type="sldNum" sz="quarter" idx="10"/>
          </p:nvPr>
        </p:nvSpPr>
        <p:spPr/>
        <p:txBody>
          <a:bodyPr/>
          <a:lstStyle/>
          <a:p>
            <a:fld id="{32960D44-7F83-42E7-B707-A63AEE098F72}" type="slidenum">
              <a:rPr lang="en-US" smtClean="0"/>
              <a:t>103</a:t>
            </a:fld>
            <a:endParaRPr lang="en-US"/>
          </a:p>
        </p:txBody>
      </p:sp>
    </p:spTree>
    <p:extLst>
      <p:ext uri="{BB962C8B-B14F-4D97-AF65-F5344CB8AC3E}">
        <p14:creationId xmlns:p14="http://schemas.microsoft.com/office/powerpoint/2010/main" val="90484790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2960D44-7F83-42E7-B707-A63AEE098F72}" type="slidenum">
              <a:rPr lang="en-US" smtClean="0"/>
              <a:t>104</a:t>
            </a:fld>
            <a:endParaRPr lang="en-US"/>
          </a:p>
        </p:txBody>
      </p:sp>
    </p:spTree>
    <p:extLst>
      <p:ext uri="{BB962C8B-B14F-4D97-AF65-F5344CB8AC3E}">
        <p14:creationId xmlns:p14="http://schemas.microsoft.com/office/powerpoint/2010/main" val="2484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711677-E072-4943-BBFE-B57AD27CD1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5444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hlinkClick r:id="rId3"/>
              </a:rPr>
              <a:t>https://fscluster.org/sites/default/files/documents/ipc_2.pdf</a:t>
            </a:r>
            <a:endParaRPr lang="nl-NL"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39C57F-3579-4AB1-A6CB-A50D32AEC7D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8798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1252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2136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userDrawn="1"/>
        </p:nvGrpSpPr>
        <p:grpSpPr>
          <a:xfrm>
            <a:off x="0" y="0"/>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427167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81658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549E39">
                    <a:lumMod val="60000"/>
                    <a:lumOff val="40000"/>
                  </a:srgbClr>
                </a:solidFill>
                <a:effectLst/>
                <a:uLnTx/>
                <a:uFillTx/>
                <a:latin typeface="Arial"/>
                <a:ea typeface="+mn-ea"/>
                <a:cs typeface="+mn-cs"/>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549E39">
                    <a:lumMod val="60000"/>
                    <a:lumOff val="40000"/>
                  </a:srgbClr>
                </a:solidFill>
                <a:effectLst/>
                <a:uLnTx/>
                <a:uFillTx/>
                <a:latin typeface="Arial"/>
                <a:ea typeface="+mn-ea"/>
                <a:cs typeface="+mn-cs"/>
              </a:rPr>
              <a:t>”</a:t>
            </a:r>
            <a:endParaRPr kumimoji="0" lang="en-US" sz="1800" b="0" i="0" u="none" strike="noStrike" kern="1200" cap="none" spc="0" normalizeH="0" baseline="0" noProof="0" dirty="0">
              <a:ln>
                <a:noFill/>
              </a:ln>
              <a:solidFill>
                <a:srgbClr val="549E39">
                  <a:lumMod val="60000"/>
                  <a:lumOff val="40000"/>
                </a:srgbClr>
              </a:solidFill>
              <a:effectLst/>
              <a:uLnTx/>
              <a:uFillTx/>
              <a:latin typeface="Arial"/>
              <a:ea typeface="+mn-ea"/>
              <a:cs typeface="+mn-cs"/>
            </a:endParaRPr>
          </a:p>
        </p:txBody>
      </p:sp>
    </p:spTree>
    <p:extLst>
      <p:ext uri="{BB962C8B-B14F-4D97-AF65-F5344CB8AC3E}">
        <p14:creationId xmlns:p14="http://schemas.microsoft.com/office/powerpoint/2010/main" val="14299307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813626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549E39">
                    <a:lumMod val="60000"/>
                    <a:lumOff val="40000"/>
                  </a:srgbClr>
                </a:solidFill>
                <a:effectLst/>
                <a:uLnTx/>
                <a:uFillTx/>
                <a:latin typeface="Arial"/>
                <a:ea typeface="+mn-ea"/>
                <a:cs typeface="+mn-cs"/>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549E39">
                    <a:lumMod val="60000"/>
                    <a:lumOff val="40000"/>
                  </a:srgbClr>
                </a:solidFill>
                <a:effectLst/>
                <a:uLnTx/>
                <a:uFillTx/>
                <a:latin typeface="Arial"/>
                <a:ea typeface="+mn-ea"/>
                <a:cs typeface="+mn-cs"/>
              </a:rPr>
              <a:t>”</a:t>
            </a:r>
          </a:p>
        </p:txBody>
      </p:sp>
    </p:spTree>
    <p:extLst>
      <p:ext uri="{BB962C8B-B14F-4D97-AF65-F5344CB8AC3E}">
        <p14:creationId xmlns:p14="http://schemas.microsoft.com/office/powerpoint/2010/main" val="1809774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744697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1042438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43571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EFC98-7472-D141-9687-ABFCC2547A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4CB1FE8-A10E-8041-8969-4DD88ABDC6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B3217B3-A6D6-EE4F-8769-987BE954476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229183C9-4DE9-3A4A-BEEE-2D78B9DF54B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6939896A-14CE-A644-9F76-F2279335D37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59482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8A2B5-C451-0D40-A083-2ED9E8AC94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137EF1-B6F3-B849-B326-BD3B10A5732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709F83-FC2C-7240-A9E1-7C4586E3242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EE04A4D0-3E7E-784A-8345-571B53A8239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EFBB6548-E7D2-2443-90B3-B68940B26CE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8602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74734-5D3F-C441-8DD8-DD8456F58A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71BDD48-1CC0-4546-901C-8B1FFF5391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EBFC299-CCDF-A740-A2B9-A572C73E56B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412627AD-1640-E940-887E-22B46D1369E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E8FC4397-A037-5E42-BAEA-666E470373F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3321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2852069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E9E04-BC90-624C-A767-81E08F8F93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19AF85-E918-6F44-9167-86094F08413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4282E51-90DC-9444-ADE2-B26A8541332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618F9D-BCBE-5A42-983B-C0D998747D5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26A15DBA-A776-0C4E-8046-7C68BDDE6AD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5470501E-E4AD-AC43-B315-17FB3DFFEAC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14919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FF520-2F35-EC47-8520-DDD9DF0008A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CD9103B-1EE7-7243-9D1A-7F4349EE4C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20829CD-BFAC-0D48-B766-83BBD2541E5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A52A27-2978-4540-8255-893C8979DE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E9D61DB-5357-EE42-8B8C-F14329417E8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A5707E-8341-BC42-BE6A-47DBF4DC4BF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a:extLst>
              <a:ext uri="{FF2B5EF4-FFF2-40B4-BE49-F238E27FC236}">
                <a16:creationId xmlns:a16="http://schemas.microsoft.com/office/drawing/2014/main" id="{AB0BAABA-5D8F-4B43-A197-6DF75123762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7D3C2545-4933-094B-9D36-1590441FD3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54830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9B8D6-0E23-AE4D-B128-3869D47D0E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EB2F0-0956-DA47-BFA7-7E80D0D8284E}"/>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1C9328A9-6D91-CC4D-9A56-6449EE40981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99796311-DBBF-E24A-B2C9-CF04E639902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37442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C5525F-8E50-DA41-A62F-A716355C424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a:extLst>
              <a:ext uri="{FF2B5EF4-FFF2-40B4-BE49-F238E27FC236}">
                <a16:creationId xmlns:a16="http://schemas.microsoft.com/office/drawing/2014/main" id="{366D9198-A715-FF4C-9558-37AA1B47E68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B13C60F-8F2A-E447-BC42-052E8CCA917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87048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79E6D-452A-8447-8BE5-782DBBFC9A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548828F-637C-DF46-8BB6-0C1788A88C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0FB99B-DBD0-D249-BABB-D977234EB7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6FEEFE8-BE6C-6940-82A7-7A78DFC38E6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9A06F411-DD07-6B40-A4D4-1085D42C425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C56FB1FC-765F-9F48-A7FE-0B10B65E857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32293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438D9-B320-894A-9754-F65908E7AB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12D5-30B7-044E-9559-9F1D95E7B5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AA1F45-9BE6-FD41-9E99-512EF8CD28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19E4CF8-D1A4-E140-888F-E52D0C5717A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11484DE1-A488-014B-9C34-6EA90D03C1A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9790B77F-1848-404A-84BC-70F6C402162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36055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89173-5615-CC42-8623-CB5ECCA02F1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73996B3-0DDD-C94E-9C4E-D740DE763E5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ED384A-AAEA-0240-8814-CD94ECAC337C}"/>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64622819-C5E9-5E4D-8343-67A0D68D88F3}"/>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DFD11859-338B-ED47-8A4D-39A6E657C87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6659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596B0-2460-AE4D-AF06-95786160B4F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5E0B6B9-59BC-A249-8D3B-47AC0A5E9C4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2CA3F7-F774-F749-A7D9-316C6DE671F7}"/>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09CC91C2-415E-A541-AE0D-470A6400E94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4D267802-54CA-4340-8EA1-464DED7338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55981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ext Placeholder 6"/>
          <p:cNvSpPr txBox="1">
            <a:spLocks noGrp="1"/>
          </p:cNvSpPr>
          <p:nvPr>
            <p:ph type="body" sz="quarter" idx="4294967295"/>
          </p:nvPr>
        </p:nvSpPr>
        <p:spPr>
          <a:xfrm>
            <a:off x="380963" y="6286519"/>
            <a:ext cx="2571731" cy="357201"/>
          </a:xfrm>
          <a:prstGeom prst="rect">
            <a:avLst/>
          </a:prstGeom>
          <a:noFill/>
          <a:ln>
            <a:noFill/>
          </a:ln>
        </p:spPr>
        <p:txBody>
          <a:bodyPr vert="horz" wrap="square" lIns="91440" tIns="45720" rIns="91440" bIns="45720" anchor="t" anchorCtr="0" compatLnSpc="1">
            <a:noAutofit/>
          </a:bodyPr>
          <a:lstStyle>
            <a:lvl1pPr marL="342900" marR="0" lvl="0" indent="-342900" fontAlgn="auto">
              <a:lnSpc>
                <a:spcPct val="100000"/>
              </a:lnSpc>
              <a:spcBef>
                <a:spcPts val="500"/>
              </a:spcBef>
              <a:spcAft>
                <a:spcPts val="0"/>
              </a:spcAft>
              <a:buNone/>
              <a:tabLst/>
              <a:defRPr lang="en-GB" sz="2000" b="0" i="0" u="none" strike="noStrike" cap="none" spc="0" baseline="0">
                <a:solidFill>
                  <a:srgbClr val="80C2DE"/>
                </a:solidFill>
                <a:uFillTx/>
                <a:latin typeface="Roboto Condensed"/>
              </a:defRPr>
            </a:lvl1pPr>
          </a:lstStyle>
          <a:p>
            <a:pPr lvl="0"/>
            <a:r>
              <a:rPr lang="en-GB"/>
              <a:t>[CLICK TO EDIT]</a:t>
            </a:r>
          </a:p>
        </p:txBody>
      </p:sp>
      <p:sp>
        <p:nvSpPr>
          <p:cNvPr id="3" name="Text Placeholder 8"/>
          <p:cNvSpPr txBox="1">
            <a:spLocks noGrp="1"/>
          </p:cNvSpPr>
          <p:nvPr>
            <p:ph type="body" sz="quarter" idx="4294967295"/>
          </p:nvPr>
        </p:nvSpPr>
        <p:spPr>
          <a:xfrm>
            <a:off x="3714731" y="3357557"/>
            <a:ext cx="4953036" cy="571500"/>
          </a:xfrm>
          <a:prstGeom prst="rect">
            <a:avLst/>
          </a:prstGeom>
          <a:solidFill>
            <a:srgbClr val="EE3528"/>
          </a:solidFill>
          <a:ln>
            <a:noFill/>
          </a:ln>
        </p:spPr>
        <p:txBody>
          <a:bodyPr vert="horz" wrap="square" lIns="91440" tIns="45720" rIns="91440" bIns="45720" anchor="ctr" anchorCtr="1" compatLnSpc="1">
            <a:noAutofit/>
          </a:bodyPr>
          <a:lstStyle>
            <a:lvl1pPr marL="342900" marR="0" lvl="0" indent="-342900" algn="ctr" fontAlgn="auto">
              <a:lnSpc>
                <a:spcPct val="100000"/>
              </a:lnSpc>
              <a:spcBef>
                <a:spcPts val="700"/>
              </a:spcBef>
              <a:spcAft>
                <a:spcPts val="0"/>
              </a:spcAft>
              <a:buNone/>
              <a:tabLst/>
              <a:defRPr lang="en-GB" sz="3000" b="0" i="0" u="none" strike="noStrike" cap="none" spc="0" baseline="0">
                <a:solidFill>
                  <a:srgbClr val="FFFFFF"/>
                </a:solidFill>
                <a:uFillTx/>
                <a:latin typeface="Oswald"/>
              </a:defRPr>
            </a:lvl1pPr>
          </a:lstStyle>
          <a:p>
            <a:pPr lvl="0"/>
            <a:r>
              <a:rPr lang="en-GB"/>
              <a:t>[CLICK TO EDIT SUBTITLE]</a:t>
            </a:r>
          </a:p>
        </p:txBody>
      </p:sp>
      <p:sp>
        <p:nvSpPr>
          <p:cNvPr id="4" name="Text Placeholder 10"/>
          <p:cNvSpPr txBox="1">
            <a:spLocks noGrp="1"/>
          </p:cNvSpPr>
          <p:nvPr>
            <p:ph type="body" sz="quarter" idx="4294967295"/>
          </p:nvPr>
        </p:nvSpPr>
        <p:spPr>
          <a:xfrm>
            <a:off x="2762231" y="2500307"/>
            <a:ext cx="6762792" cy="642932"/>
          </a:xfrm>
          <a:prstGeom prst="rect">
            <a:avLst/>
          </a:prstGeom>
          <a:solidFill>
            <a:srgbClr val="4A8DAA"/>
          </a:solidFill>
          <a:ln>
            <a:noFill/>
          </a:ln>
        </p:spPr>
        <p:txBody>
          <a:bodyPr vert="horz" wrap="square" lIns="91440" tIns="45720" rIns="91440" bIns="45720" anchor="ctr" anchorCtr="1" compatLnSpc="1">
            <a:noAutofit/>
          </a:bodyPr>
          <a:lstStyle>
            <a:lvl1pPr marL="342900" marR="0" lvl="0" indent="-342900" algn="ctr" fontAlgn="auto">
              <a:lnSpc>
                <a:spcPct val="100000"/>
              </a:lnSpc>
              <a:spcAft>
                <a:spcPts val="0"/>
              </a:spcAft>
              <a:buNone/>
              <a:tabLst/>
              <a:defRPr lang="en-GB" sz="4000" b="0" i="0" u="none" strike="noStrike" cap="none" spc="0" baseline="0">
                <a:solidFill>
                  <a:srgbClr val="FFFFFF"/>
                </a:solidFill>
                <a:uFillTx/>
                <a:latin typeface="Oswald"/>
              </a:defRPr>
            </a:lvl1pPr>
          </a:lstStyle>
          <a:p>
            <a:pPr lvl="0"/>
            <a:r>
              <a:rPr lang="en-GB"/>
              <a:t>[CLICK TO EDIT MAIN TITLE]</a:t>
            </a:r>
          </a:p>
        </p:txBody>
      </p:sp>
      <p:sp>
        <p:nvSpPr>
          <p:cNvPr id="5" name="TextBox 13"/>
          <p:cNvSpPr txBox="1"/>
          <p:nvPr/>
        </p:nvSpPr>
        <p:spPr>
          <a:xfrm>
            <a:off x="5714999" y="6315038"/>
            <a:ext cx="6381792" cy="400114"/>
          </a:xfrm>
          <a:prstGeom prst="rect">
            <a:avLst/>
          </a:prstGeom>
          <a:noFill/>
          <a:ln>
            <a:noFill/>
          </a:ln>
        </p:spPr>
        <p:txBody>
          <a:bodyPr vert="horz" wrap="square" lIns="91440" tIns="45720" rIns="91440" bIns="45720" anchor="t" anchorCtr="0" compatLnSpc="1">
            <a:spAutoFit/>
          </a:bodyPr>
          <a:lstStyle/>
          <a:p>
            <a:pPr marL="0" marR="0" lvl="0" indent="0" algn="r"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GB" sz="1000" b="0" i="0" u="none" strike="noStrike" kern="1200" cap="none" spc="0" normalizeH="0" baseline="0" noProof="0">
                <a:ln>
                  <a:noFill/>
                </a:ln>
                <a:solidFill>
                  <a:srgbClr val="80C2DE"/>
                </a:solidFill>
                <a:effectLst/>
                <a:uLnTx/>
                <a:uFillTx/>
                <a:latin typeface="Roboto Condensed"/>
                <a:ea typeface="+mn-ea"/>
                <a:cs typeface="+mn-cs"/>
              </a:rPr>
              <a:t>Registered Charity No 1079752</a:t>
            </a:r>
            <a:br>
              <a:rPr kumimoji="0" lang="en-GB" sz="1000" b="0" i="0" u="none" strike="noStrike" kern="1200" cap="none" spc="0" normalizeH="0" baseline="0" noProof="0">
                <a:ln>
                  <a:noFill/>
                </a:ln>
                <a:solidFill>
                  <a:srgbClr val="80C2DE"/>
                </a:solidFill>
                <a:effectLst/>
                <a:uLnTx/>
                <a:uFillTx/>
                <a:latin typeface="Roboto Condensed"/>
                <a:ea typeface="+mn-ea"/>
                <a:cs typeface="+mn-cs"/>
              </a:rPr>
            </a:br>
            <a:r>
              <a:rPr kumimoji="0" lang="en-GB" sz="1000" b="0" i="0" u="none" strike="noStrike" kern="1200" cap="none" spc="0" normalizeH="0" baseline="0" noProof="0">
                <a:ln>
                  <a:noFill/>
                </a:ln>
                <a:solidFill>
                  <a:srgbClr val="80C2DE"/>
                </a:solidFill>
                <a:effectLst/>
                <a:uLnTx/>
                <a:uFillTx/>
                <a:latin typeface="Roboto Condensed"/>
                <a:ea typeface="+mn-ea"/>
                <a:cs typeface="+mn-cs"/>
              </a:rPr>
              <a:t>RedR UK is a company limited by guarantee. Company Number 3929653</a:t>
            </a:r>
          </a:p>
        </p:txBody>
      </p:sp>
    </p:spTree>
    <p:extLst>
      <p:ext uri="{BB962C8B-B14F-4D97-AF65-F5344CB8AC3E}">
        <p14:creationId xmlns:p14="http://schemas.microsoft.com/office/powerpoint/2010/main" val="3376197363"/>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965234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889561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991410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022573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873930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404279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275389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667784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440761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865464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0567685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61340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2653897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9431993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18291576"/>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EFC98-7472-D141-9687-ABFCC2547A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4CB1FE8-A10E-8041-8969-4DD88ABDC6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B3217B3-A6D6-EE4F-8769-987BE954476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229183C9-4DE9-3A4A-BEEE-2D78B9DF54B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6939896A-14CE-A644-9F76-F2279335D37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33072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8A2B5-C451-0D40-A083-2ED9E8AC94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137EF1-B6F3-B849-B326-BD3B10A5732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709F83-FC2C-7240-A9E1-7C4586E3242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EE04A4D0-3E7E-784A-8345-571B53A8239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EFBB6548-E7D2-2443-90B3-B68940B26CE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31061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74734-5D3F-C441-8DD8-DD8456F58A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71BDD48-1CC0-4546-901C-8B1FFF5391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EBFC299-CCDF-A740-A2B9-A572C73E56B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412627AD-1640-E940-887E-22B46D1369E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E8FC4397-A037-5E42-BAEA-666E470373F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26686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E9E04-BC90-624C-A767-81E08F8F93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19AF85-E918-6F44-9167-86094F08413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4282E51-90DC-9444-ADE2-B26A8541332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618F9D-BCBE-5A42-983B-C0D998747D5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26A15DBA-A776-0C4E-8046-7C68BDDE6AD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5470501E-E4AD-AC43-B315-17FB3DFFEAC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82382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FF520-2F35-EC47-8520-DDD9DF0008A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CD9103B-1EE7-7243-9D1A-7F4349EE4C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20829CD-BFAC-0D48-B766-83BBD2541E5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A52A27-2978-4540-8255-893C8979DE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E9D61DB-5357-EE42-8B8C-F14329417E8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A5707E-8341-BC42-BE6A-47DBF4DC4BF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a:extLst>
              <a:ext uri="{FF2B5EF4-FFF2-40B4-BE49-F238E27FC236}">
                <a16:creationId xmlns:a16="http://schemas.microsoft.com/office/drawing/2014/main" id="{AB0BAABA-5D8F-4B43-A197-6DF75123762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7D3C2545-4933-094B-9D36-1590441FD3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01505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9B8D6-0E23-AE4D-B128-3869D47D0E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EB2F0-0956-DA47-BFA7-7E80D0D8284E}"/>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1C9328A9-6D91-CC4D-9A56-6449EE40981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99796311-DBBF-E24A-B2C9-CF04E639902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52835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C5525F-8E50-DA41-A62F-A716355C424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a:extLst>
              <a:ext uri="{FF2B5EF4-FFF2-40B4-BE49-F238E27FC236}">
                <a16:creationId xmlns:a16="http://schemas.microsoft.com/office/drawing/2014/main" id="{366D9198-A715-FF4C-9558-37AA1B47E68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B13C60F-8F2A-E447-BC42-052E8CCA917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69976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79E6D-452A-8447-8BE5-782DBBFC9A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548828F-637C-DF46-8BB6-0C1788A88C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0FB99B-DBD0-D249-BABB-D977234EB7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6FEEFE8-BE6C-6940-82A7-7A78DFC38E6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9A06F411-DD07-6B40-A4D4-1085D42C425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C56FB1FC-765F-9F48-A7FE-0B10B65E857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3202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9890782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438D9-B320-894A-9754-F65908E7AB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12D5-30B7-044E-9559-9F1D95E7B5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AA1F45-9BE6-FD41-9E99-512EF8CD28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19E4CF8-D1A4-E140-888F-E52D0C5717A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11484DE1-A488-014B-9C34-6EA90D03C1A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9790B77F-1848-404A-84BC-70F6C402162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27054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89173-5615-CC42-8623-CB5ECCA02F1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73996B3-0DDD-C94E-9C4E-D740DE763E5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ED384A-AAEA-0240-8814-CD94ECAC337C}"/>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64622819-C5E9-5E4D-8343-67A0D68D88F3}"/>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DFD11859-338B-ED47-8A4D-39A6E657C87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40564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596B0-2460-AE4D-AF06-95786160B4F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5E0B6B9-59BC-A249-8D3B-47AC0A5E9C4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2CA3F7-F774-F749-A7D9-316C6DE671F7}"/>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09CC91C2-415E-A541-AE0D-470A6400E94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4D267802-54CA-4340-8EA1-464DED7338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9682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ext Placeholder 6"/>
          <p:cNvSpPr txBox="1">
            <a:spLocks noGrp="1"/>
          </p:cNvSpPr>
          <p:nvPr>
            <p:ph type="body" sz="quarter" idx="4294967295"/>
          </p:nvPr>
        </p:nvSpPr>
        <p:spPr>
          <a:xfrm>
            <a:off x="380963" y="6286519"/>
            <a:ext cx="2571731" cy="357201"/>
          </a:xfrm>
          <a:prstGeom prst="rect">
            <a:avLst/>
          </a:prstGeom>
          <a:noFill/>
          <a:ln>
            <a:noFill/>
          </a:ln>
        </p:spPr>
        <p:txBody>
          <a:bodyPr vert="horz" wrap="square" lIns="91440" tIns="45720" rIns="91440" bIns="45720" anchor="t" anchorCtr="0" compatLnSpc="1">
            <a:noAutofit/>
          </a:bodyPr>
          <a:lstStyle>
            <a:lvl1pPr marL="342900" marR="0" lvl="0" indent="-342900" fontAlgn="auto">
              <a:lnSpc>
                <a:spcPct val="100000"/>
              </a:lnSpc>
              <a:spcBef>
                <a:spcPts val="500"/>
              </a:spcBef>
              <a:spcAft>
                <a:spcPts val="0"/>
              </a:spcAft>
              <a:buNone/>
              <a:tabLst/>
              <a:defRPr lang="en-GB" sz="2000" b="0" i="0" u="none" strike="noStrike" cap="none" spc="0" baseline="0">
                <a:solidFill>
                  <a:srgbClr val="80C2DE"/>
                </a:solidFill>
                <a:uFillTx/>
                <a:latin typeface="Roboto Condensed"/>
              </a:defRPr>
            </a:lvl1pPr>
          </a:lstStyle>
          <a:p>
            <a:pPr lvl="0"/>
            <a:r>
              <a:rPr lang="en-GB"/>
              <a:t>[CLICK TO EDIT]</a:t>
            </a:r>
          </a:p>
        </p:txBody>
      </p:sp>
      <p:sp>
        <p:nvSpPr>
          <p:cNvPr id="3" name="Text Placeholder 8"/>
          <p:cNvSpPr txBox="1">
            <a:spLocks noGrp="1"/>
          </p:cNvSpPr>
          <p:nvPr>
            <p:ph type="body" sz="quarter" idx="4294967295"/>
          </p:nvPr>
        </p:nvSpPr>
        <p:spPr>
          <a:xfrm>
            <a:off x="3714731" y="3357557"/>
            <a:ext cx="4953036" cy="571500"/>
          </a:xfrm>
          <a:prstGeom prst="rect">
            <a:avLst/>
          </a:prstGeom>
          <a:solidFill>
            <a:srgbClr val="EE3528"/>
          </a:solidFill>
          <a:ln>
            <a:noFill/>
          </a:ln>
        </p:spPr>
        <p:txBody>
          <a:bodyPr vert="horz" wrap="square" lIns="91440" tIns="45720" rIns="91440" bIns="45720" anchor="ctr" anchorCtr="1" compatLnSpc="1">
            <a:noAutofit/>
          </a:bodyPr>
          <a:lstStyle>
            <a:lvl1pPr marL="342900" marR="0" lvl="0" indent="-342900" algn="ctr" fontAlgn="auto">
              <a:lnSpc>
                <a:spcPct val="100000"/>
              </a:lnSpc>
              <a:spcBef>
                <a:spcPts val="700"/>
              </a:spcBef>
              <a:spcAft>
                <a:spcPts val="0"/>
              </a:spcAft>
              <a:buNone/>
              <a:tabLst/>
              <a:defRPr lang="en-GB" sz="3000" b="0" i="0" u="none" strike="noStrike" cap="none" spc="0" baseline="0">
                <a:solidFill>
                  <a:srgbClr val="FFFFFF"/>
                </a:solidFill>
                <a:uFillTx/>
                <a:latin typeface="Oswald"/>
              </a:defRPr>
            </a:lvl1pPr>
          </a:lstStyle>
          <a:p>
            <a:pPr lvl="0"/>
            <a:r>
              <a:rPr lang="en-GB"/>
              <a:t>[CLICK TO EDIT SUBTITLE]</a:t>
            </a:r>
          </a:p>
        </p:txBody>
      </p:sp>
      <p:sp>
        <p:nvSpPr>
          <p:cNvPr id="4" name="Text Placeholder 10"/>
          <p:cNvSpPr txBox="1">
            <a:spLocks noGrp="1"/>
          </p:cNvSpPr>
          <p:nvPr>
            <p:ph type="body" sz="quarter" idx="4294967295"/>
          </p:nvPr>
        </p:nvSpPr>
        <p:spPr>
          <a:xfrm>
            <a:off x="2762231" y="2500307"/>
            <a:ext cx="6762792" cy="642932"/>
          </a:xfrm>
          <a:prstGeom prst="rect">
            <a:avLst/>
          </a:prstGeom>
          <a:solidFill>
            <a:srgbClr val="4A8DAA"/>
          </a:solidFill>
          <a:ln>
            <a:noFill/>
          </a:ln>
        </p:spPr>
        <p:txBody>
          <a:bodyPr vert="horz" wrap="square" lIns="91440" tIns="45720" rIns="91440" bIns="45720" anchor="ctr" anchorCtr="1" compatLnSpc="1">
            <a:noAutofit/>
          </a:bodyPr>
          <a:lstStyle>
            <a:lvl1pPr marL="342900" marR="0" lvl="0" indent="-342900" algn="ctr" fontAlgn="auto">
              <a:lnSpc>
                <a:spcPct val="100000"/>
              </a:lnSpc>
              <a:spcAft>
                <a:spcPts val="0"/>
              </a:spcAft>
              <a:buNone/>
              <a:tabLst/>
              <a:defRPr lang="en-GB" sz="4000" b="0" i="0" u="none" strike="noStrike" cap="none" spc="0" baseline="0">
                <a:solidFill>
                  <a:srgbClr val="FFFFFF"/>
                </a:solidFill>
                <a:uFillTx/>
                <a:latin typeface="Oswald"/>
              </a:defRPr>
            </a:lvl1pPr>
          </a:lstStyle>
          <a:p>
            <a:pPr lvl="0"/>
            <a:r>
              <a:rPr lang="en-GB"/>
              <a:t>[CLICK TO EDIT MAIN TITLE]</a:t>
            </a:r>
          </a:p>
        </p:txBody>
      </p:sp>
      <p:sp>
        <p:nvSpPr>
          <p:cNvPr id="5" name="TextBox 13"/>
          <p:cNvSpPr txBox="1"/>
          <p:nvPr/>
        </p:nvSpPr>
        <p:spPr>
          <a:xfrm>
            <a:off x="5714999" y="6315038"/>
            <a:ext cx="6381792" cy="400114"/>
          </a:xfrm>
          <a:prstGeom prst="rect">
            <a:avLst/>
          </a:prstGeom>
          <a:noFill/>
          <a:ln>
            <a:noFill/>
          </a:ln>
        </p:spPr>
        <p:txBody>
          <a:bodyPr vert="horz" wrap="square" lIns="91440" tIns="45720" rIns="91440" bIns="45720" anchor="t" anchorCtr="0" compatLnSpc="1">
            <a:spAutoFit/>
          </a:bodyPr>
          <a:lstStyle/>
          <a:p>
            <a:pPr marL="0" marR="0" lvl="0" indent="0" algn="r"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GB" sz="1000" b="0" i="0" u="none" strike="noStrike" kern="1200" cap="none" spc="0" normalizeH="0" baseline="0" noProof="0">
                <a:ln>
                  <a:noFill/>
                </a:ln>
                <a:solidFill>
                  <a:srgbClr val="80C2DE"/>
                </a:solidFill>
                <a:effectLst/>
                <a:uLnTx/>
                <a:uFillTx/>
                <a:latin typeface="Roboto Condensed"/>
                <a:ea typeface="+mn-ea"/>
                <a:cs typeface="+mn-cs"/>
              </a:rPr>
              <a:t>Registered Charity No 1079752</a:t>
            </a:r>
            <a:br>
              <a:rPr kumimoji="0" lang="en-GB" sz="1000" b="0" i="0" u="none" strike="noStrike" kern="1200" cap="none" spc="0" normalizeH="0" baseline="0" noProof="0">
                <a:ln>
                  <a:noFill/>
                </a:ln>
                <a:solidFill>
                  <a:srgbClr val="80C2DE"/>
                </a:solidFill>
                <a:effectLst/>
                <a:uLnTx/>
                <a:uFillTx/>
                <a:latin typeface="Roboto Condensed"/>
                <a:ea typeface="+mn-ea"/>
                <a:cs typeface="+mn-cs"/>
              </a:rPr>
            </a:br>
            <a:r>
              <a:rPr kumimoji="0" lang="en-GB" sz="1000" b="0" i="0" u="none" strike="noStrike" kern="1200" cap="none" spc="0" normalizeH="0" baseline="0" noProof="0">
                <a:ln>
                  <a:noFill/>
                </a:ln>
                <a:solidFill>
                  <a:srgbClr val="80C2DE"/>
                </a:solidFill>
                <a:effectLst/>
                <a:uLnTx/>
                <a:uFillTx/>
                <a:latin typeface="Roboto Condensed"/>
                <a:ea typeface="+mn-ea"/>
                <a:cs typeface="+mn-cs"/>
              </a:rPr>
              <a:t>RedR UK is a company limited by guarantee. Company Number 3929653</a:t>
            </a:r>
          </a:p>
        </p:txBody>
      </p:sp>
    </p:spTree>
    <p:extLst>
      <p:ext uri="{BB962C8B-B14F-4D97-AF65-F5344CB8AC3E}">
        <p14:creationId xmlns:p14="http://schemas.microsoft.com/office/powerpoint/2010/main" val="2335855134"/>
      </p:ext>
    </p:extLst>
  </p:cSld>
  <p:clrMapOvr>
    <a:masterClrMapping/>
  </p:clrMapOvr>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454747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017274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3"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156378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380367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504942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image" Target="../media/image2.sv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pn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6" Type="http://schemas.openxmlformats.org/officeDocument/2006/relationships/image" Target="../media/image2.svg"/><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image" Target="../media/image1.png"/><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D462970-8B64-45AC-BF74-C4B391875EF3}" type="datetimeFigureOut">
              <a:rPr kumimoji="0" lang="en-US" sz="900" b="0" i="0" u="none" strike="noStrike" kern="1200" cap="none" spc="0" normalizeH="0" baseline="0" noProof="0" smtClean="0">
                <a:ln>
                  <a:noFill/>
                </a:ln>
                <a:solidFill>
                  <a:prstClr val="black">
                    <a:tint val="75000"/>
                  </a:prstClr>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3/5/2020</a:t>
            </a:fld>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tint val="75000"/>
                </a:prstClr>
              </a:solidFill>
              <a:effectLst/>
              <a:uLnTx/>
              <a:uFillTx/>
              <a:latin typeface="Trebuchet MS" panose="020B0603020202020204"/>
              <a:ea typeface="+mn-ea"/>
              <a:cs typeface="+mn-cs"/>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5D92118-7B91-4364-B6C9-8B471AE3BE7D}" type="slidenum">
              <a:rPr kumimoji="0" lang="en-US" sz="900" b="0" i="0" u="none" strike="noStrike" kern="1200" cap="none" spc="0" normalizeH="0" baseline="0" noProof="0" smtClean="0">
                <a:ln>
                  <a:noFill/>
                </a:ln>
                <a:solidFill>
                  <a:srgbClr val="549E39"/>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549E39"/>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5155568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DBFFD7-2FD5-0244-90F7-2204BA2281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065F9DC-5D4A-FB4D-9F29-356F0D9621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706D0A-48E4-4D46-A7ED-B0CFE62CDF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5C6FF81A-416E-FD45-8017-D1B21EE624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9BE8C4C3-10D5-CC47-9A8F-5C34D20244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1EBEE757-5DE7-A841-9B26-615B52D5A675}"/>
              </a:ext>
            </a:extLst>
          </p:cNvPr>
          <p:cNvSpPr txBox="1">
            <a:spLocks/>
          </p:cNvSpPr>
          <p:nvPr userDrawn="1"/>
        </p:nvSpPr>
        <p:spPr bwMode="auto">
          <a:xfrm>
            <a:off x="0" y="-95003"/>
            <a:ext cx="12192000" cy="836364"/>
          </a:xfrm>
          <a:prstGeom prst="rect">
            <a:avLst/>
          </a:prstGeom>
          <a:gradFill flip="none" rotWithShape="1">
            <a:gsLst>
              <a:gs pos="85000">
                <a:srgbClr val="78BF3F"/>
              </a:gs>
              <a:gs pos="0">
                <a:srgbClr val="009740"/>
              </a:gs>
              <a:gs pos="100000">
                <a:srgbClr val="8DC63F"/>
              </a:gs>
            </a:gsLst>
            <a:lin ang="0" scaled="1"/>
            <a:tileRect/>
          </a:gradFill>
          <a:ln>
            <a:noFill/>
          </a:ln>
        </p:spPr>
        <p:txBody>
          <a:bodyPr vert="horz" wrap="square" lIns="91440" tIns="45720" rIns="91440" bIns="45720" numCol="1" anchor="ctr" anchorCtr="0" compatLnSpc="1">
            <a:prstTxWarp prst="textNoShape">
              <a:avLst/>
            </a:prstTxWarp>
          </a:bodyPr>
          <a:lstStyle>
            <a:lvl1pPr marL="338138" algn="l" rtl="0" eaLnBrk="0" fontAlgn="base" hangingPunct="0">
              <a:spcBef>
                <a:spcPct val="0"/>
              </a:spcBef>
              <a:spcAft>
                <a:spcPct val="0"/>
              </a:spcAft>
              <a:defRPr sz="3600" b="1" kern="1200" baseline="0">
                <a:solidFill>
                  <a:schemeClr val="bg1"/>
                </a:solidFill>
                <a:latin typeface="Arial" pitchFamily="34" charset="0"/>
                <a:ea typeface="+mj-ea"/>
                <a:cs typeface="Arial" pitchFamily="34" charset="0"/>
              </a:defRPr>
            </a:lvl1pPr>
            <a:lvl2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2pPr>
            <a:lvl3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3pPr>
            <a:lvl4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4pPr>
            <a:lvl5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5pPr>
            <a:lvl6pPr marL="7953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6pPr>
            <a:lvl7pPr marL="12525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7pPr>
            <a:lvl8pPr marL="17097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8pPr>
            <a:lvl9pPr marL="21669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9pPr>
          </a:lstStyle>
          <a:p>
            <a:pPr marL="338138" marR="0" lvl="0" indent="0" algn="l" defTabSz="914400" rtl="0" eaLnBrk="0" fontAlgn="base" latinLnBrk="0" hangingPunct="0">
              <a:lnSpc>
                <a:spcPct val="100000"/>
              </a:lnSpc>
              <a:spcBef>
                <a:spcPct val="0"/>
              </a:spcBef>
              <a:spcAft>
                <a:spcPct val="0"/>
              </a:spcAft>
              <a:buClrTx/>
              <a:buSzTx/>
              <a:buFontTx/>
              <a:buNone/>
              <a:tabLst/>
              <a:defRPr/>
            </a:pPr>
            <a:endParaRPr kumimoji="0" lang="en-GB" sz="2800" b="1" i="0" u="none" strike="noStrike" kern="1200" cap="none" spc="0" normalizeH="0" baseline="0" noProof="0" dirty="0">
              <a:ln>
                <a:noFill/>
              </a:ln>
              <a:solidFill>
                <a:prstClr val="white"/>
              </a:solidFill>
              <a:effectLst/>
              <a:uLnTx/>
              <a:uFillTx/>
              <a:latin typeface="Arial" pitchFamily="34" charset="0"/>
              <a:ea typeface="+mj-ea"/>
              <a:cs typeface="Arial" pitchFamily="34" charset="0"/>
            </a:endParaRPr>
          </a:p>
        </p:txBody>
      </p:sp>
      <p:sp>
        <p:nvSpPr>
          <p:cNvPr id="8" name="TextBox 7">
            <a:extLst>
              <a:ext uri="{FF2B5EF4-FFF2-40B4-BE49-F238E27FC236}">
                <a16:creationId xmlns:a16="http://schemas.microsoft.com/office/drawing/2014/main" id="{E5D0141E-F037-9C41-B9C0-D1BA25CF4447}"/>
              </a:ext>
            </a:extLst>
          </p:cNvPr>
          <p:cNvSpPr txBox="1">
            <a:spLocks noChangeArrowheads="1"/>
          </p:cNvSpPr>
          <p:nvPr userDrawn="1"/>
        </p:nvSpPr>
        <p:spPr bwMode="auto">
          <a:xfrm>
            <a:off x="0" y="796964"/>
            <a:ext cx="12192000" cy="76200"/>
          </a:xfrm>
          <a:prstGeom prst="rect">
            <a:avLst/>
          </a:prstGeom>
          <a:solidFill>
            <a:srgbClr val="8DC63F"/>
          </a:solid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pic>
        <p:nvPicPr>
          <p:cNvPr id="9" name="Graphic 8">
            <a:extLst>
              <a:ext uri="{FF2B5EF4-FFF2-40B4-BE49-F238E27FC236}">
                <a16:creationId xmlns:a16="http://schemas.microsoft.com/office/drawing/2014/main" id="{CAE2A270-1CC9-1C48-8F19-A4375D01E3E2}"/>
              </a:ext>
            </a:extLst>
          </p:cNvPr>
          <p:cNvPicPr>
            <a:picLocks noChangeAspect="1"/>
          </p:cNvPicPr>
          <p:nvPr userDrawn="1"/>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1410485" y="-72701"/>
            <a:ext cx="781515" cy="781515"/>
          </a:xfrm>
          <a:prstGeom prst="rect">
            <a:avLst/>
          </a:prstGeom>
        </p:spPr>
      </p:pic>
    </p:spTree>
    <p:extLst>
      <p:ext uri="{BB962C8B-B14F-4D97-AF65-F5344CB8AC3E}">
        <p14:creationId xmlns:p14="http://schemas.microsoft.com/office/powerpoint/2010/main" val="185338328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E35062E-4304-46EF-89BF-883B992A90CE}"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2FA61928-8780-4C7B-A428-994DFDAE30A1}"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3954340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DBFFD7-2FD5-0244-90F7-2204BA2281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065F9DC-5D4A-FB4D-9F29-356F0D9621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706D0A-48E4-4D46-A7ED-B0CFE62CDF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C2E2241-0D73-7E41-AA78-1164161C8B1B}"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5C6FF81A-416E-FD45-8017-D1B21EE624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9BE8C4C3-10D5-CC47-9A8F-5C34D20244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22F900F1-9EEF-BB40-8D74-BD75C0911E4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1EBEE757-5DE7-A841-9B26-615B52D5A675}"/>
              </a:ext>
            </a:extLst>
          </p:cNvPr>
          <p:cNvSpPr txBox="1">
            <a:spLocks/>
          </p:cNvSpPr>
          <p:nvPr userDrawn="1"/>
        </p:nvSpPr>
        <p:spPr bwMode="auto">
          <a:xfrm>
            <a:off x="0" y="-95003"/>
            <a:ext cx="12192000" cy="836364"/>
          </a:xfrm>
          <a:prstGeom prst="rect">
            <a:avLst/>
          </a:prstGeom>
          <a:gradFill flip="none" rotWithShape="1">
            <a:gsLst>
              <a:gs pos="85000">
                <a:srgbClr val="78BF3F"/>
              </a:gs>
              <a:gs pos="0">
                <a:srgbClr val="009740"/>
              </a:gs>
              <a:gs pos="100000">
                <a:srgbClr val="8DC63F"/>
              </a:gs>
            </a:gsLst>
            <a:lin ang="0" scaled="1"/>
            <a:tileRect/>
          </a:gradFill>
          <a:ln>
            <a:noFill/>
          </a:ln>
        </p:spPr>
        <p:txBody>
          <a:bodyPr vert="horz" wrap="square" lIns="91440" tIns="45720" rIns="91440" bIns="45720" numCol="1" anchor="ctr" anchorCtr="0" compatLnSpc="1">
            <a:prstTxWarp prst="textNoShape">
              <a:avLst/>
            </a:prstTxWarp>
          </a:bodyPr>
          <a:lstStyle>
            <a:lvl1pPr marL="338138" algn="l" rtl="0" eaLnBrk="0" fontAlgn="base" hangingPunct="0">
              <a:spcBef>
                <a:spcPct val="0"/>
              </a:spcBef>
              <a:spcAft>
                <a:spcPct val="0"/>
              </a:spcAft>
              <a:defRPr sz="3600" b="1" kern="1200" baseline="0">
                <a:solidFill>
                  <a:schemeClr val="bg1"/>
                </a:solidFill>
                <a:latin typeface="Arial" pitchFamily="34" charset="0"/>
                <a:ea typeface="+mj-ea"/>
                <a:cs typeface="Arial" pitchFamily="34" charset="0"/>
              </a:defRPr>
            </a:lvl1pPr>
            <a:lvl2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2pPr>
            <a:lvl3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3pPr>
            <a:lvl4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4pPr>
            <a:lvl5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5pPr>
            <a:lvl6pPr marL="7953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6pPr>
            <a:lvl7pPr marL="12525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7pPr>
            <a:lvl8pPr marL="17097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8pPr>
            <a:lvl9pPr marL="21669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9pPr>
          </a:lstStyle>
          <a:p>
            <a:pPr marL="338138" marR="0" lvl="0" indent="0" algn="l" defTabSz="914400" rtl="0" eaLnBrk="0" fontAlgn="base" latinLnBrk="0" hangingPunct="0">
              <a:lnSpc>
                <a:spcPct val="100000"/>
              </a:lnSpc>
              <a:spcBef>
                <a:spcPct val="0"/>
              </a:spcBef>
              <a:spcAft>
                <a:spcPct val="0"/>
              </a:spcAft>
              <a:buClrTx/>
              <a:buSzTx/>
              <a:buFontTx/>
              <a:buNone/>
              <a:tabLst/>
              <a:defRPr/>
            </a:pPr>
            <a:endParaRPr kumimoji="0" lang="en-GB" sz="2800" b="1" i="0" u="none" strike="noStrike" kern="1200" cap="none" spc="0" normalizeH="0" baseline="0" noProof="0" dirty="0">
              <a:ln>
                <a:noFill/>
              </a:ln>
              <a:solidFill>
                <a:prstClr val="white"/>
              </a:solidFill>
              <a:effectLst/>
              <a:uLnTx/>
              <a:uFillTx/>
              <a:latin typeface="Arial" pitchFamily="34" charset="0"/>
              <a:ea typeface="+mj-ea"/>
              <a:cs typeface="Arial" pitchFamily="34" charset="0"/>
            </a:endParaRPr>
          </a:p>
        </p:txBody>
      </p:sp>
      <p:sp>
        <p:nvSpPr>
          <p:cNvPr id="8" name="TextBox 7">
            <a:extLst>
              <a:ext uri="{FF2B5EF4-FFF2-40B4-BE49-F238E27FC236}">
                <a16:creationId xmlns:a16="http://schemas.microsoft.com/office/drawing/2014/main" id="{E5D0141E-F037-9C41-B9C0-D1BA25CF4447}"/>
              </a:ext>
            </a:extLst>
          </p:cNvPr>
          <p:cNvSpPr txBox="1">
            <a:spLocks noChangeArrowheads="1"/>
          </p:cNvSpPr>
          <p:nvPr userDrawn="1"/>
        </p:nvSpPr>
        <p:spPr bwMode="auto">
          <a:xfrm>
            <a:off x="0" y="796964"/>
            <a:ext cx="12192000" cy="76200"/>
          </a:xfrm>
          <a:prstGeom prst="rect">
            <a:avLst/>
          </a:prstGeom>
          <a:solidFill>
            <a:srgbClr val="8DC63F"/>
          </a:solid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pic>
        <p:nvPicPr>
          <p:cNvPr id="9" name="Graphic 8">
            <a:extLst>
              <a:ext uri="{FF2B5EF4-FFF2-40B4-BE49-F238E27FC236}">
                <a16:creationId xmlns:a16="http://schemas.microsoft.com/office/drawing/2014/main" id="{CAE2A270-1CC9-1C48-8F19-A4375D01E3E2}"/>
              </a:ext>
            </a:extLst>
          </p:cNvPr>
          <p:cNvPicPr>
            <a:picLocks noChangeAspect="1"/>
          </p:cNvPicPr>
          <p:nvPr userDrawn="1"/>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1410485" y="-72701"/>
            <a:ext cx="781515" cy="781515"/>
          </a:xfrm>
          <a:prstGeom prst="rect">
            <a:avLst/>
          </a:prstGeom>
        </p:spPr>
      </p:pic>
    </p:spTree>
    <p:extLst>
      <p:ext uri="{BB962C8B-B14F-4D97-AF65-F5344CB8AC3E}">
        <p14:creationId xmlns:p14="http://schemas.microsoft.com/office/powerpoint/2010/main" val="705594457"/>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3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8.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4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4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0.xml.rels><?xml version="1.0" encoding="UTF-8" standalone="yes"?>
<Relationships xmlns="http://schemas.openxmlformats.org/package/2006/relationships"><Relationship Id="rId3" Type="http://schemas.openxmlformats.org/officeDocument/2006/relationships/hyperlink" Target="https://www.gihahandbook.org/#en/Section-Additional-Resources" TargetMode="External"/><Relationship Id="rId2" Type="http://schemas.openxmlformats.org/officeDocument/2006/relationships/notesSlide" Target="../notesSlides/notesSlide23.xml"/><Relationship Id="rId1" Type="http://schemas.openxmlformats.org/officeDocument/2006/relationships/slideLayout" Target="../slideLayouts/slideLayout43.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4.xml"/><Relationship Id="rId1" Type="http://schemas.openxmlformats.org/officeDocument/2006/relationships/slideLayout" Target="../slideLayouts/slideLayout43.xml"/><Relationship Id="rId4" Type="http://schemas.openxmlformats.org/officeDocument/2006/relationships/hyperlink" Target="http://www.gbvguidelines.org/"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9.xml.rels><?xml version="1.0" encoding="UTF-8" standalone="yes"?>
<Relationships xmlns="http://schemas.openxmlformats.org/package/2006/relationships"><Relationship Id="rId2" Type="http://schemas.openxmlformats.org/officeDocument/2006/relationships/hyperlink" Target="http://linknca.org/article/alleger_la_surcharge_de_travail_des_femmes_pour_ameliorer_le_statut_nutritionnel_des_enfants1.htm?lng=fr&amp;" TargetMode="External"/><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3.xml"/><Relationship Id="rId1" Type="http://schemas.openxmlformats.org/officeDocument/2006/relationships/themeOverride" Target="../theme/themeOverride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48.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2.xml.rels><?xml version="1.0" encoding="UTF-8" standalone="yes"?>
<Relationships xmlns="http://schemas.openxmlformats.org/package/2006/relationships"><Relationship Id="rId3" Type="http://schemas.openxmlformats.org/officeDocument/2006/relationships/hyperlink" Target="http://www.gbvguidelines.com/" TargetMode="External"/><Relationship Id="rId2" Type="http://schemas.openxmlformats.org/officeDocument/2006/relationships/notesSlide" Target="../notesSlides/notesSlide40.xml"/><Relationship Id="rId1" Type="http://schemas.openxmlformats.org/officeDocument/2006/relationships/slideLayout" Target="../slideLayouts/slideLayout43.xml"/><Relationship Id="rId4" Type="http://schemas.openxmlformats.org/officeDocument/2006/relationships/image" Target="../media/image1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7.xml"/></Relationships>
</file>

<file path=ppt/slides/_rels/slide8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8.xml"/><Relationship Id="rId1" Type="http://schemas.openxmlformats.org/officeDocument/2006/relationships/slideLayout" Target="../slideLayouts/slideLayout4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7.xml"/></Relationships>
</file>

<file path=ppt/slides/_rels/slide9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2.xml"/><Relationship Id="rId1" Type="http://schemas.openxmlformats.org/officeDocument/2006/relationships/slideLayout" Target="../slideLayouts/slideLayout4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35E315D-B9EF-C141-B4A1-D395BB3BC08C}"/>
              </a:ext>
            </a:extLst>
          </p:cNvPr>
          <p:cNvSpPr>
            <a:spLocks noGrp="1"/>
          </p:cNvSpPr>
          <p:nvPr>
            <p:ph type="ctrTitle"/>
          </p:nvPr>
        </p:nvSpPr>
        <p:spPr/>
        <p:txBody>
          <a:bodyPr/>
          <a:lstStyle/>
          <a:p>
            <a:pPr algn="ctr"/>
            <a:r>
              <a:rPr lang="fr-FR" dirty="0"/>
              <a:t>Des programmes</a:t>
            </a:r>
            <a:r>
              <a:rPr lang="en-US" dirty="0"/>
              <a:t> </a:t>
            </a:r>
            <a:r>
              <a:rPr lang="fr-FR" dirty="0"/>
              <a:t>réactifs</a:t>
            </a:r>
            <a:r>
              <a:rPr lang="en-CA" dirty="0"/>
              <a:t> </a:t>
            </a:r>
            <a:r>
              <a:rPr lang="en-US" dirty="0"/>
              <a:t>au genre et à la VBG </a:t>
            </a:r>
            <a:r>
              <a:rPr lang="fr-FR" dirty="0"/>
              <a:t>dans les situations d’urgence</a:t>
            </a:r>
            <a:endParaRPr lang="fr-FR" dirty="0">
              <a:solidFill>
                <a:schemeClr val="tx1">
                  <a:lumMod val="65000"/>
                  <a:lumOff val="35000"/>
                </a:schemeClr>
              </a:solidFill>
            </a:endParaRPr>
          </a:p>
        </p:txBody>
      </p:sp>
      <p:pic>
        <p:nvPicPr>
          <p:cNvPr id="6" name="Picture 5">
            <a:extLst>
              <a:ext uri="{FF2B5EF4-FFF2-40B4-BE49-F238E27FC236}">
                <a16:creationId xmlns:a16="http://schemas.microsoft.com/office/drawing/2014/main" id="{1DA40A08-809E-334E-B375-6A5E1B41E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175" y="5728966"/>
            <a:ext cx="2891109" cy="1017522"/>
          </a:xfrm>
          <a:prstGeom prst="rect">
            <a:avLst/>
          </a:prstGeom>
        </p:spPr>
      </p:pic>
    </p:spTree>
    <p:extLst>
      <p:ext uri="{BB962C8B-B14F-4D97-AF65-F5344CB8AC3E}">
        <p14:creationId xmlns:p14="http://schemas.microsoft.com/office/powerpoint/2010/main" val="1239016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0628"/>
            <a:ext cx="10210800" cy="1061358"/>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r>
              <a:rPr lang="en-US" dirty="0" err="1">
                <a:solidFill>
                  <a:schemeClr val="tx1">
                    <a:lumMod val="65000"/>
                    <a:lumOff val="35000"/>
                  </a:schemeClr>
                </a:solidFill>
                <a:latin typeface="Arial" pitchFamily="34"/>
                <a:ea typeface="+mj-ea"/>
                <a:cs typeface="Arial" pitchFamily="34"/>
              </a:rPr>
              <a:t>Exercice</a:t>
            </a:r>
            <a:r>
              <a:rPr lang="en-US" dirty="0">
                <a:solidFill>
                  <a:schemeClr val="tx1">
                    <a:lumMod val="65000"/>
                    <a:lumOff val="35000"/>
                  </a:schemeClr>
                </a:solidFill>
                <a:latin typeface="Arial" pitchFamily="34"/>
                <a:ea typeface="+mj-ea"/>
                <a:cs typeface="Arial" pitchFamily="34"/>
              </a:rPr>
              <a:t> </a:t>
            </a:r>
            <a:r>
              <a:rPr lang="en-US" err="1">
                <a:solidFill>
                  <a:schemeClr val="tx1">
                    <a:lumMod val="65000"/>
                    <a:lumOff val="35000"/>
                  </a:schemeClr>
                </a:solidFill>
                <a:latin typeface="Arial" pitchFamily="34"/>
                <a:ea typeface="+mj-ea"/>
                <a:cs typeface="Arial" pitchFamily="34"/>
              </a:rPr>
              <a:t>en</a:t>
            </a:r>
            <a:r>
              <a:rPr lang="en-US">
                <a:solidFill>
                  <a:schemeClr val="tx1">
                    <a:lumMod val="65000"/>
                    <a:lumOff val="35000"/>
                  </a:schemeClr>
                </a:solidFill>
                <a:latin typeface="Arial" pitchFamily="34"/>
                <a:ea typeface="+mj-ea"/>
                <a:cs typeface="Arial" pitchFamily="34"/>
              </a:rPr>
              <a:t> groupe</a:t>
            </a:r>
            <a:r>
              <a:rPr lang="en-US" dirty="0">
                <a:solidFill>
                  <a:schemeClr val="tx1">
                    <a:lumMod val="65000"/>
                    <a:lumOff val="35000"/>
                  </a:schemeClr>
                </a:solidFill>
                <a:latin typeface="Arial" pitchFamily="34"/>
                <a:ea typeface="+mj-ea"/>
                <a:cs typeface="Arial" pitchFamily="34"/>
              </a:rPr>
              <a:t> </a:t>
            </a:r>
            <a:r>
              <a:rPr lang="en-US">
                <a:solidFill>
                  <a:schemeClr val="tx1">
                    <a:lumMod val="65000"/>
                    <a:lumOff val="35000"/>
                  </a:schemeClr>
                </a:solidFill>
                <a:latin typeface="Arial" pitchFamily="34"/>
                <a:ea typeface="+mj-ea"/>
                <a:cs typeface="Arial" pitchFamily="34"/>
              </a:rPr>
              <a:t>: </a:t>
            </a:r>
            <a:r>
              <a:rPr lang="en-US" i="1" dirty="0">
                <a:solidFill>
                  <a:schemeClr val="tx1">
                    <a:lumMod val="65000"/>
                    <a:lumOff val="35000"/>
                  </a:schemeClr>
                </a:solidFill>
                <a:latin typeface="Arial" pitchFamily="34"/>
                <a:ea typeface="+mj-ea"/>
                <a:cs typeface="Arial" pitchFamily="34"/>
              </a:rPr>
              <a:t>La Marche du </a:t>
            </a:r>
            <a:r>
              <a:rPr lang="en-US" i="1" dirty="0" err="1">
                <a:solidFill>
                  <a:schemeClr val="tx1">
                    <a:lumMod val="65000"/>
                    <a:lumOff val="35000"/>
                  </a:schemeClr>
                </a:solidFill>
                <a:latin typeface="Arial" pitchFamily="34"/>
                <a:ea typeface="+mj-ea"/>
                <a:cs typeface="Arial" pitchFamily="34"/>
              </a:rPr>
              <a:t>pouvoir</a:t>
            </a:r>
            <a:endParaRPr lang="en-US" i="1"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idx="1"/>
          </p:nvPr>
        </p:nvSpPr>
        <p:spPr>
          <a:xfrm>
            <a:off x="604157" y="930731"/>
            <a:ext cx="9606643" cy="5089072"/>
          </a:xfrm>
          <a:noFill/>
          <a:ln>
            <a:noFill/>
          </a:ln>
        </p:spPr>
        <p:style>
          <a:lnRef idx="0">
            <a:scrgbClr r="0" g="0" b="0"/>
          </a:lnRef>
          <a:fillRef idx="0">
            <a:scrgbClr r="0" g="0" b="0"/>
          </a:fillRef>
          <a:effectRef idx="0">
            <a:scrgbClr r="0" g="0" b="0"/>
          </a:effectRef>
          <a:fontRef idx="minor">
            <a:schemeClr val="dk1"/>
          </a:fontRef>
        </p:style>
        <p:txBody>
          <a:bodyPr>
            <a:noAutofit/>
          </a:bodyPr>
          <a:lstStyle/>
          <a:p>
            <a:pPr marL="0" indent="0">
              <a:buNone/>
            </a:pPr>
            <a:endParaRPr lang="en-US" dirty="0"/>
          </a:p>
          <a:p>
            <a:pPr indent="-342900"/>
            <a:r>
              <a:rPr lang="en-AU" sz="3200" b="1" dirty="0" err="1">
                <a:solidFill>
                  <a:schemeClr val="tx1">
                    <a:lumMod val="65000"/>
                    <a:lumOff val="35000"/>
                  </a:schemeClr>
                </a:solidFill>
              </a:rPr>
              <a:t>Chacun</a:t>
            </a:r>
            <a:r>
              <a:rPr lang="en-AU" sz="3200" b="1" dirty="0">
                <a:solidFill>
                  <a:schemeClr val="tx1">
                    <a:lumMod val="65000"/>
                    <a:lumOff val="35000"/>
                  </a:schemeClr>
                </a:solidFill>
              </a:rPr>
              <a:t>(e) des participant(e)s </a:t>
            </a:r>
            <a:r>
              <a:rPr lang="en-AU" sz="3200" b="1" dirty="0" err="1">
                <a:solidFill>
                  <a:schemeClr val="tx1">
                    <a:lumMod val="65000"/>
                    <a:lumOff val="35000"/>
                  </a:schemeClr>
                </a:solidFill>
              </a:rPr>
              <a:t>vont</a:t>
            </a:r>
            <a:r>
              <a:rPr lang="en-AU" sz="3200" b="1" dirty="0">
                <a:solidFill>
                  <a:schemeClr val="tx1">
                    <a:lumMod val="65000"/>
                    <a:lumOff val="35000"/>
                  </a:schemeClr>
                </a:solidFill>
              </a:rPr>
              <a:t> </a:t>
            </a:r>
            <a:r>
              <a:rPr lang="en-AU" sz="3200" b="1" dirty="0" err="1">
                <a:solidFill>
                  <a:schemeClr val="tx1">
                    <a:lumMod val="65000"/>
                    <a:lumOff val="35000"/>
                  </a:schemeClr>
                </a:solidFill>
              </a:rPr>
              <a:t>choisir</a:t>
            </a:r>
            <a:r>
              <a:rPr lang="en-AU" sz="3200" b="1" dirty="0">
                <a:solidFill>
                  <a:schemeClr val="tx1">
                    <a:lumMod val="65000"/>
                    <a:lumOff val="35000"/>
                  </a:schemeClr>
                </a:solidFill>
              </a:rPr>
              <a:t> un(e) </a:t>
            </a:r>
            <a:r>
              <a:rPr lang="en-AU" sz="3200" b="1" dirty="0" err="1">
                <a:solidFill>
                  <a:schemeClr val="tx1">
                    <a:lumMod val="65000"/>
                    <a:lumOff val="35000"/>
                  </a:schemeClr>
                </a:solidFill>
              </a:rPr>
              <a:t>personnage</a:t>
            </a:r>
            <a:r>
              <a:rPr lang="en-AU" sz="3200" b="1" dirty="0">
                <a:solidFill>
                  <a:schemeClr val="tx1">
                    <a:lumMod val="65000"/>
                    <a:lumOff val="35000"/>
                  </a:schemeClr>
                </a:solidFill>
              </a:rPr>
              <a:t>. </a:t>
            </a:r>
            <a:r>
              <a:rPr lang="en-AU" sz="3200" b="1" dirty="0" err="1">
                <a:solidFill>
                  <a:schemeClr val="tx1">
                    <a:lumMod val="65000"/>
                    <a:lumOff val="35000"/>
                  </a:schemeClr>
                </a:solidFill>
              </a:rPr>
              <a:t>Demandez</a:t>
            </a:r>
            <a:r>
              <a:rPr lang="en-AU" sz="3200" b="1" dirty="0">
                <a:solidFill>
                  <a:schemeClr val="tx1">
                    <a:lumMod val="65000"/>
                    <a:lumOff val="35000"/>
                  </a:schemeClr>
                </a:solidFill>
              </a:rPr>
              <a:t> aux participant(e)s de </a:t>
            </a:r>
            <a:r>
              <a:rPr lang="en-AU" sz="3200" b="1" dirty="0" err="1">
                <a:solidFill>
                  <a:schemeClr val="tx1">
                    <a:lumMod val="65000"/>
                    <a:lumOff val="35000"/>
                  </a:schemeClr>
                </a:solidFill>
              </a:rPr>
              <a:t>vous</a:t>
            </a:r>
            <a:r>
              <a:rPr lang="en-AU" sz="3200" b="1" dirty="0">
                <a:solidFill>
                  <a:schemeClr val="tx1">
                    <a:lumMod val="65000"/>
                    <a:lumOff val="35000"/>
                  </a:schemeClr>
                </a:solidFill>
              </a:rPr>
              <a:t> </a:t>
            </a:r>
            <a:r>
              <a:rPr lang="en-AU" sz="3200" b="1" dirty="0" err="1">
                <a:solidFill>
                  <a:schemeClr val="tx1">
                    <a:lumMod val="65000"/>
                    <a:lumOff val="35000"/>
                  </a:schemeClr>
                </a:solidFill>
              </a:rPr>
              <a:t>joindre</a:t>
            </a:r>
            <a:r>
              <a:rPr lang="en-AU" sz="3200" b="1" dirty="0">
                <a:solidFill>
                  <a:schemeClr val="tx1">
                    <a:lumMod val="65000"/>
                    <a:lumOff val="35000"/>
                  </a:schemeClr>
                </a:solidFill>
              </a:rPr>
              <a:t> </a:t>
            </a:r>
            <a:r>
              <a:rPr lang="en-AU" sz="3200" b="1" dirty="0" err="1">
                <a:solidFill>
                  <a:schemeClr val="tx1">
                    <a:lumMod val="65000"/>
                    <a:lumOff val="35000"/>
                  </a:schemeClr>
                </a:solidFill>
              </a:rPr>
              <a:t>dans</a:t>
            </a:r>
            <a:r>
              <a:rPr lang="en-AU" sz="3200" b="1" dirty="0">
                <a:solidFill>
                  <a:schemeClr val="tx1">
                    <a:lumMod val="65000"/>
                    <a:lumOff val="35000"/>
                  </a:schemeClr>
                </a:solidFill>
              </a:rPr>
              <a:t> un </a:t>
            </a:r>
            <a:r>
              <a:rPr lang="en-AU" sz="3200" b="1" dirty="0" err="1">
                <a:solidFill>
                  <a:schemeClr val="tx1">
                    <a:lumMod val="65000"/>
                    <a:lumOff val="35000"/>
                  </a:schemeClr>
                </a:solidFill>
              </a:rPr>
              <a:t>espace</a:t>
            </a:r>
            <a:r>
              <a:rPr lang="en-AU" sz="3200" b="1" dirty="0">
                <a:solidFill>
                  <a:schemeClr val="tx1">
                    <a:lumMod val="65000"/>
                    <a:lumOff val="35000"/>
                  </a:schemeClr>
                </a:solidFill>
              </a:rPr>
              <a:t> </a:t>
            </a:r>
            <a:r>
              <a:rPr lang="en-AU" sz="3200" b="1" dirty="0" err="1">
                <a:solidFill>
                  <a:schemeClr val="tx1">
                    <a:lumMod val="65000"/>
                    <a:lumOff val="35000"/>
                  </a:schemeClr>
                </a:solidFill>
              </a:rPr>
              <a:t>ouvert</a:t>
            </a:r>
            <a:r>
              <a:rPr lang="en-AU" sz="3200" b="1" dirty="0">
                <a:solidFill>
                  <a:schemeClr val="tx1">
                    <a:lumMod val="65000"/>
                    <a:lumOff val="35000"/>
                  </a:schemeClr>
                </a:solidFill>
              </a:rPr>
              <a:t> pour </a:t>
            </a:r>
            <a:r>
              <a:rPr lang="en-AU" sz="3200" b="1" dirty="0" err="1">
                <a:solidFill>
                  <a:schemeClr val="tx1">
                    <a:lumMod val="65000"/>
                    <a:lumOff val="35000"/>
                  </a:schemeClr>
                </a:solidFill>
              </a:rPr>
              <a:t>l’exercice</a:t>
            </a:r>
            <a:r>
              <a:rPr lang="en-AU" sz="3200" b="1" dirty="0">
                <a:solidFill>
                  <a:schemeClr val="tx1">
                    <a:lumMod val="65000"/>
                    <a:lumOff val="35000"/>
                  </a:schemeClr>
                </a:solidFill>
              </a:rPr>
              <a:t>.</a:t>
            </a:r>
            <a:endParaRPr lang="en-US" sz="3200" b="1" dirty="0">
              <a:solidFill>
                <a:schemeClr val="tx1">
                  <a:lumMod val="65000"/>
                  <a:lumOff val="35000"/>
                </a:schemeClr>
              </a:solidFill>
            </a:endParaRPr>
          </a:p>
          <a:p>
            <a:pPr indent="-342900"/>
            <a:r>
              <a:rPr lang="en-AU" sz="3200" b="1" dirty="0">
                <a:solidFill>
                  <a:schemeClr val="tx1">
                    <a:lumMod val="65000"/>
                    <a:lumOff val="35000"/>
                  </a:schemeClr>
                </a:solidFill>
              </a:rPr>
              <a:t>Les participant(e)s </a:t>
            </a:r>
            <a:r>
              <a:rPr lang="es-ES" sz="3200" b="1" dirty="0" err="1">
                <a:solidFill>
                  <a:schemeClr val="tx1">
                    <a:lumMod val="65000"/>
                    <a:lumOff val="35000"/>
                  </a:schemeClr>
                </a:solidFill>
              </a:rPr>
              <a:t>forment</a:t>
            </a:r>
            <a:r>
              <a:rPr lang="es-ES" sz="3200" b="1" dirty="0">
                <a:solidFill>
                  <a:schemeClr val="tx1">
                    <a:lumMod val="65000"/>
                    <a:lumOff val="35000"/>
                  </a:schemeClr>
                </a:solidFill>
              </a:rPr>
              <a:t> une </a:t>
            </a:r>
            <a:r>
              <a:rPr lang="es-ES" sz="3200" b="1" dirty="0" err="1">
                <a:solidFill>
                  <a:schemeClr val="tx1">
                    <a:lumMod val="65000"/>
                    <a:lumOff val="35000"/>
                  </a:schemeClr>
                </a:solidFill>
              </a:rPr>
              <a:t>ligne</a:t>
            </a:r>
            <a:endParaRPr lang="en-US" sz="3200" b="1" dirty="0">
              <a:solidFill>
                <a:schemeClr val="tx1">
                  <a:lumMod val="65000"/>
                  <a:lumOff val="35000"/>
                </a:schemeClr>
              </a:solidFill>
            </a:endParaRPr>
          </a:p>
          <a:p>
            <a:pPr indent="-342900"/>
            <a:r>
              <a:rPr lang="en-AU" sz="3200" b="1" dirty="0">
                <a:solidFill>
                  <a:schemeClr val="tx1">
                    <a:lumMod val="65000"/>
                    <a:lumOff val="35000"/>
                  </a:schemeClr>
                </a:solidFill>
              </a:rPr>
              <a:t>Les participant(e)s </a:t>
            </a:r>
            <a:r>
              <a:rPr lang="en-AU" sz="3200" b="1" dirty="0" err="1">
                <a:solidFill>
                  <a:schemeClr val="tx1">
                    <a:lumMod val="65000"/>
                    <a:lumOff val="35000"/>
                  </a:schemeClr>
                </a:solidFill>
              </a:rPr>
              <a:t>doivent</a:t>
            </a:r>
            <a:r>
              <a:rPr lang="en-AU" sz="3200" b="1" dirty="0">
                <a:solidFill>
                  <a:schemeClr val="tx1">
                    <a:lumMod val="65000"/>
                    <a:lumOff val="35000"/>
                  </a:schemeClr>
                </a:solidFill>
              </a:rPr>
              <a:t> faire un pas </a:t>
            </a:r>
            <a:r>
              <a:rPr lang="en-AU" sz="3200" b="1" dirty="0" err="1">
                <a:solidFill>
                  <a:schemeClr val="tx1">
                    <a:lumMod val="65000"/>
                    <a:lumOff val="35000"/>
                  </a:schemeClr>
                </a:solidFill>
              </a:rPr>
              <a:t>en</a:t>
            </a:r>
            <a:r>
              <a:rPr lang="en-AU" sz="3200" b="1" dirty="0">
                <a:solidFill>
                  <a:schemeClr val="tx1">
                    <a:lumMod val="65000"/>
                    <a:lumOff val="35000"/>
                  </a:schemeClr>
                </a:solidFill>
              </a:rPr>
              <a:t> </a:t>
            </a:r>
            <a:r>
              <a:rPr lang="en-AU" sz="3200" b="1" dirty="0" err="1">
                <a:solidFill>
                  <a:schemeClr val="tx1">
                    <a:lumMod val="65000"/>
                    <a:lumOff val="35000"/>
                  </a:schemeClr>
                </a:solidFill>
              </a:rPr>
              <a:t>avant</a:t>
            </a:r>
            <a:r>
              <a:rPr lang="en-AU" sz="3200" b="1" dirty="0">
                <a:solidFill>
                  <a:schemeClr val="tx1">
                    <a:lumMod val="65000"/>
                    <a:lumOff val="35000"/>
                  </a:schemeClr>
                </a:solidFill>
              </a:rPr>
              <a:t> </a:t>
            </a:r>
            <a:r>
              <a:rPr lang="en-AU" sz="3200" b="1" dirty="0" err="1">
                <a:solidFill>
                  <a:schemeClr val="tx1">
                    <a:lumMod val="65000"/>
                    <a:lumOff val="35000"/>
                  </a:schemeClr>
                </a:solidFill>
              </a:rPr>
              <a:t>ou</a:t>
            </a:r>
            <a:r>
              <a:rPr lang="en-AU" sz="3200" b="1" dirty="0">
                <a:solidFill>
                  <a:schemeClr val="tx1">
                    <a:lumMod val="65000"/>
                    <a:lumOff val="35000"/>
                  </a:schemeClr>
                </a:solidFill>
              </a:rPr>
              <a:t> </a:t>
            </a:r>
            <a:r>
              <a:rPr lang="en-AU" sz="3200" b="1" dirty="0" err="1">
                <a:solidFill>
                  <a:schemeClr val="tx1">
                    <a:lumMod val="65000"/>
                    <a:lumOff val="35000"/>
                  </a:schemeClr>
                </a:solidFill>
              </a:rPr>
              <a:t>en</a:t>
            </a:r>
            <a:r>
              <a:rPr lang="en-AU" sz="3200" b="1" dirty="0">
                <a:solidFill>
                  <a:schemeClr val="tx1">
                    <a:lumMod val="65000"/>
                    <a:lumOff val="35000"/>
                  </a:schemeClr>
                </a:solidFill>
              </a:rPr>
              <a:t> </a:t>
            </a:r>
            <a:r>
              <a:rPr lang="en-AU" sz="3200" b="1" dirty="0" err="1">
                <a:solidFill>
                  <a:schemeClr val="tx1">
                    <a:lumMod val="65000"/>
                    <a:lumOff val="35000"/>
                  </a:schemeClr>
                </a:solidFill>
              </a:rPr>
              <a:t>arri</a:t>
            </a:r>
            <a:r>
              <a:rPr lang="en-AU" sz="3200" b="1" dirty="0" err="1">
                <a:solidFill>
                  <a:schemeClr val="tx1">
                    <a:lumMod val="65000"/>
                    <a:lumOff val="35000"/>
                  </a:schemeClr>
                </a:solidFill>
                <a:latin typeface="Calibri" panose="020F0502020204030204" pitchFamily="34" charset="0"/>
                <a:cs typeface="Calibri" panose="020F0502020204030204" pitchFamily="34" charset="0"/>
              </a:rPr>
              <a:t>ère</a:t>
            </a:r>
            <a:r>
              <a:rPr lang="en-AU" sz="3200" b="1" dirty="0">
                <a:solidFill>
                  <a:schemeClr val="tx1">
                    <a:lumMod val="65000"/>
                    <a:lumOff val="35000"/>
                  </a:schemeClr>
                </a:solidFill>
                <a:latin typeface="Calibri" panose="020F0502020204030204" pitchFamily="34" charset="0"/>
                <a:cs typeface="Calibri" panose="020F0502020204030204" pitchFamily="34" charset="0"/>
              </a:rPr>
              <a:t> </a:t>
            </a:r>
            <a:r>
              <a:rPr lang="en-AU" sz="3200" b="1" dirty="0" err="1">
                <a:solidFill>
                  <a:schemeClr val="tx1">
                    <a:lumMod val="65000"/>
                    <a:lumOff val="35000"/>
                  </a:schemeClr>
                </a:solidFill>
                <a:latin typeface="Calibri" panose="020F0502020204030204" pitchFamily="34" charset="0"/>
                <a:cs typeface="Calibri" panose="020F0502020204030204" pitchFamily="34" charset="0"/>
              </a:rPr>
              <a:t>si</a:t>
            </a:r>
            <a:r>
              <a:rPr lang="en-AU" sz="3200" b="1" dirty="0">
                <a:solidFill>
                  <a:schemeClr val="tx1">
                    <a:lumMod val="65000"/>
                    <a:lumOff val="35000"/>
                  </a:schemeClr>
                </a:solidFill>
                <a:latin typeface="Calibri" panose="020F0502020204030204" pitchFamily="34" charset="0"/>
                <a:cs typeface="Calibri" panose="020F0502020204030204" pitchFamily="34" charset="0"/>
              </a:rPr>
              <a:t> la </a:t>
            </a:r>
            <a:r>
              <a:rPr lang="en-AU" sz="3200" b="1" dirty="0" err="1">
                <a:solidFill>
                  <a:schemeClr val="tx1">
                    <a:lumMod val="65000"/>
                    <a:lumOff val="35000"/>
                  </a:schemeClr>
                </a:solidFill>
                <a:latin typeface="Calibri" panose="020F0502020204030204" pitchFamily="34" charset="0"/>
                <a:cs typeface="Calibri" panose="020F0502020204030204" pitchFamily="34" charset="0"/>
              </a:rPr>
              <a:t>déclaration</a:t>
            </a:r>
            <a:r>
              <a:rPr lang="en-AU" sz="3200" b="1" dirty="0">
                <a:solidFill>
                  <a:schemeClr val="tx1">
                    <a:lumMod val="65000"/>
                    <a:lumOff val="35000"/>
                  </a:schemeClr>
                </a:solidFill>
                <a:latin typeface="Calibri" panose="020F0502020204030204" pitchFamily="34" charset="0"/>
                <a:cs typeface="Calibri" panose="020F0502020204030204" pitchFamily="34" charset="0"/>
              </a:rPr>
              <a:t> </a:t>
            </a:r>
            <a:r>
              <a:rPr lang="en-AU" sz="3200" b="1" dirty="0" err="1">
                <a:solidFill>
                  <a:schemeClr val="tx1">
                    <a:lumMod val="65000"/>
                    <a:lumOff val="35000"/>
                  </a:schemeClr>
                </a:solidFill>
                <a:latin typeface="Calibri" panose="020F0502020204030204" pitchFamily="34" charset="0"/>
                <a:cs typeface="Calibri" panose="020F0502020204030204" pitchFamily="34" charset="0"/>
              </a:rPr>
              <a:t>s’applique</a:t>
            </a:r>
            <a:r>
              <a:rPr lang="en-AU" sz="3200" b="1" dirty="0">
                <a:solidFill>
                  <a:schemeClr val="tx1">
                    <a:lumMod val="65000"/>
                    <a:lumOff val="35000"/>
                  </a:schemeClr>
                </a:solidFill>
                <a:latin typeface="Calibri" panose="020F0502020204030204" pitchFamily="34" charset="0"/>
                <a:cs typeface="Calibri" panose="020F0502020204030204" pitchFamily="34" charset="0"/>
              </a:rPr>
              <a:t> à </a:t>
            </a:r>
            <a:r>
              <a:rPr lang="en-AU" sz="3200" b="1" dirty="0" err="1">
                <a:solidFill>
                  <a:schemeClr val="tx1">
                    <a:lumMod val="65000"/>
                    <a:lumOff val="35000"/>
                  </a:schemeClr>
                </a:solidFill>
                <a:latin typeface="Calibri" panose="020F0502020204030204" pitchFamily="34" charset="0"/>
                <a:cs typeface="Calibri" panose="020F0502020204030204" pitchFamily="34" charset="0"/>
              </a:rPr>
              <a:t>leur</a:t>
            </a:r>
            <a:r>
              <a:rPr lang="en-AU" sz="3200" b="1" dirty="0">
                <a:solidFill>
                  <a:schemeClr val="tx1">
                    <a:lumMod val="65000"/>
                    <a:lumOff val="35000"/>
                  </a:schemeClr>
                </a:solidFill>
                <a:latin typeface="Calibri" panose="020F0502020204030204" pitchFamily="34" charset="0"/>
                <a:cs typeface="Calibri" panose="020F0502020204030204" pitchFamily="34" charset="0"/>
              </a:rPr>
              <a:t> </a:t>
            </a:r>
            <a:r>
              <a:rPr lang="en-AU" sz="3200" b="1" dirty="0" err="1">
                <a:solidFill>
                  <a:schemeClr val="tx1">
                    <a:lumMod val="65000"/>
                    <a:lumOff val="35000"/>
                  </a:schemeClr>
                </a:solidFill>
                <a:latin typeface="Calibri" panose="020F0502020204030204" pitchFamily="34" charset="0"/>
                <a:cs typeface="Calibri" panose="020F0502020204030204" pitchFamily="34" charset="0"/>
              </a:rPr>
              <a:t>personnage</a:t>
            </a:r>
            <a:r>
              <a:rPr lang="en-AU" sz="3200" b="1" dirty="0">
                <a:solidFill>
                  <a:schemeClr val="tx1">
                    <a:lumMod val="65000"/>
                    <a:lumOff val="35000"/>
                  </a:schemeClr>
                </a:solidFill>
                <a:latin typeface="Calibri" panose="020F0502020204030204" pitchFamily="34" charset="0"/>
                <a:cs typeface="Calibri" panose="020F0502020204030204" pitchFamily="34" charset="0"/>
              </a:rPr>
              <a:t>.</a:t>
            </a:r>
            <a:endParaRPr lang="en-US" sz="3200" b="1" dirty="0">
              <a:solidFill>
                <a:schemeClr val="tx1">
                  <a:lumMod val="65000"/>
                  <a:lumOff val="35000"/>
                </a:schemeClr>
              </a:solidFill>
            </a:endParaRPr>
          </a:p>
        </p:txBody>
      </p:sp>
    </p:spTree>
    <p:extLst>
      <p:ext uri="{BB962C8B-B14F-4D97-AF65-F5344CB8AC3E}">
        <p14:creationId xmlns:p14="http://schemas.microsoft.com/office/powerpoint/2010/main" val="58734535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
            <a:ext cx="12192000" cy="914399"/>
          </a:xfrm>
        </p:spPr>
        <p:txBody>
          <a:bodyPr/>
          <a:lstStyle/>
          <a:p>
            <a:r>
              <a:rPr lang="en-US" dirty="0">
                <a:solidFill>
                  <a:prstClr val="black">
                    <a:lumMod val="65000"/>
                    <a:lumOff val="35000"/>
                  </a:prstClr>
                </a:solidFill>
                <a:latin typeface="Arial" pitchFamily="34"/>
                <a:ea typeface="+mn-ea"/>
                <a:cs typeface="Arial" pitchFamily="34"/>
              </a:rPr>
              <a:t>Le </a:t>
            </a:r>
            <a:r>
              <a:rPr lang="en-US" dirty="0" err="1">
                <a:solidFill>
                  <a:prstClr val="black">
                    <a:lumMod val="65000"/>
                    <a:lumOff val="35000"/>
                  </a:prstClr>
                </a:solidFill>
                <a:latin typeface="Arial" pitchFamily="34"/>
                <a:ea typeface="+mn-ea"/>
                <a:cs typeface="Arial" pitchFamily="34"/>
              </a:rPr>
              <a:t>suivi</a:t>
            </a:r>
            <a:r>
              <a:rPr lang="en-US" dirty="0">
                <a:solidFill>
                  <a:prstClr val="black">
                    <a:lumMod val="65000"/>
                    <a:lumOff val="35000"/>
                  </a:prstClr>
                </a:solidFill>
                <a:latin typeface="Arial" pitchFamily="34"/>
                <a:ea typeface="+mn-ea"/>
                <a:cs typeface="Arial" pitchFamily="34"/>
              </a:rPr>
              <a:t> – </a:t>
            </a:r>
            <a:r>
              <a:rPr lang="en-US" dirty="0" err="1">
                <a:solidFill>
                  <a:prstClr val="black">
                    <a:lumMod val="65000"/>
                    <a:lumOff val="35000"/>
                  </a:prstClr>
                </a:solidFill>
                <a:latin typeface="Arial" pitchFamily="34"/>
                <a:ea typeface="+mn-ea"/>
                <a:cs typeface="Arial" pitchFamily="34"/>
              </a:rPr>
              <a:t>utilisation</a:t>
            </a:r>
            <a:r>
              <a:rPr lang="en-US" dirty="0">
                <a:solidFill>
                  <a:prstClr val="black">
                    <a:lumMod val="65000"/>
                    <a:lumOff val="35000"/>
                  </a:prstClr>
                </a:solidFill>
                <a:latin typeface="Arial" pitchFamily="34"/>
                <a:ea typeface="+mn-ea"/>
                <a:cs typeface="Arial" pitchFamily="34"/>
              </a:rPr>
              <a:t> des </a:t>
            </a:r>
            <a:r>
              <a:rPr lang="en-US" dirty="0" err="1">
                <a:solidFill>
                  <a:prstClr val="black">
                    <a:lumMod val="65000"/>
                    <a:lumOff val="35000"/>
                  </a:prstClr>
                </a:solidFill>
                <a:latin typeface="Arial" pitchFamily="34"/>
                <a:ea typeface="+mn-ea"/>
                <a:cs typeface="Arial" pitchFamily="34"/>
              </a:rPr>
              <a:t>indicateurs</a:t>
            </a:r>
            <a:endParaRPr lang="en-US" dirty="0"/>
          </a:p>
        </p:txBody>
      </p:sp>
      <p:sp>
        <p:nvSpPr>
          <p:cNvPr id="3" name="Content Placeholder 2"/>
          <p:cNvSpPr>
            <a:spLocks noGrp="1"/>
          </p:cNvSpPr>
          <p:nvPr>
            <p:ph idx="4294967295"/>
          </p:nvPr>
        </p:nvSpPr>
        <p:spPr>
          <a:xfrm>
            <a:off x="0" y="1077913"/>
            <a:ext cx="12066588" cy="509905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fr-FR" sz="3200" b="1" kern="0" dirty="0">
                <a:solidFill>
                  <a:schemeClr val="tx1">
                    <a:lumMod val="65000"/>
                    <a:lumOff val="35000"/>
                  </a:schemeClr>
                </a:solidFill>
              </a:rPr>
              <a:t>Il est important d'utiliser des indicateurs quantitatifs et qualitatifs et de les intégrer dans le cadre existant de S&amp;E de la nutrition.</a:t>
            </a:r>
            <a:endParaRPr lang="en-US" sz="3200" b="1" kern="0" dirty="0">
              <a:solidFill>
                <a:schemeClr val="tx1">
                  <a:lumMod val="65000"/>
                  <a:lumOff val="35000"/>
                </a:schemeClr>
              </a:solidFill>
            </a:endParaRPr>
          </a:p>
          <a:p>
            <a:r>
              <a:rPr lang="fr-FR" sz="3200" b="1" kern="0" dirty="0">
                <a:solidFill>
                  <a:schemeClr val="tx1">
                    <a:lumMod val="65000"/>
                    <a:lumOff val="35000"/>
                  </a:schemeClr>
                </a:solidFill>
              </a:rPr>
              <a:t>Les indicateurs doivent mesurer les résultats des activités menées tout au long du cycle de programmation, avec le but ultime de maintenir des programmes efficaces et d'améliorer </a:t>
            </a:r>
            <a:r>
              <a:rPr lang="fr-FR" sz="3200" b="1" kern="0">
                <a:solidFill>
                  <a:schemeClr val="tx1">
                    <a:lumMod val="65000"/>
                    <a:lumOff val="35000"/>
                  </a:schemeClr>
                </a:solidFill>
              </a:rPr>
              <a:t>la redevabilité</a:t>
            </a:r>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400923661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148621836"/>
              </p:ext>
            </p:extLst>
          </p:nvPr>
        </p:nvGraphicFramePr>
        <p:xfrm>
          <a:off x="767443" y="1028700"/>
          <a:ext cx="10874828" cy="5448299"/>
        </p:xfrm>
        <a:graphic>
          <a:graphicData uri="http://schemas.openxmlformats.org/drawingml/2006/table">
            <a:tbl>
              <a:tblPr bandRow="1">
                <a:tableStyleId>{5940675A-B579-460E-94D1-54222C63F5DA}</a:tableStyleId>
              </a:tblPr>
              <a:tblGrid>
                <a:gridCol w="10874828">
                  <a:extLst>
                    <a:ext uri="{9D8B030D-6E8A-4147-A177-3AD203B41FA5}">
                      <a16:colId xmlns:a16="http://schemas.microsoft.com/office/drawing/2014/main" val="502136413"/>
                    </a:ext>
                  </a:extLst>
                </a:gridCol>
              </a:tblGrid>
              <a:tr h="5448299">
                <a:tc>
                  <a:txBody>
                    <a:bodyPr/>
                    <a:lstStyle/>
                    <a:p>
                      <a:pPr marL="0" marR="0" algn="just">
                        <a:lnSpc>
                          <a:spcPct val="115000"/>
                        </a:lnSpc>
                        <a:spcBef>
                          <a:spcPts val="0"/>
                        </a:spcBef>
                        <a:spcAft>
                          <a:spcPts val="1000"/>
                        </a:spcAft>
                      </a:pPr>
                      <a:r>
                        <a:rPr lang="en-US" sz="1800" b="1" kern="0" dirty="0" err="1">
                          <a:solidFill>
                            <a:schemeClr val="accent6"/>
                          </a:solidFill>
                          <a:latin typeface="+mn-lt"/>
                          <a:ea typeface="+mn-ea"/>
                          <a:cs typeface="+mn-cs"/>
                        </a:rPr>
                        <a:t>Évaluation</a:t>
                      </a:r>
                      <a:r>
                        <a:rPr lang="en-US" sz="1800" b="1" kern="0" dirty="0">
                          <a:solidFill>
                            <a:schemeClr val="accent6"/>
                          </a:solidFill>
                          <a:latin typeface="+mn-lt"/>
                          <a:ea typeface="+mn-ea"/>
                          <a:cs typeface="+mn-cs"/>
                        </a:rPr>
                        <a:t>, </a:t>
                      </a:r>
                      <a:r>
                        <a:rPr lang="en-US" sz="1800" b="1" kern="0" dirty="0" err="1">
                          <a:solidFill>
                            <a:schemeClr val="accent6"/>
                          </a:solidFill>
                          <a:latin typeface="+mn-lt"/>
                          <a:ea typeface="+mn-ea"/>
                          <a:cs typeface="+mn-cs"/>
                        </a:rPr>
                        <a:t>analyse</a:t>
                      </a:r>
                      <a:r>
                        <a:rPr lang="en-US" sz="1800" b="1" kern="0" baseline="0" dirty="0">
                          <a:solidFill>
                            <a:schemeClr val="accent6"/>
                          </a:solidFill>
                          <a:latin typeface="+mn-lt"/>
                          <a:ea typeface="+mn-ea"/>
                          <a:cs typeface="+mn-cs"/>
                        </a:rPr>
                        <a:t> et </a:t>
                      </a:r>
                      <a:r>
                        <a:rPr lang="en-US" sz="1800" b="1" kern="0" baseline="0" dirty="0" err="1">
                          <a:solidFill>
                            <a:schemeClr val="accent6"/>
                          </a:solidFill>
                          <a:latin typeface="+mn-lt"/>
                          <a:ea typeface="+mn-ea"/>
                          <a:cs typeface="+mn-cs"/>
                        </a:rPr>
                        <a:t>planification</a:t>
                      </a:r>
                      <a:endParaRPr lang="en-US" sz="1800" b="1" kern="0" dirty="0">
                        <a:solidFill>
                          <a:schemeClr val="accent6"/>
                        </a:solidFill>
                        <a:latin typeface="+mn-lt"/>
                        <a:ea typeface="+mn-ea"/>
                        <a:cs typeface="+mn-cs"/>
                      </a:endParaRPr>
                    </a:p>
                    <a:p>
                      <a:pPr marL="0" marR="0" algn="just">
                        <a:lnSpc>
                          <a:spcPct val="115000"/>
                        </a:lnSpc>
                        <a:spcBef>
                          <a:spcPts val="0"/>
                        </a:spcBef>
                        <a:spcAft>
                          <a:spcPts val="800"/>
                        </a:spcAft>
                      </a:pPr>
                      <a:r>
                        <a:rPr lang="en-US" sz="1800" b="1" kern="0" dirty="0" err="1">
                          <a:solidFill>
                            <a:schemeClr val="tx1">
                              <a:lumMod val="65000"/>
                              <a:lumOff val="35000"/>
                            </a:schemeClr>
                          </a:solidFill>
                          <a:latin typeface="+mn-lt"/>
                          <a:ea typeface="+mn-ea"/>
                          <a:cs typeface="+mn-cs"/>
                        </a:rPr>
                        <a:t>Quantitatif</a:t>
                      </a:r>
                      <a:r>
                        <a:rPr lang="en-US" sz="1800" b="1" kern="0" dirty="0">
                          <a:solidFill>
                            <a:schemeClr val="tx1">
                              <a:lumMod val="65000"/>
                              <a:lumOff val="35000"/>
                            </a:schemeClr>
                          </a:solidFill>
                          <a:latin typeface="+mn-lt"/>
                          <a:ea typeface="+mn-ea"/>
                          <a:cs typeface="+mn-cs"/>
                        </a:rPr>
                        <a:t> :</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Nombre</a:t>
                      </a:r>
                      <a:r>
                        <a:rPr lang="en-US" sz="1800" b="1" kern="0" baseline="0" dirty="0">
                          <a:solidFill>
                            <a:schemeClr val="tx1">
                              <a:lumMod val="65000"/>
                              <a:lumOff val="35000"/>
                            </a:schemeClr>
                          </a:solidFill>
                          <a:latin typeface="+mn-lt"/>
                          <a:ea typeface="+mn-ea"/>
                          <a:cs typeface="+mn-cs"/>
                        </a:rPr>
                        <a:t> de femmes </a:t>
                      </a:r>
                      <a:r>
                        <a:rPr lang="en-US" sz="1800" b="1" kern="0" baseline="0" dirty="0" err="1">
                          <a:solidFill>
                            <a:schemeClr val="tx1">
                              <a:lumMod val="65000"/>
                              <a:lumOff val="35000"/>
                            </a:schemeClr>
                          </a:solidFill>
                          <a:latin typeface="+mn-lt"/>
                          <a:ea typeface="+mn-ea"/>
                          <a:cs typeface="+mn-cs"/>
                        </a:rPr>
                        <a:t>interrogées</a:t>
                      </a:r>
                      <a:r>
                        <a:rPr lang="en-US" sz="1800" b="1" kern="0" baseline="0" dirty="0">
                          <a:solidFill>
                            <a:schemeClr val="tx1">
                              <a:lumMod val="65000"/>
                              <a:lumOff val="35000"/>
                            </a:schemeClr>
                          </a:solidFill>
                          <a:latin typeface="+mn-lt"/>
                          <a:ea typeface="+mn-ea"/>
                          <a:cs typeface="+mn-cs"/>
                        </a:rPr>
                        <a:t> de</a:t>
                      </a:r>
                      <a:r>
                        <a:rPr lang="fr-FR" sz="1800" b="1" kern="0" baseline="0" dirty="0">
                          <a:solidFill>
                            <a:schemeClr val="tx1">
                              <a:lumMod val="65000"/>
                              <a:lumOff val="35000"/>
                            </a:schemeClr>
                          </a:solidFill>
                          <a:latin typeface="+mn-lt"/>
                          <a:ea typeface="+mn-ea"/>
                          <a:cs typeface="+mn-cs"/>
                        </a:rPr>
                        <a:t> l'évaluation </a:t>
                      </a:r>
                    </a:p>
                    <a:p>
                      <a:pPr marL="0" marR="0" algn="just">
                        <a:lnSpc>
                          <a:spcPct val="115000"/>
                        </a:lnSpc>
                        <a:spcBef>
                          <a:spcPts val="0"/>
                        </a:spcBef>
                        <a:spcAft>
                          <a:spcPts val="800"/>
                        </a:spcAft>
                      </a:pPr>
                      <a:r>
                        <a:rPr lang="en-US" sz="1800" b="1" kern="0" dirty="0" err="1">
                          <a:solidFill>
                            <a:schemeClr val="tx1">
                              <a:lumMod val="65000"/>
                              <a:lumOff val="35000"/>
                            </a:schemeClr>
                          </a:solidFill>
                          <a:latin typeface="+mn-lt"/>
                          <a:ea typeface="+mn-ea"/>
                          <a:cs typeface="+mn-cs"/>
                        </a:rPr>
                        <a:t>Qualitatif</a:t>
                      </a:r>
                      <a:r>
                        <a:rPr lang="en-US" sz="1800" b="1" kern="0" baseline="0" dirty="0">
                          <a:solidFill>
                            <a:schemeClr val="tx1">
                              <a:lumMod val="65000"/>
                              <a:lumOff val="35000"/>
                            </a:schemeClr>
                          </a:solidFill>
                          <a:latin typeface="+mn-lt"/>
                          <a:ea typeface="+mn-ea"/>
                          <a:cs typeface="+mn-cs"/>
                        </a:rPr>
                        <a:t> : Comment les femmes </a:t>
                      </a:r>
                      <a:r>
                        <a:rPr lang="en-US" sz="1800" b="1" kern="0" baseline="0" dirty="0" err="1">
                          <a:solidFill>
                            <a:schemeClr val="tx1">
                              <a:lumMod val="65000"/>
                              <a:lumOff val="35000"/>
                            </a:schemeClr>
                          </a:solidFill>
                          <a:latin typeface="+mn-lt"/>
                          <a:ea typeface="+mn-ea"/>
                          <a:cs typeface="+mn-cs"/>
                        </a:rPr>
                        <a:t>perçoivent</a:t>
                      </a:r>
                      <a:r>
                        <a:rPr lang="en-US" sz="1800" b="1" kern="0" baseline="0" dirty="0">
                          <a:solidFill>
                            <a:schemeClr val="tx1">
                              <a:lumMod val="65000"/>
                              <a:lumOff val="35000"/>
                            </a:schemeClr>
                          </a:solidFill>
                          <a:latin typeface="+mn-lt"/>
                          <a:ea typeface="+mn-ea"/>
                          <a:cs typeface="+mn-cs"/>
                        </a:rPr>
                        <a:t>-ells </a:t>
                      </a:r>
                      <a:r>
                        <a:rPr lang="en-US" sz="1800" b="1" kern="0" baseline="0" dirty="0" err="1">
                          <a:solidFill>
                            <a:schemeClr val="tx1">
                              <a:lumMod val="65000"/>
                              <a:lumOff val="35000"/>
                            </a:schemeClr>
                          </a:solidFill>
                          <a:latin typeface="+mn-lt"/>
                          <a:ea typeface="+mn-ea"/>
                          <a:cs typeface="+mn-cs"/>
                        </a:rPr>
                        <a:t>leur</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niveau</a:t>
                      </a:r>
                      <a:r>
                        <a:rPr lang="en-US" sz="1800" b="1" kern="0" baseline="0" dirty="0">
                          <a:solidFill>
                            <a:schemeClr val="tx1">
                              <a:lumMod val="65000"/>
                              <a:lumOff val="35000"/>
                            </a:schemeClr>
                          </a:solidFill>
                          <a:latin typeface="+mn-lt"/>
                          <a:ea typeface="+mn-ea"/>
                          <a:cs typeface="+mn-cs"/>
                        </a:rPr>
                        <a:t> de participation </a:t>
                      </a:r>
                      <a:r>
                        <a:rPr lang="en-US" sz="1800" b="1" kern="0" baseline="0" dirty="0" err="1">
                          <a:solidFill>
                            <a:schemeClr val="tx1">
                              <a:lumMod val="65000"/>
                              <a:lumOff val="35000"/>
                            </a:schemeClr>
                          </a:solidFill>
                          <a:latin typeface="+mn-lt"/>
                          <a:ea typeface="+mn-ea"/>
                          <a:cs typeface="+mn-cs"/>
                        </a:rPr>
                        <a:t>dans</a:t>
                      </a:r>
                      <a:r>
                        <a:rPr lang="en-US" sz="1800" b="1" kern="0" baseline="0" dirty="0">
                          <a:solidFill>
                            <a:schemeClr val="tx1">
                              <a:lumMod val="65000"/>
                              <a:lumOff val="35000"/>
                            </a:schemeClr>
                          </a:solidFill>
                          <a:latin typeface="+mn-lt"/>
                          <a:ea typeface="+mn-ea"/>
                          <a:cs typeface="+mn-cs"/>
                        </a:rPr>
                        <a:t> la conception du </a:t>
                      </a:r>
                      <a:r>
                        <a:rPr lang="en-US" sz="1800" b="1" kern="0" baseline="0" dirty="0" err="1">
                          <a:solidFill>
                            <a:schemeClr val="tx1">
                              <a:lumMod val="65000"/>
                              <a:lumOff val="35000"/>
                            </a:schemeClr>
                          </a:solidFill>
                          <a:latin typeface="+mn-lt"/>
                          <a:ea typeface="+mn-ea"/>
                          <a:cs typeface="+mn-cs"/>
                        </a:rPr>
                        <a:t>programme</a:t>
                      </a:r>
                      <a:r>
                        <a:rPr lang="en-US" sz="1800" b="1" kern="0" baseline="0" dirty="0">
                          <a:solidFill>
                            <a:schemeClr val="tx1">
                              <a:lumMod val="65000"/>
                              <a:lumOff val="35000"/>
                            </a:schemeClr>
                          </a:solidFill>
                          <a:latin typeface="+mn-lt"/>
                          <a:ea typeface="+mn-ea"/>
                          <a:cs typeface="+mn-cs"/>
                        </a:rPr>
                        <a:t> ?  </a:t>
                      </a:r>
                      <a:r>
                        <a:rPr lang="en-US" sz="1800" b="1" kern="0" baseline="0" dirty="0" err="1">
                          <a:solidFill>
                            <a:schemeClr val="tx1">
                              <a:lumMod val="65000"/>
                              <a:lumOff val="35000"/>
                            </a:schemeClr>
                          </a:solidFill>
                          <a:latin typeface="+mn-lt"/>
                          <a:ea typeface="+mn-ea"/>
                          <a:cs typeface="+mn-cs"/>
                        </a:rPr>
                        <a:t>Qu’est-ce</a:t>
                      </a:r>
                      <a:r>
                        <a:rPr lang="en-US" sz="1800" b="1" kern="0" baseline="0" dirty="0">
                          <a:solidFill>
                            <a:schemeClr val="tx1">
                              <a:lumMod val="65000"/>
                              <a:lumOff val="35000"/>
                            </a:schemeClr>
                          </a:solidFill>
                          <a:latin typeface="+mn-lt"/>
                          <a:ea typeface="+mn-ea"/>
                          <a:cs typeface="+mn-cs"/>
                        </a:rPr>
                        <a:t> qui </a:t>
                      </a:r>
                      <a:r>
                        <a:rPr lang="en-US" sz="1800" b="1" kern="0" baseline="0" dirty="0" err="1">
                          <a:solidFill>
                            <a:schemeClr val="tx1">
                              <a:lumMod val="65000"/>
                              <a:lumOff val="35000"/>
                            </a:schemeClr>
                          </a:solidFill>
                          <a:latin typeface="+mn-lt"/>
                          <a:ea typeface="+mn-ea"/>
                          <a:cs typeface="+mn-cs"/>
                        </a:rPr>
                        <a:t>renforce</a:t>
                      </a:r>
                      <a:r>
                        <a:rPr lang="en-US" sz="1800" b="1" kern="0" baseline="0" dirty="0">
                          <a:solidFill>
                            <a:schemeClr val="tx1">
                              <a:lumMod val="65000"/>
                              <a:lumOff val="35000"/>
                            </a:schemeClr>
                          </a:solidFill>
                          <a:latin typeface="+mn-lt"/>
                          <a:ea typeface="+mn-ea"/>
                          <a:cs typeface="+mn-cs"/>
                        </a:rPr>
                        <a:t> la participation des femmes et des </a:t>
                      </a:r>
                      <a:r>
                        <a:rPr lang="en-US" sz="1800" b="1" kern="0" baseline="0" dirty="0" err="1">
                          <a:solidFill>
                            <a:schemeClr val="tx1">
                              <a:lumMod val="65000"/>
                              <a:lumOff val="35000"/>
                            </a:schemeClr>
                          </a:solidFill>
                          <a:latin typeface="+mn-lt"/>
                          <a:ea typeface="+mn-ea"/>
                          <a:cs typeface="+mn-cs"/>
                        </a:rPr>
                        <a:t>filles</a:t>
                      </a:r>
                      <a:r>
                        <a:rPr lang="en-US" sz="1800" b="1" kern="0" baseline="0" dirty="0">
                          <a:solidFill>
                            <a:schemeClr val="tx1">
                              <a:lumMod val="65000"/>
                              <a:lumOff val="35000"/>
                            </a:schemeClr>
                          </a:solidFill>
                          <a:latin typeface="+mn-lt"/>
                          <a:ea typeface="+mn-ea"/>
                          <a:cs typeface="+mn-cs"/>
                        </a:rPr>
                        <a:t> au </a:t>
                      </a:r>
                      <a:r>
                        <a:rPr lang="en-US" sz="1800" b="1" kern="0" baseline="0" dirty="0" err="1">
                          <a:solidFill>
                            <a:schemeClr val="tx1">
                              <a:lumMod val="65000"/>
                              <a:lumOff val="35000"/>
                            </a:schemeClr>
                          </a:solidFill>
                          <a:latin typeface="+mn-lt"/>
                          <a:ea typeface="+mn-ea"/>
                          <a:cs typeface="+mn-cs"/>
                        </a:rPr>
                        <a:t>processus</a:t>
                      </a:r>
                      <a:r>
                        <a:rPr lang="en-US" sz="1800" b="1" kern="0" baseline="0" dirty="0">
                          <a:solidFill>
                            <a:schemeClr val="tx1">
                              <a:lumMod val="65000"/>
                              <a:lumOff val="35000"/>
                            </a:schemeClr>
                          </a:solidFill>
                          <a:latin typeface="+mn-lt"/>
                          <a:ea typeface="+mn-ea"/>
                          <a:cs typeface="+mn-cs"/>
                        </a:rPr>
                        <a:t> de conception ? </a:t>
                      </a:r>
                      <a:r>
                        <a:rPr lang="en-US" sz="1800" b="1" kern="0" baseline="0" dirty="0" err="1">
                          <a:solidFill>
                            <a:schemeClr val="tx1">
                              <a:lumMod val="65000"/>
                              <a:lumOff val="35000"/>
                            </a:schemeClr>
                          </a:solidFill>
                          <a:latin typeface="+mn-lt"/>
                          <a:ea typeface="+mn-ea"/>
                          <a:cs typeface="+mn-cs"/>
                        </a:rPr>
                        <a:t>Quels</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sont</a:t>
                      </a:r>
                      <a:r>
                        <a:rPr lang="en-US" sz="1800" b="1" kern="0" baseline="0" dirty="0">
                          <a:solidFill>
                            <a:schemeClr val="tx1">
                              <a:lumMod val="65000"/>
                              <a:lumOff val="35000"/>
                            </a:schemeClr>
                          </a:solidFill>
                          <a:latin typeface="+mn-lt"/>
                          <a:ea typeface="+mn-ea"/>
                          <a:cs typeface="+mn-cs"/>
                        </a:rPr>
                        <a:t> les obstacles à la participation des femmes à </a:t>
                      </a:r>
                      <a:r>
                        <a:rPr lang="en-US" sz="1800" b="1" kern="0" baseline="0" dirty="0" err="1">
                          <a:solidFill>
                            <a:schemeClr val="tx1">
                              <a:lumMod val="65000"/>
                              <a:lumOff val="35000"/>
                            </a:schemeClr>
                          </a:solidFill>
                          <a:latin typeface="+mn-lt"/>
                          <a:ea typeface="+mn-ea"/>
                          <a:cs typeface="+mn-cs"/>
                        </a:rPr>
                        <a:t>ces</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processus</a:t>
                      </a:r>
                      <a:r>
                        <a:rPr lang="en-US" sz="1800" b="1" kern="0" baseline="0" dirty="0">
                          <a:solidFill>
                            <a:schemeClr val="tx1">
                              <a:lumMod val="65000"/>
                              <a:lumOff val="35000"/>
                            </a:schemeClr>
                          </a:solidFill>
                          <a:latin typeface="+mn-lt"/>
                          <a:ea typeface="+mn-ea"/>
                          <a:cs typeface="+mn-cs"/>
                        </a:rPr>
                        <a:t> ?</a:t>
                      </a:r>
                      <a:endParaRPr lang="en-US" sz="1800" b="1" kern="0" dirty="0">
                        <a:solidFill>
                          <a:schemeClr val="tx1">
                            <a:lumMod val="65000"/>
                            <a:lumOff val="35000"/>
                          </a:schemeClr>
                        </a:solidFill>
                        <a:latin typeface="+mn-lt"/>
                        <a:ea typeface="+mn-ea"/>
                        <a:cs typeface="+mn-cs"/>
                      </a:endParaRPr>
                    </a:p>
                    <a:p>
                      <a:pPr marL="0" marR="0" algn="just">
                        <a:lnSpc>
                          <a:spcPct val="115000"/>
                        </a:lnSpc>
                        <a:spcBef>
                          <a:spcPts val="0"/>
                        </a:spcBef>
                        <a:spcAft>
                          <a:spcPts val="1000"/>
                        </a:spcAft>
                      </a:pPr>
                      <a:r>
                        <a:rPr lang="en-US" sz="1800" b="1" kern="0" dirty="0" err="1">
                          <a:solidFill>
                            <a:schemeClr val="accent6"/>
                          </a:solidFill>
                          <a:latin typeface="+mn-lt"/>
                          <a:ea typeface="+mn-ea"/>
                          <a:cs typeface="+mn-cs"/>
                        </a:rPr>
                        <a:t>Mobilisation</a:t>
                      </a:r>
                      <a:r>
                        <a:rPr lang="en-US" sz="1800" b="1" kern="0" dirty="0">
                          <a:solidFill>
                            <a:schemeClr val="accent6"/>
                          </a:solidFill>
                          <a:latin typeface="+mn-lt"/>
                          <a:ea typeface="+mn-ea"/>
                          <a:cs typeface="+mn-cs"/>
                        </a:rPr>
                        <a:t> des </a:t>
                      </a:r>
                      <a:r>
                        <a:rPr lang="en-US" sz="1800" b="1" kern="0" dirty="0" err="1">
                          <a:solidFill>
                            <a:schemeClr val="accent6"/>
                          </a:solidFill>
                          <a:latin typeface="+mn-lt"/>
                          <a:ea typeface="+mn-ea"/>
                          <a:cs typeface="+mn-cs"/>
                        </a:rPr>
                        <a:t>ressources</a:t>
                      </a:r>
                      <a:endParaRPr lang="en-US" sz="1800" b="1" kern="0" dirty="0">
                        <a:solidFill>
                          <a:schemeClr val="accent6"/>
                        </a:solidFill>
                        <a:latin typeface="+mn-lt"/>
                        <a:ea typeface="+mn-ea"/>
                        <a:cs typeface="+mn-cs"/>
                      </a:endParaRPr>
                    </a:p>
                    <a:p>
                      <a:pPr marL="0" marR="0" algn="just">
                        <a:lnSpc>
                          <a:spcPct val="115000"/>
                        </a:lnSpc>
                        <a:spcBef>
                          <a:spcPts val="0"/>
                        </a:spcBef>
                        <a:spcAft>
                          <a:spcPts val="1000"/>
                        </a:spcAft>
                      </a:pPr>
                      <a:r>
                        <a:rPr lang="en-US" sz="1800" b="1" kern="0" dirty="0" err="1">
                          <a:solidFill>
                            <a:schemeClr val="tx1">
                              <a:lumMod val="65000"/>
                              <a:lumOff val="35000"/>
                            </a:schemeClr>
                          </a:solidFill>
                          <a:latin typeface="+mn-lt"/>
                          <a:ea typeface="+mn-ea"/>
                          <a:cs typeface="+mn-cs"/>
                        </a:rPr>
                        <a:t>Quantitatif</a:t>
                      </a:r>
                      <a:r>
                        <a:rPr lang="en-US" sz="1800" b="1" kern="0" dirty="0">
                          <a:solidFill>
                            <a:schemeClr val="tx1">
                              <a:lumMod val="65000"/>
                              <a:lumOff val="35000"/>
                            </a:schemeClr>
                          </a:solidFill>
                          <a:latin typeface="+mn-lt"/>
                          <a:ea typeface="+mn-ea"/>
                          <a:cs typeface="+mn-cs"/>
                        </a:rPr>
                        <a:t> :</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Nombre</a:t>
                      </a:r>
                      <a:r>
                        <a:rPr lang="en-US" sz="1800" b="1" kern="0" baseline="0" dirty="0">
                          <a:solidFill>
                            <a:schemeClr val="tx1">
                              <a:lumMod val="65000"/>
                              <a:lumOff val="35000"/>
                            </a:schemeClr>
                          </a:solidFill>
                          <a:latin typeface="+mn-lt"/>
                          <a:ea typeface="+mn-ea"/>
                          <a:cs typeface="+mn-cs"/>
                        </a:rPr>
                        <a:t> de propositions </a:t>
                      </a:r>
                      <a:r>
                        <a:rPr lang="en-US" sz="1800" b="1" kern="0" baseline="0" dirty="0" err="1">
                          <a:solidFill>
                            <a:schemeClr val="tx1">
                              <a:lumMod val="65000"/>
                              <a:lumOff val="35000"/>
                            </a:schemeClr>
                          </a:solidFill>
                          <a:latin typeface="+mn-lt"/>
                          <a:ea typeface="+mn-ea"/>
                          <a:cs typeface="+mn-cs"/>
                        </a:rPr>
                        <a:t>ou</a:t>
                      </a:r>
                      <a:r>
                        <a:rPr lang="en-US" sz="1800" b="1" kern="0" baseline="0" dirty="0">
                          <a:solidFill>
                            <a:schemeClr val="tx1">
                              <a:lumMod val="65000"/>
                              <a:lumOff val="35000"/>
                            </a:schemeClr>
                          </a:solidFill>
                          <a:latin typeface="+mn-lt"/>
                          <a:ea typeface="+mn-ea"/>
                          <a:cs typeface="+mn-cs"/>
                        </a:rPr>
                        <a:t> de </a:t>
                      </a:r>
                      <a:r>
                        <a:rPr lang="en-US" sz="1800" b="1" kern="0" baseline="0" dirty="0" err="1">
                          <a:solidFill>
                            <a:schemeClr val="tx1">
                              <a:lumMod val="65000"/>
                              <a:lumOff val="35000"/>
                            </a:schemeClr>
                          </a:solidFill>
                          <a:latin typeface="+mn-lt"/>
                          <a:ea typeface="+mn-ea"/>
                          <a:cs typeface="+mn-cs"/>
                        </a:rPr>
                        <a:t>stratégies</a:t>
                      </a:r>
                      <a:r>
                        <a:rPr lang="en-US" sz="1800" b="1" kern="0" baseline="0" dirty="0">
                          <a:solidFill>
                            <a:schemeClr val="tx1">
                              <a:lumMod val="65000"/>
                              <a:lumOff val="35000"/>
                            </a:schemeClr>
                          </a:solidFill>
                          <a:latin typeface="+mn-lt"/>
                          <a:ea typeface="+mn-ea"/>
                          <a:cs typeface="+mn-cs"/>
                        </a:rPr>
                        <a:t> de </a:t>
                      </a:r>
                      <a:r>
                        <a:rPr lang="en-US" sz="1800" b="1" kern="0" baseline="0" dirty="0" err="1">
                          <a:solidFill>
                            <a:schemeClr val="tx1">
                              <a:lumMod val="65000"/>
                              <a:lumOff val="35000"/>
                            </a:schemeClr>
                          </a:solidFill>
                          <a:latin typeface="+mn-lt"/>
                          <a:ea typeface="+mn-ea"/>
                          <a:cs typeface="+mn-cs"/>
                        </a:rPr>
                        <a:t>financement</a:t>
                      </a:r>
                      <a:r>
                        <a:rPr lang="en-US" sz="1800" b="1" kern="0" baseline="0" dirty="0">
                          <a:solidFill>
                            <a:schemeClr val="tx1">
                              <a:lumMod val="65000"/>
                              <a:lumOff val="35000"/>
                            </a:schemeClr>
                          </a:solidFill>
                          <a:latin typeface="+mn-lt"/>
                          <a:ea typeface="+mn-ea"/>
                          <a:cs typeface="+mn-cs"/>
                        </a:rPr>
                        <a:t> de la nutrition qui </a:t>
                      </a:r>
                      <a:r>
                        <a:rPr lang="en-US" sz="1800" b="1" kern="0" baseline="0" dirty="0" err="1">
                          <a:solidFill>
                            <a:schemeClr val="tx1">
                              <a:lumMod val="65000"/>
                              <a:lumOff val="35000"/>
                            </a:schemeClr>
                          </a:solidFill>
                          <a:latin typeface="+mn-lt"/>
                          <a:ea typeface="+mn-ea"/>
                          <a:cs typeface="+mn-cs"/>
                        </a:rPr>
                        <a:t>comprennent</a:t>
                      </a:r>
                      <a:r>
                        <a:rPr lang="en-US" sz="1800" b="1" kern="0" baseline="0" dirty="0">
                          <a:solidFill>
                            <a:schemeClr val="tx1">
                              <a:lumMod val="65000"/>
                              <a:lumOff val="35000"/>
                            </a:schemeClr>
                          </a:solidFill>
                          <a:latin typeface="+mn-lt"/>
                          <a:ea typeface="+mn-ea"/>
                          <a:cs typeface="+mn-cs"/>
                        </a:rPr>
                        <a:t> au </a:t>
                      </a:r>
                      <a:r>
                        <a:rPr lang="en-US" sz="1800" b="1" kern="0" baseline="0" dirty="0" err="1">
                          <a:solidFill>
                            <a:schemeClr val="tx1">
                              <a:lumMod val="65000"/>
                              <a:lumOff val="35000"/>
                            </a:schemeClr>
                          </a:solidFill>
                          <a:latin typeface="+mn-lt"/>
                          <a:ea typeface="+mn-ea"/>
                          <a:cs typeface="+mn-cs"/>
                        </a:rPr>
                        <a:t>moins</a:t>
                      </a:r>
                      <a:r>
                        <a:rPr lang="en-US" sz="1800" b="1" kern="0" baseline="0" dirty="0">
                          <a:solidFill>
                            <a:schemeClr val="tx1">
                              <a:lumMod val="65000"/>
                              <a:lumOff val="35000"/>
                            </a:schemeClr>
                          </a:solidFill>
                          <a:latin typeface="+mn-lt"/>
                          <a:ea typeface="+mn-ea"/>
                          <a:cs typeface="+mn-cs"/>
                        </a:rPr>
                        <a:t> un </a:t>
                      </a:r>
                      <a:r>
                        <a:rPr lang="en-US" sz="1800" b="1" kern="0" baseline="0" dirty="0" err="1">
                          <a:solidFill>
                            <a:schemeClr val="tx1">
                              <a:lumMod val="65000"/>
                              <a:lumOff val="35000"/>
                            </a:schemeClr>
                          </a:solidFill>
                          <a:latin typeface="+mn-lt"/>
                          <a:ea typeface="+mn-ea"/>
                          <a:cs typeface="+mn-cs"/>
                        </a:rPr>
                        <a:t>objectif</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une</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activité</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ou</a:t>
                      </a:r>
                      <a:r>
                        <a:rPr lang="en-US" sz="1800" b="1" kern="0" baseline="0" dirty="0">
                          <a:solidFill>
                            <a:schemeClr val="tx1">
                              <a:lumMod val="65000"/>
                              <a:lumOff val="35000"/>
                            </a:schemeClr>
                          </a:solidFill>
                          <a:latin typeface="+mn-lt"/>
                          <a:ea typeface="+mn-ea"/>
                          <a:cs typeface="+mn-cs"/>
                        </a:rPr>
                        <a:t> un </a:t>
                      </a:r>
                      <a:r>
                        <a:rPr lang="en-US" sz="1800" b="1" kern="0" baseline="0" dirty="0" err="1">
                          <a:solidFill>
                            <a:schemeClr val="tx1">
                              <a:lumMod val="65000"/>
                              <a:lumOff val="35000"/>
                            </a:schemeClr>
                          </a:solidFill>
                          <a:latin typeface="+mn-lt"/>
                          <a:ea typeface="+mn-ea"/>
                          <a:cs typeface="+mn-cs"/>
                        </a:rPr>
                        <a:t>indicateur</a:t>
                      </a:r>
                      <a:r>
                        <a:rPr lang="en-US" sz="1800" b="1" kern="0" baseline="0" dirty="0">
                          <a:solidFill>
                            <a:schemeClr val="tx1">
                              <a:lumMod val="65000"/>
                              <a:lumOff val="35000"/>
                            </a:schemeClr>
                          </a:solidFill>
                          <a:latin typeface="+mn-lt"/>
                          <a:ea typeface="+mn-ea"/>
                          <a:cs typeface="+mn-cs"/>
                        </a:rPr>
                        <a:t> de reduction des </a:t>
                      </a:r>
                      <a:r>
                        <a:rPr lang="en-US" sz="1800" b="1" kern="0" baseline="0" dirty="0" err="1">
                          <a:solidFill>
                            <a:schemeClr val="tx1">
                              <a:lumMod val="65000"/>
                              <a:lumOff val="35000"/>
                            </a:schemeClr>
                          </a:solidFill>
                          <a:latin typeface="+mn-lt"/>
                          <a:ea typeface="+mn-ea"/>
                          <a:cs typeface="+mn-cs"/>
                        </a:rPr>
                        <a:t>risques</a:t>
                      </a:r>
                      <a:r>
                        <a:rPr lang="en-US" sz="1800" b="1" kern="0" baseline="0" dirty="0">
                          <a:solidFill>
                            <a:schemeClr val="tx1">
                              <a:lumMod val="65000"/>
                              <a:lumOff val="35000"/>
                            </a:schemeClr>
                          </a:solidFill>
                          <a:latin typeface="+mn-lt"/>
                          <a:ea typeface="+mn-ea"/>
                          <a:cs typeface="+mn-cs"/>
                        </a:rPr>
                        <a:t> de VBG </a:t>
                      </a:r>
                      <a:r>
                        <a:rPr lang="en-US" sz="1800" b="1" kern="0" baseline="0" dirty="0" err="1">
                          <a:solidFill>
                            <a:schemeClr val="tx1">
                              <a:lumMod val="65000"/>
                              <a:lumOff val="35000"/>
                            </a:schemeClr>
                          </a:solidFill>
                          <a:latin typeface="+mn-lt"/>
                          <a:ea typeface="+mn-ea"/>
                          <a:cs typeface="+mn-cs"/>
                        </a:rPr>
                        <a:t>tiré</a:t>
                      </a:r>
                      <a:r>
                        <a:rPr lang="en-US" sz="1800" b="1" kern="0" baseline="0" dirty="0">
                          <a:solidFill>
                            <a:schemeClr val="tx1">
                              <a:lumMod val="65000"/>
                              <a:lumOff val="35000"/>
                            </a:schemeClr>
                          </a:solidFill>
                          <a:latin typeface="+mn-lt"/>
                          <a:ea typeface="+mn-ea"/>
                          <a:cs typeface="+mn-cs"/>
                        </a:rPr>
                        <a:t> des Directives de la VBG</a:t>
                      </a:r>
                      <a:endParaRPr lang="en-US" sz="1800" b="1" kern="0" dirty="0">
                        <a:solidFill>
                          <a:schemeClr val="tx1">
                            <a:lumMod val="65000"/>
                            <a:lumOff val="35000"/>
                          </a:schemeClr>
                        </a:solidFill>
                        <a:latin typeface="+mn-lt"/>
                        <a:ea typeface="+mn-ea"/>
                        <a:cs typeface="+mn-cs"/>
                      </a:endParaRPr>
                    </a:p>
                    <a:p>
                      <a:pPr marL="0" marR="0" algn="just">
                        <a:lnSpc>
                          <a:spcPct val="115000"/>
                        </a:lnSpc>
                        <a:spcBef>
                          <a:spcPts val="0"/>
                        </a:spcBef>
                        <a:spcAft>
                          <a:spcPts val="1000"/>
                        </a:spcAft>
                      </a:pPr>
                      <a:r>
                        <a:rPr lang="en-US" sz="1800" b="1" kern="0" dirty="0" err="1">
                          <a:solidFill>
                            <a:schemeClr val="accent6"/>
                          </a:solidFill>
                          <a:latin typeface="+mn-lt"/>
                          <a:ea typeface="+mn-ea"/>
                          <a:cs typeface="+mn-cs"/>
                        </a:rPr>
                        <a:t>Mise</a:t>
                      </a:r>
                      <a:r>
                        <a:rPr lang="en-US" sz="1800" b="1" kern="0" dirty="0">
                          <a:solidFill>
                            <a:schemeClr val="accent6"/>
                          </a:solidFill>
                          <a:latin typeface="+mn-lt"/>
                          <a:ea typeface="+mn-ea"/>
                          <a:cs typeface="+mn-cs"/>
                        </a:rPr>
                        <a:t> </a:t>
                      </a:r>
                      <a:r>
                        <a:rPr lang="en-US" sz="1800" b="1" kern="0" dirty="0" err="1">
                          <a:solidFill>
                            <a:schemeClr val="accent6"/>
                          </a:solidFill>
                          <a:latin typeface="+mn-lt"/>
                          <a:ea typeface="+mn-ea"/>
                          <a:cs typeface="+mn-cs"/>
                        </a:rPr>
                        <a:t>en</a:t>
                      </a:r>
                      <a:r>
                        <a:rPr lang="en-US" sz="1800" b="1" kern="0" dirty="0">
                          <a:solidFill>
                            <a:schemeClr val="accent6"/>
                          </a:solidFill>
                          <a:latin typeface="+mn-lt"/>
                          <a:ea typeface="+mn-ea"/>
                          <a:cs typeface="+mn-cs"/>
                        </a:rPr>
                        <a:t> </a:t>
                      </a:r>
                      <a:r>
                        <a:rPr lang="en-US" sz="1800" b="1" kern="0" dirty="0" err="1">
                          <a:solidFill>
                            <a:schemeClr val="accent6"/>
                          </a:solidFill>
                          <a:latin typeface="+mn-lt"/>
                          <a:ea typeface="+mn-ea"/>
                          <a:cs typeface="+mn-cs"/>
                        </a:rPr>
                        <a:t>œuvre</a:t>
                      </a:r>
                      <a:endParaRPr lang="en-US" sz="1800" b="1" kern="0" dirty="0">
                        <a:solidFill>
                          <a:schemeClr val="accent6"/>
                        </a:solidFill>
                        <a:latin typeface="+mn-lt"/>
                        <a:ea typeface="+mn-ea"/>
                        <a:cs typeface="+mn-cs"/>
                      </a:endParaRPr>
                    </a:p>
                    <a:p>
                      <a:pPr marL="0" marR="0" algn="just">
                        <a:lnSpc>
                          <a:spcPct val="115000"/>
                        </a:lnSpc>
                        <a:spcBef>
                          <a:spcPts val="0"/>
                        </a:spcBef>
                        <a:spcAft>
                          <a:spcPts val="1000"/>
                        </a:spcAft>
                      </a:pPr>
                      <a:r>
                        <a:rPr lang="en-US" sz="1800" b="1" kern="0" dirty="0" err="1">
                          <a:solidFill>
                            <a:schemeClr val="tx1">
                              <a:lumMod val="65000"/>
                              <a:lumOff val="35000"/>
                            </a:schemeClr>
                          </a:solidFill>
                          <a:latin typeface="+mn-lt"/>
                          <a:ea typeface="+mn-ea"/>
                          <a:cs typeface="+mn-cs"/>
                        </a:rPr>
                        <a:t>Quantitatif</a:t>
                      </a:r>
                      <a:r>
                        <a:rPr lang="en-US" sz="1800" b="1" kern="0" baseline="0" dirty="0">
                          <a:solidFill>
                            <a:schemeClr val="tx1">
                              <a:lumMod val="65000"/>
                              <a:lumOff val="35000"/>
                            </a:schemeClr>
                          </a:solidFill>
                          <a:latin typeface="+mn-lt"/>
                          <a:ea typeface="+mn-ea"/>
                          <a:cs typeface="+mn-cs"/>
                        </a:rPr>
                        <a:t> : </a:t>
                      </a:r>
                      <a:r>
                        <a:rPr lang="en-US" sz="1800" b="1" kern="0" baseline="0" dirty="0" err="1">
                          <a:solidFill>
                            <a:schemeClr val="tx1">
                              <a:lumMod val="65000"/>
                              <a:lumOff val="35000"/>
                            </a:schemeClr>
                          </a:solidFill>
                          <a:latin typeface="+mn-lt"/>
                          <a:ea typeface="+mn-ea"/>
                          <a:cs typeface="+mn-cs"/>
                        </a:rPr>
                        <a:t>Nombre</a:t>
                      </a:r>
                      <a:r>
                        <a:rPr lang="en-US" sz="1800" b="1" kern="0" baseline="0" dirty="0">
                          <a:solidFill>
                            <a:schemeClr val="tx1">
                              <a:lumMod val="65000"/>
                              <a:lumOff val="35000"/>
                            </a:schemeClr>
                          </a:solidFill>
                          <a:latin typeface="+mn-lt"/>
                          <a:ea typeface="+mn-ea"/>
                          <a:cs typeface="+mn-cs"/>
                        </a:rPr>
                        <a:t> de </a:t>
                      </a:r>
                      <a:r>
                        <a:rPr lang="en-US" sz="1800" b="1" kern="0" baseline="0" dirty="0" err="1">
                          <a:solidFill>
                            <a:schemeClr val="tx1">
                              <a:lumMod val="65000"/>
                              <a:lumOff val="35000"/>
                            </a:schemeClr>
                          </a:solidFill>
                          <a:latin typeface="+mn-lt"/>
                          <a:ea typeface="+mn-ea"/>
                          <a:cs typeface="+mn-cs"/>
                        </a:rPr>
                        <a:t>personnes</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affectées</a:t>
                      </a:r>
                      <a:r>
                        <a:rPr lang="en-US" sz="1800" b="1" kern="0" baseline="0" dirty="0">
                          <a:solidFill>
                            <a:schemeClr val="tx1">
                              <a:lumMod val="65000"/>
                              <a:lumOff val="35000"/>
                            </a:schemeClr>
                          </a:solidFill>
                          <a:latin typeface="+mn-lt"/>
                          <a:ea typeface="+mn-ea"/>
                          <a:cs typeface="+mn-cs"/>
                        </a:rPr>
                        <a:t> qui </a:t>
                      </a:r>
                      <a:r>
                        <a:rPr lang="en-US" sz="1800" b="1" kern="0" baseline="0" dirty="0" err="1">
                          <a:solidFill>
                            <a:schemeClr val="tx1">
                              <a:lumMod val="65000"/>
                              <a:lumOff val="35000"/>
                            </a:schemeClr>
                          </a:solidFill>
                          <a:latin typeface="+mn-lt"/>
                          <a:ea typeface="+mn-ea"/>
                          <a:cs typeface="+mn-cs"/>
                        </a:rPr>
                        <a:t>déclarent</a:t>
                      </a:r>
                      <a:r>
                        <a:rPr lang="en-US" sz="1800" b="1" kern="0" baseline="0" dirty="0">
                          <a:solidFill>
                            <a:schemeClr val="tx1">
                              <a:lumMod val="65000"/>
                              <a:lumOff val="35000"/>
                            </a:schemeClr>
                          </a:solidFill>
                          <a:latin typeface="+mn-lt"/>
                          <a:ea typeface="+mn-ea"/>
                          <a:cs typeface="+mn-cs"/>
                        </a:rPr>
                        <a:t> se </a:t>
                      </a:r>
                      <a:r>
                        <a:rPr lang="en-US" sz="1800" b="1" kern="0" baseline="0" dirty="0" err="1">
                          <a:solidFill>
                            <a:schemeClr val="tx1">
                              <a:lumMod val="65000"/>
                              <a:lumOff val="35000"/>
                            </a:schemeClr>
                          </a:solidFill>
                          <a:latin typeface="+mn-lt"/>
                          <a:ea typeface="+mn-ea"/>
                          <a:cs typeface="+mn-cs"/>
                        </a:rPr>
                        <a:t>sentir</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exposées</a:t>
                      </a:r>
                      <a:r>
                        <a:rPr lang="en-US" sz="1800" b="1" kern="0" baseline="0" dirty="0">
                          <a:solidFill>
                            <a:schemeClr val="tx1">
                              <a:lumMod val="65000"/>
                              <a:lumOff val="35000"/>
                            </a:schemeClr>
                          </a:solidFill>
                          <a:latin typeface="+mn-lt"/>
                          <a:ea typeface="+mn-ea"/>
                          <a:cs typeface="+mn-cs"/>
                        </a:rPr>
                        <a:t> à des </a:t>
                      </a:r>
                      <a:r>
                        <a:rPr lang="en-US" sz="1800" b="1" kern="0" baseline="0" dirty="0" err="1">
                          <a:solidFill>
                            <a:schemeClr val="tx1">
                              <a:lumMod val="65000"/>
                              <a:lumOff val="35000"/>
                            </a:schemeClr>
                          </a:solidFill>
                          <a:latin typeface="+mn-lt"/>
                          <a:ea typeface="+mn-ea"/>
                          <a:cs typeface="+mn-cs"/>
                        </a:rPr>
                        <a:t>risques</a:t>
                      </a:r>
                      <a:r>
                        <a:rPr lang="en-US" sz="1800" b="1" kern="0" baseline="0" dirty="0">
                          <a:solidFill>
                            <a:schemeClr val="tx1">
                              <a:lumMod val="65000"/>
                              <a:lumOff val="35000"/>
                            </a:schemeClr>
                          </a:solidFill>
                          <a:latin typeface="+mn-lt"/>
                          <a:ea typeface="+mn-ea"/>
                          <a:cs typeface="+mn-cs"/>
                        </a:rPr>
                        <a:t> de violence </a:t>
                      </a:r>
                      <a:r>
                        <a:rPr lang="en-US" sz="1800" b="1" kern="0" baseline="0" dirty="0" err="1">
                          <a:solidFill>
                            <a:schemeClr val="tx1">
                              <a:lumMod val="65000"/>
                              <a:lumOff val="35000"/>
                            </a:schemeClr>
                          </a:solidFill>
                          <a:latin typeface="+mn-lt"/>
                          <a:ea typeface="+mn-ea"/>
                          <a:cs typeface="+mn-cs"/>
                        </a:rPr>
                        <a:t>basée</a:t>
                      </a:r>
                      <a:r>
                        <a:rPr lang="en-US" sz="1800" b="1" kern="0" baseline="0" dirty="0">
                          <a:solidFill>
                            <a:schemeClr val="tx1">
                              <a:lumMod val="65000"/>
                              <a:lumOff val="35000"/>
                            </a:schemeClr>
                          </a:solidFill>
                          <a:latin typeface="+mn-lt"/>
                          <a:ea typeface="+mn-ea"/>
                          <a:cs typeface="+mn-cs"/>
                        </a:rPr>
                        <a:t> sur le genre </a:t>
                      </a:r>
                      <a:r>
                        <a:rPr lang="en-US" sz="1800" b="1" kern="0" baseline="0" dirty="0" err="1">
                          <a:solidFill>
                            <a:schemeClr val="tx1">
                              <a:lumMod val="65000"/>
                              <a:lumOff val="35000"/>
                            </a:schemeClr>
                          </a:solidFill>
                          <a:latin typeface="+mn-lt"/>
                          <a:ea typeface="+mn-ea"/>
                          <a:cs typeface="+mn-cs"/>
                        </a:rPr>
                        <a:t>lorsqu’on</a:t>
                      </a:r>
                      <a:r>
                        <a:rPr lang="en-US" sz="1800" b="1" kern="0" baseline="0" dirty="0">
                          <a:solidFill>
                            <a:schemeClr val="tx1">
                              <a:lumMod val="65000"/>
                              <a:lumOff val="35000"/>
                            </a:schemeClr>
                          </a:solidFill>
                          <a:latin typeface="+mn-lt"/>
                          <a:ea typeface="+mn-ea"/>
                          <a:cs typeface="+mn-cs"/>
                        </a:rPr>
                        <a:t> les </a:t>
                      </a:r>
                      <a:r>
                        <a:rPr lang="en-US" sz="1800" b="1" kern="0" baseline="0" dirty="0" err="1">
                          <a:solidFill>
                            <a:schemeClr val="tx1">
                              <a:lumMod val="65000"/>
                              <a:lumOff val="35000"/>
                            </a:schemeClr>
                          </a:solidFill>
                          <a:latin typeface="+mn-lt"/>
                          <a:ea typeface="+mn-ea"/>
                          <a:cs typeface="+mn-cs"/>
                        </a:rPr>
                        <a:t>interroge</a:t>
                      </a:r>
                      <a:r>
                        <a:rPr lang="en-US" sz="1800" b="1" kern="0" baseline="0" dirty="0">
                          <a:solidFill>
                            <a:schemeClr val="tx1">
                              <a:lumMod val="65000"/>
                              <a:lumOff val="35000"/>
                            </a:schemeClr>
                          </a:solidFill>
                          <a:latin typeface="+mn-lt"/>
                          <a:ea typeface="+mn-ea"/>
                          <a:cs typeface="+mn-cs"/>
                        </a:rPr>
                        <a:t> sur </a:t>
                      </a:r>
                      <a:r>
                        <a:rPr lang="en-US" sz="1800" b="1" kern="0" baseline="0" dirty="0" err="1">
                          <a:solidFill>
                            <a:schemeClr val="tx1">
                              <a:lumMod val="65000"/>
                              <a:lumOff val="35000"/>
                            </a:schemeClr>
                          </a:solidFill>
                          <a:latin typeface="+mn-lt"/>
                          <a:ea typeface="+mn-ea"/>
                          <a:cs typeface="+mn-cs"/>
                        </a:rPr>
                        <a:t>l’accès</a:t>
                      </a:r>
                      <a:r>
                        <a:rPr lang="en-US" sz="1800" b="1" kern="0" baseline="0" dirty="0">
                          <a:solidFill>
                            <a:schemeClr val="tx1">
                              <a:lumMod val="65000"/>
                              <a:lumOff val="35000"/>
                            </a:schemeClr>
                          </a:solidFill>
                          <a:latin typeface="+mn-lt"/>
                          <a:ea typeface="+mn-ea"/>
                          <a:cs typeface="+mn-cs"/>
                        </a:rPr>
                        <a:t> aux services de nutrition. </a:t>
                      </a:r>
                      <a:r>
                        <a:rPr lang="en-US" sz="1800" b="1" kern="0" baseline="0" dirty="0" err="1">
                          <a:solidFill>
                            <a:schemeClr val="tx1">
                              <a:lumMod val="65000"/>
                              <a:lumOff val="35000"/>
                            </a:schemeClr>
                          </a:solidFill>
                          <a:latin typeface="+mn-lt"/>
                          <a:ea typeface="+mn-ea"/>
                          <a:cs typeface="+mn-cs"/>
                        </a:rPr>
                        <a:t>Nombre</a:t>
                      </a:r>
                      <a:r>
                        <a:rPr lang="en-US" sz="1800" b="1" kern="0" baseline="0" dirty="0">
                          <a:solidFill>
                            <a:schemeClr val="tx1">
                              <a:lumMod val="65000"/>
                              <a:lumOff val="35000"/>
                            </a:schemeClr>
                          </a:solidFill>
                          <a:latin typeface="+mn-lt"/>
                          <a:ea typeface="+mn-ea"/>
                          <a:cs typeface="+mn-cs"/>
                        </a:rPr>
                        <a:t> de femmes qui </a:t>
                      </a:r>
                      <a:r>
                        <a:rPr lang="en-US" sz="1800" b="1" kern="0" baseline="0" dirty="0" err="1">
                          <a:solidFill>
                            <a:schemeClr val="tx1">
                              <a:lumMod val="65000"/>
                              <a:lumOff val="35000"/>
                            </a:schemeClr>
                          </a:solidFill>
                          <a:latin typeface="+mn-lt"/>
                          <a:ea typeface="+mn-ea"/>
                          <a:cs typeface="+mn-cs"/>
                        </a:rPr>
                        <a:t>participent</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activement</a:t>
                      </a:r>
                      <a:r>
                        <a:rPr lang="en-US" sz="1800" b="1" kern="0" baseline="0" dirty="0">
                          <a:solidFill>
                            <a:schemeClr val="tx1">
                              <a:lumMod val="65000"/>
                              <a:lumOff val="35000"/>
                            </a:schemeClr>
                          </a:solidFill>
                          <a:latin typeface="+mn-lt"/>
                          <a:ea typeface="+mn-ea"/>
                          <a:cs typeface="+mn-cs"/>
                        </a:rPr>
                        <a:t> aux </a:t>
                      </a:r>
                      <a:r>
                        <a:rPr lang="en-US" sz="1800" b="1" kern="0" baseline="0" dirty="0" err="1">
                          <a:solidFill>
                            <a:schemeClr val="tx1">
                              <a:lumMod val="65000"/>
                              <a:lumOff val="35000"/>
                            </a:schemeClr>
                          </a:solidFill>
                          <a:latin typeface="+mn-lt"/>
                          <a:ea typeface="+mn-ea"/>
                          <a:cs typeface="+mn-cs"/>
                        </a:rPr>
                        <a:t>comités</a:t>
                      </a:r>
                      <a:r>
                        <a:rPr lang="en-US" sz="1800" b="1" kern="0" baseline="0" dirty="0">
                          <a:solidFill>
                            <a:schemeClr val="tx1">
                              <a:lumMod val="65000"/>
                              <a:lumOff val="35000"/>
                            </a:schemeClr>
                          </a:solidFill>
                          <a:latin typeface="+mn-lt"/>
                          <a:ea typeface="+mn-ea"/>
                          <a:cs typeface="+mn-cs"/>
                        </a:rPr>
                        <a:t> et groups </a:t>
                      </a:r>
                      <a:r>
                        <a:rPr lang="en-US" sz="1800" b="1" kern="0" baseline="0" dirty="0" err="1">
                          <a:solidFill>
                            <a:schemeClr val="tx1">
                              <a:lumMod val="65000"/>
                              <a:lumOff val="35000"/>
                            </a:schemeClr>
                          </a:solidFill>
                          <a:latin typeface="+mn-lt"/>
                          <a:ea typeface="+mn-ea"/>
                          <a:cs typeface="+mn-cs"/>
                        </a:rPr>
                        <a:t>communautaires</a:t>
                      </a:r>
                      <a:r>
                        <a:rPr lang="en-US" sz="1800" b="1" kern="0" baseline="0" dirty="0">
                          <a:solidFill>
                            <a:schemeClr val="tx1">
                              <a:lumMod val="65000"/>
                              <a:lumOff val="35000"/>
                            </a:schemeClr>
                          </a:solidFill>
                          <a:latin typeface="+mn-lt"/>
                          <a:ea typeface="+mn-ea"/>
                          <a:cs typeface="+mn-cs"/>
                        </a:rPr>
                        <a:t> de nutrition.</a:t>
                      </a:r>
                      <a:endParaRPr lang="en-US" sz="1800" b="1" kern="0" dirty="0">
                        <a:solidFill>
                          <a:schemeClr val="tx1">
                            <a:lumMod val="65000"/>
                            <a:lumOff val="35000"/>
                          </a:schemeClr>
                        </a:solidFill>
                        <a:latin typeface="+mn-lt"/>
                        <a:ea typeface="+mn-ea"/>
                        <a:cs typeface="+mn-cs"/>
                      </a:endParaRPr>
                    </a:p>
                    <a:p>
                      <a:pPr marL="0" marR="0" algn="just">
                        <a:lnSpc>
                          <a:spcPct val="115000"/>
                        </a:lnSpc>
                        <a:spcBef>
                          <a:spcPts val="0"/>
                        </a:spcBef>
                        <a:spcAft>
                          <a:spcPts val="1000"/>
                        </a:spcAft>
                      </a:pPr>
                      <a:r>
                        <a:rPr lang="en-US" sz="1800" b="1" kern="0" dirty="0" err="1">
                          <a:solidFill>
                            <a:schemeClr val="tx1">
                              <a:lumMod val="65000"/>
                              <a:lumOff val="35000"/>
                            </a:schemeClr>
                          </a:solidFill>
                          <a:latin typeface="+mn-lt"/>
                          <a:ea typeface="+mn-ea"/>
                          <a:cs typeface="+mn-cs"/>
                        </a:rPr>
                        <a:t>Qualitatif</a:t>
                      </a:r>
                      <a:r>
                        <a:rPr lang="en-US" sz="1800" b="1" kern="0" dirty="0">
                          <a:solidFill>
                            <a:schemeClr val="tx1">
                              <a:lumMod val="65000"/>
                              <a:lumOff val="35000"/>
                            </a:schemeClr>
                          </a:solidFill>
                          <a:latin typeface="+mn-lt"/>
                          <a:ea typeface="+mn-ea"/>
                          <a:cs typeface="+mn-cs"/>
                        </a:rPr>
                        <a:t> : Comment les femmes </a:t>
                      </a:r>
                      <a:r>
                        <a:rPr lang="en-US" sz="1800" b="1" kern="0" dirty="0" err="1">
                          <a:solidFill>
                            <a:schemeClr val="tx1">
                              <a:lumMod val="65000"/>
                              <a:lumOff val="35000"/>
                            </a:schemeClr>
                          </a:solidFill>
                          <a:latin typeface="+mn-lt"/>
                          <a:ea typeface="+mn-ea"/>
                          <a:cs typeface="+mn-cs"/>
                        </a:rPr>
                        <a:t>perçoivent-elle</a:t>
                      </a:r>
                      <a:r>
                        <a:rPr lang="en-US" sz="1800" b="1" kern="0" baseline="0" dirty="0" err="1">
                          <a:solidFill>
                            <a:schemeClr val="tx1">
                              <a:lumMod val="65000"/>
                              <a:lumOff val="35000"/>
                            </a:schemeClr>
                          </a:solidFill>
                          <a:latin typeface="+mn-lt"/>
                          <a:ea typeface="+mn-ea"/>
                          <a:cs typeface="+mn-cs"/>
                        </a:rPr>
                        <a:t>s</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leur</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niveau</a:t>
                      </a:r>
                      <a:r>
                        <a:rPr lang="en-US" sz="1800" b="1" kern="0" baseline="0" dirty="0">
                          <a:solidFill>
                            <a:schemeClr val="tx1">
                              <a:lumMod val="65000"/>
                              <a:lumOff val="35000"/>
                            </a:schemeClr>
                          </a:solidFill>
                          <a:latin typeface="+mn-lt"/>
                          <a:ea typeface="+mn-ea"/>
                          <a:cs typeface="+mn-cs"/>
                        </a:rPr>
                        <a:t> de participation aux </a:t>
                      </a:r>
                      <a:r>
                        <a:rPr lang="en-US" sz="1800" b="1" kern="0" baseline="0" dirty="0" err="1">
                          <a:solidFill>
                            <a:schemeClr val="tx1">
                              <a:lumMod val="65000"/>
                              <a:lumOff val="35000"/>
                            </a:schemeClr>
                          </a:solidFill>
                          <a:latin typeface="+mn-lt"/>
                          <a:ea typeface="+mn-ea"/>
                          <a:cs typeface="+mn-cs"/>
                        </a:rPr>
                        <a:t>comités</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communautaires</a:t>
                      </a:r>
                      <a:r>
                        <a:rPr lang="en-US" sz="1800" b="1" kern="0" baseline="0" dirty="0">
                          <a:solidFill>
                            <a:schemeClr val="tx1">
                              <a:lumMod val="65000"/>
                              <a:lumOff val="35000"/>
                            </a:schemeClr>
                          </a:solidFill>
                          <a:latin typeface="+mn-lt"/>
                          <a:ea typeface="+mn-ea"/>
                          <a:cs typeface="+mn-cs"/>
                        </a:rPr>
                        <a:t> de nutrition ? </a:t>
                      </a:r>
                      <a:r>
                        <a:rPr lang="en-US" sz="1800" b="1" kern="0" baseline="0" dirty="0" err="1">
                          <a:solidFill>
                            <a:schemeClr val="tx1">
                              <a:lumMod val="65000"/>
                              <a:lumOff val="35000"/>
                            </a:schemeClr>
                          </a:solidFill>
                          <a:latin typeface="+mn-lt"/>
                          <a:ea typeface="+mn-ea"/>
                          <a:cs typeface="+mn-cs"/>
                        </a:rPr>
                        <a:t>Quels</a:t>
                      </a:r>
                      <a:r>
                        <a:rPr lang="en-US" sz="1800" b="1" kern="0" baseline="0" dirty="0">
                          <a:solidFill>
                            <a:schemeClr val="tx1">
                              <a:lumMod val="65000"/>
                              <a:lumOff val="35000"/>
                            </a:schemeClr>
                          </a:solidFill>
                          <a:latin typeface="+mn-lt"/>
                          <a:ea typeface="+mn-ea"/>
                          <a:cs typeface="+mn-cs"/>
                        </a:rPr>
                        <a:t> </a:t>
                      </a:r>
                      <a:r>
                        <a:rPr lang="en-US" sz="1800" b="1" kern="0" baseline="0" dirty="0" err="1">
                          <a:solidFill>
                            <a:schemeClr val="tx1">
                              <a:lumMod val="65000"/>
                              <a:lumOff val="35000"/>
                            </a:schemeClr>
                          </a:solidFill>
                          <a:latin typeface="+mn-lt"/>
                          <a:ea typeface="+mn-ea"/>
                          <a:cs typeface="+mn-cs"/>
                        </a:rPr>
                        <a:t>sont</a:t>
                      </a:r>
                      <a:r>
                        <a:rPr lang="en-US" sz="1800" b="1" kern="0" baseline="0" dirty="0">
                          <a:solidFill>
                            <a:schemeClr val="tx1">
                              <a:lumMod val="65000"/>
                              <a:lumOff val="35000"/>
                            </a:schemeClr>
                          </a:solidFill>
                          <a:latin typeface="+mn-lt"/>
                          <a:ea typeface="+mn-ea"/>
                          <a:cs typeface="+mn-cs"/>
                        </a:rPr>
                        <a:t> les obstacles à la participation des femmes aux </a:t>
                      </a:r>
                      <a:r>
                        <a:rPr lang="en-US" sz="1800" b="1" kern="0" baseline="0" dirty="0" err="1">
                          <a:solidFill>
                            <a:schemeClr val="tx1">
                              <a:lumMod val="65000"/>
                              <a:lumOff val="35000"/>
                            </a:schemeClr>
                          </a:solidFill>
                          <a:latin typeface="+mn-lt"/>
                          <a:ea typeface="+mn-ea"/>
                          <a:cs typeface="+mn-cs"/>
                        </a:rPr>
                        <a:t>comités</a:t>
                      </a:r>
                      <a:r>
                        <a:rPr lang="en-US" sz="1800" b="1" kern="0" baseline="0" dirty="0">
                          <a:solidFill>
                            <a:schemeClr val="tx1">
                              <a:lumMod val="65000"/>
                              <a:lumOff val="35000"/>
                            </a:schemeClr>
                          </a:solidFill>
                          <a:latin typeface="+mn-lt"/>
                          <a:ea typeface="+mn-ea"/>
                          <a:cs typeface="+mn-cs"/>
                        </a:rPr>
                        <a:t> de nutrition ?</a:t>
                      </a:r>
                      <a:endParaRPr lang="en-US" sz="1800" b="1" kern="0" dirty="0">
                        <a:solidFill>
                          <a:schemeClr val="tx1">
                            <a:lumMod val="65000"/>
                            <a:lumOff val="35000"/>
                          </a:schemeClr>
                        </a:solidFill>
                        <a:latin typeface="+mn-lt"/>
                        <a:ea typeface="+mn-ea"/>
                        <a:cs typeface="+mn-cs"/>
                      </a:endParaRPr>
                    </a:p>
                  </a:txBody>
                  <a:tcPr marL="68580" marR="68580" marT="0" marB="0">
                    <a:solidFill>
                      <a:schemeClr val="bg1">
                        <a:lumMod val="95000"/>
                      </a:schemeClr>
                    </a:solidFill>
                  </a:tcPr>
                </a:tc>
                <a:extLst>
                  <a:ext uri="{0D108BD9-81ED-4DB2-BD59-A6C34878D82A}">
                    <a16:rowId xmlns:a16="http://schemas.microsoft.com/office/drawing/2014/main" val="1671100041"/>
                  </a:ext>
                </a:extLst>
              </a:tr>
            </a:tbl>
          </a:graphicData>
        </a:graphic>
      </p:graphicFrame>
      <p:sp>
        <p:nvSpPr>
          <p:cNvPr id="3" name="Title 2"/>
          <p:cNvSpPr>
            <a:spLocks noGrp="1"/>
          </p:cNvSpPr>
          <p:nvPr>
            <p:ph type="title"/>
          </p:nvPr>
        </p:nvSpPr>
        <p:spPr>
          <a:xfrm>
            <a:off x="0" y="1"/>
            <a:ext cx="12192000" cy="865413"/>
          </a:xfrm>
        </p:spPr>
        <p:txBody>
          <a:bodyPr/>
          <a:lstStyle/>
          <a:p>
            <a:r>
              <a:rPr lang="en-US" dirty="0">
                <a:solidFill>
                  <a:prstClr val="black">
                    <a:lumMod val="65000"/>
                    <a:lumOff val="35000"/>
                  </a:prstClr>
                </a:solidFill>
                <a:latin typeface="Arial" pitchFamily="34"/>
                <a:ea typeface="+mn-ea"/>
                <a:cs typeface="Arial" pitchFamily="34"/>
              </a:rPr>
              <a:t>Le </a:t>
            </a:r>
            <a:r>
              <a:rPr lang="en-US" dirty="0" err="1">
                <a:solidFill>
                  <a:prstClr val="black">
                    <a:lumMod val="65000"/>
                    <a:lumOff val="35000"/>
                  </a:prstClr>
                </a:solidFill>
                <a:latin typeface="Arial" pitchFamily="34"/>
                <a:ea typeface="+mn-ea"/>
                <a:cs typeface="Arial" pitchFamily="34"/>
              </a:rPr>
              <a:t>suivi</a:t>
            </a:r>
            <a:r>
              <a:rPr lang="en-US" dirty="0">
                <a:solidFill>
                  <a:prstClr val="black">
                    <a:lumMod val="65000"/>
                    <a:lumOff val="35000"/>
                  </a:prstClr>
                </a:solidFill>
                <a:latin typeface="Arial" pitchFamily="34"/>
                <a:ea typeface="+mn-ea"/>
                <a:cs typeface="Arial" pitchFamily="34"/>
              </a:rPr>
              <a:t> – </a:t>
            </a:r>
            <a:r>
              <a:rPr lang="en-US" dirty="0" err="1">
                <a:solidFill>
                  <a:prstClr val="black">
                    <a:lumMod val="65000"/>
                    <a:lumOff val="35000"/>
                  </a:prstClr>
                </a:solidFill>
                <a:latin typeface="Arial" pitchFamily="34"/>
                <a:ea typeface="+mn-ea"/>
                <a:cs typeface="Arial" pitchFamily="34"/>
              </a:rPr>
              <a:t>exemples</a:t>
            </a:r>
            <a:r>
              <a:rPr lang="en-US" dirty="0">
                <a:solidFill>
                  <a:prstClr val="black">
                    <a:lumMod val="65000"/>
                    <a:lumOff val="35000"/>
                  </a:prstClr>
                </a:solidFill>
                <a:latin typeface="Arial" pitchFamily="34"/>
                <a:ea typeface="+mn-ea"/>
                <a:cs typeface="Arial" pitchFamily="34"/>
              </a:rPr>
              <a:t> des </a:t>
            </a:r>
            <a:r>
              <a:rPr lang="en-US" dirty="0" err="1">
                <a:solidFill>
                  <a:prstClr val="black">
                    <a:lumMod val="65000"/>
                    <a:lumOff val="35000"/>
                  </a:prstClr>
                </a:solidFill>
                <a:latin typeface="Arial" pitchFamily="34"/>
                <a:ea typeface="+mn-ea"/>
                <a:cs typeface="Arial" pitchFamily="34"/>
              </a:rPr>
              <a:t>indicateurs</a:t>
            </a:r>
            <a:endParaRPr lang="en-US" dirty="0"/>
          </a:p>
        </p:txBody>
      </p:sp>
      <p:sp>
        <p:nvSpPr>
          <p:cNvPr id="5" name="TextBox 4"/>
          <p:cNvSpPr txBox="1"/>
          <p:nvPr/>
        </p:nvSpPr>
        <p:spPr>
          <a:xfrm>
            <a:off x="767443" y="6476999"/>
            <a:ext cx="34035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1100" dirty="0">
                <a:solidFill>
                  <a:prstClr val="black"/>
                </a:solidFill>
                <a:latin typeface="Calibri" panose="020F0502020204030204"/>
              </a:rPr>
              <a:t>Les e</a:t>
            </a:r>
            <a:r>
              <a:rPr kumimoji="0" lang="en-US" sz="1100" b="0" i="0" u="none" strike="noStrike" kern="1200" cap="none" spc="0" normalizeH="0" baseline="0" noProof="0" dirty="0" err="1">
                <a:ln>
                  <a:noFill/>
                </a:ln>
                <a:solidFill>
                  <a:prstClr val="black"/>
                </a:solidFill>
                <a:effectLst/>
                <a:uLnTx/>
                <a:uFillTx/>
                <a:latin typeface="Calibri" panose="020F0502020204030204"/>
                <a:ea typeface="+mn-ea"/>
                <a:cs typeface="+mn-cs"/>
              </a:rPr>
              <a:t>xemples</a:t>
            </a:r>
            <a:r>
              <a:rPr kumimoji="0" lang="en-US" sz="1100" b="0" i="0" u="none" strike="noStrike" kern="1200" cap="none" spc="0" normalizeH="0" noProof="0" dirty="0">
                <a:ln>
                  <a:noFill/>
                </a:ln>
                <a:solidFill>
                  <a:prstClr val="black"/>
                </a:solidFill>
                <a:effectLst/>
                <a:uLnTx/>
                <a:uFillTx/>
                <a:latin typeface="Calibri" panose="020F0502020204030204"/>
                <a:ea typeface="+mn-ea"/>
                <a:cs typeface="+mn-cs"/>
              </a:rPr>
              <a:t> </a:t>
            </a:r>
            <a:r>
              <a:rPr lang="en-US" sz="1100" noProof="0" dirty="0" err="1">
                <a:solidFill>
                  <a:prstClr val="black"/>
                </a:solidFill>
                <a:latin typeface="Calibri" panose="020F0502020204030204"/>
              </a:rPr>
              <a:t>proviennent</a:t>
            </a:r>
            <a:r>
              <a:rPr lang="en-US" sz="1100" noProof="0" dirty="0">
                <a:solidFill>
                  <a:prstClr val="black"/>
                </a:solidFill>
                <a:latin typeface="Calibri" panose="020F0502020204030204"/>
              </a:rPr>
              <a:t> </a:t>
            </a:r>
            <a:r>
              <a:rPr kumimoji="0" lang="en-US" sz="1100" b="0" i="0" u="none" strike="noStrike" kern="1200" cap="none" spc="0" normalizeH="0" noProof="0" dirty="0">
                <a:ln>
                  <a:noFill/>
                </a:ln>
                <a:solidFill>
                  <a:prstClr val="black"/>
                </a:solidFill>
                <a:effectLst/>
                <a:uLnTx/>
                <a:uFillTx/>
                <a:latin typeface="Calibri" panose="020F0502020204030204"/>
                <a:ea typeface="+mn-ea"/>
                <a:cs typeface="+mn-cs"/>
              </a:rPr>
              <a:t>de les </a:t>
            </a:r>
            <a:r>
              <a:rPr kumimoji="0" lang="en-US" sz="1100" b="0" i="0" u="none" strike="noStrike" kern="1200" cap="none" spc="0" normalizeH="0" noProof="0" dirty="0" err="1">
                <a:ln>
                  <a:noFill/>
                </a:ln>
                <a:solidFill>
                  <a:prstClr val="black"/>
                </a:solidFill>
                <a:effectLst/>
                <a:uLnTx/>
                <a:uFillTx/>
                <a:latin typeface="Calibri" panose="020F0502020204030204"/>
                <a:ea typeface="+mn-ea"/>
                <a:cs typeface="+mn-cs"/>
              </a:rPr>
              <a:t>domaines</a:t>
            </a:r>
            <a:r>
              <a:rPr kumimoji="0" lang="en-US" sz="110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100" b="0" i="0" u="none" strike="noStrike" kern="1200" cap="none" spc="0" normalizeH="0" noProof="0" dirty="0" err="1">
                <a:ln>
                  <a:noFill/>
                </a:ln>
                <a:solidFill>
                  <a:prstClr val="black"/>
                </a:solidFill>
                <a:effectLst/>
                <a:uLnTx/>
                <a:uFillTx/>
                <a:latin typeface="Calibri" panose="020F0502020204030204"/>
                <a:ea typeface="+mn-ea"/>
                <a:cs typeface="+mn-cs"/>
              </a:rPr>
              <a:t>thématiques</a:t>
            </a:r>
            <a:r>
              <a:rPr kumimoji="0" lang="en-US" sz="1100" b="0" i="0" u="none" strike="noStrike" kern="1200" cap="none" spc="0" normalizeH="0" noProof="0" dirty="0">
                <a:ln>
                  <a:noFill/>
                </a:ln>
                <a:solidFill>
                  <a:prstClr val="black"/>
                </a:solidFill>
                <a:effectLst/>
                <a:uLnTx/>
                <a:uFillTx/>
                <a:latin typeface="Calibri" panose="020F0502020204030204"/>
                <a:ea typeface="+mn-ea"/>
                <a:cs typeface="+mn-cs"/>
              </a:rPr>
              <a:t> de la nutrition (directives de la VBG) </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863595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555171"/>
            <a:ext cx="12192000" cy="1812471"/>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sz="4200" dirty="0" err="1">
                <a:solidFill>
                  <a:schemeClr val="tx1">
                    <a:lumMod val="65000"/>
                    <a:lumOff val="35000"/>
                  </a:schemeClr>
                </a:solidFill>
                <a:latin typeface="Arial" pitchFamily="34"/>
                <a:ea typeface="+mj-ea"/>
                <a:cs typeface="Arial" pitchFamily="34"/>
              </a:rPr>
              <a:t>Exemples</a:t>
            </a:r>
            <a:r>
              <a:rPr lang="en-US" sz="4200" dirty="0">
                <a:solidFill>
                  <a:schemeClr val="tx1">
                    <a:lumMod val="65000"/>
                    <a:lumOff val="35000"/>
                  </a:schemeClr>
                </a:solidFill>
                <a:latin typeface="Arial" pitchFamily="34"/>
                <a:ea typeface="+mj-ea"/>
                <a:cs typeface="Arial" pitchFamily="34"/>
              </a:rPr>
              <a:t> des </a:t>
            </a:r>
            <a:r>
              <a:rPr lang="en-US" sz="4200" dirty="0" err="1">
                <a:solidFill>
                  <a:schemeClr val="tx1">
                    <a:lumMod val="65000"/>
                    <a:lumOff val="35000"/>
                  </a:schemeClr>
                </a:solidFill>
                <a:latin typeface="Arial" pitchFamily="34"/>
                <a:ea typeface="+mj-ea"/>
                <a:cs typeface="Arial" pitchFamily="34"/>
              </a:rPr>
              <a:t>indicateurs</a:t>
            </a:r>
            <a:r>
              <a:rPr lang="en-US" sz="4200" dirty="0">
                <a:solidFill>
                  <a:schemeClr val="tx1">
                    <a:lumMod val="65000"/>
                    <a:lumOff val="35000"/>
                  </a:schemeClr>
                </a:solidFill>
                <a:latin typeface="Arial" pitchFamily="34"/>
                <a:ea typeface="+mj-ea"/>
                <a:cs typeface="Arial" pitchFamily="34"/>
              </a:rPr>
              <a:t> du HNO/HRP- Nigeria</a:t>
            </a:r>
          </a:p>
        </p:txBody>
      </p:sp>
      <p:sp>
        <p:nvSpPr>
          <p:cNvPr id="5" name="Content Placeholder 3">
            <a:extLst>
              <a:ext uri="{FF2B5EF4-FFF2-40B4-BE49-F238E27FC236}">
                <a16:creationId xmlns:a16="http://schemas.microsoft.com/office/drawing/2014/main" id="{BBE05D4D-D415-4E35-8DE4-8D2408DC22E4}"/>
              </a:ext>
            </a:extLst>
          </p:cNvPr>
          <p:cNvSpPr txBox="1">
            <a:spLocks/>
          </p:cNvSpPr>
          <p:nvPr/>
        </p:nvSpPr>
        <p:spPr>
          <a:xfrm>
            <a:off x="310243" y="815546"/>
            <a:ext cx="11381013" cy="4442254"/>
          </a:xfrm>
          <a:prstGeom prst="rect">
            <a:avLst/>
          </a:prstGeom>
          <a:noFill/>
          <a:ln>
            <a:noFill/>
          </a:ln>
        </p:spPr>
        <p:style>
          <a:lnRef idx="0">
            <a:scrgbClr r="0" g="0" b="0"/>
          </a:lnRef>
          <a:fillRef idx="0">
            <a:scrgbClr r="0" g="0" b="0"/>
          </a:fillRef>
          <a:effectRef idx="0">
            <a:scrgbClr r="0" g="0" b="0"/>
          </a:effectRef>
          <a:fontRef idx="minor">
            <a:schemeClr val="dk1"/>
          </a:fontRef>
        </p:style>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endParaRPr kumimoji="0" lang="en-US" sz="3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342900" marR="0" lvl="0" indent="-342900" algn="l" defTabSz="914400" rtl="0" eaLnBrk="1" fontAlgn="auto" latinLnBrk="0" hangingPunct="1">
              <a:lnSpc>
                <a:spcPct val="110000"/>
              </a:lnSpc>
              <a:spcBef>
                <a:spcPts val="1000"/>
              </a:spcBef>
              <a:spcAft>
                <a:spcPts val="0"/>
              </a:spcAft>
              <a:buClrTx/>
              <a:buSzTx/>
              <a:buFont typeface="Arial" pitchFamily="34" charset="0"/>
              <a:buChar char="•"/>
              <a:tabLst/>
              <a:defRPr/>
            </a:pPr>
            <a:r>
              <a:rPr kumimoji="0" lang="fr-FR" sz="2800" b="1" i="0" u="none" strike="noStrike" kern="0" cap="none" spc="0" normalizeH="0" baseline="0" noProof="0" dirty="0">
                <a:ln>
                  <a:noFill/>
                </a:ln>
                <a:solidFill>
                  <a:prstClr val="black">
                    <a:lumMod val="65000"/>
                    <a:lumOff val="35000"/>
                  </a:prstClr>
                </a:solidFill>
                <a:effectLst/>
                <a:uLnTx/>
                <a:uFillTx/>
                <a:latin typeface="Calibri" panose="020F0502020204030204"/>
              </a:rPr>
              <a:t>Nombre des femmes qui ont reçu des messages clés sur la VBG par</a:t>
            </a:r>
            <a:r>
              <a:rPr kumimoji="0" lang="fr-FR" sz="2800" b="1" i="0" u="none" strike="noStrike" kern="0" cap="none" spc="0" normalizeH="0" noProof="0" dirty="0">
                <a:ln>
                  <a:noFill/>
                </a:ln>
                <a:solidFill>
                  <a:prstClr val="black">
                    <a:lumMod val="65000"/>
                    <a:lumOff val="35000"/>
                  </a:prstClr>
                </a:solidFill>
                <a:effectLst/>
                <a:uLnTx/>
                <a:uFillTx/>
                <a:latin typeface="Calibri" panose="020F0502020204030204"/>
              </a:rPr>
              <a:t> </a:t>
            </a:r>
            <a:r>
              <a:rPr lang="fr-FR" sz="2800" b="1" kern="0" dirty="0">
                <a:solidFill>
                  <a:prstClr val="black">
                    <a:lumMod val="65000"/>
                    <a:lumOff val="35000"/>
                  </a:prstClr>
                </a:solidFill>
                <a:latin typeface="Calibri" panose="020F0502020204030204"/>
              </a:rPr>
              <a:t>l’intermédiaire </a:t>
            </a:r>
            <a:r>
              <a:rPr kumimoji="0" lang="fr-FR" sz="2800" b="1" i="0" u="none" strike="noStrike" kern="0" cap="none" spc="0" normalizeH="0" noProof="0" dirty="0">
                <a:ln>
                  <a:noFill/>
                </a:ln>
                <a:solidFill>
                  <a:prstClr val="black">
                    <a:lumMod val="65000"/>
                    <a:lumOff val="35000"/>
                  </a:prstClr>
                </a:solidFill>
                <a:effectLst/>
                <a:uLnTx/>
                <a:uFillTx/>
                <a:latin typeface="Calibri" panose="020F0502020204030204"/>
              </a:rPr>
              <a:t>des services de nutrition.</a:t>
            </a:r>
            <a:endParaRPr kumimoji="0" lang="fr-FR" sz="2800" b="1" i="0" u="none" strike="noStrike" kern="0" cap="none" spc="0" normalizeH="0" baseline="0" noProof="0" dirty="0">
              <a:ln>
                <a:noFill/>
              </a:ln>
              <a:solidFill>
                <a:prstClr val="black">
                  <a:lumMod val="65000"/>
                  <a:lumOff val="35000"/>
                </a:prstClr>
              </a:solidFill>
              <a:effectLst/>
              <a:uLnTx/>
              <a:uFillTx/>
              <a:latin typeface="Calibri" panose="020F0502020204030204"/>
            </a:endParaRPr>
          </a:p>
          <a:p>
            <a:pPr lvl="0">
              <a:lnSpc>
                <a:spcPct val="110000"/>
              </a:lnSpc>
              <a:spcBef>
                <a:spcPts val="1000"/>
              </a:spcBef>
              <a:defRPr/>
            </a:pPr>
            <a:r>
              <a:rPr lang="fr-FR" sz="2800" b="1" kern="0" dirty="0">
                <a:solidFill>
                  <a:prstClr val="black">
                    <a:lumMod val="65000"/>
                    <a:lumOff val="35000"/>
                  </a:prstClr>
                </a:solidFill>
              </a:rPr>
              <a:t>Pourcentage de sites de nutrition où les membres de la communauté signalent une amélioration de la sécurité et du confort d'accès aux services de nutrition</a:t>
            </a:r>
          </a:p>
          <a:p>
            <a:pPr lvl="0">
              <a:lnSpc>
                <a:spcPct val="110000"/>
              </a:lnSpc>
              <a:spcBef>
                <a:spcPts val="1000"/>
              </a:spcBef>
              <a:defRPr/>
            </a:pPr>
            <a:r>
              <a:rPr kumimoji="0" lang="fr-FR" sz="2800" b="1" i="0" u="none" strike="noStrike" kern="0" cap="none" spc="0" normalizeH="0" baseline="0" noProof="0" dirty="0">
                <a:ln>
                  <a:noFill/>
                </a:ln>
                <a:solidFill>
                  <a:prstClr val="black">
                    <a:lumMod val="65000"/>
                    <a:lumOff val="35000"/>
                  </a:prstClr>
                </a:solidFill>
                <a:effectLst/>
                <a:uLnTx/>
                <a:uFillTx/>
                <a:latin typeface="Calibri" panose="020F0502020204030204"/>
              </a:rPr>
              <a:t>Nombre d’évaluations </a:t>
            </a:r>
            <a:r>
              <a:rPr lang="fr-FR" sz="2800" b="1" kern="0" dirty="0">
                <a:solidFill>
                  <a:prstClr val="black">
                    <a:lumMod val="65000"/>
                    <a:lumOff val="35000"/>
                  </a:prstClr>
                </a:solidFill>
              </a:rPr>
              <a:t>et suivis </a:t>
            </a:r>
            <a:r>
              <a:rPr kumimoji="0" lang="fr-FR" sz="2800" b="1" i="0" u="none" strike="noStrike" kern="0" cap="none" spc="0" normalizeH="0" baseline="0" noProof="0" dirty="0">
                <a:ln>
                  <a:noFill/>
                </a:ln>
                <a:solidFill>
                  <a:prstClr val="black">
                    <a:lumMod val="65000"/>
                    <a:lumOff val="35000"/>
                  </a:prstClr>
                </a:solidFill>
                <a:effectLst/>
                <a:uLnTx/>
                <a:uFillTx/>
                <a:latin typeface="Calibri" panose="020F0502020204030204"/>
              </a:rPr>
              <a:t>du</a:t>
            </a:r>
            <a:r>
              <a:rPr kumimoji="0" lang="fr-FR" sz="2800" b="1" i="0" u="none" strike="noStrike" kern="0" cap="none" spc="0" normalizeH="0" noProof="0" dirty="0">
                <a:ln>
                  <a:noFill/>
                </a:ln>
                <a:solidFill>
                  <a:prstClr val="black">
                    <a:lumMod val="65000"/>
                    <a:lumOff val="35000"/>
                  </a:prstClr>
                </a:solidFill>
                <a:effectLst/>
                <a:uLnTx/>
                <a:uFillTx/>
                <a:latin typeface="Calibri" panose="020F0502020204030204"/>
              </a:rPr>
              <a:t> secteur de la nutrition qui comprennent un analyse de risque de la VBG</a:t>
            </a:r>
            <a:endParaRPr kumimoji="0" lang="fr-FR" sz="2800" b="1" i="0" u="none" strike="noStrike" kern="0" cap="none" spc="0" normalizeH="0" baseline="0" noProof="0" dirty="0">
              <a:ln>
                <a:noFill/>
              </a:ln>
              <a:solidFill>
                <a:prstClr val="black">
                  <a:lumMod val="65000"/>
                  <a:lumOff val="35000"/>
                </a:prstClr>
              </a:solidFill>
              <a:effectLst/>
              <a:uLnTx/>
              <a:uFillTx/>
              <a:latin typeface="Calibri" panose="020F0502020204030204"/>
            </a:endParaRPr>
          </a:p>
          <a:p>
            <a:pPr marL="342900" marR="0" lvl="0" indent="-342900" algn="l" defTabSz="914400" rtl="0" eaLnBrk="1" fontAlgn="auto" latinLnBrk="0" hangingPunct="1">
              <a:lnSpc>
                <a:spcPct val="110000"/>
              </a:lnSpc>
              <a:spcBef>
                <a:spcPts val="1000"/>
              </a:spcBef>
              <a:spcAft>
                <a:spcPts val="0"/>
              </a:spcAft>
              <a:buClrTx/>
              <a:buSzTx/>
              <a:buFont typeface="Arial" pitchFamily="34" charset="0"/>
              <a:buChar char="•"/>
              <a:tabLst/>
              <a:defRPr/>
            </a:pPr>
            <a:r>
              <a:rPr kumimoji="0" lang="fr-FR" sz="2800" b="1" i="0" u="none" strike="noStrike" kern="0" cap="none" spc="0" normalizeH="0" baseline="0" noProof="0" dirty="0">
                <a:ln>
                  <a:noFill/>
                </a:ln>
                <a:solidFill>
                  <a:prstClr val="black">
                    <a:lumMod val="65000"/>
                    <a:lumOff val="35000"/>
                  </a:prstClr>
                </a:solidFill>
                <a:effectLst/>
                <a:uLnTx/>
                <a:uFillTx/>
                <a:latin typeface="Calibri" panose="020F0502020204030204"/>
              </a:rPr>
              <a:t>Pourcentage</a:t>
            </a:r>
            <a:r>
              <a:rPr kumimoji="0" lang="fr-FR" sz="2800" b="1" i="0" u="none" strike="noStrike" kern="0" cap="none" spc="0" normalizeH="0" noProof="0" dirty="0">
                <a:ln>
                  <a:noFill/>
                </a:ln>
                <a:solidFill>
                  <a:prstClr val="black">
                    <a:lumMod val="65000"/>
                    <a:lumOff val="35000"/>
                  </a:prstClr>
                </a:solidFill>
                <a:effectLst/>
                <a:uLnTx/>
                <a:uFillTx/>
                <a:latin typeface="Calibri" panose="020F0502020204030204"/>
              </a:rPr>
              <a:t> des membres de personnel de la nutrition qui ont été formés sur le système de référencement de la VBG et peuvent faire les références afin que les </a:t>
            </a:r>
            <a:r>
              <a:rPr lang="fr-FR" sz="2800" b="1" kern="0" dirty="0">
                <a:solidFill>
                  <a:prstClr val="black">
                    <a:lumMod val="65000"/>
                    <a:lumOff val="35000"/>
                  </a:prstClr>
                </a:solidFill>
                <a:latin typeface="Calibri" panose="020F0502020204030204"/>
              </a:rPr>
              <a:t>survivant(e)s puissent obtenir une aide concrète.</a:t>
            </a:r>
            <a:endParaRPr kumimoji="0" lang="fr-FR" sz="2800" b="1" i="0" u="none" strike="noStrike" kern="0" cap="none" spc="0" normalizeH="0" baseline="0" noProof="0" dirty="0">
              <a:ln>
                <a:noFill/>
              </a:ln>
              <a:solidFill>
                <a:prstClr val="black">
                  <a:lumMod val="65000"/>
                  <a:lumOff val="35000"/>
                </a:prstClr>
              </a:solidFill>
              <a:effectLst/>
              <a:uLnTx/>
              <a:uFillTx/>
              <a:latin typeface="Calibri" panose="020F0502020204030204"/>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0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73093949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6" y="-112857"/>
            <a:ext cx="11353800" cy="1035020"/>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r>
              <a:rPr lang="en-US" sz="3600" dirty="0" err="1">
                <a:solidFill>
                  <a:schemeClr val="tx1">
                    <a:lumMod val="65000"/>
                    <a:lumOff val="35000"/>
                  </a:schemeClr>
                </a:solidFill>
                <a:latin typeface="Arial" pitchFamily="34"/>
                <a:ea typeface="+mj-ea"/>
                <a:cs typeface="Arial" pitchFamily="34"/>
              </a:rPr>
              <a:t>Exemple</a:t>
            </a:r>
            <a:r>
              <a:rPr lang="en-US" sz="3600" dirty="0">
                <a:solidFill>
                  <a:schemeClr val="tx1">
                    <a:lumMod val="65000"/>
                    <a:lumOff val="35000"/>
                  </a:schemeClr>
                </a:solidFill>
                <a:latin typeface="Arial" pitchFamily="34"/>
                <a:ea typeface="+mj-ea"/>
                <a:cs typeface="Arial" pitchFamily="34"/>
              </a:rPr>
              <a:t> des </a:t>
            </a:r>
            <a:r>
              <a:rPr lang="en-US" sz="3600" dirty="0" err="1">
                <a:solidFill>
                  <a:schemeClr val="tx1">
                    <a:lumMod val="65000"/>
                    <a:lumOff val="35000"/>
                  </a:schemeClr>
                </a:solidFill>
                <a:latin typeface="Arial" pitchFamily="34"/>
                <a:ea typeface="+mj-ea"/>
                <a:cs typeface="Arial" pitchFamily="34"/>
              </a:rPr>
              <a:t>Principaux</a:t>
            </a:r>
            <a:r>
              <a:rPr lang="en-US" sz="3600" dirty="0">
                <a:solidFill>
                  <a:schemeClr val="tx1">
                    <a:lumMod val="65000"/>
                    <a:lumOff val="35000"/>
                  </a:schemeClr>
                </a:solidFill>
                <a:latin typeface="Arial" pitchFamily="34"/>
                <a:ea typeface="+mj-ea"/>
                <a:cs typeface="Arial" pitchFamily="34"/>
              </a:rPr>
              <a:t> engagements pour les </a:t>
            </a:r>
            <a:r>
              <a:rPr lang="en-US" sz="3600" dirty="0" err="1">
                <a:solidFill>
                  <a:schemeClr val="tx1">
                    <a:lumMod val="65000"/>
                    <a:lumOff val="35000"/>
                  </a:schemeClr>
                </a:solidFill>
                <a:latin typeface="Arial" pitchFamily="34"/>
                <a:ea typeface="+mj-ea"/>
                <a:cs typeface="Arial" pitchFamily="34"/>
              </a:rPr>
              <a:t>enfants</a:t>
            </a:r>
            <a:r>
              <a:rPr lang="en-US" sz="3600" dirty="0">
                <a:solidFill>
                  <a:schemeClr val="tx1">
                    <a:lumMod val="65000"/>
                    <a:lumOff val="35000"/>
                  </a:schemeClr>
                </a:solidFill>
                <a:latin typeface="Arial" pitchFamily="34"/>
                <a:ea typeface="+mj-ea"/>
                <a:cs typeface="Arial" pitchFamily="34"/>
              </a:rPr>
              <a:t> </a:t>
            </a:r>
            <a:r>
              <a:rPr lang="en-US" sz="3600" dirty="0" err="1">
                <a:solidFill>
                  <a:schemeClr val="tx1">
                    <a:lumMod val="65000"/>
                    <a:lumOff val="35000"/>
                  </a:schemeClr>
                </a:solidFill>
                <a:latin typeface="Arial" pitchFamily="34"/>
                <a:ea typeface="+mj-ea"/>
                <a:cs typeface="Arial" pitchFamily="34"/>
              </a:rPr>
              <a:t>d’UNICEF</a:t>
            </a:r>
            <a:endParaRPr lang="en-US" sz="3600"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idx="1"/>
          </p:nvPr>
        </p:nvSpPr>
        <p:spPr>
          <a:xfrm>
            <a:off x="674914" y="1058182"/>
            <a:ext cx="10515600" cy="4351338"/>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fr-FR" sz="3200" b="1" kern="0" dirty="0">
                <a:solidFill>
                  <a:schemeClr val="tx1">
                    <a:lumMod val="65000"/>
                    <a:lumOff val="35000"/>
                  </a:schemeClr>
                </a:solidFill>
              </a:rPr>
              <a:t>Les programmes de nutrition mettent en œuvre des actions qui répondent </a:t>
            </a:r>
            <a:r>
              <a:rPr lang="fr-FR" sz="3200" b="1" kern="0">
                <a:solidFill>
                  <a:schemeClr val="tx1">
                    <a:lumMod val="65000"/>
                    <a:lumOff val="35000"/>
                  </a:schemeClr>
                </a:solidFill>
              </a:rPr>
              <a:t>aux risques de </a:t>
            </a:r>
            <a:r>
              <a:rPr lang="en-CA" sz="3200" b="1" kern="0">
                <a:solidFill>
                  <a:schemeClr val="tx1">
                    <a:lumMod val="65000"/>
                    <a:lumOff val="35000"/>
                  </a:schemeClr>
                </a:solidFill>
              </a:rPr>
              <a:t>VBG et les réduisent</a:t>
            </a:r>
            <a:endParaRPr lang="en-US" sz="3200" b="1" kern="0" dirty="0">
              <a:solidFill>
                <a:schemeClr val="tx1">
                  <a:lumMod val="65000"/>
                  <a:lumOff val="35000"/>
                </a:schemeClr>
              </a:solidFill>
            </a:endParaRPr>
          </a:p>
          <a:p>
            <a:pPr marL="0" indent="0">
              <a:buNone/>
            </a:pPr>
            <a:endParaRPr lang="en-US" sz="1600" b="1" kern="0" dirty="0">
              <a:solidFill>
                <a:schemeClr val="tx1">
                  <a:lumMod val="65000"/>
                  <a:lumOff val="35000"/>
                </a:schemeClr>
              </a:solidFill>
            </a:endParaRPr>
          </a:p>
          <a:p>
            <a:pPr marL="0" indent="0">
              <a:buNone/>
            </a:pPr>
            <a:endParaRPr lang="en-US" sz="1600" b="1" kern="0" dirty="0">
              <a:solidFill>
                <a:schemeClr val="tx1">
                  <a:lumMod val="65000"/>
                  <a:lumOff val="35000"/>
                </a:schemeClr>
              </a:solidFill>
            </a:endParaRPr>
          </a:p>
          <a:p>
            <a:pPr marL="0" indent="0">
              <a:buNone/>
            </a:pPr>
            <a:endParaRPr lang="en-US" sz="1600" b="1" kern="0" dirty="0">
              <a:solidFill>
                <a:schemeClr val="tx1">
                  <a:lumMod val="65000"/>
                  <a:lumOff val="35000"/>
                </a:schemeClr>
              </a:solidFill>
            </a:endParaRPr>
          </a:p>
          <a:p>
            <a:pPr marL="0" indent="0">
              <a:buNone/>
            </a:pPr>
            <a:endParaRPr lang="en-US" sz="1600" b="1" kern="0" dirty="0">
              <a:solidFill>
                <a:schemeClr val="tx1">
                  <a:lumMod val="65000"/>
                  <a:lumOff val="35000"/>
                </a:schemeClr>
              </a:solidFill>
            </a:endParaRPr>
          </a:p>
          <a:p>
            <a:pPr marL="0" indent="0">
              <a:buNone/>
            </a:pPr>
            <a:endParaRPr lang="en-US" sz="1600" b="1" kern="0" dirty="0">
              <a:solidFill>
                <a:schemeClr val="tx1">
                  <a:lumMod val="65000"/>
                  <a:lumOff val="35000"/>
                </a:schemeClr>
              </a:solidFill>
            </a:endParaRPr>
          </a:p>
          <a:p>
            <a:pPr marL="0" indent="0">
              <a:buNone/>
            </a:pPr>
            <a:endParaRPr lang="en-US" sz="1600" b="1" kern="0" dirty="0">
              <a:solidFill>
                <a:schemeClr val="tx1">
                  <a:lumMod val="65000"/>
                  <a:lumOff val="35000"/>
                </a:schemeClr>
              </a:solidFill>
            </a:endParaRPr>
          </a:p>
          <a:p>
            <a:pPr marL="0" indent="0">
              <a:buNone/>
            </a:pPr>
            <a:endParaRPr lang="en-US" sz="1600" b="1" kern="0" dirty="0">
              <a:solidFill>
                <a:schemeClr val="tx1">
                  <a:lumMod val="65000"/>
                  <a:lumOff val="35000"/>
                </a:schemeClr>
              </a:solidFill>
            </a:endParaRPr>
          </a:p>
          <a:p>
            <a:pPr marL="0" indent="0">
              <a:buNone/>
            </a:pPr>
            <a:endParaRPr lang="en-US" sz="1600" b="1" kern="0" dirty="0">
              <a:solidFill>
                <a:schemeClr val="tx1">
                  <a:lumMod val="65000"/>
                  <a:lumOff val="35000"/>
                </a:schemeClr>
              </a:solidFill>
            </a:endParaRPr>
          </a:p>
        </p:txBody>
      </p:sp>
    </p:spTree>
    <p:extLst>
      <p:ext uri="{BB962C8B-B14F-4D97-AF65-F5344CB8AC3E}">
        <p14:creationId xmlns:p14="http://schemas.microsoft.com/office/powerpoint/2010/main" val="154030046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2192000" cy="996042"/>
          </a:xfrm>
        </p:spPr>
        <p:txBody>
          <a:bodyPr>
            <a:normAutofit/>
          </a:bodyPr>
          <a:lstStyle/>
          <a:p>
            <a:r>
              <a:rPr lang="en-US" dirty="0" err="1">
                <a:solidFill>
                  <a:prstClr val="black">
                    <a:lumMod val="65000"/>
                    <a:lumOff val="35000"/>
                  </a:prstClr>
                </a:solidFill>
                <a:latin typeface="Arial" pitchFamily="34"/>
                <a:ea typeface="+mn-ea"/>
                <a:cs typeface="Arial" pitchFamily="34"/>
              </a:rPr>
              <a:t>Exercice</a:t>
            </a:r>
            <a:r>
              <a:rPr lang="en-US" dirty="0">
                <a:solidFill>
                  <a:prstClr val="black">
                    <a:lumMod val="65000"/>
                    <a:lumOff val="35000"/>
                  </a:prstClr>
                </a:solidFill>
                <a:latin typeface="Arial" pitchFamily="34"/>
                <a:ea typeface="+mn-ea"/>
                <a:cs typeface="Arial" pitchFamily="34"/>
              </a:rPr>
              <a:t> – </a:t>
            </a:r>
            <a:r>
              <a:rPr lang="en-US" dirty="0" err="1">
                <a:solidFill>
                  <a:prstClr val="black">
                    <a:lumMod val="65000"/>
                    <a:lumOff val="35000"/>
                  </a:prstClr>
                </a:solidFill>
                <a:latin typeface="Arial" pitchFamily="34"/>
                <a:ea typeface="+mn-ea"/>
                <a:cs typeface="Arial" pitchFamily="34"/>
              </a:rPr>
              <a:t>Évaluer</a:t>
            </a:r>
            <a:r>
              <a:rPr lang="en-US" dirty="0">
                <a:solidFill>
                  <a:prstClr val="black">
                    <a:lumMod val="65000"/>
                    <a:lumOff val="35000"/>
                  </a:prstClr>
                </a:solidFill>
                <a:latin typeface="Arial" pitchFamily="34"/>
                <a:ea typeface="+mn-ea"/>
                <a:cs typeface="Arial" pitchFamily="34"/>
              </a:rPr>
              <a:t> un plan de S&amp;E</a:t>
            </a:r>
            <a:endParaRPr lang="en-US" dirty="0"/>
          </a:p>
        </p:txBody>
      </p:sp>
      <p:sp>
        <p:nvSpPr>
          <p:cNvPr id="3" name="Content Placeholder 2"/>
          <p:cNvSpPr>
            <a:spLocks noGrp="1"/>
          </p:cNvSpPr>
          <p:nvPr>
            <p:ph idx="4294967295"/>
          </p:nvPr>
        </p:nvSpPr>
        <p:spPr>
          <a:xfrm>
            <a:off x="0" y="1223963"/>
            <a:ext cx="11985625" cy="4953000"/>
          </a:xfrm>
          <a:noFill/>
          <a:ln>
            <a:noFill/>
          </a:ln>
        </p:spPr>
        <p:style>
          <a:lnRef idx="0">
            <a:scrgbClr r="0" g="0" b="0"/>
          </a:lnRef>
          <a:fillRef idx="0">
            <a:scrgbClr r="0" g="0" b="0"/>
          </a:fillRef>
          <a:effectRef idx="0">
            <a:scrgbClr r="0" g="0" b="0"/>
          </a:effectRef>
          <a:fontRef idx="minor">
            <a:schemeClr val="dk1"/>
          </a:fontRef>
        </p:style>
        <p:txBody>
          <a:bodyPr>
            <a:normAutofit/>
          </a:bodyPr>
          <a:lstStyle/>
          <a:p>
            <a:pPr marL="0" indent="0">
              <a:buNone/>
            </a:pPr>
            <a:r>
              <a:rPr lang="fr-FR" sz="3200" b="1" dirty="0">
                <a:solidFill>
                  <a:schemeClr val="tx1">
                    <a:lumMod val="65000"/>
                    <a:lumOff val="35000"/>
                  </a:schemeClr>
                </a:solidFill>
              </a:rPr>
              <a:t>Retournez aux propositions que vous avez examinées</a:t>
            </a:r>
          </a:p>
          <a:p>
            <a:pPr marL="0" indent="0">
              <a:buNone/>
            </a:pPr>
            <a:endParaRPr lang="en-CA" sz="3200" dirty="0">
              <a:solidFill>
                <a:schemeClr val="tx1">
                  <a:lumMod val="65000"/>
                  <a:lumOff val="35000"/>
                </a:schemeClr>
              </a:solidFill>
            </a:endParaRPr>
          </a:p>
          <a:p>
            <a:pPr lvl="0"/>
            <a:r>
              <a:rPr lang="fr-FR" sz="3200" b="1" dirty="0">
                <a:solidFill>
                  <a:schemeClr val="tx1">
                    <a:lumMod val="65000"/>
                    <a:lumOff val="35000"/>
                  </a:schemeClr>
                </a:solidFill>
              </a:rPr>
              <a:t>Examinez la section de S&amp;E et </a:t>
            </a:r>
            <a:r>
              <a:rPr lang="fr-FR" sz="3200" b="1">
                <a:solidFill>
                  <a:schemeClr val="tx1">
                    <a:lumMod val="65000"/>
                    <a:lumOff val="35000"/>
                  </a:schemeClr>
                </a:solidFill>
              </a:rPr>
              <a:t>discutez </a:t>
            </a:r>
            <a:r>
              <a:rPr lang="fr-FR" sz="3200" b="1" dirty="0">
                <a:solidFill>
                  <a:schemeClr val="tx1">
                    <a:lumMod val="65000"/>
                    <a:lumOff val="35000"/>
                  </a:schemeClr>
                </a:solidFill>
              </a:rPr>
              <a:t>de</a:t>
            </a:r>
            <a:r>
              <a:rPr lang="fr-FR" sz="3200" b="1">
                <a:solidFill>
                  <a:schemeClr val="tx1">
                    <a:lumMod val="65000"/>
                    <a:lumOff val="35000"/>
                  </a:schemeClr>
                </a:solidFill>
              </a:rPr>
              <a:t> comment </a:t>
            </a:r>
            <a:r>
              <a:rPr lang="fr-FR" sz="3200" b="1" dirty="0">
                <a:solidFill>
                  <a:schemeClr val="tx1">
                    <a:lumMod val="65000"/>
                    <a:lumOff val="35000"/>
                  </a:schemeClr>
                </a:solidFill>
              </a:rPr>
              <a:t>vous pouvez y intégrer des mesures de suivi et des </a:t>
            </a:r>
            <a:r>
              <a:rPr lang="fr-FR" sz="3200" b="1">
                <a:solidFill>
                  <a:schemeClr val="tx1">
                    <a:lumMod val="65000"/>
                    <a:lumOff val="35000"/>
                  </a:schemeClr>
                </a:solidFill>
              </a:rPr>
              <a:t>indicateurs de genre/de </a:t>
            </a:r>
            <a:r>
              <a:rPr lang="fr-FR" sz="3200" b="1" dirty="0">
                <a:solidFill>
                  <a:schemeClr val="tx1">
                    <a:lumMod val="65000"/>
                    <a:lumOff val="35000"/>
                  </a:schemeClr>
                </a:solidFill>
              </a:rPr>
              <a:t>la VBG</a:t>
            </a:r>
            <a:endParaRPr lang="en-CA" sz="3200" dirty="0">
              <a:solidFill>
                <a:schemeClr val="tx1">
                  <a:lumMod val="65000"/>
                  <a:lumOff val="35000"/>
                </a:schemeClr>
              </a:solidFill>
            </a:endParaRPr>
          </a:p>
          <a:p>
            <a:pPr lvl="0"/>
            <a:r>
              <a:rPr lang="fr-FR" sz="3200" b="1" dirty="0">
                <a:solidFill>
                  <a:schemeClr val="tx1">
                    <a:lumMod val="65000"/>
                    <a:lumOff val="35000"/>
                  </a:schemeClr>
                </a:solidFill>
              </a:rPr>
              <a:t>Utilisez le modèle/guide de discussion pour organiser votre travail</a:t>
            </a:r>
            <a:endParaRPr lang="en-CA" sz="3200" dirty="0">
              <a:solidFill>
                <a:schemeClr val="tx1">
                  <a:lumMod val="65000"/>
                  <a:lumOff val="35000"/>
                </a:schemeClr>
              </a:solidFill>
            </a:endParaRPr>
          </a:p>
          <a:p>
            <a:pPr lvl="0"/>
            <a:r>
              <a:rPr lang="fr-FR" sz="3200" b="1" dirty="0">
                <a:solidFill>
                  <a:schemeClr val="tx1">
                    <a:lumMod val="65000"/>
                    <a:lumOff val="35000"/>
                  </a:schemeClr>
                </a:solidFill>
              </a:rPr>
              <a:t>Utilisez la section de S&amp;E directives de la VBG tiré des Directives de la VBG</a:t>
            </a:r>
            <a:endParaRPr lang="en-CA" sz="3200" dirty="0">
              <a:solidFill>
                <a:schemeClr val="tx1">
                  <a:lumMod val="65000"/>
                  <a:lumOff val="35000"/>
                </a:schemeClr>
              </a:solidFill>
            </a:endParaRPr>
          </a:p>
          <a:p>
            <a:pPr lvl="0"/>
            <a:r>
              <a:rPr lang="fr-FR" sz="3200" b="1" dirty="0">
                <a:solidFill>
                  <a:schemeClr val="tx1">
                    <a:lumMod val="65000"/>
                    <a:lumOff val="35000"/>
                  </a:schemeClr>
                </a:solidFill>
              </a:rPr>
              <a:t>Préparez une présentation de cinq minutes sur vos recommandations</a:t>
            </a:r>
            <a:endParaRPr lang="en-CA" sz="3200" dirty="0">
              <a:solidFill>
                <a:schemeClr val="tx1">
                  <a:lumMod val="65000"/>
                  <a:lumOff val="35000"/>
                </a:schemeClr>
              </a:solidFill>
            </a:endParaRPr>
          </a:p>
          <a:p>
            <a:endParaRPr lang="en-US" dirty="0"/>
          </a:p>
        </p:txBody>
      </p:sp>
    </p:spTree>
    <p:extLst>
      <p:ext uri="{BB962C8B-B14F-4D97-AF65-F5344CB8AC3E}">
        <p14:creationId xmlns:p14="http://schemas.microsoft.com/office/powerpoint/2010/main" val="237411914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solidFill>
                  <a:schemeClr val="accent6"/>
                </a:solidFill>
                <a:latin typeface="Trebuchet MS" panose="020B0603020202020204" pitchFamily="34" charset="0"/>
              </a:rPr>
              <a:t>Points à </a:t>
            </a:r>
            <a:r>
              <a:rPr lang="en-US" sz="5400" dirty="0" err="1">
                <a:solidFill>
                  <a:schemeClr val="accent6"/>
                </a:solidFill>
                <a:latin typeface="Trebuchet MS" panose="020B0603020202020204" pitchFamily="34" charset="0"/>
              </a:rPr>
              <a:t>retenir</a:t>
            </a:r>
            <a:endParaRPr lang="en-US" sz="5400" dirty="0">
              <a:solidFill>
                <a:schemeClr val="accent6"/>
              </a:solidFill>
              <a:latin typeface="Trebuchet MS" panose="020B0603020202020204" pitchFamily="34" charset="0"/>
            </a:endParaRPr>
          </a:p>
        </p:txBody>
      </p:sp>
    </p:spTree>
    <p:extLst>
      <p:ext uri="{BB962C8B-B14F-4D97-AF65-F5344CB8AC3E}">
        <p14:creationId xmlns:p14="http://schemas.microsoft.com/office/powerpoint/2010/main" val="56616728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30629"/>
            <a:ext cx="12192000" cy="865415"/>
          </a:xfrm>
        </p:spPr>
        <p:txBody>
          <a:bodyPr/>
          <a:lstStyle/>
          <a:p>
            <a:r>
              <a:rPr lang="en-US" dirty="0">
                <a:solidFill>
                  <a:prstClr val="black">
                    <a:lumMod val="65000"/>
                    <a:lumOff val="35000"/>
                  </a:prstClr>
                </a:solidFill>
                <a:latin typeface="Arial" pitchFamily="34"/>
                <a:ea typeface="+mn-ea"/>
                <a:cs typeface="Arial" pitchFamily="34"/>
              </a:rPr>
              <a:t>Points à </a:t>
            </a:r>
            <a:r>
              <a:rPr lang="en-US" dirty="0" err="1">
                <a:solidFill>
                  <a:prstClr val="black">
                    <a:lumMod val="65000"/>
                    <a:lumOff val="35000"/>
                  </a:prstClr>
                </a:solidFill>
                <a:latin typeface="Arial" pitchFamily="34"/>
                <a:ea typeface="+mn-ea"/>
                <a:cs typeface="Arial" pitchFamily="34"/>
              </a:rPr>
              <a:t>retenir</a:t>
            </a:r>
            <a:endParaRPr lang="en-US" dirty="0"/>
          </a:p>
        </p:txBody>
      </p:sp>
      <p:sp>
        <p:nvSpPr>
          <p:cNvPr id="3" name="Content Placeholder 2"/>
          <p:cNvSpPr>
            <a:spLocks noGrp="1"/>
          </p:cNvSpPr>
          <p:nvPr>
            <p:ph idx="4294967295"/>
          </p:nvPr>
        </p:nvSpPr>
        <p:spPr>
          <a:xfrm>
            <a:off x="0" y="1560513"/>
            <a:ext cx="12192000" cy="4351337"/>
          </a:xfr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chor="t">
            <a:normAutofit/>
          </a:bodyPr>
          <a:lstStyle/>
          <a:p>
            <a:r>
              <a:rPr lang="en-US" sz="3200" b="1" kern="0" dirty="0">
                <a:solidFill>
                  <a:schemeClr val="tx1">
                    <a:lumMod val="65000"/>
                    <a:lumOff val="35000"/>
                  </a:schemeClr>
                </a:solidFill>
              </a:rPr>
              <a:t>La nutrition, le genre et la VBG </a:t>
            </a:r>
            <a:r>
              <a:rPr lang="en-US" sz="3200" b="1" kern="0" dirty="0" err="1">
                <a:solidFill>
                  <a:schemeClr val="tx1">
                    <a:lumMod val="65000"/>
                    <a:lumOff val="35000"/>
                  </a:schemeClr>
                </a:solidFill>
              </a:rPr>
              <a:t>sont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tous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liés</a:t>
            </a:r>
            <a:endParaRPr lang="en-US" sz="3200" b="1" kern="0" dirty="0">
              <a:solidFill>
                <a:schemeClr val="tx1">
                  <a:lumMod val="65000"/>
                  <a:lumOff val="35000"/>
                </a:schemeClr>
              </a:solidFill>
            </a:endParaRPr>
          </a:p>
          <a:p>
            <a:pPr lvl="0"/>
            <a:r>
              <a:rPr lang="fr-FR" sz="3200" b="1" kern="0" dirty="0">
                <a:solidFill>
                  <a:schemeClr val="tx1">
                    <a:lumMod val="65000"/>
                    <a:lumOff val="35000"/>
                  </a:schemeClr>
                </a:solidFill>
              </a:rPr>
              <a:t>Les femmes, les filles, les garçons et les hommes sont confrontés à des risques et à des vulnérabilités nutritionnelles distincts lors des crises humanitaires et ont des possibilités distinctes de subvenir aux besoins nutritionnels de leurs familles et de leurs communautés</a:t>
            </a:r>
          </a:p>
          <a:p>
            <a:r>
              <a:rPr lang="fr-FR" sz="3200" b="1" kern="0" dirty="0">
                <a:solidFill>
                  <a:schemeClr val="tx1">
                    <a:lumMod val="65000"/>
                    <a:lumOff val="35000"/>
                  </a:schemeClr>
                </a:solidFill>
              </a:rPr>
              <a:t>Les programmes de nutrition doivent tenir compte du genre et de la VBG tout au long du cycle du projet</a:t>
            </a:r>
            <a:endParaRPr lang="en-US" sz="3200" b="1" kern="0" dirty="0">
              <a:solidFill>
                <a:schemeClr val="tx1">
                  <a:lumMod val="65000"/>
                  <a:lumOff val="35000"/>
                </a:schemeClr>
              </a:solidFill>
            </a:endParaRPr>
          </a:p>
          <a:p>
            <a:endParaRPr lang="fr-FR" sz="3200" b="1" kern="0" dirty="0">
              <a:solidFill>
                <a:schemeClr val="tx1">
                  <a:lumMod val="65000"/>
                  <a:lumOff val="35000"/>
                </a:schemeClr>
              </a:solidFill>
            </a:endParaRPr>
          </a:p>
          <a:p>
            <a:endParaRPr lang="en-US" dirty="0"/>
          </a:p>
          <a:p>
            <a:endParaRPr lang="en-US" dirty="0"/>
          </a:p>
        </p:txBody>
      </p:sp>
    </p:spTree>
    <p:extLst>
      <p:ext uri="{BB962C8B-B14F-4D97-AF65-F5344CB8AC3E}">
        <p14:creationId xmlns:p14="http://schemas.microsoft.com/office/powerpoint/2010/main" val="175511551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0" y="-130629"/>
            <a:ext cx="12192000" cy="865415"/>
          </a:xfrm>
        </p:spPr>
        <p:txBody>
          <a:bodyPr/>
          <a:lstStyle/>
          <a:p>
            <a:r>
              <a:rPr lang="en-US" dirty="0">
                <a:solidFill>
                  <a:prstClr val="black">
                    <a:lumMod val="65000"/>
                    <a:lumOff val="35000"/>
                  </a:prstClr>
                </a:solidFill>
                <a:latin typeface="Arial" pitchFamily="34"/>
                <a:ea typeface="+mn-ea"/>
                <a:cs typeface="Arial" pitchFamily="34"/>
              </a:rPr>
              <a:t>Points à </a:t>
            </a:r>
            <a:r>
              <a:rPr lang="en-US" dirty="0" err="1">
                <a:solidFill>
                  <a:prstClr val="black">
                    <a:lumMod val="65000"/>
                    <a:lumOff val="35000"/>
                  </a:prstClr>
                </a:solidFill>
                <a:latin typeface="Arial" pitchFamily="34"/>
                <a:ea typeface="+mn-ea"/>
                <a:cs typeface="Arial" pitchFamily="34"/>
              </a:rPr>
              <a:t>retenir</a:t>
            </a:r>
            <a:endParaRPr lang="en-US" dirty="0"/>
          </a:p>
        </p:txBody>
      </p:sp>
      <p:sp>
        <p:nvSpPr>
          <p:cNvPr id="3" name="Content Placeholder 2"/>
          <p:cNvSpPr>
            <a:spLocks noGrp="1"/>
          </p:cNvSpPr>
          <p:nvPr>
            <p:ph idx="1"/>
          </p:nvPr>
        </p:nvSpPr>
        <p:spPr>
          <a:noFill/>
          <a:ln>
            <a:noFill/>
          </a:ln>
        </p:spPr>
        <p:style>
          <a:lnRef idx="0">
            <a:scrgbClr r="0" g="0" b="0"/>
          </a:lnRef>
          <a:fillRef idx="0">
            <a:scrgbClr r="0" g="0" b="0"/>
          </a:fillRef>
          <a:effectRef idx="0">
            <a:scrgbClr r="0" g="0" b="0"/>
          </a:effectRef>
          <a:fontRef idx="minor">
            <a:schemeClr val="dk1"/>
          </a:fontRef>
        </p:style>
        <p:txBody>
          <a:bodyPr>
            <a:normAutofit/>
          </a:bodyPr>
          <a:lstStyle/>
          <a:p>
            <a:pPr lvl="0"/>
            <a:r>
              <a:rPr lang="en-US" sz="3200" b="1" kern="0" dirty="0">
                <a:solidFill>
                  <a:schemeClr val="tx1">
                    <a:lumMod val="65000"/>
                    <a:lumOff val="35000"/>
                  </a:schemeClr>
                </a:solidFill>
              </a:rPr>
              <a:t>La </a:t>
            </a:r>
            <a:r>
              <a:rPr lang="en-US" sz="3200" b="1" kern="0" dirty="0" err="1">
                <a:solidFill>
                  <a:schemeClr val="tx1">
                    <a:lumMod val="65000"/>
                    <a:lumOff val="35000"/>
                  </a:schemeClr>
                </a:solidFill>
              </a:rPr>
              <a:t>programmation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réactive</a:t>
            </a:r>
            <a:r>
              <a:rPr lang="en-US" sz="3200" b="1" kern="0" dirty="0">
                <a:solidFill>
                  <a:schemeClr val="tx1">
                    <a:lumMod val="65000"/>
                    <a:lumOff val="35000"/>
                  </a:schemeClr>
                </a:solidFill>
              </a:rPr>
              <a:t> au </a:t>
            </a:r>
            <a:r>
              <a:rPr lang="fr-FR" sz="3200" b="1" kern="0" dirty="0">
                <a:solidFill>
                  <a:schemeClr val="tx1">
                    <a:lumMod val="65000"/>
                    <a:lumOff val="35000"/>
                  </a:schemeClr>
                </a:solidFill>
              </a:rPr>
              <a:t>genre et </a:t>
            </a:r>
            <a:r>
              <a:rPr lang="en-US" sz="3200" b="1" kern="0" dirty="0">
                <a:solidFill>
                  <a:schemeClr val="tx1">
                    <a:lumMod val="65000"/>
                    <a:lumOff val="35000"/>
                  </a:schemeClr>
                </a:solidFill>
              </a:rPr>
              <a:t>à </a:t>
            </a:r>
            <a:r>
              <a:rPr lang="fr-FR" sz="3200" b="1" kern="0" dirty="0">
                <a:solidFill>
                  <a:schemeClr val="tx1">
                    <a:lumMod val="65000"/>
                    <a:lumOff val="35000"/>
                  </a:schemeClr>
                </a:solidFill>
              </a:rPr>
              <a:t>la VBG dans les situations humanitaires vise à atteindre efficacement tous les segments de la population touchée.</a:t>
            </a:r>
            <a:endParaRPr lang="en-US" sz="3200" b="1" kern="0" dirty="0">
              <a:solidFill>
                <a:schemeClr val="tx1">
                  <a:lumMod val="65000"/>
                  <a:lumOff val="35000"/>
                </a:schemeClr>
              </a:solidFill>
            </a:endParaRPr>
          </a:p>
          <a:p>
            <a:pPr lvl="0"/>
            <a:r>
              <a:rPr lang="fr-FR" sz="3200" b="1" kern="0" dirty="0">
                <a:solidFill>
                  <a:schemeClr val="tx1">
                    <a:lumMod val="65000"/>
                    <a:lumOff val="35000"/>
                  </a:schemeClr>
                </a:solidFill>
              </a:rPr>
              <a:t>L'évaluation des besoins nutritionnels doit être effectuée en tenant compte du genre et de la VBG afin de générer des données sur les défis et les opportunités auxquels sont confrontés les différents groupes vulnérables</a:t>
            </a:r>
            <a:r>
              <a:rPr lang="en-US" sz="3200" b="1" kern="0" dirty="0">
                <a:solidFill>
                  <a:schemeClr val="tx1">
                    <a:lumMod val="65000"/>
                    <a:lumOff val="35000"/>
                  </a:schemeClr>
                </a:solidFill>
              </a:rPr>
              <a:t>.</a:t>
            </a:r>
          </a:p>
          <a:p>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309768802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0" y="-130629"/>
            <a:ext cx="12192000" cy="865415"/>
          </a:xfrm>
        </p:spPr>
        <p:txBody>
          <a:bodyPr/>
          <a:lstStyle/>
          <a:p>
            <a:r>
              <a:rPr lang="en-US" dirty="0">
                <a:solidFill>
                  <a:prstClr val="black">
                    <a:lumMod val="65000"/>
                    <a:lumOff val="35000"/>
                  </a:prstClr>
                </a:solidFill>
                <a:latin typeface="Arial" pitchFamily="34"/>
                <a:ea typeface="+mn-ea"/>
                <a:cs typeface="Arial" pitchFamily="34"/>
              </a:rPr>
              <a:t>Points à </a:t>
            </a:r>
            <a:r>
              <a:rPr lang="en-US" dirty="0" err="1">
                <a:solidFill>
                  <a:prstClr val="black">
                    <a:lumMod val="65000"/>
                    <a:lumOff val="35000"/>
                  </a:prstClr>
                </a:solidFill>
                <a:latin typeface="Arial" pitchFamily="34"/>
                <a:ea typeface="+mn-ea"/>
                <a:cs typeface="Arial" pitchFamily="34"/>
              </a:rPr>
              <a:t>retenir</a:t>
            </a:r>
            <a:endParaRPr lang="en-US" dirty="0"/>
          </a:p>
        </p:txBody>
      </p:sp>
      <p:sp>
        <p:nvSpPr>
          <p:cNvPr id="3" name="Content Placeholder 2"/>
          <p:cNvSpPr>
            <a:spLocks noGrp="1"/>
          </p:cNvSpPr>
          <p:nvPr>
            <p:ph idx="1"/>
          </p:nvPr>
        </p:nvSpPr>
        <p:spPr>
          <a:noFill/>
          <a:ln>
            <a:noFill/>
          </a:ln>
        </p:spPr>
        <p:style>
          <a:lnRef idx="0">
            <a:scrgbClr r="0" g="0" b="0"/>
          </a:lnRef>
          <a:fillRef idx="0">
            <a:scrgbClr r="0" g="0" b="0"/>
          </a:fillRef>
          <a:effectRef idx="0">
            <a:scrgbClr r="0" g="0" b="0"/>
          </a:effectRef>
          <a:fontRef idx="minor">
            <a:schemeClr val="dk1"/>
          </a:fontRef>
        </p:style>
        <p:txBody>
          <a:bodyPr>
            <a:normAutofit/>
          </a:bodyPr>
          <a:lstStyle/>
          <a:p>
            <a:pPr lvl="0"/>
            <a:r>
              <a:rPr lang="fr-FR" sz="3200" b="1" kern="0" dirty="0">
                <a:solidFill>
                  <a:schemeClr val="tx1">
                    <a:lumMod val="65000"/>
                    <a:lumOff val="35000"/>
                  </a:schemeClr>
                </a:solidFill>
              </a:rPr>
              <a:t>Les propositions en matière de nutrition doivent être assorties de marqueurs de sexe et d’</a:t>
            </a:r>
            <a:r>
              <a:rPr lang="fr-FR" sz="3200" b="1" kern="0" dirty="0">
                <a:solidFill>
                  <a:schemeClr val="tx1">
                    <a:lumMod val="65000"/>
                    <a:lumOff val="35000"/>
                  </a:schemeClr>
                </a:solidFill>
                <a:latin typeface="Calibri" panose="020F0502020204030204" pitchFamily="34" charset="0"/>
                <a:cs typeface="Calibri" panose="020F0502020204030204" pitchFamily="34" charset="0"/>
              </a:rPr>
              <a:t>âge</a:t>
            </a:r>
            <a:endParaRPr lang="fr-FR" sz="3200" b="1" kern="0" dirty="0">
              <a:solidFill>
                <a:schemeClr val="tx1">
                  <a:lumMod val="65000"/>
                  <a:lumOff val="35000"/>
                </a:schemeClr>
              </a:solidFill>
            </a:endParaRPr>
          </a:p>
          <a:p>
            <a:pPr lvl="0"/>
            <a:r>
              <a:rPr lang="fr-FR" sz="3200" b="1" kern="0" dirty="0">
                <a:solidFill>
                  <a:schemeClr val="tx1">
                    <a:lumMod val="65000"/>
                    <a:lumOff val="35000"/>
                  </a:schemeClr>
                </a:solidFill>
              </a:rPr>
              <a:t>Les activités de nutrition doivent être conçues de manière à garantir un accès égal et sûr à tous les segments de la population touchée</a:t>
            </a:r>
            <a:endParaRPr lang="en-US" sz="3200" b="1" kern="0" dirty="0">
              <a:solidFill>
                <a:schemeClr val="tx1">
                  <a:lumMod val="65000"/>
                  <a:lumOff val="35000"/>
                </a:schemeClr>
              </a:solidFill>
            </a:endParaRPr>
          </a:p>
          <a:p>
            <a:pPr lvl="0"/>
            <a:r>
              <a:rPr lang="fr-FR" sz="3200" b="1" kern="0" dirty="0">
                <a:solidFill>
                  <a:schemeClr val="tx1">
                    <a:lumMod val="65000"/>
                    <a:lumOff val="35000"/>
                  </a:schemeClr>
                </a:solidFill>
              </a:rPr>
              <a:t>Le suivi de la sécurité et la définition d'indicateurs sont essentiels pour assurer que les programmes de nutrition atteignent tous les segments de la population touchée </a:t>
            </a:r>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275760795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9600" dirty="0">
                <a:solidFill>
                  <a:schemeClr val="tx1">
                    <a:lumMod val="65000"/>
                    <a:lumOff val="35000"/>
                  </a:schemeClr>
                </a:solidFill>
              </a:rPr>
              <a:t>Merci</a:t>
            </a:r>
          </a:p>
        </p:txBody>
      </p:sp>
    </p:spTree>
    <p:extLst>
      <p:ext uri="{BB962C8B-B14F-4D97-AF65-F5344CB8AC3E}">
        <p14:creationId xmlns:p14="http://schemas.microsoft.com/office/powerpoint/2010/main" val="1094233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solidFill>
                  <a:schemeClr val="accent6"/>
                </a:solidFill>
                <a:latin typeface="Trebuchet MS" panose="020B0603020202020204" pitchFamily="34" charset="0"/>
              </a:rPr>
              <a:t>Liens entre le genre, la VBG et la nutrition</a:t>
            </a:r>
          </a:p>
        </p:txBody>
      </p:sp>
    </p:spTree>
    <p:extLst>
      <p:ext uri="{BB962C8B-B14F-4D97-AF65-F5344CB8AC3E}">
        <p14:creationId xmlns:p14="http://schemas.microsoft.com/office/powerpoint/2010/main" val="1238654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 y="-179613"/>
            <a:ext cx="11413671" cy="1240970"/>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dirty="0" err="1">
                <a:solidFill>
                  <a:schemeClr val="tx1">
                    <a:lumMod val="65000"/>
                    <a:lumOff val="35000"/>
                  </a:schemeClr>
                </a:solidFill>
                <a:latin typeface="Calibri" panose="020F0502020204030204" pitchFamily="34" charset="0"/>
                <a:ea typeface="+mj-ea"/>
                <a:cs typeface="Calibri" panose="020F0502020204030204" pitchFamily="34" charset="0"/>
              </a:rPr>
              <a:t>Études</a:t>
            </a:r>
            <a:r>
              <a:rPr lang="en-US" dirty="0">
                <a:solidFill>
                  <a:schemeClr val="tx1">
                    <a:lumMod val="65000"/>
                    <a:lumOff val="35000"/>
                  </a:schemeClr>
                </a:solidFill>
                <a:latin typeface="Calibri" panose="020F0502020204030204" pitchFamily="34" charset="0"/>
                <a:ea typeface="+mj-ea"/>
                <a:cs typeface="Calibri" panose="020F0502020204030204" pitchFamily="34" charset="0"/>
              </a:rPr>
              <a:t> de </a:t>
            </a:r>
            <a:r>
              <a:rPr lang="en-US" dirty="0" err="1">
                <a:solidFill>
                  <a:schemeClr val="tx1">
                    <a:lumMod val="65000"/>
                    <a:lumOff val="35000"/>
                  </a:schemeClr>
                </a:solidFill>
                <a:latin typeface="Calibri" panose="020F0502020204030204" pitchFamily="34" charset="0"/>
                <a:ea typeface="+mj-ea"/>
                <a:cs typeface="Calibri" panose="020F0502020204030204" pitchFamily="34" charset="0"/>
              </a:rPr>
              <a:t>cas</a:t>
            </a:r>
            <a:endParaRPr lang="en-US"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idx="1"/>
          </p:nvPr>
        </p:nvSpPr>
        <p:spPr>
          <a:xfrm>
            <a:off x="522514" y="1296081"/>
            <a:ext cx="11005456" cy="5291755"/>
          </a:xfr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chor="t">
            <a:noAutofit/>
          </a:bodyPr>
          <a:lstStyle/>
          <a:p>
            <a:pPr indent="-342900"/>
            <a:r>
              <a:rPr lang="fr-CA" sz="3200" b="1" dirty="0">
                <a:solidFill>
                  <a:schemeClr val="tx1">
                    <a:lumMod val="65000"/>
                    <a:lumOff val="35000"/>
                  </a:schemeClr>
                </a:solidFill>
              </a:rPr>
              <a:t>Dans certains contextes, si la femme mange avant son mari, elle n’est pas « une bonne </a:t>
            </a:r>
            <a:r>
              <a:rPr lang="fr-CA" sz="3200" b="1" dirty="0">
                <a:solidFill>
                  <a:schemeClr val="tx1">
                    <a:lumMod val="65000"/>
                    <a:lumOff val="35000"/>
                  </a:schemeClr>
                </a:solidFill>
                <a:latin typeface="Calibri" panose="020F0502020204030204" pitchFamily="34" charset="0"/>
                <a:cs typeface="Calibri" panose="020F0502020204030204" pitchFamily="34" charset="0"/>
              </a:rPr>
              <a:t>épouse».</a:t>
            </a:r>
            <a:endParaRPr lang="en-US" sz="3200" b="1" dirty="0">
              <a:solidFill>
                <a:schemeClr val="tx1">
                  <a:lumMod val="65000"/>
                  <a:lumOff val="35000"/>
                </a:schemeClr>
              </a:solidFill>
            </a:endParaRPr>
          </a:p>
          <a:p>
            <a:pPr indent="-342900"/>
            <a:r>
              <a:rPr lang="fr-CA" sz="3200" b="1" dirty="0">
                <a:solidFill>
                  <a:schemeClr val="tx1">
                    <a:lumMod val="65000"/>
                    <a:lumOff val="35000"/>
                  </a:schemeClr>
                </a:solidFill>
              </a:rPr>
              <a:t>Dans certains contextes, on s’attend à ce que les femmes prennent soin de leurs enfants et leurs maris, fassent le m</a:t>
            </a:r>
            <a:r>
              <a:rPr lang="fr-CA" sz="3200" b="1" dirty="0">
                <a:solidFill>
                  <a:schemeClr val="tx1">
                    <a:lumMod val="65000"/>
                    <a:lumOff val="35000"/>
                  </a:schemeClr>
                </a:solidFill>
                <a:latin typeface="Calibri" panose="020F0502020204030204" pitchFamily="34" charset="0"/>
                <a:cs typeface="Calibri" panose="020F0502020204030204" pitchFamily="34" charset="0"/>
              </a:rPr>
              <a:t>énage, s’occupent de l’agriculture </a:t>
            </a:r>
            <a:r>
              <a:rPr lang="fr-CA" sz="3200" b="1" dirty="0">
                <a:solidFill>
                  <a:schemeClr val="tx1">
                    <a:lumMod val="65000"/>
                    <a:lumOff val="35000"/>
                  </a:schemeClr>
                </a:solidFill>
              </a:rPr>
              <a:t>et </a:t>
            </a:r>
            <a:r>
              <a:rPr lang="fr-CA" sz="3200" b="1" dirty="0">
                <a:solidFill>
                  <a:schemeClr val="tx1">
                    <a:lumMod val="65000"/>
                    <a:lumOff val="35000"/>
                  </a:schemeClr>
                </a:solidFill>
                <a:latin typeface="Calibri" panose="020F0502020204030204" pitchFamily="34" charset="0"/>
                <a:cs typeface="Calibri" panose="020F0502020204030204" pitchFamily="34" charset="0"/>
              </a:rPr>
              <a:t>soient responsables de la collecte d'eau et du bois de chauffage.</a:t>
            </a:r>
            <a:endParaRPr lang="fr-FR" sz="3200" b="1" dirty="0">
              <a:solidFill>
                <a:schemeClr val="tx1">
                  <a:lumMod val="65000"/>
                  <a:lumOff val="35000"/>
                </a:schemeClr>
              </a:solidFill>
              <a:latin typeface="Calibri" panose="020F0502020204030204" pitchFamily="34" charset="0"/>
              <a:cs typeface="Calibri" panose="020F0502020204030204" pitchFamily="34" charset="0"/>
            </a:endParaRPr>
          </a:p>
          <a:p>
            <a:pPr indent="-342900"/>
            <a:r>
              <a:rPr lang="fr-CA" sz="3200" b="1" dirty="0">
                <a:solidFill>
                  <a:schemeClr val="tx1">
                    <a:lumMod val="65000"/>
                    <a:lumOff val="35000"/>
                  </a:schemeClr>
                </a:solidFill>
              </a:rPr>
              <a:t>Dans certains contextes, les femmes </a:t>
            </a:r>
            <a:r>
              <a:rPr lang="fr-FR" sz="3200" b="1" dirty="0">
                <a:solidFill>
                  <a:schemeClr val="tx1">
                    <a:lumMod val="65000"/>
                    <a:lumOff val="35000"/>
                  </a:schemeClr>
                </a:solidFill>
              </a:rPr>
              <a:t>ne sont pas autorisées à </a:t>
            </a:r>
            <a:r>
              <a:rPr lang="fr-CA" sz="3200" b="1" dirty="0">
                <a:solidFill>
                  <a:schemeClr val="tx1">
                    <a:lumMod val="65000"/>
                    <a:lumOff val="35000"/>
                  </a:schemeClr>
                </a:solidFill>
              </a:rPr>
              <a:t>sortir seules pour acc</a:t>
            </a:r>
            <a:r>
              <a:rPr lang="fr-CA" sz="3200" b="1" dirty="0">
                <a:solidFill>
                  <a:schemeClr val="tx1">
                    <a:lumMod val="65000"/>
                    <a:lumOff val="35000"/>
                  </a:schemeClr>
                </a:solidFill>
                <a:latin typeface="Calibri"/>
                <a:cs typeface="Calibri"/>
              </a:rPr>
              <a:t>éder aux services. </a:t>
            </a:r>
            <a:endParaRPr lang="en-US" sz="3200" b="1" dirty="0">
              <a:solidFill>
                <a:schemeClr val="tx1">
                  <a:lumMod val="65000"/>
                  <a:lumOff val="35000"/>
                </a:schemeClr>
              </a:solidFill>
              <a:latin typeface="Calibri" panose="020F0502020204030204" pitchFamily="34" charset="0"/>
              <a:cs typeface="Calibri" panose="020F0502020204030204" pitchFamily="34" charset="0"/>
            </a:endParaRPr>
          </a:p>
          <a:p>
            <a:pPr indent="-342900"/>
            <a:r>
              <a:rPr lang="fr-CA" sz="3200" b="1" dirty="0">
                <a:solidFill>
                  <a:schemeClr val="tx1">
                    <a:lumMod val="65000"/>
                    <a:lumOff val="35000"/>
                  </a:schemeClr>
                </a:solidFill>
              </a:rPr>
              <a:t>Quand les centres de nutrition sont proches des </a:t>
            </a:r>
            <a:r>
              <a:rPr lang="fr-CA" sz="3200" b="1" dirty="0">
                <a:solidFill>
                  <a:schemeClr val="tx1">
                    <a:lumMod val="65000"/>
                    <a:lumOff val="35000"/>
                  </a:schemeClr>
                </a:solidFill>
                <a:latin typeface="Calibri" panose="020F0502020204030204" pitchFamily="34" charset="0"/>
                <a:cs typeface="Calibri" panose="020F0502020204030204" pitchFamily="34" charset="0"/>
              </a:rPr>
              <a:t>postes de contrôle, </a:t>
            </a:r>
            <a:r>
              <a:rPr lang="fr-FR" sz="3200" b="1" dirty="0">
                <a:solidFill>
                  <a:schemeClr val="tx1">
                    <a:lumMod val="65000"/>
                    <a:lumOff val="35000"/>
                  </a:schemeClr>
                </a:solidFill>
                <a:latin typeface="Calibri" panose="020F0502020204030204" pitchFamily="34" charset="0"/>
                <a:cs typeface="Calibri" panose="020F0502020204030204" pitchFamily="34" charset="0"/>
              </a:rPr>
              <a:t>il se peut que les femmes et les filles ne se sentent pas en sécurité pour accéder aux services </a:t>
            </a:r>
            <a:endParaRPr lang="en-US" sz="3200" b="1" dirty="0">
              <a:solidFill>
                <a:schemeClr val="tx1">
                  <a:lumMod val="65000"/>
                  <a:lumOff val="35000"/>
                </a:schemeClr>
              </a:solidFill>
            </a:endParaRPr>
          </a:p>
        </p:txBody>
      </p:sp>
    </p:spTree>
    <p:extLst>
      <p:ext uri="{BB962C8B-B14F-4D97-AF65-F5344CB8AC3E}">
        <p14:creationId xmlns:p14="http://schemas.microsoft.com/office/powerpoint/2010/main" val="157370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2703"/>
            <a:ext cx="11223171" cy="1325563"/>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dirty="0">
                <a:solidFill>
                  <a:schemeClr val="tx1">
                    <a:lumMod val="65000"/>
                    <a:lumOff val="35000"/>
                  </a:schemeClr>
                </a:solidFill>
                <a:latin typeface="Arial" pitchFamily="34"/>
                <a:ea typeface="+mj-ea"/>
                <a:cs typeface="Arial" pitchFamily="34"/>
              </a:rPr>
              <a:t>Lien entre </a:t>
            </a:r>
            <a:r>
              <a:rPr lang="en-US">
                <a:solidFill>
                  <a:schemeClr val="tx1">
                    <a:lumMod val="65000"/>
                    <a:lumOff val="35000"/>
                  </a:schemeClr>
                </a:solidFill>
                <a:latin typeface="Arial" pitchFamily="34"/>
                <a:ea typeface="+mj-ea"/>
                <a:cs typeface="Arial" pitchFamily="34"/>
              </a:rPr>
              <a:t>le </a:t>
            </a:r>
            <a:r>
              <a:rPr lang="en-US" dirty="0">
                <a:solidFill>
                  <a:schemeClr val="tx1">
                    <a:lumMod val="65000"/>
                    <a:lumOff val="35000"/>
                  </a:schemeClr>
                </a:solidFill>
                <a:latin typeface="Arial" pitchFamily="34"/>
                <a:ea typeface="+mj-ea"/>
                <a:cs typeface="Arial" pitchFamily="34"/>
              </a:rPr>
              <a:t>genre/la</a:t>
            </a:r>
            <a:r>
              <a:rPr lang="en-US">
                <a:solidFill>
                  <a:schemeClr val="tx1">
                    <a:lumMod val="65000"/>
                    <a:lumOff val="35000"/>
                  </a:schemeClr>
                </a:solidFill>
                <a:latin typeface="Arial" pitchFamily="34"/>
                <a:ea typeface="+mj-ea"/>
                <a:cs typeface="Arial" pitchFamily="34"/>
              </a:rPr>
              <a:t> GBV et </a:t>
            </a:r>
            <a:r>
              <a:rPr lang="en-US" dirty="0">
                <a:solidFill>
                  <a:schemeClr val="tx1">
                    <a:lumMod val="65000"/>
                    <a:lumOff val="35000"/>
                  </a:schemeClr>
                </a:solidFill>
                <a:latin typeface="Arial" pitchFamily="34"/>
                <a:ea typeface="+mj-ea"/>
                <a:cs typeface="Arial" pitchFamily="34"/>
              </a:rPr>
              <a:t>la nutrition	</a:t>
            </a:r>
          </a:p>
        </p:txBody>
      </p:sp>
      <p:sp>
        <p:nvSpPr>
          <p:cNvPr id="3" name="Content Placeholder 2"/>
          <p:cNvSpPr>
            <a:spLocks noGrp="1"/>
          </p:cNvSpPr>
          <p:nvPr>
            <p:ph idx="1"/>
          </p:nvPr>
        </p:nvSpPr>
        <p:spPr>
          <a:xfrm>
            <a:off x="524466" y="1595587"/>
            <a:ext cx="10814957" cy="4351338"/>
          </a:xfr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chor="t">
            <a:normAutofit/>
          </a:bodyPr>
          <a:lstStyle/>
          <a:p>
            <a:pPr indent="-342900"/>
            <a:r>
              <a:rPr lang="fr-FR" sz="3200" b="1" dirty="0">
                <a:solidFill>
                  <a:schemeClr val="tx1">
                    <a:lumMod val="65000"/>
                    <a:lumOff val="35000"/>
                  </a:schemeClr>
                </a:solidFill>
              </a:rPr>
              <a:t>Les crises humanitaires ont des impacts différents sur </a:t>
            </a:r>
            <a:r>
              <a:rPr lang="fr-FR" sz="3200" b="1" dirty="0">
                <a:solidFill>
                  <a:schemeClr val="tx1">
                    <a:lumMod val="65000"/>
                    <a:lumOff val="35000"/>
                  </a:schemeClr>
                </a:solidFill>
                <a:latin typeface="Calibri"/>
                <a:cs typeface="Calibri"/>
              </a:rPr>
              <a:t>le statut nutritionnel des </a:t>
            </a:r>
            <a:r>
              <a:rPr lang="fr-FR" sz="3200" b="1" dirty="0">
                <a:solidFill>
                  <a:schemeClr val="tx1">
                    <a:lumMod val="65000"/>
                    <a:lumOff val="35000"/>
                  </a:schemeClr>
                </a:solidFill>
              </a:rPr>
              <a:t>femmes, </a:t>
            </a:r>
            <a:r>
              <a:rPr lang="fr-FR" sz="3200" b="1" dirty="0">
                <a:solidFill>
                  <a:schemeClr val="tx1">
                    <a:lumMod val="65000"/>
                    <a:lumOff val="35000"/>
                  </a:schemeClr>
                </a:solidFill>
                <a:latin typeface="Calibri"/>
                <a:cs typeface="Calibri"/>
              </a:rPr>
              <a:t>des filles, des hommes </a:t>
            </a:r>
            <a:r>
              <a:rPr lang="fr-FR" sz="3200" b="1" dirty="0">
                <a:solidFill>
                  <a:schemeClr val="tx1">
                    <a:lumMod val="65000"/>
                    <a:lumOff val="35000"/>
                  </a:schemeClr>
                </a:solidFill>
              </a:rPr>
              <a:t>et </a:t>
            </a:r>
            <a:r>
              <a:rPr lang="fr-FR" sz="3200" b="1" dirty="0">
                <a:solidFill>
                  <a:schemeClr val="tx1">
                    <a:lumMod val="65000"/>
                    <a:lumOff val="35000"/>
                  </a:schemeClr>
                </a:solidFill>
                <a:latin typeface="Calibri"/>
                <a:cs typeface="Calibri"/>
              </a:rPr>
              <a:t>des </a:t>
            </a:r>
            <a:r>
              <a:rPr lang="fr-FR" sz="3200" b="1" dirty="0">
                <a:solidFill>
                  <a:schemeClr val="tx1">
                    <a:lumMod val="65000"/>
                    <a:lumOff val="35000"/>
                  </a:schemeClr>
                </a:solidFill>
              </a:rPr>
              <a:t>garçons, sur leurs pratiques alimentaires ainsi que sur leurs accès aux services de nutrition.</a:t>
            </a:r>
            <a:r>
              <a:rPr lang="fr-FR" sz="3200" b="1" dirty="0">
                <a:solidFill>
                  <a:schemeClr val="tx1">
                    <a:lumMod val="65000"/>
                    <a:lumOff val="35000"/>
                  </a:schemeClr>
                </a:solidFill>
                <a:latin typeface="Calibri"/>
                <a:cs typeface="Calibri"/>
              </a:rPr>
              <a:t> </a:t>
            </a:r>
            <a:endParaRPr lang="fr-FR" sz="3200" b="1" dirty="0">
              <a:solidFill>
                <a:schemeClr val="tx1">
                  <a:lumMod val="65000"/>
                  <a:lumOff val="35000"/>
                </a:schemeClr>
              </a:solidFill>
            </a:endParaRPr>
          </a:p>
          <a:p>
            <a:pPr indent="-342900"/>
            <a:r>
              <a:rPr lang="fr-FR" sz="3200" b="1" dirty="0">
                <a:solidFill>
                  <a:schemeClr val="tx1">
                    <a:lumMod val="65000"/>
                    <a:lumOff val="35000"/>
                  </a:schemeClr>
                </a:solidFill>
              </a:rPr>
              <a:t>Cela est en partie attribuée</a:t>
            </a:r>
            <a:r>
              <a:rPr lang="fr-FR" sz="3200" b="1" dirty="0">
                <a:solidFill>
                  <a:schemeClr val="tx1">
                    <a:lumMod val="65000"/>
                    <a:lumOff val="35000"/>
                  </a:schemeClr>
                </a:solidFill>
                <a:latin typeface="Calibri"/>
                <a:cs typeface="Calibri"/>
              </a:rPr>
              <a:t> à l’inégalité des genres et au risque accru de violence basée sur le genre pendant les situations d’urgence. </a:t>
            </a:r>
            <a:endParaRPr lang="fr-FR" sz="3200" b="1" dirty="0">
              <a:solidFill>
                <a:schemeClr val="tx1">
                  <a:lumMod val="65000"/>
                  <a:lumOff val="35000"/>
                </a:schemeClr>
              </a:solidFill>
            </a:endParaRPr>
          </a:p>
          <a:p>
            <a:pPr indent="-342900"/>
            <a:r>
              <a:rPr lang="fr-CA" sz="3200" b="1" dirty="0">
                <a:solidFill>
                  <a:schemeClr val="tx1">
                    <a:lumMod val="65000"/>
                    <a:lumOff val="35000"/>
                  </a:schemeClr>
                </a:solidFill>
              </a:rPr>
              <a:t>La nutrition, l’in</a:t>
            </a:r>
            <a:r>
              <a:rPr lang="fr-CA" sz="3200" b="1" dirty="0">
                <a:solidFill>
                  <a:schemeClr val="tx1">
                    <a:lumMod val="65000"/>
                    <a:lumOff val="35000"/>
                  </a:schemeClr>
                </a:solidFill>
                <a:latin typeface="Calibri"/>
                <a:cs typeface="Calibri"/>
              </a:rPr>
              <a:t>égalité des genres et la VBG sont souvent </a:t>
            </a:r>
            <a:r>
              <a:rPr lang="fr-CA" sz="3200" b="1" dirty="0">
                <a:solidFill>
                  <a:schemeClr val="tx1">
                    <a:lumMod val="65000"/>
                    <a:lumOff val="35000"/>
                  </a:schemeClr>
                </a:solidFill>
                <a:cs typeface="Calibri"/>
              </a:rPr>
              <a:t>étroitement liées.</a:t>
            </a:r>
          </a:p>
          <a:p>
            <a:pPr marL="0" indent="0">
              <a:buNone/>
            </a:pPr>
            <a:endParaRPr lang="en-US" dirty="0"/>
          </a:p>
        </p:txBody>
      </p:sp>
    </p:spTree>
    <p:extLst>
      <p:ext uri="{BB962C8B-B14F-4D97-AF65-F5344CB8AC3E}">
        <p14:creationId xmlns:p14="http://schemas.microsoft.com/office/powerpoint/2010/main" val="2705687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2703"/>
            <a:ext cx="11223171" cy="1325563"/>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dirty="0">
                <a:solidFill>
                  <a:schemeClr val="tx1">
                    <a:lumMod val="65000"/>
                    <a:lumOff val="35000"/>
                  </a:schemeClr>
                </a:solidFill>
                <a:latin typeface="Arial" pitchFamily="34"/>
                <a:cs typeface="Arial" pitchFamily="34"/>
              </a:rPr>
              <a:t>Lien entre le genre/la VBG et la nutrition	</a:t>
            </a:r>
            <a:endParaRPr lang="en-US"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idx="1"/>
          </p:nvPr>
        </p:nvSpPr>
        <p:spPr>
          <a:xfrm>
            <a:off x="538843" y="1825625"/>
            <a:ext cx="10814957" cy="4351338"/>
          </a:xfrm>
          <a:noFill/>
          <a:ln>
            <a:noFill/>
          </a:ln>
        </p:spPr>
        <p:style>
          <a:lnRef idx="0">
            <a:scrgbClr r="0" g="0" b="0"/>
          </a:lnRef>
          <a:fillRef idx="0">
            <a:scrgbClr r="0" g="0" b="0"/>
          </a:fillRef>
          <a:effectRef idx="0">
            <a:scrgbClr r="0" g="0" b="0"/>
          </a:effectRef>
          <a:fontRef idx="minor">
            <a:schemeClr val="dk1"/>
          </a:fontRef>
        </p:style>
        <p:txBody>
          <a:bodyPr>
            <a:normAutofit/>
          </a:bodyPr>
          <a:lstStyle/>
          <a:p>
            <a:pPr indent="-342900"/>
            <a:r>
              <a:rPr lang="en-US" sz="3200" b="1" dirty="0">
                <a:solidFill>
                  <a:schemeClr val="tx1">
                    <a:lumMod val="65000"/>
                    <a:lumOff val="35000"/>
                  </a:schemeClr>
                </a:solidFill>
              </a:rPr>
              <a:t>Les liens </a:t>
            </a:r>
            <a:r>
              <a:rPr lang="en-US" sz="3200" b="1" dirty="0" err="1">
                <a:solidFill>
                  <a:schemeClr val="tx1">
                    <a:lumMod val="65000"/>
                    <a:lumOff val="35000"/>
                  </a:schemeClr>
                </a:solidFill>
              </a:rPr>
              <a:t>peuvent</a:t>
            </a:r>
            <a:r>
              <a:rPr lang="en-US" sz="3200" b="1" dirty="0">
                <a:solidFill>
                  <a:schemeClr val="tx1">
                    <a:lumMod val="65000"/>
                    <a:lumOff val="35000"/>
                  </a:schemeClr>
                </a:solidFill>
              </a:rPr>
              <a:t>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être</a:t>
            </a:r>
            <a:r>
              <a:rPr lang="en-US" sz="3200" b="1" dirty="0">
                <a:solidFill>
                  <a:schemeClr val="tx1">
                    <a:lumMod val="65000"/>
                    <a:lumOff val="35000"/>
                  </a:schemeClr>
                </a:solidFill>
                <a:latin typeface="Calibri" panose="020F0502020204030204" pitchFamily="34" charset="0"/>
                <a:cs typeface="Calibri" panose="020F0502020204030204" pitchFamily="34" charset="0"/>
              </a:rPr>
              <a:t>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classifiés</a:t>
            </a:r>
            <a:r>
              <a:rPr lang="en-US" sz="3200" b="1" dirty="0">
                <a:solidFill>
                  <a:schemeClr val="tx1">
                    <a:lumMod val="65000"/>
                    <a:lumOff val="35000"/>
                  </a:schemeClr>
                </a:solidFill>
                <a:latin typeface="Calibri" panose="020F0502020204030204" pitchFamily="34" charset="0"/>
                <a:cs typeface="Calibri" panose="020F0502020204030204" pitchFamily="34" charset="0"/>
              </a:rPr>
              <a:t>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en</a:t>
            </a:r>
            <a:r>
              <a:rPr lang="en-US" sz="3200" b="1" dirty="0">
                <a:solidFill>
                  <a:schemeClr val="tx1">
                    <a:lumMod val="65000"/>
                    <a:lumOff val="35000"/>
                  </a:schemeClr>
                </a:solidFill>
                <a:latin typeface="Calibri" panose="020F0502020204030204" pitchFamily="34" charset="0"/>
                <a:cs typeface="Calibri" panose="020F0502020204030204" pitchFamily="34" charset="0"/>
              </a:rPr>
              <a:t>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utilisant</a:t>
            </a:r>
            <a:r>
              <a:rPr lang="en-US" sz="3200" b="1" dirty="0">
                <a:solidFill>
                  <a:schemeClr val="tx1">
                    <a:lumMod val="65000"/>
                    <a:lumOff val="35000"/>
                  </a:schemeClr>
                </a:solidFill>
                <a:latin typeface="Calibri" panose="020F0502020204030204" pitchFamily="34" charset="0"/>
                <a:cs typeface="Calibri" panose="020F0502020204030204" pitchFamily="34" charset="0"/>
              </a:rPr>
              <a:t> le cadre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conceptuel</a:t>
            </a:r>
            <a:r>
              <a:rPr lang="en-US" sz="3200" b="1" dirty="0">
                <a:solidFill>
                  <a:schemeClr val="tx1">
                    <a:lumMod val="65000"/>
                    <a:lumOff val="35000"/>
                  </a:schemeClr>
                </a:solidFill>
                <a:latin typeface="Calibri" panose="020F0502020204030204" pitchFamily="34" charset="0"/>
                <a:cs typeface="Calibri" panose="020F0502020204030204" pitchFamily="34" charset="0"/>
              </a:rPr>
              <a:t> de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l’UNICEF</a:t>
            </a:r>
            <a:r>
              <a:rPr lang="en-US" sz="3200" b="1" dirty="0">
                <a:solidFill>
                  <a:schemeClr val="tx1">
                    <a:lumMod val="65000"/>
                    <a:lumOff val="35000"/>
                  </a:schemeClr>
                </a:solidFill>
                <a:latin typeface="Calibri" panose="020F0502020204030204" pitchFamily="34" charset="0"/>
                <a:cs typeface="Calibri" panose="020F0502020204030204" pitchFamily="34" charset="0"/>
              </a:rPr>
              <a:t> et les trois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niveaux</a:t>
            </a:r>
            <a:r>
              <a:rPr lang="en-US" sz="3200" b="1" dirty="0">
                <a:solidFill>
                  <a:schemeClr val="tx1">
                    <a:lumMod val="65000"/>
                    <a:lumOff val="35000"/>
                  </a:schemeClr>
                </a:solidFill>
                <a:latin typeface="Calibri" panose="020F0502020204030204" pitchFamily="34" charset="0"/>
                <a:cs typeface="Calibri" panose="020F0502020204030204" pitchFamily="34" charset="0"/>
              </a:rPr>
              <a:t> du cadre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analytique</a:t>
            </a:r>
            <a:r>
              <a:rPr lang="en-US" sz="3200" b="1" dirty="0">
                <a:solidFill>
                  <a:schemeClr val="tx1">
                    <a:lumMod val="65000"/>
                    <a:lumOff val="35000"/>
                  </a:schemeClr>
                </a:solidFill>
                <a:latin typeface="Calibri" panose="020F0502020204030204" pitchFamily="34" charset="0"/>
                <a:cs typeface="Calibri" panose="020F0502020204030204" pitchFamily="34" charset="0"/>
              </a:rPr>
              <a:t> de la malnutrition.</a:t>
            </a:r>
            <a:endParaRPr lang="en-US" sz="3200" b="1" dirty="0">
              <a:solidFill>
                <a:schemeClr val="tx1">
                  <a:lumMod val="65000"/>
                  <a:lumOff val="35000"/>
                </a:schemeClr>
              </a:solidFill>
            </a:endParaRPr>
          </a:p>
          <a:p>
            <a:pPr>
              <a:buFont typeface="Wingdings" panose="05000000000000000000" pitchFamily="2" charset="2"/>
              <a:buChar char="ü"/>
            </a:pPr>
            <a:r>
              <a:rPr lang="en-US" sz="3200" b="1" dirty="0">
                <a:solidFill>
                  <a:schemeClr val="tx1">
                    <a:lumMod val="65000"/>
                    <a:lumOff val="35000"/>
                  </a:schemeClr>
                </a:solidFill>
              </a:rPr>
              <a:t>      Les causes </a:t>
            </a:r>
            <a:r>
              <a:rPr lang="en-US" sz="3200" b="1" dirty="0" err="1">
                <a:solidFill>
                  <a:schemeClr val="tx1">
                    <a:lumMod val="65000"/>
                    <a:lumOff val="35000"/>
                  </a:schemeClr>
                </a:solidFill>
              </a:rPr>
              <a:t>imm</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édiates</a:t>
            </a:r>
            <a:r>
              <a:rPr lang="en-US" sz="3200" b="1" dirty="0">
                <a:solidFill>
                  <a:schemeClr val="tx1">
                    <a:lumMod val="65000"/>
                    <a:lumOff val="35000"/>
                  </a:schemeClr>
                </a:solidFill>
                <a:latin typeface="Calibri" panose="020F0502020204030204" pitchFamily="34" charset="0"/>
                <a:cs typeface="Calibri" panose="020F0502020204030204" pitchFamily="34" charset="0"/>
              </a:rPr>
              <a:t> </a:t>
            </a:r>
            <a:endParaRPr lang="en-US" sz="3200" b="1" dirty="0">
              <a:solidFill>
                <a:schemeClr val="tx1">
                  <a:lumMod val="65000"/>
                  <a:lumOff val="35000"/>
                </a:schemeClr>
              </a:solidFill>
            </a:endParaRPr>
          </a:p>
          <a:p>
            <a:pPr>
              <a:buFont typeface="Wingdings" panose="05000000000000000000" pitchFamily="2" charset="2"/>
              <a:buChar char="ü"/>
            </a:pPr>
            <a:r>
              <a:rPr lang="en-US" sz="3200" b="1" dirty="0">
                <a:solidFill>
                  <a:schemeClr val="tx1">
                    <a:lumMod val="65000"/>
                    <a:lumOff val="35000"/>
                  </a:schemeClr>
                </a:solidFill>
              </a:rPr>
              <a:t>      Les causes sous-</a:t>
            </a:r>
            <a:r>
              <a:rPr lang="en-US" sz="3200" b="1" dirty="0" err="1">
                <a:solidFill>
                  <a:schemeClr val="tx1">
                    <a:lumMod val="65000"/>
                    <a:lumOff val="35000"/>
                  </a:schemeClr>
                </a:solidFill>
              </a:rPr>
              <a:t>jacentes</a:t>
            </a:r>
            <a:endParaRPr lang="en-US" sz="3200" b="1" dirty="0">
              <a:solidFill>
                <a:schemeClr val="tx1">
                  <a:lumMod val="65000"/>
                  <a:lumOff val="35000"/>
                </a:schemeClr>
              </a:solidFill>
            </a:endParaRPr>
          </a:p>
          <a:p>
            <a:pPr>
              <a:buFont typeface="Wingdings" panose="05000000000000000000" pitchFamily="2" charset="2"/>
              <a:buChar char="ü"/>
            </a:pPr>
            <a:r>
              <a:rPr lang="en-US" sz="3200" b="1" dirty="0">
                <a:solidFill>
                  <a:schemeClr val="tx1">
                    <a:lumMod val="65000"/>
                    <a:lumOff val="35000"/>
                  </a:schemeClr>
                </a:solidFill>
              </a:rPr>
              <a:t>      Les causes </a:t>
            </a:r>
            <a:r>
              <a:rPr lang="en-US" sz="3200" b="1" dirty="0" err="1">
                <a:solidFill>
                  <a:schemeClr val="tx1">
                    <a:lumMod val="65000"/>
                    <a:lumOff val="35000"/>
                  </a:schemeClr>
                </a:solidFill>
              </a:rPr>
              <a:t>fondamentales</a:t>
            </a:r>
            <a:endParaRPr lang="en-US" sz="3200" b="1" dirty="0">
              <a:solidFill>
                <a:schemeClr val="tx1">
                  <a:lumMod val="65000"/>
                  <a:lumOff val="35000"/>
                </a:schemeClr>
              </a:solidFill>
            </a:endParaRP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246984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32756"/>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dirty="0">
                <a:solidFill>
                  <a:schemeClr val="tx1">
                    <a:lumMod val="65000"/>
                    <a:lumOff val="35000"/>
                  </a:schemeClr>
                </a:solidFill>
                <a:latin typeface="Arial" pitchFamily="34"/>
                <a:cs typeface="Arial" pitchFamily="34"/>
              </a:rPr>
              <a:t>Lien entre le genre/la VBG et la nutrition	</a:t>
            </a:r>
            <a:endParaRPr lang="en-US"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sz="half" idx="1"/>
          </p:nvPr>
        </p:nvSpPr>
        <p:spPr>
          <a:xfrm>
            <a:off x="3472125" y="1142999"/>
            <a:ext cx="5486818" cy="5548746"/>
          </a:xfrm>
          <a:noFill/>
          <a:ln>
            <a:noFill/>
          </a:ln>
        </p:spPr>
        <p:style>
          <a:lnRef idx="0">
            <a:scrgbClr r="0" g="0" b="0"/>
          </a:lnRef>
          <a:fillRef idx="0">
            <a:scrgbClr r="0" g="0" b="0"/>
          </a:fillRef>
          <a:effectRef idx="0">
            <a:scrgbClr r="0" g="0" b="0"/>
          </a:effectRef>
          <a:fontRef idx="minor">
            <a:schemeClr val="dk1"/>
          </a:fontRef>
        </p:style>
        <p:txBody>
          <a:bodyPr>
            <a:noAutofit/>
          </a:bodyPr>
          <a:lstStyle/>
          <a:p>
            <a:pPr marL="0" indent="0">
              <a:buNone/>
            </a:pPr>
            <a:r>
              <a:rPr lang="en-US" b="1" dirty="0">
                <a:solidFill>
                  <a:schemeClr val="tx1">
                    <a:lumMod val="65000"/>
                    <a:lumOff val="35000"/>
                  </a:schemeClr>
                </a:solidFill>
              </a:rPr>
              <a:t>Causes sous-</a:t>
            </a:r>
            <a:r>
              <a:rPr lang="en-US" b="1" dirty="0" err="1">
                <a:solidFill>
                  <a:schemeClr val="tx1">
                    <a:lumMod val="65000"/>
                    <a:lumOff val="35000"/>
                  </a:schemeClr>
                </a:solidFill>
              </a:rPr>
              <a:t>jacentes</a:t>
            </a:r>
            <a:endParaRPr lang="en-US" b="1" dirty="0">
              <a:solidFill>
                <a:schemeClr val="tx1">
                  <a:lumMod val="65000"/>
                  <a:lumOff val="35000"/>
                </a:schemeClr>
              </a:solidFill>
            </a:endParaRPr>
          </a:p>
          <a:p>
            <a:pPr indent="-342900"/>
            <a:r>
              <a:rPr lang="en-US" b="1" dirty="0">
                <a:solidFill>
                  <a:schemeClr val="tx1">
                    <a:lumMod val="65000"/>
                    <a:lumOff val="35000"/>
                  </a:schemeClr>
                </a:solidFill>
              </a:rPr>
              <a:t>La surcharge de travail chez les femmes</a:t>
            </a:r>
          </a:p>
          <a:p>
            <a:pPr indent="-342900"/>
            <a:r>
              <a:rPr lang="fr-FR" b="1" dirty="0">
                <a:solidFill>
                  <a:schemeClr val="tx1">
                    <a:lumMod val="65000"/>
                    <a:lumOff val="35000"/>
                  </a:schemeClr>
                </a:solidFill>
              </a:rPr>
              <a:t>Les contraintes relatives à la mobilité des femmes </a:t>
            </a:r>
            <a:endParaRPr lang="en-US" b="1" dirty="0">
              <a:solidFill>
                <a:schemeClr val="tx1">
                  <a:lumMod val="65000"/>
                  <a:lumOff val="35000"/>
                </a:schemeClr>
              </a:solidFill>
            </a:endParaRPr>
          </a:p>
          <a:p>
            <a:pPr indent="-342900"/>
            <a:r>
              <a:rPr lang="en-US" b="1" dirty="0" err="1">
                <a:solidFill>
                  <a:schemeClr val="tx1">
                    <a:lumMod val="65000"/>
                    <a:lumOff val="35000"/>
                  </a:schemeClr>
                </a:solidFill>
                <a:sym typeface="Wingdings"/>
              </a:rPr>
              <a:t>L’emplacement</a:t>
            </a:r>
            <a:r>
              <a:rPr lang="en-US" b="1" dirty="0">
                <a:solidFill>
                  <a:schemeClr val="tx1">
                    <a:lumMod val="65000"/>
                    <a:lumOff val="35000"/>
                  </a:schemeClr>
                </a:solidFill>
                <a:sym typeface="Wingdings"/>
              </a:rPr>
              <a:t> et le moment des services de nutrition</a:t>
            </a:r>
          </a:p>
          <a:p>
            <a:pPr indent="-342900"/>
            <a:r>
              <a:rPr lang="en-US" b="1" dirty="0" err="1">
                <a:solidFill>
                  <a:schemeClr val="tx1">
                    <a:lumMod val="65000"/>
                    <a:lumOff val="35000"/>
                  </a:schemeClr>
                </a:solidFill>
                <a:sym typeface="Wingdings"/>
              </a:rPr>
              <a:t>L’exp</a:t>
            </a:r>
            <a:r>
              <a:rPr lang="en-US" b="1" dirty="0" err="1">
                <a:solidFill>
                  <a:schemeClr val="tx1">
                    <a:lumMod val="65000"/>
                    <a:lumOff val="35000"/>
                  </a:schemeClr>
                </a:solidFill>
                <a:latin typeface="Calibri" panose="020F0502020204030204" pitchFamily="34" charset="0"/>
                <a:cs typeface="Calibri" panose="020F0502020204030204" pitchFamily="34" charset="0"/>
              </a:rPr>
              <a:t>érience</a:t>
            </a:r>
            <a:r>
              <a:rPr lang="en-US" b="1" dirty="0">
                <a:solidFill>
                  <a:schemeClr val="tx1">
                    <a:lumMod val="65000"/>
                    <a:lumOff val="35000"/>
                  </a:schemeClr>
                </a:solidFill>
                <a:latin typeface="Calibri" panose="020F0502020204030204" pitchFamily="34" charset="0"/>
                <a:cs typeface="Calibri" panose="020F0502020204030204" pitchFamily="34" charset="0"/>
              </a:rPr>
              <a:t> de la </a:t>
            </a:r>
            <a:r>
              <a:rPr lang="en-US" b="1" dirty="0" err="1">
                <a:solidFill>
                  <a:schemeClr val="tx1">
                    <a:lumMod val="65000"/>
                    <a:lumOff val="35000"/>
                  </a:schemeClr>
                </a:solidFill>
                <a:latin typeface="Calibri" panose="020F0502020204030204" pitchFamily="34" charset="0"/>
                <a:cs typeface="Calibri" panose="020F0502020204030204" pitchFamily="34" charset="0"/>
              </a:rPr>
              <a:t>personne</a:t>
            </a:r>
            <a:r>
              <a:rPr lang="en-US" b="1" dirty="0">
                <a:solidFill>
                  <a:schemeClr val="tx1">
                    <a:lumMod val="65000"/>
                    <a:lumOff val="35000"/>
                  </a:schemeClr>
                </a:solidFill>
                <a:latin typeface="Calibri" panose="020F0502020204030204" pitchFamily="34" charset="0"/>
                <a:cs typeface="Calibri" panose="020F0502020204030204" pitchFamily="34" charset="0"/>
              </a:rPr>
              <a:t> </a:t>
            </a:r>
            <a:r>
              <a:rPr lang="en-US" b="1" dirty="0" err="1">
                <a:solidFill>
                  <a:schemeClr val="tx1">
                    <a:lumMod val="65000"/>
                    <a:lumOff val="35000"/>
                  </a:schemeClr>
                </a:solidFill>
                <a:latin typeface="Calibri" panose="020F0502020204030204" pitchFamily="34" charset="0"/>
                <a:cs typeface="Calibri" panose="020F0502020204030204" pitchFamily="34" charset="0"/>
              </a:rPr>
              <a:t>soignante</a:t>
            </a:r>
            <a:r>
              <a:rPr lang="en-US" b="1" dirty="0">
                <a:solidFill>
                  <a:schemeClr val="tx1">
                    <a:lumMod val="65000"/>
                    <a:lumOff val="35000"/>
                  </a:schemeClr>
                </a:solidFill>
                <a:latin typeface="Calibri" panose="020F0502020204030204" pitchFamily="34" charset="0"/>
                <a:cs typeface="Calibri" panose="020F0502020204030204" pitchFamily="34" charset="0"/>
              </a:rPr>
              <a:t> </a:t>
            </a:r>
            <a:r>
              <a:rPr lang="en-US" b="1" dirty="0" err="1">
                <a:solidFill>
                  <a:schemeClr val="tx1">
                    <a:lumMod val="65000"/>
                    <a:lumOff val="35000"/>
                  </a:schemeClr>
                </a:solidFill>
                <a:latin typeface="Calibri" panose="020F0502020204030204" pitchFamily="34" charset="0"/>
                <a:cs typeface="Calibri" panose="020F0502020204030204" pitchFamily="34" charset="0"/>
              </a:rPr>
              <a:t>en</a:t>
            </a:r>
            <a:r>
              <a:rPr lang="en-US" b="1" dirty="0">
                <a:solidFill>
                  <a:schemeClr val="tx1">
                    <a:lumMod val="65000"/>
                    <a:lumOff val="35000"/>
                  </a:schemeClr>
                </a:solidFill>
                <a:latin typeface="Calibri" panose="020F0502020204030204" pitchFamily="34" charset="0"/>
                <a:cs typeface="Calibri" panose="020F0502020204030204" pitchFamily="34" charset="0"/>
              </a:rPr>
              <a:t> </a:t>
            </a:r>
            <a:r>
              <a:rPr lang="en-US" b="1" dirty="0" err="1">
                <a:solidFill>
                  <a:schemeClr val="tx1">
                    <a:lumMod val="65000"/>
                    <a:lumOff val="35000"/>
                  </a:schemeClr>
                </a:solidFill>
                <a:latin typeface="Calibri" panose="020F0502020204030204" pitchFamily="34" charset="0"/>
                <a:cs typeface="Calibri" panose="020F0502020204030204" pitchFamily="34" charset="0"/>
              </a:rPr>
              <a:t>matière</a:t>
            </a:r>
            <a:r>
              <a:rPr lang="en-US" b="1" dirty="0">
                <a:solidFill>
                  <a:schemeClr val="tx1">
                    <a:lumMod val="65000"/>
                    <a:lumOff val="35000"/>
                  </a:schemeClr>
                </a:solidFill>
                <a:latin typeface="Calibri" panose="020F0502020204030204" pitchFamily="34" charset="0"/>
                <a:cs typeface="Calibri" panose="020F0502020204030204" pitchFamily="34" charset="0"/>
              </a:rPr>
              <a:t> de VBG</a:t>
            </a:r>
            <a:endParaRPr lang="en-US" b="1" dirty="0">
              <a:solidFill>
                <a:schemeClr val="tx1">
                  <a:lumMod val="65000"/>
                  <a:lumOff val="35000"/>
                </a:schemeClr>
              </a:solidFill>
              <a:sym typeface="Wingdings"/>
            </a:endParaRPr>
          </a:p>
          <a:p>
            <a:pPr indent="-342900"/>
            <a:r>
              <a:rPr lang="en-US" b="1" dirty="0">
                <a:solidFill>
                  <a:schemeClr val="tx1">
                    <a:lumMod val="65000"/>
                    <a:lumOff val="35000"/>
                  </a:schemeClr>
                </a:solidFill>
                <a:latin typeface="Calibri" panose="020F0502020204030204" pitchFamily="34" charset="0"/>
                <a:sym typeface="Wingdings"/>
              </a:rPr>
              <a:t>La </a:t>
            </a:r>
            <a:r>
              <a:rPr lang="en-US" b="1" dirty="0" err="1">
                <a:solidFill>
                  <a:schemeClr val="tx1">
                    <a:lumMod val="65000"/>
                    <a:lumOff val="35000"/>
                  </a:schemeClr>
                </a:solidFill>
                <a:latin typeface="Calibri" panose="020F0502020204030204" pitchFamily="34" charset="0"/>
                <a:sym typeface="Wingdings"/>
              </a:rPr>
              <a:t>g</a:t>
            </a:r>
            <a:r>
              <a:rPr lang="en-US" b="1" dirty="0" err="1">
                <a:solidFill>
                  <a:schemeClr val="tx1">
                    <a:lumMod val="65000"/>
                    <a:lumOff val="35000"/>
                  </a:schemeClr>
                </a:solidFill>
              </a:rPr>
              <a:t>estion</a:t>
            </a:r>
            <a:r>
              <a:rPr lang="en-US" b="1" dirty="0">
                <a:solidFill>
                  <a:schemeClr val="tx1">
                    <a:lumMod val="65000"/>
                    <a:lumOff val="35000"/>
                  </a:schemeClr>
                </a:solidFill>
              </a:rPr>
              <a:t> </a:t>
            </a:r>
            <a:r>
              <a:rPr lang="fr-FR" b="1" dirty="0">
                <a:solidFill>
                  <a:schemeClr val="tx1">
                    <a:lumMod val="65000"/>
                    <a:lumOff val="35000"/>
                  </a:schemeClr>
                </a:solidFill>
              </a:rPr>
              <a:t>de l'approvisionnement alimentaire limité des ménages et de la violence domestique</a:t>
            </a:r>
            <a:endParaRPr lang="en-US" b="1" dirty="0">
              <a:solidFill>
                <a:schemeClr val="tx1">
                  <a:lumMod val="65000"/>
                  <a:lumOff val="35000"/>
                </a:schemeClr>
              </a:solidFill>
            </a:endParaRPr>
          </a:p>
        </p:txBody>
      </p:sp>
      <p:sp>
        <p:nvSpPr>
          <p:cNvPr id="6" name="Content Placeholder 3"/>
          <p:cNvSpPr>
            <a:spLocks noGrp="1"/>
          </p:cNvSpPr>
          <p:nvPr>
            <p:ph sz="half" idx="2"/>
          </p:nvPr>
        </p:nvSpPr>
        <p:spPr>
          <a:xfrm>
            <a:off x="190080" y="1142999"/>
            <a:ext cx="3282044" cy="5225143"/>
          </a:xfrm>
        </p:spPr>
        <p:txBody>
          <a:bodyPr>
            <a:normAutofit/>
          </a:bodyPr>
          <a:lstStyle/>
          <a:p>
            <a:pPr marL="0" indent="0">
              <a:buNone/>
            </a:pPr>
            <a:r>
              <a:rPr lang="en-US" b="1" dirty="0">
                <a:solidFill>
                  <a:schemeClr val="tx1">
                    <a:lumMod val="65000"/>
                    <a:lumOff val="35000"/>
                  </a:schemeClr>
                </a:solidFill>
              </a:rPr>
              <a:t>Causes </a:t>
            </a:r>
            <a:r>
              <a:rPr lang="en-US" b="1" dirty="0" err="1">
                <a:solidFill>
                  <a:schemeClr val="tx1">
                    <a:lumMod val="65000"/>
                    <a:lumOff val="35000"/>
                  </a:schemeClr>
                </a:solidFill>
              </a:rPr>
              <a:t>imm</a:t>
            </a:r>
            <a:r>
              <a:rPr lang="en-US" b="1" dirty="0" err="1">
                <a:solidFill>
                  <a:schemeClr val="tx1">
                    <a:lumMod val="65000"/>
                    <a:lumOff val="35000"/>
                  </a:schemeClr>
                </a:solidFill>
                <a:cs typeface="Calibri" panose="020F0502020204030204" pitchFamily="34" charset="0"/>
              </a:rPr>
              <a:t>édiates</a:t>
            </a:r>
            <a:endParaRPr lang="en-US" b="1" dirty="0">
              <a:solidFill>
                <a:schemeClr val="tx1">
                  <a:lumMod val="65000"/>
                  <a:lumOff val="35000"/>
                </a:schemeClr>
              </a:solidFill>
            </a:endParaRPr>
          </a:p>
          <a:p>
            <a:r>
              <a:rPr lang="en-US" b="1" dirty="0">
                <a:solidFill>
                  <a:schemeClr val="tx1">
                    <a:lumMod val="65000"/>
                    <a:lumOff val="35000"/>
                  </a:schemeClr>
                </a:solidFill>
              </a:rPr>
              <a:t>Ration </a:t>
            </a:r>
            <a:r>
              <a:rPr lang="en-US" b="1" dirty="0" err="1">
                <a:solidFill>
                  <a:schemeClr val="tx1">
                    <a:lumMod val="65000"/>
                    <a:lumOff val="35000"/>
                  </a:schemeClr>
                </a:solidFill>
              </a:rPr>
              <a:t>d</a:t>
            </a:r>
            <a:r>
              <a:rPr lang="en-US" b="1" dirty="0" err="1">
                <a:solidFill>
                  <a:schemeClr val="tx1">
                    <a:lumMod val="65000"/>
                    <a:lumOff val="35000"/>
                  </a:schemeClr>
                </a:solidFill>
                <a:cs typeface="Calibri" panose="020F0502020204030204" pitchFamily="34" charset="0"/>
              </a:rPr>
              <a:t>iététique</a:t>
            </a:r>
            <a:r>
              <a:rPr lang="en-US" b="1" dirty="0">
                <a:solidFill>
                  <a:schemeClr val="tx1">
                    <a:lumMod val="65000"/>
                    <a:lumOff val="35000"/>
                  </a:schemeClr>
                </a:solidFill>
                <a:cs typeface="Calibri" panose="020F0502020204030204" pitchFamily="34" charset="0"/>
              </a:rPr>
              <a:t> </a:t>
            </a:r>
            <a:r>
              <a:rPr lang="en-US" b="1" dirty="0" err="1">
                <a:solidFill>
                  <a:schemeClr val="tx1">
                    <a:lumMod val="65000"/>
                    <a:lumOff val="35000"/>
                  </a:schemeClr>
                </a:solidFill>
                <a:cs typeface="Calibri" panose="020F0502020204030204" pitchFamily="34" charset="0"/>
              </a:rPr>
              <a:t>inadéquate</a:t>
            </a:r>
            <a:endParaRPr lang="en-US" b="1" dirty="0">
              <a:solidFill>
                <a:schemeClr val="tx1">
                  <a:lumMod val="65000"/>
                  <a:lumOff val="35000"/>
                </a:schemeClr>
              </a:solidFill>
              <a:cs typeface="Calibri" panose="020F0502020204030204" pitchFamily="34" charset="0"/>
            </a:endParaRPr>
          </a:p>
          <a:p>
            <a:r>
              <a:rPr lang="en-US" b="1" dirty="0" err="1">
                <a:solidFill>
                  <a:schemeClr val="tx1">
                    <a:lumMod val="65000"/>
                    <a:lumOff val="35000"/>
                  </a:schemeClr>
                </a:solidFill>
                <a:cs typeface="Calibri" panose="020F0502020204030204" pitchFamily="34" charset="0"/>
              </a:rPr>
              <a:t>Maladie</a:t>
            </a:r>
            <a:r>
              <a:rPr lang="en-US" b="1" dirty="0">
                <a:solidFill>
                  <a:schemeClr val="tx1">
                    <a:lumMod val="65000"/>
                    <a:lumOff val="35000"/>
                  </a:schemeClr>
                </a:solidFill>
                <a:cs typeface="Calibri" panose="020F0502020204030204" pitchFamily="34" charset="0"/>
              </a:rPr>
              <a:t> </a:t>
            </a:r>
            <a:endParaRPr lang="en-US" b="1" dirty="0">
              <a:solidFill>
                <a:schemeClr val="tx1">
                  <a:lumMod val="65000"/>
                  <a:lumOff val="35000"/>
                </a:schemeClr>
              </a:solidFill>
            </a:endParaRPr>
          </a:p>
          <a:p>
            <a:endParaRPr lang="en-US" sz="3000" b="1" dirty="0">
              <a:solidFill>
                <a:schemeClr val="tx1">
                  <a:lumMod val="65000"/>
                  <a:lumOff val="35000"/>
                </a:schemeClr>
              </a:solidFill>
            </a:endParaRPr>
          </a:p>
        </p:txBody>
      </p:sp>
      <p:sp>
        <p:nvSpPr>
          <p:cNvPr id="7" name="Content Placeholder 2"/>
          <p:cNvSpPr txBox="1">
            <a:spLocks/>
          </p:cNvSpPr>
          <p:nvPr/>
        </p:nvSpPr>
        <p:spPr>
          <a:xfrm>
            <a:off x="8958943" y="1142999"/>
            <a:ext cx="3233057" cy="2661556"/>
          </a:xfrm>
          <a:prstGeom prst="rect">
            <a:avLst/>
          </a:prstGeom>
        </p:spPr>
        <p:style>
          <a:lnRef idx="0">
            <a:scrgbClr r="0" g="0" b="0"/>
          </a:lnRef>
          <a:fillRef idx="0">
            <a:scrgbClr r="0" g="0" b="0"/>
          </a:fillRef>
          <a:effectRef idx="0">
            <a:scrgbClr r="0" g="0" b="0"/>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Causes </a:t>
            </a:r>
            <a:r>
              <a:rPr kumimoji="0" lang="en-US"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fondamentales</a:t>
            </a:r>
            <a:endParaRPr kumimoji="0" lang="en-US"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2286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Les</a:t>
            </a:r>
            <a:r>
              <a:rPr kumimoji="0" lang="en-US" b="1" i="0" u="none" strike="noStrike" kern="120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b="1" i="0" u="none" strike="noStrike" kern="1200" cap="none" spc="0" normalizeH="0" noProof="0" dirty="0" err="1">
                <a:ln>
                  <a:noFill/>
                </a:ln>
                <a:solidFill>
                  <a:prstClr val="black">
                    <a:lumMod val="65000"/>
                    <a:lumOff val="35000"/>
                  </a:prstClr>
                </a:solidFill>
                <a:effectLst/>
                <a:uLnTx/>
                <a:uFillTx/>
                <a:latin typeface="Calibri" panose="020F0502020204030204"/>
                <a:ea typeface="+mn-ea"/>
                <a:cs typeface="+mn-cs"/>
              </a:rPr>
              <a:t>n</a:t>
            </a:r>
            <a:r>
              <a:rPr kumimoji="0" lang="en-US"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ormes</a:t>
            </a:r>
            <a:r>
              <a:rPr kumimoji="0" lang="en-US"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sociale</a:t>
            </a:r>
            <a:r>
              <a:rPr lang="en-US" b="1" dirty="0">
                <a:solidFill>
                  <a:prstClr val="black">
                    <a:lumMod val="65000"/>
                    <a:lumOff val="35000"/>
                  </a:prstClr>
                </a:solidFill>
                <a:latin typeface="Calibri" panose="020F0502020204030204"/>
              </a:rPr>
              <a:t>s de genre</a:t>
            </a:r>
          </a:p>
          <a:p>
            <a:pPr marL="2286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Les </a:t>
            </a:r>
            <a:r>
              <a:rPr kumimoji="0" lang="en-US"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dynamiques</a:t>
            </a:r>
            <a:r>
              <a:rPr kumimoji="0" lang="en-US" b="1" i="0" u="none" strike="noStrike" kern="1200" cap="none" spc="0" normalizeH="0" noProof="0" dirty="0">
                <a:ln>
                  <a:noFill/>
                </a:ln>
                <a:solidFill>
                  <a:prstClr val="black">
                    <a:lumMod val="65000"/>
                    <a:lumOff val="35000"/>
                  </a:prstClr>
                </a:solidFill>
                <a:effectLst/>
                <a:uLnTx/>
                <a:uFillTx/>
                <a:latin typeface="Calibri" panose="020F0502020204030204"/>
                <a:ea typeface="+mn-ea"/>
                <a:cs typeface="+mn-cs"/>
              </a:rPr>
              <a:t> genre/</a:t>
            </a:r>
            <a:r>
              <a:rPr kumimoji="0" lang="en-US" b="1" i="0" u="none" strike="noStrike" kern="1200" cap="none" spc="0" normalizeH="0" noProof="0" dirty="0" err="1">
                <a:ln>
                  <a:noFill/>
                </a:ln>
                <a:solidFill>
                  <a:prstClr val="black">
                    <a:lumMod val="65000"/>
                    <a:lumOff val="35000"/>
                  </a:prstClr>
                </a:solidFill>
                <a:effectLst/>
                <a:uLnTx/>
                <a:uFillTx/>
                <a:latin typeface="Calibri" panose="020F0502020204030204"/>
                <a:ea typeface="+mn-ea"/>
                <a:cs typeface="+mn-cs"/>
              </a:rPr>
              <a:t>pouvoir</a:t>
            </a:r>
            <a:r>
              <a:rPr kumimoji="0" lang="en-US" b="1" i="0" u="none" strike="noStrike" kern="120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b="1" i="0" u="none" strike="noStrike" kern="1200" cap="none" spc="0" normalizeH="0" noProof="0" dirty="0" err="1">
                <a:ln>
                  <a:noFill/>
                </a:ln>
                <a:solidFill>
                  <a:prstClr val="black">
                    <a:lumMod val="65000"/>
                    <a:lumOff val="35000"/>
                  </a:prstClr>
                </a:solidFill>
                <a:effectLst/>
                <a:uLnTx/>
                <a:uFillTx/>
                <a:latin typeface="Calibri" panose="020F0502020204030204"/>
                <a:ea typeface="+mn-ea"/>
                <a:cs typeface="+mn-cs"/>
              </a:rPr>
              <a:t>dans</a:t>
            </a:r>
            <a:r>
              <a:rPr kumimoji="0" lang="en-US" b="1" i="0" u="none" strike="noStrike" kern="1200" cap="none" spc="0" normalizeH="0" noProof="0" dirty="0">
                <a:ln>
                  <a:noFill/>
                </a:ln>
                <a:solidFill>
                  <a:prstClr val="black">
                    <a:lumMod val="65000"/>
                    <a:lumOff val="35000"/>
                  </a:prstClr>
                </a:solidFill>
                <a:effectLst/>
                <a:uLnTx/>
                <a:uFillTx/>
                <a:latin typeface="Calibri" panose="020F0502020204030204"/>
                <a:ea typeface="+mn-ea"/>
                <a:cs typeface="+mn-cs"/>
              </a:rPr>
              <a:t> le m</a:t>
            </a:r>
            <a:r>
              <a:rPr kumimoji="0" lang="en-US" b="1" i="0" u="none" strike="noStrike" kern="1200" cap="none" spc="0" normalizeH="0" noProof="0" dirty="0">
                <a:ln>
                  <a:noFill/>
                </a:ln>
                <a:solidFill>
                  <a:prstClr val="black">
                    <a:lumMod val="65000"/>
                    <a:lumOff val="35000"/>
                  </a:prstClr>
                </a:solidFill>
                <a:effectLst/>
                <a:uLnTx/>
                <a:uFillTx/>
                <a:latin typeface="Calibri" panose="020F0502020204030204" pitchFamily="34" charset="0"/>
                <a:cs typeface="Calibri" panose="020F0502020204030204" pitchFamily="34" charset="0"/>
              </a:rPr>
              <a:t>énage</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6197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E606C6-8FEA-473B-AD7C-BD8BAEF9A4F7}"/>
              </a:ext>
            </a:extLst>
          </p:cNvPr>
          <p:cNvSpPr>
            <a:spLocks noGrp="1"/>
          </p:cNvSpPr>
          <p:nvPr>
            <p:ph type="title"/>
          </p:nvPr>
        </p:nvSpPr>
        <p:spPr>
          <a:xfrm>
            <a:off x="0" y="-228599"/>
            <a:ext cx="11353800" cy="1208314"/>
          </a:xfrm>
        </p:spPr>
        <p:txBody>
          <a:bodyPr vert="horz" lIns="91440" tIns="45720" rIns="91440" bIns="45720" rtlCol="0" anchor="ctr">
            <a:normAutofit/>
          </a:bodyPr>
          <a:lstStyle/>
          <a:p>
            <a:r>
              <a:rPr lang="en-US" sz="3800" dirty="0">
                <a:solidFill>
                  <a:schemeClr val="tx1">
                    <a:lumMod val="65000"/>
                    <a:lumOff val="35000"/>
                  </a:schemeClr>
                </a:solidFill>
                <a:latin typeface="Arial" pitchFamily="34"/>
                <a:cs typeface="Arial" pitchFamily="34"/>
              </a:rPr>
              <a:t>La VBG </a:t>
            </a:r>
            <a:r>
              <a:rPr lang="en-US" sz="3800" dirty="0" err="1">
                <a:solidFill>
                  <a:schemeClr val="tx1">
                    <a:lumMod val="65000"/>
                    <a:lumOff val="35000"/>
                  </a:schemeClr>
                </a:solidFill>
                <a:latin typeface="Arial" pitchFamily="34"/>
                <a:cs typeface="Arial" pitchFamily="34"/>
              </a:rPr>
              <a:t>augmente</a:t>
            </a:r>
            <a:r>
              <a:rPr lang="en-US" sz="3800" dirty="0">
                <a:solidFill>
                  <a:schemeClr val="tx1">
                    <a:lumMod val="65000"/>
                    <a:lumOff val="35000"/>
                  </a:schemeClr>
                </a:solidFill>
                <a:latin typeface="Arial" pitchFamily="34"/>
                <a:cs typeface="Arial" pitchFamily="34"/>
              </a:rPr>
              <a:t> le </a:t>
            </a:r>
            <a:r>
              <a:rPr lang="en-US" sz="3800" dirty="0" err="1">
                <a:solidFill>
                  <a:schemeClr val="tx1">
                    <a:lumMod val="65000"/>
                    <a:lumOff val="35000"/>
                  </a:schemeClr>
                </a:solidFill>
                <a:latin typeface="Arial" pitchFamily="34"/>
                <a:cs typeface="Arial" pitchFamily="34"/>
              </a:rPr>
              <a:t>risque</a:t>
            </a:r>
            <a:r>
              <a:rPr lang="en-US" sz="3800" dirty="0">
                <a:solidFill>
                  <a:schemeClr val="tx1">
                    <a:lumMod val="65000"/>
                    <a:lumOff val="35000"/>
                  </a:schemeClr>
                </a:solidFill>
                <a:latin typeface="Arial" pitchFamily="34"/>
                <a:cs typeface="Arial" pitchFamily="34"/>
              </a:rPr>
              <a:t> de retard de </a:t>
            </a:r>
            <a:r>
              <a:rPr lang="en-US" sz="3800" dirty="0" err="1">
                <a:solidFill>
                  <a:schemeClr val="tx1">
                    <a:lumMod val="65000"/>
                    <a:lumOff val="35000"/>
                  </a:schemeClr>
                </a:solidFill>
                <a:latin typeface="Arial" pitchFamily="34"/>
                <a:cs typeface="Arial" pitchFamily="34"/>
              </a:rPr>
              <a:t>croissance</a:t>
            </a:r>
            <a:endParaRPr lang="en-US" sz="3800" dirty="0">
              <a:solidFill>
                <a:schemeClr val="tx1">
                  <a:lumMod val="65000"/>
                  <a:lumOff val="35000"/>
                </a:schemeClr>
              </a:solidFill>
              <a:latin typeface="Arial" pitchFamily="34"/>
              <a:cs typeface="Arial" pitchFamily="34"/>
            </a:endParaRPr>
          </a:p>
        </p:txBody>
      </p:sp>
      <p:sp>
        <p:nvSpPr>
          <p:cNvPr id="17" name="Content Placeholder 16">
            <a:extLst>
              <a:ext uri="{FF2B5EF4-FFF2-40B4-BE49-F238E27FC236}">
                <a16:creationId xmlns:a16="http://schemas.microsoft.com/office/drawing/2014/main" id="{D9232532-47F6-4722-A96A-5E02CA5F1F1D}"/>
              </a:ext>
            </a:extLst>
          </p:cNvPr>
          <p:cNvSpPr>
            <a:spLocks noGrp="1"/>
          </p:cNvSpPr>
          <p:nvPr>
            <p:ph sz="half" idx="1"/>
          </p:nvPr>
        </p:nvSpPr>
        <p:spPr>
          <a:xfrm>
            <a:off x="9650186" y="3094265"/>
            <a:ext cx="2356587" cy="1147537"/>
          </a:xfrm>
        </p:spPr>
        <p:txBody>
          <a:bodyPr vert="horz" lIns="91440" tIns="45720" rIns="91440" bIns="45720" rtlCol="0" anchor="ctr">
            <a:noAutofit/>
          </a:bodyPr>
          <a:lstStyle/>
          <a:p>
            <a:pPr marL="0" indent="0">
              <a:buNone/>
            </a:pPr>
            <a:r>
              <a:rPr lang="en-US" sz="2400" b="1" dirty="0">
                <a:solidFill>
                  <a:schemeClr val="tx1">
                    <a:lumMod val="65000"/>
                    <a:lumOff val="35000"/>
                  </a:schemeClr>
                </a:solidFill>
              </a:rPr>
              <a:t>Les femmes qui </a:t>
            </a:r>
            <a:r>
              <a:rPr lang="en-US" sz="2400" b="1" dirty="0" err="1">
                <a:solidFill>
                  <a:schemeClr val="tx1">
                    <a:lumMod val="65000"/>
                    <a:lumOff val="35000"/>
                  </a:schemeClr>
                </a:solidFill>
              </a:rPr>
              <a:t>sont</a:t>
            </a:r>
            <a:r>
              <a:rPr lang="en-US" sz="2400" b="1" dirty="0">
                <a:solidFill>
                  <a:schemeClr val="tx1">
                    <a:lumMod val="65000"/>
                    <a:lumOff val="35000"/>
                  </a:schemeClr>
                </a:solidFill>
              </a:rPr>
              <a:t> </a:t>
            </a:r>
            <a:r>
              <a:rPr lang="en-US" sz="2400" b="1" dirty="0" err="1">
                <a:solidFill>
                  <a:schemeClr val="tx1">
                    <a:lumMod val="65000"/>
                    <a:lumOff val="35000"/>
                  </a:schemeClr>
                </a:solidFill>
              </a:rPr>
              <a:t>expos</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ées</a:t>
            </a:r>
            <a:r>
              <a:rPr lang="en-US" sz="2400" b="1" dirty="0">
                <a:solidFill>
                  <a:schemeClr val="tx1">
                    <a:lumMod val="65000"/>
                    <a:lumOff val="35000"/>
                  </a:schemeClr>
                </a:solidFill>
                <a:latin typeface="Calibri" panose="020F0502020204030204" pitchFamily="34" charset="0"/>
                <a:cs typeface="Calibri" panose="020F0502020204030204" pitchFamily="34" charset="0"/>
              </a:rPr>
              <a:t> aux </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différents</a:t>
            </a:r>
            <a:r>
              <a:rPr lang="en-US" sz="2400" b="1" dirty="0">
                <a:solidFill>
                  <a:schemeClr val="tx1">
                    <a:lumMod val="65000"/>
                    <a:lumOff val="35000"/>
                  </a:schemeClr>
                </a:solidFill>
                <a:latin typeface="Calibri" panose="020F0502020204030204" pitchFamily="34" charset="0"/>
                <a:cs typeface="Calibri" panose="020F0502020204030204" pitchFamily="34" charset="0"/>
              </a:rPr>
              <a:t> types de violence entre </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partenaires</a:t>
            </a:r>
            <a:r>
              <a:rPr lang="en-US" sz="2400" b="1" dirty="0">
                <a:solidFill>
                  <a:schemeClr val="tx1">
                    <a:lumMod val="65000"/>
                    <a:lumOff val="35000"/>
                  </a:schemeClr>
                </a:solidFill>
                <a:latin typeface="Calibri" panose="020F0502020204030204" pitchFamily="34" charset="0"/>
                <a:cs typeface="Calibri" panose="020F0502020204030204" pitchFamily="34" charset="0"/>
              </a:rPr>
              <a:t> </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intimes</a:t>
            </a:r>
            <a:r>
              <a:rPr lang="en-US" sz="2400" b="1" dirty="0">
                <a:solidFill>
                  <a:schemeClr val="tx1">
                    <a:lumMod val="65000"/>
                    <a:lumOff val="35000"/>
                  </a:schemeClr>
                </a:solidFill>
                <a:latin typeface="Calibri" panose="020F0502020204030204" pitchFamily="34" charset="0"/>
                <a:cs typeface="Calibri" panose="020F0502020204030204" pitchFamily="34" charset="0"/>
              </a:rPr>
              <a:t> </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sont</a:t>
            </a:r>
            <a:r>
              <a:rPr lang="en-US" sz="2400" b="1" dirty="0">
                <a:solidFill>
                  <a:schemeClr val="tx1">
                    <a:lumMod val="65000"/>
                    <a:lumOff val="35000"/>
                  </a:schemeClr>
                </a:solidFill>
                <a:latin typeface="Calibri" panose="020F0502020204030204" pitchFamily="34" charset="0"/>
                <a:cs typeface="Calibri" panose="020F0502020204030204" pitchFamily="34" charset="0"/>
              </a:rPr>
              <a:t> plus </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susceptibles</a:t>
            </a:r>
            <a:r>
              <a:rPr lang="en-US" sz="2400" b="1" dirty="0">
                <a:solidFill>
                  <a:schemeClr val="tx1">
                    <a:lumMod val="65000"/>
                    <a:lumOff val="35000"/>
                  </a:schemeClr>
                </a:solidFill>
                <a:latin typeface="Calibri" panose="020F0502020204030204" pitchFamily="34" charset="0"/>
                <a:cs typeface="Calibri" panose="020F0502020204030204" pitchFamily="34" charset="0"/>
              </a:rPr>
              <a:t> </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d’avoir</a:t>
            </a:r>
            <a:r>
              <a:rPr lang="en-US" sz="2400" b="1" dirty="0">
                <a:solidFill>
                  <a:schemeClr val="tx1">
                    <a:lumMod val="65000"/>
                    <a:lumOff val="35000"/>
                  </a:schemeClr>
                </a:solidFill>
                <a:latin typeface="Calibri" panose="020F0502020204030204" pitchFamily="34" charset="0"/>
                <a:cs typeface="Calibri" panose="020F0502020204030204" pitchFamily="34" charset="0"/>
              </a:rPr>
              <a:t> des </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enfants</a:t>
            </a:r>
            <a:r>
              <a:rPr lang="en-US" sz="2400" b="1" dirty="0">
                <a:solidFill>
                  <a:schemeClr val="tx1">
                    <a:lumMod val="65000"/>
                    <a:lumOff val="35000"/>
                  </a:schemeClr>
                </a:solidFill>
                <a:latin typeface="Calibri" panose="020F0502020204030204" pitchFamily="34" charset="0"/>
                <a:cs typeface="Calibri" panose="020F0502020204030204" pitchFamily="34" charset="0"/>
              </a:rPr>
              <a:t> qui </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accusent</a:t>
            </a:r>
            <a:r>
              <a:rPr lang="en-US" sz="2400" b="1" dirty="0">
                <a:solidFill>
                  <a:schemeClr val="tx1">
                    <a:lumMod val="65000"/>
                    <a:lumOff val="35000"/>
                  </a:schemeClr>
                </a:solidFill>
                <a:latin typeface="Calibri" panose="020F0502020204030204" pitchFamily="34" charset="0"/>
                <a:cs typeface="Calibri" panose="020F0502020204030204" pitchFamily="34" charset="0"/>
              </a:rPr>
              <a:t> un retard de </a:t>
            </a:r>
            <a:r>
              <a:rPr lang="en-US" sz="2400" b="1" dirty="0" err="1">
                <a:solidFill>
                  <a:schemeClr val="tx1">
                    <a:lumMod val="65000"/>
                    <a:lumOff val="35000"/>
                  </a:schemeClr>
                </a:solidFill>
                <a:latin typeface="Calibri" panose="020F0502020204030204" pitchFamily="34" charset="0"/>
                <a:cs typeface="Calibri" panose="020F0502020204030204" pitchFamily="34" charset="0"/>
              </a:rPr>
              <a:t>croissance</a:t>
            </a:r>
            <a:r>
              <a:rPr lang="en-US" sz="2400" b="1" dirty="0">
                <a:solidFill>
                  <a:schemeClr val="tx1">
                    <a:lumMod val="65000"/>
                    <a:lumOff val="35000"/>
                  </a:schemeClr>
                </a:solidFill>
                <a:latin typeface="Calibri" panose="020F0502020204030204" pitchFamily="34" charset="0"/>
                <a:cs typeface="Calibri" panose="020F0502020204030204" pitchFamily="34" charset="0"/>
              </a:rPr>
              <a:t>.</a:t>
            </a:r>
            <a:endParaRPr lang="en-US" sz="2400" b="1" dirty="0">
              <a:solidFill>
                <a:schemeClr val="tx1">
                  <a:lumMod val="65000"/>
                  <a:lumOff val="35000"/>
                </a:schemeClr>
              </a:solidFill>
            </a:endParaRPr>
          </a:p>
        </p:txBody>
      </p:sp>
      <p:pic>
        <p:nvPicPr>
          <p:cNvPr id="6" name="Picture 5">
            <a:extLst>
              <a:ext uri="{FF2B5EF4-FFF2-40B4-BE49-F238E27FC236}">
                <a16:creationId xmlns:a16="http://schemas.microsoft.com/office/drawing/2014/main" id="{744380F2-4B73-4245-AAB4-6AA965A84A2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286" y="1447150"/>
            <a:ext cx="9486900" cy="5091764"/>
          </a:xfrm>
          <a:prstGeom prst="rect">
            <a:avLst/>
          </a:prstGeom>
        </p:spPr>
      </p:pic>
    </p:spTree>
    <p:extLst>
      <p:ext uri="{BB962C8B-B14F-4D97-AF65-F5344CB8AC3E}">
        <p14:creationId xmlns:p14="http://schemas.microsoft.com/office/powerpoint/2010/main" val="1395856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06C6-8FEA-473B-AD7C-BD8BAEF9A4F7}"/>
              </a:ext>
            </a:extLst>
          </p:cNvPr>
          <p:cNvSpPr>
            <a:spLocks noGrp="1"/>
          </p:cNvSpPr>
          <p:nvPr>
            <p:ph type="title"/>
          </p:nvPr>
        </p:nvSpPr>
        <p:spPr>
          <a:xfrm>
            <a:off x="0" y="0"/>
            <a:ext cx="11558954" cy="779237"/>
          </a:xfrm>
        </p:spPr>
        <p:txBody>
          <a:bodyPr vert="horz" lIns="91440" tIns="45720" rIns="91440" bIns="45720" rtlCol="0" anchor="ctr">
            <a:normAutofit/>
          </a:bodyPr>
          <a:lstStyle/>
          <a:p>
            <a:r>
              <a:rPr lang="en-US" sz="3200" dirty="0">
                <a:solidFill>
                  <a:schemeClr val="tx1">
                    <a:lumMod val="65000"/>
                    <a:lumOff val="35000"/>
                  </a:schemeClr>
                </a:solidFill>
                <a:latin typeface="Arial" panose="020B0604020202020204" pitchFamily="34" charset="0"/>
                <a:cs typeface="Arial" panose="020B0604020202020204" pitchFamily="34" charset="0"/>
              </a:rPr>
              <a:t>La VBG </a:t>
            </a:r>
            <a:r>
              <a:rPr lang="en-US" sz="3200" dirty="0" err="1">
                <a:solidFill>
                  <a:schemeClr val="tx1">
                    <a:lumMod val="65000"/>
                    <a:lumOff val="35000"/>
                  </a:schemeClr>
                </a:solidFill>
                <a:latin typeface="Arial" panose="020B0604020202020204" pitchFamily="34" charset="0"/>
                <a:cs typeface="Arial" panose="020B0604020202020204" pitchFamily="34" charset="0"/>
              </a:rPr>
              <a:t>affecte</a:t>
            </a:r>
            <a:r>
              <a:rPr lang="en-US" sz="3200" dirty="0">
                <a:solidFill>
                  <a:schemeClr val="tx1">
                    <a:lumMod val="65000"/>
                    <a:lumOff val="35000"/>
                  </a:schemeClr>
                </a:solidFill>
                <a:latin typeface="Arial" panose="020B0604020202020204" pitchFamily="34" charset="0"/>
                <a:cs typeface="Arial" panose="020B0604020202020204" pitchFamily="34" charset="0"/>
              </a:rPr>
              <a:t> la </a:t>
            </a:r>
            <a:r>
              <a:rPr lang="en-US" sz="3200" dirty="0" err="1">
                <a:solidFill>
                  <a:schemeClr val="tx1">
                    <a:lumMod val="65000"/>
                    <a:lumOff val="35000"/>
                  </a:schemeClr>
                </a:solidFill>
                <a:latin typeface="Arial" panose="020B0604020202020204" pitchFamily="34" charset="0"/>
                <a:cs typeface="Arial" panose="020B0604020202020204" pitchFamily="34" charset="0"/>
              </a:rPr>
              <a:t>croissance</a:t>
            </a:r>
            <a:r>
              <a:rPr lang="en-US" sz="3200" dirty="0">
                <a:solidFill>
                  <a:schemeClr val="tx1">
                    <a:lumMod val="65000"/>
                    <a:lumOff val="35000"/>
                  </a:schemeClr>
                </a:solidFill>
                <a:latin typeface="Arial" panose="020B0604020202020204" pitchFamily="34" charset="0"/>
                <a:cs typeface="Arial" panose="020B0604020202020204" pitchFamily="34" charset="0"/>
              </a:rPr>
              <a:t> et le </a:t>
            </a:r>
            <a:r>
              <a:rPr lang="en-US" sz="3200" dirty="0" err="1">
                <a:solidFill>
                  <a:schemeClr val="tx1">
                    <a:lumMod val="65000"/>
                    <a:lumOff val="35000"/>
                  </a:schemeClr>
                </a:solidFill>
                <a:latin typeface="Arial" panose="020B0604020202020204" pitchFamily="34" charset="0"/>
                <a:cs typeface="Arial" panose="020B0604020202020204" pitchFamily="34" charset="0"/>
              </a:rPr>
              <a:t>développement</a:t>
            </a:r>
            <a:r>
              <a:rPr lang="en-US" sz="3200" dirty="0">
                <a:solidFill>
                  <a:schemeClr val="tx1">
                    <a:lumMod val="65000"/>
                    <a:lumOff val="35000"/>
                  </a:schemeClr>
                </a:solidFill>
                <a:latin typeface="Arial" panose="020B0604020202020204" pitchFamily="34" charset="0"/>
                <a:cs typeface="Arial" panose="020B0604020202020204" pitchFamily="34" charset="0"/>
              </a:rPr>
              <a:t> du </a:t>
            </a:r>
            <a:r>
              <a:rPr lang="en-US" sz="3200" dirty="0" err="1">
                <a:solidFill>
                  <a:schemeClr val="tx1">
                    <a:lumMod val="65000"/>
                    <a:lumOff val="35000"/>
                  </a:schemeClr>
                </a:solidFill>
                <a:latin typeface="Arial" panose="020B0604020202020204" pitchFamily="34" charset="0"/>
                <a:cs typeface="Arial" panose="020B0604020202020204" pitchFamily="34" charset="0"/>
              </a:rPr>
              <a:t>foetus</a:t>
            </a:r>
            <a:r>
              <a:rPr lang="en-US" sz="3200" dirty="0">
                <a:solidFill>
                  <a:schemeClr val="tx1">
                    <a:lumMod val="65000"/>
                    <a:lumOff val="35000"/>
                  </a:schemeClr>
                </a:solidFill>
                <a:latin typeface="Calibri" panose="020F0502020204030204" pitchFamily="34" charset="0"/>
                <a:cs typeface="Calibri" panose="020F0502020204030204" pitchFamily="34" charset="0"/>
              </a:rPr>
              <a:t>	</a:t>
            </a:r>
            <a:endParaRPr lang="en-US" sz="3200" dirty="0">
              <a:solidFill>
                <a:schemeClr val="tx1">
                  <a:lumMod val="65000"/>
                  <a:lumOff val="35000"/>
                </a:schemeClr>
              </a:solidFill>
              <a:latin typeface="Arial" pitchFamily="34"/>
              <a:cs typeface="Arial" pitchFamily="34"/>
            </a:endParaRPr>
          </a:p>
        </p:txBody>
      </p:sp>
      <p:sp>
        <p:nvSpPr>
          <p:cNvPr id="17" name="Content Placeholder 16">
            <a:extLst>
              <a:ext uri="{FF2B5EF4-FFF2-40B4-BE49-F238E27FC236}">
                <a16:creationId xmlns:a16="http://schemas.microsoft.com/office/drawing/2014/main" id="{D9232532-47F6-4722-A96A-5E02CA5F1F1D}"/>
              </a:ext>
            </a:extLst>
          </p:cNvPr>
          <p:cNvSpPr>
            <a:spLocks noGrp="1"/>
          </p:cNvSpPr>
          <p:nvPr>
            <p:ph sz="half" idx="4294967295"/>
          </p:nvPr>
        </p:nvSpPr>
        <p:spPr>
          <a:xfrm>
            <a:off x="9655175" y="2989263"/>
            <a:ext cx="2536825" cy="1766887"/>
          </a:xfrm>
        </p:spPr>
        <p:txBody>
          <a:bodyPr vert="horz" lIns="91440" tIns="45720" rIns="91440" bIns="45720" rtlCol="0" anchor="ctr">
            <a:noAutofit/>
          </a:bodyPr>
          <a:lstStyle/>
          <a:p>
            <a:pPr marL="0" indent="0">
              <a:lnSpc>
                <a:spcPct val="100000"/>
              </a:lnSpc>
              <a:spcAft>
                <a:spcPts val="600"/>
              </a:spcAft>
              <a:buNone/>
            </a:pPr>
            <a:r>
              <a:rPr lang="fr-FR" sz="2200" b="1" dirty="0">
                <a:solidFill>
                  <a:schemeClr val="tx1">
                    <a:lumMod val="65000"/>
                    <a:lumOff val="35000"/>
                  </a:schemeClr>
                </a:solidFill>
              </a:rPr>
              <a:t>Les femmes qui sont </a:t>
            </a:r>
            <a:r>
              <a:rPr lang="fr-FR" sz="2200" b="1">
                <a:solidFill>
                  <a:schemeClr val="tx1">
                    <a:lumMod val="65000"/>
                    <a:lumOff val="35000"/>
                  </a:schemeClr>
                </a:solidFill>
              </a:rPr>
              <a:t>exposées aux </a:t>
            </a:r>
            <a:r>
              <a:rPr lang="fr-FR" sz="2200" b="1" dirty="0">
                <a:solidFill>
                  <a:schemeClr val="tx1">
                    <a:lumMod val="65000"/>
                    <a:lumOff val="35000"/>
                  </a:schemeClr>
                </a:solidFill>
              </a:rPr>
              <a:t>violences entre partenaires intimes pendant ou avant la grossesse sont plus susceptibles d’avoir des enfants avec un faible </a:t>
            </a:r>
            <a:r>
              <a:rPr lang="fr-FR" sz="2200" b="1">
                <a:solidFill>
                  <a:schemeClr val="tx1">
                    <a:lumMod val="65000"/>
                    <a:lumOff val="35000"/>
                  </a:schemeClr>
                </a:solidFill>
              </a:rPr>
              <a:t>poids </a:t>
            </a:r>
            <a:r>
              <a:rPr lang="fr-FR" sz="2200" b="1" dirty="0">
                <a:solidFill>
                  <a:schemeClr val="tx1">
                    <a:lumMod val="65000"/>
                    <a:lumOff val="35000"/>
                  </a:schemeClr>
                </a:solidFill>
              </a:rPr>
              <a:t>à</a:t>
            </a:r>
            <a:r>
              <a:rPr lang="fr-FR" sz="2200" b="1">
                <a:solidFill>
                  <a:schemeClr val="tx1">
                    <a:lumMod val="65000"/>
                    <a:lumOff val="35000"/>
                  </a:schemeClr>
                </a:solidFill>
              </a:rPr>
              <a:t> la naissance </a:t>
            </a:r>
            <a:r>
              <a:rPr lang="fr-FR" sz="2200" b="1" dirty="0">
                <a:solidFill>
                  <a:schemeClr val="tx1">
                    <a:lumMod val="65000"/>
                    <a:lumOff val="35000"/>
                  </a:schemeClr>
                </a:solidFill>
              </a:rPr>
              <a:t>ou des enfants nés </a:t>
            </a:r>
            <a:r>
              <a:rPr lang="fr-FR" sz="2200" b="1">
                <a:solidFill>
                  <a:schemeClr val="tx1">
                    <a:lumMod val="65000"/>
                    <a:lumOff val="35000"/>
                  </a:schemeClr>
                </a:solidFill>
              </a:rPr>
              <a:t>trop </a:t>
            </a:r>
            <a:r>
              <a:rPr lang="fr-FR" sz="2200" b="1" dirty="0">
                <a:solidFill>
                  <a:schemeClr val="tx1">
                    <a:lumMod val="65000"/>
                    <a:lumOff val="35000"/>
                  </a:schemeClr>
                </a:solidFill>
              </a:rPr>
              <a:t>petits</a:t>
            </a:r>
            <a:r>
              <a:rPr lang="fr-FR" sz="2200" b="1">
                <a:solidFill>
                  <a:schemeClr val="tx1">
                    <a:lumMod val="65000"/>
                    <a:lumOff val="35000"/>
                  </a:schemeClr>
                </a:solidFill>
              </a:rPr>
              <a:t> pour </a:t>
            </a:r>
            <a:r>
              <a:rPr lang="fr-FR" sz="2200" b="1" dirty="0">
                <a:solidFill>
                  <a:schemeClr val="tx1">
                    <a:lumMod val="65000"/>
                    <a:lumOff val="35000"/>
                  </a:schemeClr>
                </a:solidFill>
              </a:rPr>
              <a:t>leur âge gestationnel</a:t>
            </a:r>
            <a:endParaRPr lang="en-US" sz="2200" b="1" dirty="0">
              <a:solidFill>
                <a:schemeClr val="tx1">
                  <a:lumMod val="65000"/>
                  <a:lumOff val="35000"/>
                </a:schemeClr>
              </a:solidFill>
            </a:endParaRPr>
          </a:p>
        </p:txBody>
      </p:sp>
      <p:pic>
        <p:nvPicPr>
          <p:cNvPr id="4" name="Picture 3">
            <a:extLst>
              <a:ext uri="{FF2B5EF4-FFF2-40B4-BE49-F238E27FC236}">
                <a16:creationId xmlns:a16="http://schemas.microsoft.com/office/drawing/2014/main" id="{FFB737CC-09ED-40BD-B072-0B77D361EB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591" y="1387927"/>
            <a:ext cx="9410700" cy="4968421"/>
          </a:xfrm>
          <a:prstGeom prst="rect">
            <a:avLst/>
          </a:prstGeom>
        </p:spPr>
      </p:pic>
    </p:spTree>
    <p:extLst>
      <p:ext uri="{BB962C8B-B14F-4D97-AF65-F5344CB8AC3E}">
        <p14:creationId xmlns:p14="http://schemas.microsoft.com/office/powerpoint/2010/main" val="1920512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ABE47-0DAA-4C0E-9B1B-10E23579E2A2}"/>
              </a:ext>
            </a:extLst>
          </p:cNvPr>
          <p:cNvSpPr>
            <a:spLocks noGrp="1"/>
          </p:cNvSpPr>
          <p:nvPr>
            <p:ph type="title"/>
          </p:nvPr>
        </p:nvSpPr>
        <p:spPr>
          <a:xfrm>
            <a:off x="0" y="-101911"/>
            <a:ext cx="12077700" cy="992865"/>
          </a:xfrm>
        </p:spPr>
        <p:txBody>
          <a:bodyPr>
            <a:noAutofit/>
          </a:bodyPr>
          <a:lstStyle/>
          <a:p>
            <a:pPr algn="l"/>
            <a:r>
              <a:rPr lang="en-US" sz="3200" dirty="0">
                <a:solidFill>
                  <a:schemeClr val="tx1">
                    <a:lumMod val="65000"/>
                    <a:lumOff val="35000"/>
                  </a:schemeClr>
                </a:solidFill>
                <a:latin typeface="Arial" panose="020B0604020202020204" pitchFamily="34" charset="0"/>
                <a:cs typeface="Arial" panose="020B0604020202020204" pitchFamily="34" charset="0"/>
              </a:rPr>
              <a:t>La VBG </a:t>
            </a:r>
            <a:r>
              <a:rPr lang="en-US" sz="3200" dirty="0" err="1">
                <a:solidFill>
                  <a:schemeClr val="tx1">
                    <a:lumMod val="65000"/>
                    <a:lumOff val="35000"/>
                  </a:schemeClr>
                </a:solidFill>
                <a:latin typeface="Arial" panose="020B0604020202020204" pitchFamily="34" charset="0"/>
                <a:cs typeface="Arial" panose="020B0604020202020204" pitchFamily="34" charset="0"/>
              </a:rPr>
              <a:t>augmente</a:t>
            </a:r>
            <a:r>
              <a:rPr lang="en-US" sz="3200" dirty="0">
                <a:solidFill>
                  <a:schemeClr val="tx1">
                    <a:lumMod val="65000"/>
                    <a:lumOff val="35000"/>
                  </a:schemeClr>
                </a:solidFill>
                <a:latin typeface="Arial" panose="020B0604020202020204" pitchFamily="34" charset="0"/>
                <a:cs typeface="Arial" panose="020B0604020202020204" pitchFamily="34" charset="0"/>
              </a:rPr>
              <a:t> le </a:t>
            </a:r>
            <a:r>
              <a:rPr lang="en-US" sz="3200" dirty="0" err="1">
                <a:solidFill>
                  <a:schemeClr val="tx1">
                    <a:lumMod val="65000"/>
                    <a:lumOff val="35000"/>
                  </a:schemeClr>
                </a:solidFill>
                <a:latin typeface="Arial" panose="020B0604020202020204" pitchFamily="34" charset="0"/>
                <a:cs typeface="Arial" panose="020B0604020202020204" pitchFamily="34" charset="0"/>
              </a:rPr>
              <a:t>risque</a:t>
            </a:r>
            <a:r>
              <a:rPr lang="en-US" sz="3200" dirty="0">
                <a:solidFill>
                  <a:schemeClr val="tx1">
                    <a:lumMod val="65000"/>
                    <a:lumOff val="35000"/>
                  </a:schemeClr>
                </a:solidFill>
                <a:latin typeface="Arial" panose="020B0604020202020204" pitchFamily="34" charset="0"/>
                <a:cs typeface="Arial" panose="020B0604020202020204" pitchFamily="34" charset="0"/>
              </a:rPr>
              <a:t> de </a:t>
            </a:r>
            <a:r>
              <a:rPr lang="en-US" sz="3200" dirty="0" err="1">
                <a:solidFill>
                  <a:schemeClr val="tx1">
                    <a:lumMod val="65000"/>
                    <a:lumOff val="35000"/>
                  </a:schemeClr>
                </a:solidFill>
                <a:latin typeface="Arial" panose="020B0604020202020204" pitchFamily="34" charset="0"/>
                <a:cs typeface="Arial" panose="020B0604020202020204" pitchFamily="34" charset="0"/>
              </a:rPr>
              <a:t>l’arrête</a:t>
            </a:r>
            <a:r>
              <a:rPr lang="en-US" sz="3200" dirty="0">
                <a:solidFill>
                  <a:schemeClr val="tx1">
                    <a:lumMod val="65000"/>
                    <a:lumOff val="35000"/>
                  </a:schemeClr>
                </a:solidFill>
                <a:latin typeface="Arial" panose="020B0604020202020204" pitchFamily="34" charset="0"/>
                <a:cs typeface="Arial" panose="020B0604020202020204" pitchFamily="34" charset="0"/>
              </a:rPr>
              <a:t> </a:t>
            </a:r>
            <a:r>
              <a:rPr lang="en-US" sz="3200" dirty="0" err="1">
                <a:solidFill>
                  <a:schemeClr val="tx1">
                    <a:lumMod val="65000"/>
                    <a:lumOff val="35000"/>
                  </a:schemeClr>
                </a:solidFill>
                <a:latin typeface="Arial" panose="020B0604020202020204" pitchFamily="34" charset="0"/>
                <a:cs typeface="Arial" panose="020B0604020202020204" pitchFamily="34" charset="0"/>
              </a:rPr>
              <a:t>précoce</a:t>
            </a:r>
            <a:r>
              <a:rPr lang="en-US" sz="3200" dirty="0">
                <a:solidFill>
                  <a:schemeClr val="tx1">
                    <a:lumMod val="65000"/>
                    <a:lumOff val="35000"/>
                  </a:schemeClr>
                </a:solidFill>
                <a:latin typeface="Arial" panose="020B0604020202020204" pitchFamily="34" charset="0"/>
                <a:cs typeface="Arial" panose="020B0604020202020204" pitchFamily="34" charset="0"/>
              </a:rPr>
              <a:t> de </a:t>
            </a:r>
            <a:r>
              <a:rPr lang="en-US" sz="3200" dirty="0" err="1">
                <a:solidFill>
                  <a:schemeClr val="tx1">
                    <a:lumMod val="65000"/>
                    <a:lumOff val="35000"/>
                  </a:schemeClr>
                </a:solidFill>
                <a:latin typeface="Arial" panose="020B0604020202020204" pitchFamily="34" charset="0"/>
                <a:cs typeface="Arial" panose="020B0604020202020204" pitchFamily="34" charset="0"/>
              </a:rPr>
              <a:t>l’allaitement</a:t>
            </a:r>
            <a:r>
              <a:rPr lang="en-US" sz="3200" dirty="0">
                <a:solidFill>
                  <a:schemeClr val="tx1">
                    <a:lumMod val="65000"/>
                    <a:lumOff val="35000"/>
                  </a:schemeClr>
                </a:solidFill>
                <a:latin typeface="Arial" panose="020B0604020202020204" pitchFamily="34" charset="0"/>
                <a:cs typeface="Arial" panose="020B0604020202020204" pitchFamily="34" charset="0"/>
              </a:rPr>
              <a:t> </a:t>
            </a:r>
            <a:r>
              <a:rPr lang="en-US" sz="3200" dirty="0" err="1">
                <a:solidFill>
                  <a:schemeClr val="tx1">
                    <a:lumMod val="65000"/>
                    <a:lumOff val="35000"/>
                  </a:schemeClr>
                </a:solidFill>
                <a:latin typeface="Arial" panose="020B0604020202020204" pitchFamily="34" charset="0"/>
                <a:cs typeface="Arial" panose="020B0604020202020204" pitchFamily="34" charset="0"/>
              </a:rPr>
              <a:t>maternel</a:t>
            </a:r>
            <a:r>
              <a:rPr lang="en-US" sz="3200" dirty="0">
                <a:solidFill>
                  <a:schemeClr val="tx1">
                    <a:lumMod val="65000"/>
                    <a:lumOff val="35000"/>
                  </a:schemeClr>
                </a:solidFill>
                <a:latin typeface="Arial" panose="020B0604020202020204" pitchFamily="34" charset="0"/>
                <a:cs typeface="Arial" panose="020B0604020202020204" pitchFamily="34" charset="0"/>
              </a:rPr>
              <a:t> </a:t>
            </a:r>
          </a:p>
        </p:txBody>
      </p:sp>
      <p:sp>
        <p:nvSpPr>
          <p:cNvPr id="3" name="Content Placeholder 2">
            <a:extLst>
              <a:ext uri="{FF2B5EF4-FFF2-40B4-BE49-F238E27FC236}">
                <a16:creationId xmlns:a16="http://schemas.microsoft.com/office/drawing/2014/main" id="{4952D4CF-860A-4739-9CF9-CCEA0175ADA9}"/>
              </a:ext>
            </a:extLst>
          </p:cNvPr>
          <p:cNvSpPr>
            <a:spLocks noGrp="1"/>
          </p:cNvSpPr>
          <p:nvPr>
            <p:ph sz="half" idx="4294967295"/>
          </p:nvPr>
        </p:nvSpPr>
        <p:spPr>
          <a:xfrm>
            <a:off x="0" y="3168650"/>
            <a:ext cx="5754688" cy="3016250"/>
          </a:xfrm>
        </p:spPr>
        <p:txBody>
          <a:bodyPr anchor="b">
            <a:noAutofit/>
          </a:bodyPr>
          <a:lstStyle/>
          <a:p>
            <a:r>
              <a:rPr lang="en-US" sz="3000" b="1" dirty="0" err="1">
                <a:solidFill>
                  <a:schemeClr val="tx1">
                    <a:lumMod val="65000"/>
                    <a:lumOff val="35000"/>
                  </a:schemeClr>
                </a:solidFill>
              </a:rPr>
              <a:t>D</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émarrage</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précoce</a:t>
            </a:r>
            <a:r>
              <a:rPr lang="en-US" sz="3000" b="1" dirty="0">
                <a:solidFill>
                  <a:schemeClr val="tx1">
                    <a:lumMod val="65000"/>
                    <a:lumOff val="35000"/>
                  </a:schemeClr>
                </a:solidFill>
                <a:latin typeface="Calibri" panose="020F0502020204030204" pitchFamily="34" charset="0"/>
                <a:cs typeface="Calibri" panose="020F0502020204030204" pitchFamily="34" charset="0"/>
              </a:rPr>
              <a:t> de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l’allaitement</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maternel</a:t>
            </a:r>
            <a:endParaRPr lang="en-US" sz="3000" b="1" dirty="0">
              <a:solidFill>
                <a:schemeClr val="tx1">
                  <a:lumMod val="65000"/>
                  <a:lumOff val="35000"/>
                </a:schemeClr>
              </a:solidFill>
            </a:endParaRPr>
          </a:p>
          <a:p>
            <a:pPr marL="0" indent="0">
              <a:buNone/>
            </a:pPr>
            <a:endParaRPr lang="en-US" sz="3000" b="1" dirty="0">
              <a:solidFill>
                <a:schemeClr val="tx1">
                  <a:lumMod val="65000"/>
                  <a:lumOff val="35000"/>
                </a:schemeClr>
              </a:solidFill>
            </a:endParaRPr>
          </a:p>
          <a:p>
            <a:pPr marL="457200" lvl="1" indent="0">
              <a:buNone/>
            </a:pPr>
            <a:r>
              <a:rPr lang="en-US" sz="3000" b="1" dirty="0">
                <a:solidFill>
                  <a:schemeClr val="tx1">
                    <a:lumMod val="65000"/>
                    <a:lumOff val="35000"/>
                  </a:schemeClr>
                </a:solidFill>
              </a:rPr>
              <a:t>Les </a:t>
            </a:r>
            <a:r>
              <a:rPr lang="en-US" sz="3000" b="1" dirty="0" err="1">
                <a:solidFill>
                  <a:schemeClr val="tx1">
                    <a:lumMod val="65000"/>
                    <a:lumOff val="35000"/>
                  </a:schemeClr>
                </a:solidFill>
              </a:rPr>
              <a:t>m</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ères</a:t>
            </a:r>
            <a:r>
              <a:rPr lang="en-US" sz="3000" b="1" dirty="0">
                <a:solidFill>
                  <a:schemeClr val="tx1">
                    <a:lumMod val="65000"/>
                    <a:lumOff val="35000"/>
                  </a:schemeClr>
                </a:solidFill>
                <a:latin typeface="Calibri" panose="020F0502020204030204" pitchFamily="34" charset="0"/>
                <a:cs typeface="Calibri" panose="020F0502020204030204" pitchFamily="34" charset="0"/>
              </a:rPr>
              <a:t> qui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ont</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été</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exposées</a:t>
            </a:r>
            <a:r>
              <a:rPr lang="en-US" sz="3000" b="1" dirty="0">
                <a:solidFill>
                  <a:schemeClr val="tx1">
                    <a:lumMod val="65000"/>
                    <a:lumOff val="35000"/>
                  </a:schemeClr>
                </a:solidFill>
                <a:latin typeface="Calibri" panose="020F0502020204030204" pitchFamily="34" charset="0"/>
                <a:cs typeface="Calibri" panose="020F0502020204030204" pitchFamily="34" charset="0"/>
              </a:rPr>
              <a:t> à la violence entre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partenaires</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intimes</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sont</a:t>
            </a:r>
            <a:r>
              <a:rPr lang="en-US" sz="3000" b="1" dirty="0">
                <a:solidFill>
                  <a:schemeClr val="tx1">
                    <a:lumMod val="65000"/>
                    <a:lumOff val="35000"/>
                  </a:schemeClr>
                </a:solidFill>
                <a:latin typeface="Calibri" panose="020F0502020204030204" pitchFamily="34" charset="0"/>
                <a:cs typeface="Calibri" panose="020F0502020204030204" pitchFamily="34" charset="0"/>
              </a:rPr>
              <a:t> plus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susceptibles</a:t>
            </a:r>
            <a:r>
              <a:rPr lang="en-US" sz="3000" b="1" dirty="0">
                <a:solidFill>
                  <a:schemeClr val="tx1">
                    <a:lumMod val="65000"/>
                    <a:lumOff val="35000"/>
                  </a:schemeClr>
                </a:solidFill>
                <a:latin typeface="Calibri" panose="020F0502020204030204" pitchFamily="34" charset="0"/>
                <a:cs typeface="Calibri" panose="020F0502020204030204" pitchFamily="34" charset="0"/>
              </a:rPr>
              <a:t> de donner des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liquides</a:t>
            </a:r>
            <a:r>
              <a:rPr lang="en-US" sz="3000" b="1" dirty="0">
                <a:solidFill>
                  <a:schemeClr val="tx1">
                    <a:lumMod val="65000"/>
                    <a:lumOff val="35000"/>
                  </a:schemeClr>
                </a:solidFill>
                <a:latin typeface="Calibri" panose="020F0502020204030204" pitchFamily="34" charset="0"/>
                <a:cs typeface="Calibri" panose="020F0502020204030204" pitchFamily="34" charset="0"/>
              </a:rPr>
              <a:t> à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leurs</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enfants</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dans</a:t>
            </a:r>
            <a:r>
              <a:rPr lang="en-US" sz="3000" b="1" dirty="0">
                <a:solidFill>
                  <a:schemeClr val="tx1">
                    <a:lumMod val="65000"/>
                    <a:lumOff val="35000"/>
                  </a:schemeClr>
                </a:solidFill>
                <a:latin typeface="Calibri" panose="020F0502020204030204" pitchFamily="34" charset="0"/>
                <a:cs typeface="Calibri" panose="020F0502020204030204" pitchFamily="34" charset="0"/>
              </a:rPr>
              <a:t> les 24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heures</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suivant</a:t>
            </a:r>
            <a:r>
              <a:rPr lang="en-US" sz="3000" b="1" dirty="0">
                <a:solidFill>
                  <a:schemeClr val="tx1">
                    <a:lumMod val="65000"/>
                    <a:lumOff val="35000"/>
                  </a:schemeClr>
                </a:solidFill>
                <a:latin typeface="Calibri" panose="020F0502020204030204" pitchFamily="34" charset="0"/>
                <a:cs typeface="Calibri" panose="020F0502020204030204" pitchFamily="34" charset="0"/>
              </a:rPr>
              <a:t> la naissance par rapport aux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mères</a:t>
            </a:r>
            <a:r>
              <a:rPr lang="en-US" sz="3000" b="1" dirty="0">
                <a:solidFill>
                  <a:schemeClr val="tx1">
                    <a:lumMod val="65000"/>
                    <a:lumOff val="35000"/>
                  </a:schemeClr>
                </a:solidFill>
                <a:latin typeface="Calibri" panose="020F0502020204030204" pitchFamily="34" charset="0"/>
                <a:cs typeface="Calibri" panose="020F0502020204030204" pitchFamily="34" charset="0"/>
              </a:rPr>
              <a:t> qui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n’y</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ont</a:t>
            </a:r>
            <a:r>
              <a:rPr lang="en-US" sz="3000" b="1" dirty="0">
                <a:solidFill>
                  <a:schemeClr val="tx1">
                    <a:lumMod val="65000"/>
                    <a:lumOff val="35000"/>
                  </a:schemeClr>
                </a:solidFill>
                <a:latin typeface="Calibri" panose="020F0502020204030204" pitchFamily="34" charset="0"/>
                <a:cs typeface="Calibri" panose="020F0502020204030204" pitchFamily="34" charset="0"/>
              </a:rPr>
              <a:t> pas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été</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r>
              <a:rPr lang="en-US" sz="3000" b="1" dirty="0" err="1">
                <a:solidFill>
                  <a:schemeClr val="tx1">
                    <a:lumMod val="65000"/>
                    <a:lumOff val="35000"/>
                  </a:schemeClr>
                </a:solidFill>
                <a:latin typeface="Calibri" panose="020F0502020204030204" pitchFamily="34" charset="0"/>
                <a:cs typeface="Calibri" panose="020F0502020204030204" pitchFamily="34" charset="0"/>
              </a:rPr>
              <a:t>exposées</a:t>
            </a:r>
            <a:r>
              <a:rPr lang="en-US" sz="3000" b="1" dirty="0">
                <a:solidFill>
                  <a:schemeClr val="tx1">
                    <a:lumMod val="65000"/>
                    <a:lumOff val="35000"/>
                  </a:schemeClr>
                </a:solidFill>
                <a:latin typeface="Calibri" panose="020F0502020204030204" pitchFamily="34" charset="0"/>
                <a:cs typeface="Calibri" panose="020F0502020204030204" pitchFamily="34" charset="0"/>
              </a:rPr>
              <a:t>. </a:t>
            </a:r>
            <a:endParaRPr lang="en-US" sz="3000" b="1" dirty="0">
              <a:solidFill>
                <a:schemeClr val="tx1">
                  <a:lumMod val="65000"/>
                  <a:lumOff val="35000"/>
                </a:schemeClr>
              </a:solidFill>
            </a:endParaRPr>
          </a:p>
        </p:txBody>
      </p:sp>
      <p:sp>
        <p:nvSpPr>
          <p:cNvPr id="4" name="Content Placeholder 3">
            <a:extLst>
              <a:ext uri="{FF2B5EF4-FFF2-40B4-BE49-F238E27FC236}">
                <a16:creationId xmlns:a16="http://schemas.microsoft.com/office/drawing/2014/main" id="{D2C2DAC5-CE4E-41A3-9BA7-A6F4CDB6FA0A}"/>
              </a:ext>
            </a:extLst>
          </p:cNvPr>
          <p:cNvSpPr>
            <a:spLocks noGrp="1"/>
          </p:cNvSpPr>
          <p:nvPr>
            <p:ph sz="half" idx="4294967295"/>
          </p:nvPr>
        </p:nvSpPr>
        <p:spPr>
          <a:xfrm>
            <a:off x="6724650" y="1600200"/>
            <a:ext cx="5467350" cy="4046538"/>
          </a:xfrm>
        </p:spPr>
        <p:txBody>
          <a:bodyPr vert="horz" lIns="91440" tIns="45720" rIns="91440" bIns="45720" rtlCol="0" anchor="t">
            <a:normAutofit fontScale="77500" lnSpcReduction="20000"/>
          </a:bodyPr>
          <a:lstStyle/>
          <a:p>
            <a:r>
              <a:rPr lang="en-US" sz="3900" b="1" dirty="0" err="1">
                <a:solidFill>
                  <a:schemeClr val="tx1">
                    <a:lumMod val="65000"/>
                    <a:lumOff val="35000"/>
                  </a:schemeClr>
                </a:solidFill>
              </a:rPr>
              <a:t>L’allaitement</a:t>
            </a:r>
            <a:r>
              <a:rPr lang="en-US" sz="3900" b="1" dirty="0">
                <a:solidFill>
                  <a:schemeClr val="tx1">
                    <a:lumMod val="65000"/>
                    <a:lumOff val="35000"/>
                  </a:schemeClr>
                </a:solidFill>
              </a:rPr>
              <a:t> </a:t>
            </a:r>
            <a:r>
              <a:rPr lang="en-US" sz="3900" b="1" dirty="0" err="1">
                <a:solidFill>
                  <a:schemeClr val="tx1">
                    <a:lumMod val="65000"/>
                    <a:lumOff val="35000"/>
                  </a:schemeClr>
                </a:solidFill>
              </a:rPr>
              <a:t>maternel</a:t>
            </a:r>
            <a:r>
              <a:rPr lang="en-US" sz="3900" b="1" dirty="0">
                <a:solidFill>
                  <a:schemeClr val="tx1">
                    <a:lumMod val="65000"/>
                    <a:lumOff val="35000"/>
                  </a:schemeClr>
                </a:solidFill>
              </a:rPr>
              <a:t> </a:t>
            </a:r>
            <a:r>
              <a:rPr lang="en-US" sz="3900" b="1" dirty="0" err="1">
                <a:solidFill>
                  <a:schemeClr val="tx1">
                    <a:lumMod val="65000"/>
                    <a:lumOff val="35000"/>
                  </a:schemeClr>
                </a:solidFill>
              </a:rPr>
              <a:t>exclusif</a:t>
            </a:r>
            <a:endParaRPr lang="en-US" sz="3900" b="1" dirty="0">
              <a:solidFill>
                <a:schemeClr val="tx1">
                  <a:lumMod val="65000"/>
                  <a:lumOff val="35000"/>
                </a:schemeClr>
              </a:solidFill>
            </a:endParaRPr>
          </a:p>
          <a:p>
            <a:endParaRPr lang="en-US" sz="3900" b="1" dirty="0">
              <a:solidFill>
                <a:schemeClr val="tx1">
                  <a:lumMod val="65000"/>
                  <a:lumOff val="35000"/>
                </a:schemeClr>
              </a:solidFill>
            </a:endParaRPr>
          </a:p>
          <a:p>
            <a:pPr marL="457200" lvl="1" indent="0">
              <a:buNone/>
            </a:pPr>
            <a:endParaRPr lang="en-US" sz="3900" b="1" dirty="0">
              <a:solidFill>
                <a:schemeClr val="tx1">
                  <a:lumMod val="65000"/>
                  <a:lumOff val="35000"/>
                </a:schemeClr>
              </a:solidFill>
            </a:endParaRPr>
          </a:p>
          <a:p>
            <a:pPr marL="457200" lvl="1" indent="0">
              <a:buNone/>
            </a:pPr>
            <a:r>
              <a:rPr lang="en-US" sz="3900" b="1" dirty="0">
                <a:solidFill>
                  <a:schemeClr val="tx1">
                    <a:lumMod val="65000"/>
                    <a:lumOff val="35000"/>
                  </a:schemeClr>
                </a:solidFill>
              </a:rPr>
              <a:t>Les femmes qui </a:t>
            </a:r>
            <a:r>
              <a:rPr lang="en-US" sz="3900" b="1" dirty="0" err="1">
                <a:solidFill>
                  <a:schemeClr val="tx1">
                    <a:lumMod val="65000"/>
                    <a:lumOff val="35000"/>
                  </a:schemeClr>
                </a:solidFill>
              </a:rPr>
              <a:t>ont</a:t>
            </a:r>
            <a:r>
              <a:rPr lang="en-US" sz="3900" b="1" dirty="0">
                <a:solidFill>
                  <a:schemeClr val="tx1">
                    <a:lumMod val="65000"/>
                    <a:lumOff val="35000"/>
                  </a:schemeClr>
                </a:solidFill>
              </a:rPr>
              <a:t> </a:t>
            </a:r>
            <a:r>
              <a:rPr lang="en-US" sz="3900" b="1" dirty="0" err="1">
                <a:solidFill>
                  <a:schemeClr val="tx1">
                    <a:lumMod val="65000"/>
                    <a:lumOff val="35000"/>
                  </a:schemeClr>
                </a:solidFill>
                <a:latin typeface="Calibri"/>
                <a:cs typeface="Calibri"/>
              </a:rPr>
              <a:t>été</a:t>
            </a:r>
            <a:r>
              <a:rPr lang="en-US" sz="3900" b="1" dirty="0">
                <a:solidFill>
                  <a:schemeClr val="tx1">
                    <a:lumMod val="65000"/>
                    <a:lumOff val="35000"/>
                  </a:schemeClr>
                </a:solidFill>
                <a:latin typeface="Calibri"/>
                <a:cs typeface="Calibri"/>
              </a:rPr>
              <a:t> </a:t>
            </a:r>
            <a:r>
              <a:rPr lang="en-US" sz="3900" b="1" dirty="0" err="1">
                <a:solidFill>
                  <a:schemeClr val="tx1">
                    <a:lumMod val="65000"/>
                    <a:lumOff val="35000"/>
                  </a:schemeClr>
                </a:solidFill>
                <a:latin typeface="Calibri"/>
                <a:cs typeface="Calibri"/>
              </a:rPr>
              <a:t>exposées</a:t>
            </a:r>
            <a:r>
              <a:rPr lang="en-US" sz="3900" b="1" dirty="0">
                <a:solidFill>
                  <a:schemeClr val="tx1">
                    <a:lumMod val="65000"/>
                    <a:lumOff val="35000"/>
                  </a:schemeClr>
                </a:solidFill>
                <a:latin typeface="Calibri"/>
                <a:cs typeface="Calibri"/>
              </a:rPr>
              <a:t> d'un type </a:t>
            </a:r>
            <a:r>
              <a:rPr lang="en-US" sz="3900" b="1" dirty="0" err="1">
                <a:solidFill>
                  <a:schemeClr val="tx1">
                    <a:lumMod val="65000"/>
                    <a:lumOff val="35000"/>
                  </a:schemeClr>
                </a:solidFill>
                <a:latin typeface="Calibri"/>
                <a:cs typeface="Calibri"/>
              </a:rPr>
              <a:t>quelconque</a:t>
            </a:r>
            <a:r>
              <a:rPr lang="en-US" sz="3900" b="1" dirty="0">
                <a:solidFill>
                  <a:schemeClr val="tx1">
                    <a:lumMod val="65000"/>
                    <a:lumOff val="35000"/>
                  </a:schemeClr>
                </a:solidFill>
                <a:latin typeface="Calibri"/>
                <a:cs typeface="Calibri"/>
              </a:rPr>
              <a:t> de violence entre </a:t>
            </a:r>
            <a:r>
              <a:rPr lang="en-US" sz="3900" b="1" dirty="0" err="1">
                <a:solidFill>
                  <a:schemeClr val="tx1">
                    <a:lumMod val="65000"/>
                    <a:lumOff val="35000"/>
                  </a:schemeClr>
                </a:solidFill>
                <a:latin typeface="Calibri"/>
                <a:cs typeface="Calibri"/>
              </a:rPr>
              <a:t>partenaires</a:t>
            </a:r>
            <a:r>
              <a:rPr lang="en-US" sz="3900" b="1" dirty="0">
                <a:solidFill>
                  <a:schemeClr val="tx1">
                    <a:lumMod val="65000"/>
                    <a:lumOff val="35000"/>
                  </a:schemeClr>
                </a:solidFill>
                <a:latin typeface="Calibri"/>
                <a:cs typeface="Calibri"/>
              </a:rPr>
              <a:t> </a:t>
            </a:r>
            <a:r>
              <a:rPr lang="en-US" sz="3900" b="1" dirty="0" err="1">
                <a:solidFill>
                  <a:schemeClr val="tx1">
                    <a:lumMod val="65000"/>
                    <a:lumOff val="35000"/>
                  </a:schemeClr>
                </a:solidFill>
                <a:latin typeface="Calibri"/>
                <a:cs typeface="Calibri"/>
              </a:rPr>
              <a:t>intimes</a:t>
            </a:r>
            <a:r>
              <a:rPr lang="en-US" sz="3900" b="1" dirty="0">
                <a:solidFill>
                  <a:schemeClr val="tx1">
                    <a:lumMod val="65000"/>
                    <a:lumOff val="35000"/>
                  </a:schemeClr>
                </a:solidFill>
                <a:latin typeface="Calibri"/>
                <a:cs typeface="Calibri"/>
              </a:rPr>
              <a:t> </a:t>
            </a:r>
            <a:r>
              <a:rPr lang="en-US" sz="3900" b="1" dirty="0" err="1">
                <a:solidFill>
                  <a:schemeClr val="tx1">
                    <a:lumMod val="65000"/>
                    <a:lumOff val="35000"/>
                  </a:schemeClr>
                </a:solidFill>
                <a:latin typeface="Calibri"/>
                <a:cs typeface="Calibri"/>
              </a:rPr>
              <a:t>sont</a:t>
            </a:r>
            <a:r>
              <a:rPr lang="en-US" sz="3900" b="1" dirty="0">
                <a:solidFill>
                  <a:schemeClr val="tx1">
                    <a:lumMod val="65000"/>
                    <a:lumOff val="35000"/>
                  </a:schemeClr>
                </a:solidFill>
                <a:latin typeface="Calibri"/>
                <a:cs typeface="Calibri"/>
              </a:rPr>
              <a:t> plus susceptible </a:t>
            </a:r>
            <a:r>
              <a:rPr lang="en-US" sz="3900" b="1" dirty="0" err="1">
                <a:solidFill>
                  <a:schemeClr val="tx1">
                    <a:lumMod val="65000"/>
                    <a:lumOff val="35000"/>
                  </a:schemeClr>
                </a:solidFill>
                <a:latin typeface="Calibri"/>
                <a:cs typeface="Calibri"/>
              </a:rPr>
              <a:t>d’arrêter</a:t>
            </a:r>
            <a:r>
              <a:rPr lang="en-US" sz="3900" b="1" dirty="0">
                <a:solidFill>
                  <a:schemeClr val="tx1">
                    <a:lumMod val="65000"/>
                    <a:lumOff val="35000"/>
                  </a:schemeClr>
                </a:solidFill>
                <a:latin typeface="Calibri"/>
                <a:cs typeface="Calibri"/>
              </a:rPr>
              <a:t> </a:t>
            </a:r>
            <a:r>
              <a:rPr lang="en-US" sz="3900" b="1" dirty="0" err="1">
                <a:solidFill>
                  <a:schemeClr val="tx1">
                    <a:lumMod val="65000"/>
                    <a:lumOff val="35000"/>
                  </a:schemeClr>
                </a:solidFill>
                <a:latin typeface="Calibri"/>
                <a:cs typeface="Calibri"/>
              </a:rPr>
              <a:t>l’allaitement</a:t>
            </a:r>
            <a:r>
              <a:rPr lang="en-US" sz="3900" b="1" dirty="0">
                <a:solidFill>
                  <a:schemeClr val="tx1">
                    <a:lumMod val="65000"/>
                    <a:lumOff val="35000"/>
                  </a:schemeClr>
                </a:solidFill>
                <a:latin typeface="Calibri"/>
                <a:cs typeface="Calibri"/>
              </a:rPr>
              <a:t> </a:t>
            </a:r>
            <a:r>
              <a:rPr lang="en-US" sz="3900" b="1" dirty="0" err="1">
                <a:solidFill>
                  <a:schemeClr val="tx1">
                    <a:lumMod val="65000"/>
                    <a:lumOff val="35000"/>
                  </a:schemeClr>
                </a:solidFill>
                <a:latin typeface="Calibri"/>
                <a:cs typeface="Calibri"/>
              </a:rPr>
              <a:t>maternel</a:t>
            </a:r>
            <a:r>
              <a:rPr lang="en-US" sz="3900" b="1" dirty="0">
                <a:solidFill>
                  <a:schemeClr val="tx1">
                    <a:lumMod val="65000"/>
                    <a:lumOff val="35000"/>
                  </a:schemeClr>
                </a:solidFill>
                <a:latin typeface="Calibri"/>
                <a:cs typeface="Calibri"/>
              </a:rPr>
              <a:t> exclusive </a:t>
            </a:r>
            <a:r>
              <a:rPr lang="en-US" sz="3900" b="1" dirty="0" err="1">
                <a:solidFill>
                  <a:schemeClr val="tx1">
                    <a:lumMod val="65000"/>
                    <a:lumOff val="35000"/>
                  </a:schemeClr>
                </a:solidFill>
                <a:latin typeface="Calibri"/>
                <a:cs typeface="Calibri"/>
              </a:rPr>
              <a:t>avant</a:t>
            </a:r>
            <a:r>
              <a:rPr lang="en-US" sz="3900" b="1" dirty="0">
                <a:solidFill>
                  <a:schemeClr val="tx1">
                    <a:lumMod val="65000"/>
                    <a:lumOff val="35000"/>
                  </a:schemeClr>
                </a:solidFill>
                <a:latin typeface="Calibri"/>
                <a:cs typeface="Calibri"/>
              </a:rPr>
              <a:t> les six </a:t>
            </a:r>
            <a:r>
              <a:rPr lang="en-US" sz="3900" b="1" dirty="0" err="1">
                <a:solidFill>
                  <a:schemeClr val="tx1">
                    <a:lumMod val="65000"/>
                    <a:lumOff val="35000"/>
                  </a:schemeClr>
                </a:solidFill>
                <a:latin typeface="Calibri"/>
                <a:cs typeface="Calibri"/>
              </a:rPr>
              <a:t>mois</a:t>
            </a:r>
            <a:r>
              <a:rPr lang="en-US" sz="3900" b="1" dirty="0">
                <a:solidFill>
                  <a:schemeClr val="tx1">
                    <a:lumMod val="65000"/>
                    <a:lumOff val="35000"/>
                  </a:schemeClr>
                </a:solidFill>
                <a:latin typeface="Calibri"/>
                <a:cs typeface="Calibri"/>
              </a:rPr>
              <a:t> après </a:t>
            </a:r>
            <a:r>
              <a:rPr lang="en-US" sz="3900" b="1" dirty="0" err="1">
                <a:solidFill>
                  <a:schemeClr val="tx1">
                    <a:lumMod val="65000"/>
                    <a:lumOff val="35000"/>
                  </a:schemeClr>
                </a:solidFill>
                <a:latin typeface="Calibri"/>
                <a:cs typeface="Calibri"/>
              </a:rPr>
              <a:t>l’accouchement</a:t>
            </a:r>
            <a:r>
              <a:rPr lang="en-US" sz="3900" b="1" dirty="0">
                <a:solidFill>
                  <a:schemeClr val="tx1">
                    <a:lumMod val="65000"/>
                    <a:lumOff val="35000"/>
                  </a:schemeClr>
                </a:solidFill>
                <a:latin typeface="Calibri"/>
                <a:cs typeface="Calibri"/>
              </a:rPr>
              <a:t>.</a:t>
            </a:r>
          </a:p>
          <a:p>
            <a:endParaRPr lang="en-US" sz="2600" b="1" dirty="0">
              <a:solidFill>
                <a:schemeClr val="tx1">
                  <a:lumMod val="65000"/>
                  <a:lumOff val="35000"/>
                </a:schemeClr>
              </a:solidFill>
            </a:endParaRPr>
          </a:p>
        </p:txBody>
      </p:sp>
    </p:spTree>
    <p:extLst>
      <p:ext uri="{BB962C8B-B14F-4D97-AF65-F5344CB8AC3E}">
        <p14:creationId xmlns:p14="http://schemas.microsoft.com/office/powerpoint/2010/main" val="3495250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DB2F5-859F-204B-8B2F-D86C6A47E4F9}"/>
              </a:ext>
            </a:extLst>
          </p:cNvPr>
          <p:cNvSpPr>
            <a:spLocks noGrp="1"/>
          </p:cNvSpPr>
          <p:nvPr>
            <p:ph type="title"/>
          </p:nvPr>
        </p:nvSpPr>
        <p:spPr>
          <a:xfrm>
            <a:off x="0" y="-375557"/>
            <a:ext cx="11201400" cy="1355271"/>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sz="3800" dirty="0">
                <a:solidFill>
                  <a:schemeClr val="tx1">
                    <a:lumMod val="65000"/>
                    <a:lumOff val="35000"/>
                  </a:schemeClr>
                </a:solidFill>
                <a:latin typeface="Arial" pitchFamily="34"/>
                <a:ea typeface="+mj-ea"/>
                <a:cs typeface="Arial" pitchFamily="34"/>
              </a:rPr>
              <a:t>Explorer la VBG et </a:t>
            </a:r>
            <a:r>
              <a:rPr lang="en-US" sz="3800" dirty="0" err="1">
                <a:solidFill>
                  <a:schemeClr val="tx1">
                    <a:lumMod val="65000"/>
                    <a:lumOff val="35000"/>
                  </a:schemeClr>
                </a:solidFill>
                <a:latin typeface="Arial" pitchFamily="34"/>
                <a:ea typeface="+mj-ea"/>
                <a:cs typeface="Arial" pitchFamily="34"/>
              </a:rPr>
              <a:t>ses</a:t>
            </a:r>
            <a:r>
              <a:rPr lang="en-US" sz="3800" dirty="0">
                <a:solidFill>
                  <a:schemeClr val="tx1">
                    <a:lumMod val="65000"/>
                    <a:lumOff val="35000"/>
                  </a:schemeClr>
                </a:solidFill>
                <a:latin typeface="Arial" pitchFamily="34"/>
                <a:ea typeface="+mj-ea"/>
                <a:cs typeface="Arial" pitchFamily="34"/>
              </a:rPr>
              <a:t> </a:t>
            </a:r>
            <a:r>
              <a:rPr lang="en-US" sz="3800" dirty="0" err="1">
                <a:solidFill>
                  <a:schemeClr val="tx1">
                    <a:lumMod val="65000"/>
                    <a:lumOff val="35000"/>
                  </a:schemeClr>
                </a:solidFill>
                <a:latin typeface="Arial" pitchFamily="34"/>
                <a:ea typeface="+mj-ea"/>
                <a:cs typeface="Arial" pitchFamily="34"/>
              </a:rPr>
              <a:t>cons</a:t>
            </a:r>
            <a:r>
              <a:rPr lang="en-US" sz="3800" dirty="0" err="1">
                <a:solidFill>
                  <a:schemeClr val="tx1">
                    <a:lumMod val="65000"/>
                    <a:lumOff val="35000"/>
                  </a:schemeClr>
                </a:solidFill>
                <a:latin typeface="Calibri" panose="020F0502020204030204" pitchFamily="34" charset="0"/>
                <a:ea typeface="+mj-ea"/>
                <a:cs typeface="Calibri" panose="020F0502020204030204" pitchFamily="34" charset="0"/>
              </a:rPr>
              <a:t>équences</a:t>
            </a:r>
            <a:r>
              <a:rPr lang="en-US" sz="3800" dirty="0">
                <a:solidFill>
                  <a:schemeClr val="tx1">
                    <a:lumMod val="65000"/>
                    <a:lumOff val="35000"/>
                  </a:schemeClr>
                </a:solidFill>
                <a:latin typeface="Calibri" panose="020F0502020204030204" pitchFamily="34" charset="0"/>
                <a:ea typeface="+mj-ea"/>
                <a:cs typeface="Calibri" panose="020F0502020204030204" pitchFamily="34" charset="0"/>
              </a:rPr>
              <a:t> sur la nutrition </a:t>
            </a:r>
            <a:br>
              <a:rPr lang="en-US" dirty="0">
                <a:solidFill>
                  <a:schemeClr val="tx1">
                    <a:lumMod val="65000"/>
                    <a:lumOff val="35000"/>
                  </a:schemeClr>
                </a:solidFill>
                <a:latin typeface="Calibri" panose="020F0502020204030204" pitchFamily="34" charset="0"/>
                <a:ea typeface="+mj-ea"/>
                <a:cs typeface="Calibri" panose="020F0502020204030204" pitchFamily="34" charset="0"/>
              </a:rPr>
            </a:br>
            <a:r>
              <a:rPr lang="fr-FR" sz="1100" dirty="0">
                <a:solidFill>
                  <a:schemeClr val="tx1">
                    <a:lumMod val="65000"/>
                    <a:lumOff val="35000"/>
                  </a:schemeClr>
                </a:solidFill>
                <a:latin typeface="Arial" pitchFamily="34"/>
                <a:ea typeface="+mj-ea"/>
                <a:cs typeface="Arial" pitchFamily="34"/>
              </a:rPr>
              <a:t>Conclusions préliminaires d'une analyse documentaire d'UNICEF.</a:t>
            </a:r>
            <a:endParaRPr lang="en-US" sz="1100" dirty="0">
              <a:solidFill>
                <a:schemeClr val="tx1">
                  <a:lumMod val="65000"/>
                  <a:lumOff val="35000"/>
                </a:schemeClr>
              </a:solidFill>
              <a:latin typeface="Arial" pitchFamily="34"/>
              <a:ea typeface="+mj-ea"/>
              <a:cs typeface="Arial" pitchFamily="34"/>
            </a:endParaRPr>
          </a:p>
        </p:txBody>
      </p:sp>
      <p:graphicFrame>
        <p:nvGraphicFramePr>
          <p:cNvPr id="4" name="Diagram 2">
            <a:extLst>
              <a:ext uri="{FF2B5EF4-FFF2-40B4-BE49-F238E27FC236}">
                <a16:creationId xmlns:a16="http://schemas.microsoft.com/office/drawing/2014/main" id="{5F90963D-753E-804A-A35D-E428A1D94C82}"/>
              </a:ext>
            </a:extLst>
          </p:cNvPr>
          <p:cNvGraphicFramePr/>
          <p:nvPr>
            <p:extLst>
              <p:ext uri="{D42A27DB-BD31-4B8C-83A1-F6EECF244321}">
                <p14:modId xmlns:p14="http://schemas.microsoft.com/office/powerpoint/2010/main" val="3568665566"/>
              </p:ext>
            </p:extLst>
          </p:nvPr>
        </p:nvGraphicFramePr>
        <p:xfrm>
          <a:off x="1862080" y="1883664"/>
          <a:ext cx="8077200" cy="439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8585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353800" cy="930728"/>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fr-FR">
                <a:solidFill>
                  <a:schemeClr val="tx1">
                    <a:lumMod val="65000"/>
                    <a:lumOff val="35000"/>
                  </a:schemeClr>
                </a:solidFill>
                <a:latin typeface="Arial" pitchFamily="34"/>
                <a:ea typeface="+mj-ea"/>
                <a:cs typeface="Arial" pitchFamily="34"/>
              </a:rPr>
              <a:t>Objectifs d’apprentissage de la session</a:t>
            </a:r>
            <a:endParaRPr lang="en-US"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idx="1"/>
          </p:nvPr>
        </p:nvSpPr>
        <p:spPr>
          <a:noFill/>
          <a:ln>
            <a:noFill/>
          </a:ln>
        </p:spPr>
        <p:style>
          <a:lnRef idx="0">
            <a:scrgbClr r="0" g="0" b="0"/>
          </a:lnRef>
          <a:fillRef idx="0">
            <a:scrgbClr r="0" g="0" b="0"/>
          </a:fillRef>
          <a:effectRef idx="0">
            <a:scrgbClr r="0" g="0" b="0"/>
          </a:effectRef>
          <a:fontRef idx="minor">
            <a:schemeClr val="dk1"/>
          </a:fontRef>
        </p:style>
        <p:txBody>
          <a:bodyPr>
            <a:normAutofit lnSpcReduction="10000"/>
          </a:bodyPr>
          <a:lstStyle/>
          <a:p>
            <a:pPr>
              <a:spcAft>
                <a:spcPts val="1800"/>
              </a:spcAft>
            </a:pPr>
            <a:r>
              <a:rPr lang="fr-FR" sz="3200" dirty="0">
                <a:solidFill>
                  <a:schemeClr val="tx1">
                    <a:lumMod val="65000"/>
                    <a:lumOff val="35000"/>
                  </a:schemeClr>
                </a:solidFill>
              </a:rPr>
              <a:t>À la fin de cette session, les participants pourront : </a:t>
            </a:r>
            <a:endParaRPr lang="en-US" sz="3200" dirty="0">
              <a:solidFill>
                <a:schemeClr val="tx1">
                  <a:lumMod val="65000"/>
                  <a:lumOff val="35000"/>
                </a:schemeClr>
              </a:solidFill>
            </a:endParaRPr>
          </a:p>
          <a:p>
            <a:pPr>
              <a:spcAft>
                <a:spcPts val="1800"/>
              </a:spcAft>
            </a:pPr>
            <a:r>
              <a:rPr lang="fr-FR" sz="3200" dirty="0">
                <a:solidFill>
                  <a:schemeClr val="tx1">
                    <a:lumMod val="65000"/>
                    <a:lumOff val="35000"/>
                  </a:schemeClr>
                </a:solidFill>
              </a:rPr>
              <a:t>Expliquer le lien entre le genre/la VBG et la nutrition</a:t>
            </a:r>
            <a:endParaRPr lang="en-US" sz="3200" dirty="0">
              <a:solidFill>
                <a:schemeClr val="tx1">
                  <a:lumMod val="65000"/>
                  <a:lumOff val="35000"/>
                </a:schemeClr>
              </a:solidFill>
            </a:endParaRPr>
          </a:p>
          <a:p>
            <a:pPr>
              <a:spcAft>
                <a:spcPts val="1800"/>
              </a:spcAft>
            </a:pPr>
            <a:r>
              <a:rPr lang="fr-FR" sz="3200" dirty="0">
                <a:solidFill>
                  <a:schemeClr val="tx1">
                    <a:lumMod val="65000"/>
                    <a:lumOff val="35000"/>
                  </a:schemeClr>
                </a:solidFill>
              </a:rPr>
              <a:t>Identifier les éléments clés pour les programmes de nutrition tenant compte du genre et de la VBG</a:t>
            </a:r>
            <a:endParaRPr lang="en-US" sz="3200" dirty="0">
              <a:solidFill>
                <a:schemeClr val="tx1">
                  <a:lumMod val="65000"/>
                  <a:lumOff val="35000"/>
                </a:schemeClr>
              </a:solidFill>
            </a:endParaRPr>
          </a:p>
          <a:p>
            <a:pPr>
              <a:spcAft>
                <a:spcPts val="1800"/>
              </a:spcAft>
            </a:pPr>
            <a:r>
              <a:rPr lang="fr-FR" sz="3200" dirty="0">
                <a:solidFill>
                  <a:schemeClr val="tx1">
                    <a:lumMod val="65000"/>
                    <a:lumOff val="35000"/>
                  </a:schemeClr>
                </a:solidFill>
              </a:rPr>
              <a:t>Utiliser les orientations pour intégrer le prisme du genre et de la VBG aux différents stades du cycle de programmes de l’action humanitaire</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3836374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err="1">
                <a:solidFill>
                  <a:schemeClr val="accent6"/>
                </a:solidFill>
                <a:latin typeface="Trebuchet MS" panose="020B0603020202020204" pitchFamily="34" charset="0"/>
              </a:rPr>
              <a:t>Présentation</a:t>
            </a:r>
            <a:r>
              <a:rPr lang="en-US" sz="5400" dirty="0">
                <a:solidFill>
                  <a:schemeClr val="accent6"/>
                </a:solidFill>
                <a:latin typeface="Trebuchet MS" panose="020B0603020202020204" pitchFamily="34" charset="0"/>
              </a:rPr>
              <a:t> des </a:t>
            </a:r>
            <a:r>
              <a:rPr lang="en-US" sz="5400" dirty="0" err="1">
                <a:solidFill>
                  <a:schemeClr val="accent6"/>
                </a:solidFill>
                <a:latin typeface="Trebuchet MS" panose="020B0603020202020204" pitchFamily="34" charset="0"/>
              </a:rPr>
              <a:t>étapes</a:t>
            </a:r>
            <a:r>
              <a:rPr lang="en-US" sz="5400" dirty="0">
                <a:solidFill>
                  <a:schemeClr val="accent6"/>
                </a:solidFill>
                <a:latin typeface="Trebuchet MS" panose="020B0603020202020204" pitchFamily="34" charset="0"/>
              </a:rPr>
              <a:t> pour </a:t>
            </a:r>
            <a:r>
              <a:rPr lang="en-US" sz="5400" dirty="0" err="1">
                <a:solidFill>
                  <a:schemeClr val="accent6"/>
                </a:solidFill>
                <a:latin typeface="Trebuchet MS" panose="020B0603020202020204" pitchFamily="34" charset="0"/>
              </a:rPr>
              <a:t>développer</a:t>
            </a:r>
            <a:r>
              <a:rPr lang="en-US" sz="5400" dirty="0">
                <a:solidFill>
                  <a:schemeClr val="accent6"/>
                </a:solidFill>
                <a:latin typeface="Trebuchet MS" panose="020B0603020202020204" pitchFamily="34" charset="0"/>
              </a:rPr>
              <a:t> des </a:t>
            </a:r>
            <a:r>
              <a:rPr lang="en-US" sz="5400" dirty="0" err="1">
                <a:solidFill>
                  <a:schemeClr val="accent6"/>
                </a:solidFill>
                <a:latin typeface="Trebuchet MS" panose="020B0603020202020204" pitchFamily="34" charset="0"/>
              </a:rPr>
              <a:t>programmes</a:t>
            </a:r>
            <a:r>
              <a:rPr lang="en-US" sz="5400" dirty="0">
                <a:solidFill>
                  <a:schemeClr val="accent6"/>
                </a:solidFill>
                <a:latin typeface="Trebuchet MS" panose="020B0603020202020204" pitchFamily="34" charset="0"/>
              </a:rPr>
              <a:t> de nutrition </a:t>
            </a:r>
            <a:r>
              <a:rPr lang="en-US" sz="5400" dirty="0" err="1">
                <a:solidFill>
                  <a:schemeClr val="accent6"/>
                </a:solidFill>
                <a:latin typeface="Trebuchet MS" panose="020B0603020202020204" pitchFamily="34" charset="0"/>
              </a:rPr>
              <a:t>réactifs</a:t>
            </a:r>
            <a:r>
              <a:rPr lang="en-US" sz="5400" dirty="0">
                <a:solidFill>
                  <a:schemeClr val="accent6"/>
                </a:solidFill>
                <a:latin typeface="Trebuchet MS" panose="020B0603020202020204" pitchFamily="34" charset="0"/>
              </a:rPr>
              <a:t> au genre et à la VBG</a:t>
            </a:r>
          </a:p>
        </p:txBody>
      </p:sp>
    </p:spTree>
    <p:extLst>
      <p:ext uri="{BB962C8B-B14F-4D97-AF65-F5344CB8AC3E}">
        <p14:creationId xmlns:p14="http://schemas.microsoft.com/office/powerpoint/2010/main" val="34374571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5842C-9DB6-4546-A6DC-DA9CDD943B74}"/>
              </a:ext>
            </a:extLst>
          </p:cNvPr>
          <p:cNvSpPr>
            <a:spLocks noGrp="1"/>
          </p:cNvSpPr>
          <p:nvPr>
            <p:ph type="title"/>
          </p:nvPr>
        </p:nvSpPr>
        <p:spPr>
          <a:xfrm>
            <a:off x="0" y="-130629"/>
            <a:ext cx="11353800" cy="849086"/>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dirty="0" err="1">
                <a:solidFill>
                  <a:schemeClr val="tx1">
                    <a:lumMod val="65000"/>
                    <a:lumOff val="35000"/>
                  </a:schemeClr>
                </a:solidFill>
                <a:latin typeface="Arial" pitchFamily="34"/>
                <a:ea typeface="+mj-ea"/>
                <a:cs typeface="Arial" pitchFamily="34"/>
              </a:rPr>
              <a:t>Intégrer</a:t>
            </a:r>
            <a:r>
              <a:rPr lang="en-US" dirty="0">
                <a:solidFill>
                  <a:schemeClr val="tx1">
                    <a:lumMod val="65000"/>
                    <a:lumOff val="35000"/>
                  </a:schemeClr>
                </a:solidFill>
                <a:latin typeface="Arial" pitchFamily="34"/>
                <a:ea typeface="+mj-ea"/>
                <a:cs typeface="Arial" pitchFamily="34"/>
              </a:rPr>
              <a:t> le genre et la VBG</a:t>
            </a:r>
          </a:p>
        </p:txBody>
      </p:sp>
      <p:sp>
        <p:nvSpPr>
          <p:cNvPr id="3" name="Content Placeholder 2">
            <a:extLst>
              <a:ext uri="{FF2B5EF4-FFF2-40B4-BE49-F238E27FC236}">
                <a16:creationId xmlns:a16="http://schemas.microsoft.com/office/drawing/2014/main" id="{7C45C41E-B10F-4AB4-97D0-15B88C24899B}"/>
              </a:ext>
            </a:extLst>
          </p:cNvPr>
          <p:cNvSpPr>
            <a:spLocks noGrp="1"/>
          </p:cNvSpPr>
          <p:nvPr>
            <p:ph idx="1"/>
          </p:nvPr>
        </p:nvSpPr>
        <p:spPr>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sz="3200" b="1" dirty="0" err="1">
                <a:solidFill>
                  <a:schemeClr val="tx1">
                    <a:lumMod val="65000"/>
                    <a:lumOff val="35000"/>
                  </a:schemeClr>
                </a:solidFill>
                <a:sym typeface="Symbol" charset="0"/>
              </a:rPr>
              <a:t>Intégrer</a:t>
            </a:r>
            <a:r>
              <a:rPr lang="en-US" sz="3200" b="1" dirty="0">
                <a:solidFill>
                  <a:schemeClr val="tx1">
                    <a:lumMod val="65000"/>
                    <a:lumOff val="35000"/>
                  </a:schemeClr>
                </a:solidFill>
                <a:sym typeface="Symbol" charset="0"/>
              </a:rPr>
              <a:t> le genre et la VBG = </a:t>
            </a:r>
            <a:r>
              <a:rPr lang="en-US" sz="3200" b="1" dirty="0" err="1">
                <a:solidFill>
                  <a:schemeClr val="tx1">
                    <a:lumMod val="65000"/>
                    <a:lumOff val="35000"/>
                  </a:schemeClr>
                </a:solidFill>
                <a:sym typeface="Symbol" charset="0"/>
              </a:rPr>
              <a:t>une</a:t>
            </a:r>
            <a:r>
              <a:rPr lang="en-US" sz="3200" b="1" dirty="0">
                <a:solidFill>
                  <a:schemeClr val="tx1">
                    <a:lumMod val="65000"/>
                    <a:lumOff val="35000"/>
                  </a:schemeClr>
                </a:solidFill>
                <a:sym typeface="Symbol" charset="0"/>
              </a:rPr>
              <a:t> bonne </a:t>
            </a:r>
            <a:r>
              <a:rPr lang="en-US" sz="3200" b="1" dirty="0" err="1">
                <a:solidFill>
                  <a:schemeClr val="tx1">
                    <a:lumMod val="65000"/>
                    <a:lumOff val="35000"/>
                  </a:schemeClr>
                </a:solidFill>
                <a:sym typeface="Symbol" charset="0"/>
              </a:rPr>
              <a:t>programmation</a:t>
            </a:r>
            <a:r>
              <a:rPr lang="en-US" sz="3200" b="1" dirty="0">
                <a:solidFill>
                  <a:schemeClr val="tx1">
                    <a:lumMod val="65000"/>
                    <a:lumOff val="35000"/>
                  </a:schemeClr>
                </a:solidFill>
                <a:sym typeface="Symbol" charset="0"/>
              </a:rPr>
              <a:t> </a:t>
            </a:r>
          </a:p>
          <a:p>
            <a:pPr marL="0" indent="0">
              <a:buNone/>
            </a:pPr>
            <a:endParaRPr lang="en-US" sz="3200" b="1" dirty="0">
              <a:solidFill>
                <a:schemeClr val="tx1">
                  <a:lumMod val="65000"/>
                  <a:lumOff val="35000"/>
                </a:schemeClr>
              </a:solidFill>
              <a:sym typeface="Symbol" charset="0"/>
            </a:endParaRPr>
          </a:p>
          <a:p>
            <a:r>
              <a:rPr lang="en-US" sz="3200" b="1" dirty="0" err="1">
                <a:solidFill>
                  <a:schemeClr val="tx1">
                    <a:lumMod val="65000"/>
                    <a:lumOff val="35000"/>
                  </a:schemeClr>
                </a:solidFill>
              </a:rPr>
              <a:t>Int</a:t>
            </a:r>
            <a:r>
              <a:rPr lang="en-US" sz="3200" b="1" dirty="0" err="1">
                <a:solidFill>
                  <a:schemeClr val="tx1">
                    <a:lumMod val="65000"/>
                    <a:lumOff val="35000"/>
                  </a:schemeClr>
                </a:solidFill>
                <a:sym typeface="Symbol" charset="0"/>
              </a:rPr>
              <a:t>égration</a:t>
            </a:r>
            <a:r>
              <a:rPr lang="en-US" sz="3200" b="1" dirty="0">
                <a:solidFill>
                  <a:schemeClr val="tx1">
                    <a:lumMod val="65000"/>
                    <a:lumOff val="35000"/>
                  </a:schemeClr>
                </a:solidFill>
                <a:sym typeface="Symbol" charset="0"/>
              </a:rPr>
              <a:t> de la VBG  </a:t>
            </a:r>
            <a:r>
              <a:rPr lang="en-US" sz="3200" b="1" dirty="0" err="1">
                <a:solidFill>
                  <a:schemeClr val="tx1">
                    <a:lumMod val="65000"/>
                    <a:lumOff val="35000"/>
                  </a:schemeClr>
                </a:solidFill>
                <a:sym typeface="Symbol" charset="0"/>
              </a:rPr>
              <a:t>programmes</a:t>
            </a:r>
            <a:r>
              <a:rPr lang="en-US" sz="3200" b="1" dirty="0">
                <a:solidFill>
                  <a:schemeClr val="tx1">
                    <a:lumMod val="65000"/>
                    <a:lumOff val="35000"/>
                  </a:schemeClr>
                </a:solidFill>
                <a:sym typeface="Symbol" charset="0"/>
              </a:rPr>
              <a:t> VBG</a:t>
            </a:r>
          </a:p>
          <a:p>
            <a:pPr marL="0" indent="0">
              <a:buNone/>
            </a:pPr>
            <a:endParaRPr lang="en-US" dirty="0">
              <a:latin typeface="Calibri" charset="0"/>
            </a:endParaRPr>
          </a:p>
        </p:txBody>
      </p:sp>
    </p:spTree>
    <p:extLst>
      <p:ext uri="{BB962C8B-B14F-4D97-AF65-F5344CB8AC3E}">
        <p14:creationId xmlns:p14="http://schemas.microsoft.com/office/powerpoint/2010/main" val="1714141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7829"/>
            <a:ext cx="11353800" cy="1779815"/>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pPr lvl="0"/>
            <a:br>
              <a:rPr lang="en-US" dirty="0"/>
            </a:br>
            <a:br>
              <a:rPr lang="en-US" dirty="0"/>
            </a:br>
            <a:r>
              <a:rPr lang="en-US" sz="4900" dirty="0" err="1">
                <a:solidFill>
                  <a:schemeClr val="tx1">
                    <a:lumMod val="65000"/>
                    <a:lumOff val="35000"/>
                  </a:schemeClr>
                </a:solidFill>
                <a:latin typeface="Arial" pitchFamily="34"/>
                <a:ea typeface="+mj-ea"/>
                <a:cs typeface="Arial" pitchFamily="34"/>
              </a:rPr>
              <a:t>Objectifs</a:t>
            </a:r>
            <a:r>
              <a:rPr lang="en-US" sz="4900" dirty="0">
                <a:solidFill>
                  <a:schemeClr val="tx1">
                    <a:lumMod val="65000"/>
                    <a:lumOff val="35000"/>
                  </a:schemeClr>
                </a:solidFill>
                <a:latin typeface="Arial" pitchFamily="34"/>
                <a:ea typeface="+mj-ea"/>
                <a:cs typeface="Arial" pitchFamily="34"/>
              </a:rPr>
              <a:t> </a:t>
            </a:r>
            <a:br>
              <a:rPr lang="en-US" sz="4900" dirty="0">
                <a:solidFill>
                  <a:schemeClr val="tx1">
                    <a:lumMod val="65000"/>
                    <a:lumOff val="35000"/>
                  </a:schemeClr>
                </a:solidFill>
                <a:latin typeface="Arial" pitchFamily="34"/>
                <a:ea typeface="+mj-ea"/>
                <a:cs typeface="Arial" pitchFamily="34"/>
              </a:rPr>
            </a:br>
            <a:r>
              <a:rPr lang="en-US" dirty="0"/>
              <a:t> </a:t>
            </a:r>
            <a:br>
              <a:rPr lang="en-US" dirty="0"/>
            </a:br>
            <a:endParaRPr lang="en-US" dirty="0"/>
          </a:p>
        </p:txBody>
      </p:sp>
      <p:sp>
        <p:nvSpPr>
          <p:cNvPr id="3" name="Content Placeholder 2"/>
          <p:cNvSpPr>
            <a:spLocks noGrp="1"/>
          </p:cNvSpPr>
          <p:nvPr>
            <p:ph idx="1"/>
          </p:nvPr>
        </p:nvSpPr>
        <p:spPr>
          <a:xfrm>
            <a:off x="424543" y="1888673"/>
            <a:ext cx="11234057" cy="4114801"/>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fr-FR" sz="3200" b="1" dirty="0">
                <a:solidFill>
                  <a:schemeClr val="tx1">
                    <a:lumMod val="65000"/>
                    <a:lumOff val="35000"/>
                  </a:schemeClr>
                </a:solidFill>
              </a:rPr>
              <a:t>Atteindre efficacement tous les segments de la population concernée par des interventions en matière de nutrition.</a:t>
            </a:r>
          </a:p>
          <a:p>
            <a:r>
              <a:rPr lang="fr-FR" sz="3200" b="1" dirty="0">
                <a:solidFill>
                  <a:schemeClr val="tx1">
                    <a:lumMod val="65000"/>
                    <a:lumOff val="35000"/>
                  </a:schemeClr>
                </a:solidFill>
              </a:rPr>
              <a:t>Mieux répondre aux besoins différents des femmes, des hommes, des filles et des garçons.  </a:t>
            </a:r>
          </a:p>
          <a:p>
            <a:r>
              <a:rPr lang="fr-FR" sz="3200" b="1" dirty="0">
                <a:solidFill>
                  <a:schemeClr val="tx1">
                    <a:lumMod val="65000"/>
                    <a:lumOff val="35000"/>
                  </a:schemeClr>
                </a:solidFill>
              </a:rPr>
              <a:t>Promouvoir la sécurité des femmes, des filles et des groupes à risque et atténuer les risques de la VBG qui sont liés aux programmes de nutrition.</a:t>
            </a:r>
          </a:p>
          <a:p>
            <a:pPr marL="0" indent="0">
              <a:buNone/>
            </a:pPr>
            <a:endParaRPr lang="en-US" dirty="0"/>
          </a:p>
          <a:p>
            <a:pPr marL="0">
              <a:buNone/>
            </a:pPr>
            <a:endParaRPr lang="en-US" sz="2400" dirty="0"/>
          </a:p>
        </p:txBody>
      </p:sp>
    </p:spTree>
    <p:extLst>
      <p:ext uri="{BB962C8B-B14F-4D97-AF65-F5344CB8AC3E}">
        <p14:creationId xmlns:p14="http://schemas.microsoft.com/office/powerpoint/2010/main" val="14584299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49D4AF69-597A-4443-9756-286AA803D1F3}"/>
              </a:ext>
            </a:extLst>
          </p:cNvPr>
          <p:cNvGraphicFramePr/>
          <p:nvPr>
            <p:extLst>
              <p:ext uri="{D42A27DB-BD31-4B8C-83A1-F6EECF244321}">
                <p14:modId xmlns:p14="http://schemas.microsoft.com/office/powerpoint/2010/main" val="3018652424"/>
              </p:ext>
            </p:extLst>
          </p:nvPr>
        </p:nvGraphicFramePr>
        <p:xfrm>
          <a:off x="4243968" y="2415701"/>
          <a:ext cx="2176808" cy="23422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3F09246C-D957-4830-989F-6530CAD2DF03}"/>
              </a:ext>
            </a:extLst>
          </p:cNvPr>
          <p:cNvSpPr txBox="1"/>
          <p:nvPr/>
        </p:nvSpPr>
        <p:spPr>
          <a:xfrm>
            <a:off x="1712201" y="809934"/>
            <a:ext cx="2640211" cy="2292935"/>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err="1">
                <a:solidFill>
                  <a:prstClr val="black"/>
                </a:solidFill>
                <a:latin typeface="Calibri"/>
              </a:rPr>
              <a:t>Am</a:t>
            </a:r>
            <a:r>
              <a:rPr lang="en-US" sz="1300" dirty="0" err="1">
                <a:solidFill>
                  <a:prstClr val="black"/>
                </a:solidFill>
                <a:latin typeface="Calibri" panose="020F0502020204030204" pitchFamily="34" charset="0"/>
                <a:cs typeface="Calibri" panose="020F0502020204030204" pitchFamily="34" charset="0"/>
              </a:rPr>
              <a:t>élioration</a:t>
            </a:r>
            <a:r>
              <a:rPr lang="en-US" sz="1300" dirty="0">
                <a:solidFill>
                  <a:prstClr val="black"/>
                </a:solidFill>
                <a:latin typeface="Calibri" panose="020F0502020204030204" pitchFamily="34" charset="0"/>
                <a:cs typeface="Calibri" panose="020F0502020204030204" pitchFamily="34" charset="0"/>
              </a:rPr>
              <a:t> du </a:t>
            </a:r>
            <a:r>
              <a:rPr lang="en-US" sz="1300" dirty="0" err="1">
                <a:solidFill>
                  <a:prstClr val="black"/>
                </a:solidFill>
                <a:latin typeface="Calibri" panose="020F0502020204030204" pitchFamily="34" charset="0"/>
                <a:cs typeface="Calibri" panose="020F0502020204030204" pitchFamily="34" charset="0"/>
              </a:rPr>
              <a:t>statut</a:t>
            </a:r>
            <a:r>
              <a:rPr lang="en-US" sz="1300" dirty="0">
                <a:solidFill>
                  <a:prstClr val="black"/>
                </a:solidFill>
                <a:latin typeface="Calibri" panose="020F0502020204030204" pitchFamily="34" charset="0"/>
                <a:cs typeface="Calibri" panose="020F0502020204030204" pitchFamily="34" charset="0"/>
              </a:rPr>
              <a:t> </a:t>
            </a:r>
            <a:r>
              <a:rPr lang="en-US" sz="1300" dirty="0" err="1">
                <a:solidFill>
                  <a:prstClr val="black"/>
                </a:solidFill>
                <a:latin typeface="Calibri" panose="020F0502020204030204" pitchFamily="34" charset="0"/>
                <a:cs typeface="Calibri" panose="020F0502020204030204" pitchFamily="34" charset="0"/>
              </a:rPr>
              <a:t>nutritionnel</a:t>
            </a:r>
            <a:r>
              <a:rPr lang="en-US" sz="1300" dirty="0">
                <a:solidFill>
                  <a:prstClr val="black"/>
                </a:solidFill>
                <a:latin typeface="Calibri" panose="020F0502020204030204" pitchFamily="34" charset="0"/>
                <a:cs typeface="Calibri" panose="020F0502020204030204" pitchFamily="34" charset="0"/>
              </a:rPr>
              <a:t> </a:t>
            </a:r>
            <a:r>
              <a:rPr lang="en-US" sz="1300" dirty="0" err="1">
                <a:solidFill>
                  <a:prstClr val="black"/>
                </a:solidFill>
                <a:latin typeface="Calibri" panose="020F0502020204030204" pitchFamily="34" charset="0"/>
                <a:cs typeface="Calibri" panose="020F0502020204030204" pitchFamily="34" charset="0"/>
              </a:rPr>
              <a:t>parce</a:t>
            </a:r>
            <a:r>
              <a:rPr lang="en-US" sz="1300" dirty="0">
                <a:solidFill>
                  <a:prstClr val="black"/>
                </a:solidFill>
                <a:latin typeface="Calibri" panose="020F0502020204030204" pitchFamily="34" charset="0"/>
                <a:cs typeface="Calibri" panose="020F0502020204030204" pitchFamily="34" charset="0"/>
              </a:rPr>
              <a:t> que :</a:t>
            </a:r>
            <a:endParaRPr kumimoji="0" lang="en-US" sz="1300" b="0" i="0" u="none" strike="noStrike" kern="1200" cap="none" spc="0" normalizeH="0" baseline="0" noProof="0" dirty="0">
              <a:ln>
                <a:noFill/>
              </a:ln>
              <a:solidFill>
                <a:prstClr val="black"/>
              </a:solidFill>
              <a:effectLst/>
              <a:uLnTx/>
              <a:uFillTx/>
              <a:latin typeface="Calibri"/>
            </a:endParaRPr>
          </a:p>
          <a:p>
            <a:pPr marL="213995" marR="0" lvl="0" indent="-21399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1200" cap="none" spc="0" normalizeH="0" baseline="0" noProof="0" dirty="0" err="1">
                <a:ln>
                  <a:noFill/>
                </a:ln>
                <a:solidFill>
                  <a:prstClr val="black"/>
                </a:solidFill>
                <a:effectLst/>
                <a:uLnTx/>
                <a:uFillTx/>
                <a:latin typeface="Calibri"/>
              </a:rPr>
              <a:t>Tous</a:t>
            </a:r>
            <a:r>
              <a:rPr kumimoji="0" lang="en-US" sz="1300" b="0" i="0" u="none" strike="noStrike" kern="1200" cap="none" spc="0" normalizeH="0" baseline="0" noProof="0" dirty="0">
                <a:ln>
                  <a:noFill/>
                </a:ln>
                <a:solidFill>
                  <a:prstClr val="black"/>
                </a:solidFill>
                <a:effectLst/>
                <a:uLnTx/>
                <a:uFillTx/>
                <a:latin typeface="Calibri"/>
              </a:rPr>
              <a:t> les </a:t>
            </a:r>
            <a:r>
              <a:rPr kumimoji="0" lang="en-US" sz="1300" b="0" i="0" u="none" strike="noStrike" kern="1200" cap="none" spc="0" normalizeH="0" baseline="0" noProof="0" dirty="0" err="1">
                <a:ln>
                  <a:noFill/>
                </a:ln>
                <a:solidFill>
                  <a:prstClr val="black"/>
                </a:solidFill>
                <a:effectLst/>
                <a:uLnTx/>
                <a:uFillTx/>
                <a:latin typeface="Calibri"/>
              </a:rPr>
              <a:t>membres</a:t>
            </a:r>
            <a:r>
              <a:rPr kumimoji="0" lang="en-US" sz="1300" b="0" i="0" u="none" strike="noStrike" kern="1200" cap="none" spc="0" normalizeH="0" baseline="0" noProof="0" dirty="0">
                <a:ln>
                  <a:noFill/>
                </a:ln>
                <a:solidFill>
                  <a:prstClr val="black"/>
                </a:solidFill>
                <a:effectLst/>
                <a:uLnTx/>
                <a:uFillTx/>
                <a:latin typeface="Calibri"/>
              </a:rPr>
              <a:t> de la </a:t>
            </a:r>
            <a:r>
              <a:rPr kumimoji="0" lang="en-US" sz="1300" b="0" i="0" u="none" strike="noStrike" kern="1200" cap="none" spc="0" normalizeH="0" baseline="0" noProof="0" dirty="0" err="1">
                <a:ln>
                  <a:noFill/>
                </a:ln>
                <a:solidFill>
                  <a:prstClr val="black"/>
                </a:solidFill>
                <a:effectLst/>
                <a:uLnTx/>
                <a:uFillTx/>
                <a:latin typeface="Calibri"/>
              </a:rPr>
              <a:t>famille</a:t>
            </a:r>
            <a:r>
              <a:rPr kumimoji="0" lang="en-US" sz="1300" b="0" i="0" u="none" strike="noStrike" kern="1200" cap="none" spc="0" normalizeH="0" noProof="0" dirty="0">
                <a:ln>
                  <a:noFill/>
                </a:ln>
                <a:solidFill>
                  <a:prstClr val="black"/>
                </a:solidFill>
                <a:effectLst/>
                <a:uLnTx/>
                <a:uFillTx/>
                <a:latin typeface="Calibri"/>
              </a:rPr>
              <a:t> </a:t>
            </a:r>
            <a:r>
              <a:rPr kumimoji="0" lang="en-US" sz="1300" b="0" i="0" u="none" strike="noStrike" kern="1200" cap="none" spc="0" normalizeH="0" noProof="0" dirty="0" err="1">
                <a:ln>
                  <a:noFill/>
                </a:ln>
                <a:solidFill>
                  <a:prstClr val="black"/>
                </a:solidFill>
                <a:effectLst/>
                <a:uLnTx/>
                <a:uFillTx/>
                <a:latin typeface="Calibri"/>
              </a:rPr>
              <a:t>peuvent</a:t>
            </a:r>
            <a:r>
              <a:rPr kumimoji="0" lang="en-US" sz="1300" b="0" i="0" u="none" strike="noStrike" kern="1200" cap="none" spc="0" normalizeH="0" noProof="0" dirty="0">
                <a:ln>
                  <a:noFill/>
                </a:ln>
                <a:solidFill>
                  <a:prstClr val="black"/>
                </a:solidFill>
                <a:effectLst/>
                <a:uLnTx/>
                <a:uFillTx/>
                <a:latin typeface="Calibri"/>
              </a:rPr>
              <a:t> </a:t>
            </a:r>
            <a:r>
              <a:rPr kumimoji="0" lang="en-US" sz="1300" b="0" i="0" u="none" strike="noStrike" kern="1200" cap="none" spc="0" normalizeH="0" noProof="0" dirty="0" err="1">
                <a:ln>
                  <a:noFill/>
                </a:ln>
                <a:solidFill>
                  <a:prstClr val="black"/>
                </a:solidFill>
                <a:effectLst/>
                <a:uLnTx/>
                <a:uFillTx/>
                <a:latin typeface="Calibri"/>
              </a:rPr>
              <a:t>avoir</a:t>
            </a:r>
            <a:r>
              <a:rPr kumimoji="0" lang="en-US" sz="1300" b="0" i="0" u="none" strike="noStrike" kern="1200" cap="none" spc="0" normalizeH="0" noProof="0" dirty="0">
                <a:ln>
                  <a:noFill/>
                </a:ln>
                <a:solidFill>
                  <a:prstClr val="black"/>
                </a:solidFill>
                <a:effectLst/>
                <a:uLnTx/>
                <a:uFillTx/>
                <a:latin typeface="Calibri"/>
              </a:rPr>
              <a:t> un bon r</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égime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alimentaire</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qui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est</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basé</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sur de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bonnes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connaissances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au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sujet</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de la nutrition.</a:t>
            </a:r>
            <a:endParaRPr lang="en-US" sz="1300" b="0" i="0" u="none" strike="noStrike" kern="1200" cap="none" spc="0" normalizeH="0" baseline="0" noProof="0" dirty="0">
              <a:ln>
                <a:noFill/>
              </a:ln>
              <a:solidFill>
                <a:prstClr val="black"/>
              </a:solidFill>
              <a:effectLst/>
              <a:uLnTx/>
              <a:uFillTx/>
              <a:latin typeface="Calibri"/>
              <a:cs typeface="Calibri"/>
            </a:endParaRPr>
          </a:p>
          <a:p>
            <a:pPr marL="213995" indent="-213995">
              <a:buFont typeface="Arial" panose="020B0604020202020204" pitchFamily="34" charset="0"/>
              <a:buChar char="•"/>
              <a:defRPr/>
            </a:pPr>
            <a:r>
              <a:rPr kumimoji="0" lang="en-US" sz="1300" b="0" i="0" u="none" strike="noStrike" kern="1200" cap="none" spc="0" normalizeH="0" baseline="0" noProof="0" dirty="0">
                <a:ln>
                  <a:noFill/>
                </a:ln>
                <a:effectLst/>
                <a:uLnTx/>
                <a:uFillTx/>
                <a:latin typeface="Calibri"/>
              </a:rPr>
              <a:t>Les femmes </a:t>
            </a:r>
            <a:r>
              <a:rPr kumimoji="0" lang="en-US" sz="1300" b="0" i="0" u="none" strike="noStrike" kern="1200" cap="none" spc="0" normalizeH="0" baseline="0" noProof="0" dirty="0" err="1">
                <a:ln>
                  <a:noFill/>
                </a:ln>
                <a:effectLst/>
                <a:uLnTx/>
                <a:uFillTx/>
                <a:latin typeface="Calibri"/>
              </a:rPr>
              <a:t>sont</a:t>
            </a:r>
            <a:r>
              <a:rPr kumimoji="0" lang="en-US" sz="1300" b="0" i="0" u="none" strike="noStrike" kern="1200" cap="none" spc="0" normalizeH="0" noProof="0" dirty="0">
                <a:ln>
                  <a:noFill/>
                </a:ln>
                <a:effectLst/>
                <a:uLnTx/>
                <a:uFillTx/>
                <a:latin typeface="Calibri"/>
              </a:rPr>
              <a:t> plus en </a:t>
            </a:r>
            <a:r>
              <a:rPr kumimoji="0" lang="en-US" sz="1300" b="0" i="0" u="none" strike="noStrike" kern="1200" cap="none" spc="0" normalizeH="0" noProof="0" dirty="0" err="1">
                <a:ln>
                  <a:noFill/>
                </a:ln>
                <a:effectLst/>
                <a:uLnTx/>
                <a:uFillTx/>
                <a:latin typeface="Calibri"/>
              </a:rPr>
              <a:t>s</a:t>
            </a:r>
            <a:r>
              <a:rPr lang="en-US" sz="1300" dirty="0" err="1">
                <a:latin typeface="Calibri"/>
                <a:cs typeface="Calibri"/>
              </a:rPr>
              <a:t>écurité</a:t>
            </a:r>
            <a:r>
              <a:rPr lang="en-US" sz="1300" dirty="0">
                <a:latin typeface="Calibri"/>
                <a:cs typeface="Calibri"/>
              </a:rPr>
              <a:t> et on en </a:t>
            </a:r>
            <a:r>
              <a:rPr lang="en-US" sz="1300" dirty="0" err="1">
                <a:latin typeface="Calibri"/>
                <a:cs typeface="Calibri"/>
              </a:rPr>
              <a:t>prend</a:t>
            </a:r>
            <a:r>
              <a:rPr lang="en-US" sz="1300" dirty="0">
                <a:latin typeface="Calibri"/>
                <a:cs typeface="Calibri"/>
              </a:rPr>
              <a:t> </a:t>
            </a:r>
            <a:r>
              <a:rPr lang="en-US" sz="1300" dirty="0" err="1">
                <a:latin typeface="Calibri"/>
                <a:cs typeface="Calibri"/>
              </a:rPr>
              <a:t>soin</a:t>
            </a:r>
            <a:r>
              <a:rPr lang="en-US" sz="1300" dirty="0">
                <a:latin typeface="Calibri"/>
                <a:cs typeface="Calibri"/>
              </a:rPr>
              <a:t>. </a:t>
            </a:r>
            <a:endParaRPr lang="en-US" sz="1300" dirty="0">
              <a:latin typeface="Calibri" panose="020F0502020204030204" pitchFamily="34" charset="0"/>
              <a:cs typeface="Calibri" panose="020F0502020204030204" pitchFamily="34" charset="0"/>
            </a:endParaRPr>
          </a:p>
          <a:p>
            <a:pPr marL="213995" lvl="0" indent="-213995">
              <a:buFont typeface="Arial" panose="020B0604020202020204" pitchFamily="34" charset="0"/>
              <a:buChar char="•"/>
              <a:defRPr/>
            </a:pPr>
            <a:r>
              <a:rPr lang="en-US" sz="1300" dirty="0">
                <a:latin typeface="Calibri"/>
              </a:rPr>
              <a:t>Les </a:t>
            </a:r>
            <a:r>
              <a:rPr lang="en-US" sz="1300" dirty="0" err="1">
                <a:latin typeface="Calibri"/>
              </a:rPr>
              <a:t>filles</a:t>
            </a:r>
            <a:r>
              <a:rPr lang="en-US" sz="1300" dirty="0">
                <a:latin typeface="Calibri"/>
              </a:rPr>
              <a:t> et les gar</a:t>
            </a:r>
            <a:r>
              <a:rPr lang="en-US" sz="1300" dirty="0">
                <a:latin typeface="Calibri"/>
                <a:cs typeface="Calibri"/>
              </a:rPr>
              <a:t>çons </a:t>
            </a:r>
            <a:r>
              <a:rPr lang="en-US" sz="1300" dirty="0" err="1">
                <a:latin typeface="Calibri"/>
                <a:cs typeface="Calibri"/>
              </a:rPr>
              <a:t>sont</a:t>
            </a:r>
            <a:r>
              <a:rPr lang="en-US" sz="1300" dirty="0">
                <a:latin typeface="Calibri"/>
                <a:cs typeface="Calibri"/>
              </a:rPr>
              <a:t> bien </a:t>
            </a:r>
            <a:r>
              <a:rPr lang="en-US" sz="1300" dirty="0" err="1">
                <a:latin typeface="Calibri"/>
                <a:cs typeface="Calibri"/>
              </a:rPr>
              <a:t>soignés</a:t>
            </a:r>
            <a:r>
              <a:rPr lang="en-US" sz="1300" dirty="0">
                <a:latin typeface="Calibri"/>
                <a:cs typeface="Calibri"/>
              </a:rPr>
              <a:t>.</a:t>
            </a:r>
            <a:endParaRPr lang="en-US" sz="1300" b="0" i="0" u="none" strike="noStrike" kern="1200" cap="none" spc="0" normalizeH="0" baseline="0" noProof="0" dirty="0">
              <a:ln>
                <a:noFill/>
              </a:ln>
              <a:effectLst/>
              <a:uLnTx/>
              <a:uFillTx/>
              <a:latin typeface="Calibri"/>
              <a:cs typeface="Calibri"/>
            </a:endParaRPr>
          </a:p>
        </p:txBody>
      </p:sp>
      <p:sp>
        <p:nvSpPr>
          <p:cNvPr id="6" name="TextBox 5">
            <a:extLst>
              <a:ext uri="{FF2B5EF4-FFF2-40B4-BE49-F238E27FC236}">
                <a16:creationId xmlns:a16="http://schemas.microsoft.com/office/drawing/2014/main" id="{EB3B11E4-ECE4-4F79-B1A0-68651B480502}"/>
              </a:ext>
            </a:extLst>
          </p:cNvPr>
          <p:cNvSpPr txBox="1"/>
          <p:nvPr/>
        </p:nvSpPr>
        <p:spPr>
          <a:xfrm>
            <a:off x="1726577" y="2743668"/>
            <a:ext cx="2640213" cy="2292935"/>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t">
            <a:spAutoFit/>
          </a:bodyPr>
          <a:lstStyle/>
          <a:p>
            <a:pPr>
              <a:defRPr/>
            </a:pPr>
            <a:r>
              <a:rPr lang="en-US" sz="1300" dirty="0">
                <a:ea typeface="+mn-lt"/>
                <a:cs typeface="+mn-lt"/>
              </a:rPr>
              <a:t>Meilleur </a:t>
            </a:r>
            <a:r>
              <a:rPr lang="en-US" sz="1300" dirty="0" err="1">
                <a:ea typeface="+mn-lt"/>
                <a:cs typeface="+mn-lt"/>
              </a:rPr>
              <a:t>accès</a:t>
            </a:r>
            <a:r>
              <a:rPr lang="en-US" sz="1300" dirty="0">
                <a:ea typeface="+mn-lt"/>
                <a:cs typeface="+mn-lt"/>
              </a:rPr>
              <a:t> aux services de nutrition </a:t>
            </a:r>
            <a:r>
              <a:rPr lang="en-US" sz="1300" dirty="0" err="1">
                <a:ea typeface="+mn-lt"/>
                <a:cs typeface="+mn-lt"/>
              </a:rPr>
              <a:t>parce</a:t>
            </a:r>
            <a:r>
              <a:rPr lang="en-US" sz="1300" dirty="0">
                <a:ea typeface="+mn-lt"/>
                <a:cs typeface="+mn-lt"/>
              </a:rPr>
              <a:t> que :</a:t>
            </a:r>
            <a:endParaRPr lang="en-US" dirty="0">
              <a:ea typeface="+mn-lt"/>
              <a:cs typeface="+mn-lt"/>
            </a:endParaRPr>
          </a:p>
          <a:p>
            <a:pPr marL="213995" indent="-213995">
              <a:buFont typeface="Arial" panose="020B0604020202020204" pitchFamily="34" charset="0"/>
              <a:buChar char="•"/>
              <a:defRPr/>
            </a:pPr>
            <a:r>
              <a:rPr lang="en-US" sz="1300" dirty="0">
                <a:latin typeface="Calibri"/>
              </a:rPr>
              <a:t>Les femmes et les enfants des m</a:t>
            </a:r>
            <a:r>
              <a:rPr lang="en-US" sz="1300" dirty="0">
                <a:latin typeface="Calibri"/>
                <a:cs typeface="Calibri"/>
              </a:rPr>
              <a:t>énages </a:t>
            </a:r>
            <a:r>
              <a:rPr lang="en-US" sz="1300" dirty="0" err="1">
                <a:latin typeface="Calibri"/>
                <a:cs typeface="Calibri"/>
              </a:rPr>
              <a:t>vulnérables</a:t>
            </a:r>
            <a:r>
              <a:rPr lang="en-US" sz="1300" dirty="0">
                <a:latin typeface="Calibri"/>
                <a:cs typeface="Calibri"/>
              </a:rPr>
              <a:t> </a:t>
            </a:r>
            <a:r>
              <a:rPr lang="en-US" sz="1300" dirty="0" err="1">
                <a:latin typeface="Calibri"/>
                <a:cs typeface="Calibri"/>
              </a:rPr>
              <a:t>peuvent</a:t>
            </a:r>
            <a:r>
              <a:rPr lang="en-US" sz="1300" dirty="0">
                <a:latin typeface="Calibri"/>
                <a:cs typeface="Calibri"/>
              </a:rPr>
              <a:t> </a:t>
            </a:r>
            <a:r>
              <a:rPr lang="en-US" sz="1300" dirty="0" err="1">
                <a:latin typeface="Calibri"/>
                <a:cs typeface="Calibri"/>
              </a:rPr>
              <a:t>accéder</a:t>
            </a:r>
            <a:r>
              <a:rPr lang="en-US" sz="1300" dirty="0">
                <a:latin typeface="Calibri"/>
                <a:cs typeface="Calibri"/>
              </a:rPr>
              <a:t> à des </a:t>
            </a:r>
            <a:r>
              <a:rPr lang="en-US" sz="1300" dirty="0" err="1">
                <a:latin typeface="Calibri"/>
                <a:cs typeface="Calibri"/>
              </a:rPr>
              <a:t>informations</a:t>
            </a:r>
            <a:r>
              <a:rPr lang="en-US" sz="1300" dirty="0">
                <a:latin typeface="Calibri"/>
                <a:cs typeface="Calibri"/>
              </a:rPr>
              <a:t> </a:t>
            </a:r>
            <a:r>
              <a:rPr lang="en-US" sz="1300" dirty="0" err="1">
                <a:latin typeface="Calibri"/>
                <a:cs typeface="Calibri"/>
              </a:rPr>
              <a:t>concernant</a:t>
            </a:r>
            <a:r>
              <a:rPr lang="en-US" sz="1300" dirty="0">
                <a:latin typeface="Calibri"/>
                <a:cs typeface="Calibri"/>
              </a:rPr>
              <a:t> la nutrition et les services sans </a:t>
            </a:r>
            <a:r>
              <a:rPr lang="en-US" sz="1300" dirty="0" err="1">
                <a:latin typeface="Calibri"/>
                <a:cs typeface="Calibri"/>
              </a:rPr>
              <a:t>craindre</a:t>
            </a:r>
            <a:r>
              <a:rPr lang="en-US" sz="1300" dirty="0">
                <a:latin typeface="Calibri"/>
                <a:cs typeface="Calibri"/>
              </a:rPr>
              <a:t> la VBG à la </a:t>
            </a:r>
            <a:r>
              <a:rPr lang="en-US" sz="1300" dirty="0" err="1">
                <a:latin typeface="Calibri"/>
                <a:cs typeface="Calibri"/>
              </a:rPr>
              <a:t>maison</a:t>
            </a:r>
            <a:r>
              <a:rPr lang="en-US" sz="1300" dirty="0">
                <a:latin typeface="Calibri"/>
                <a:cs typeface="Calibri"/>
              </a:rPr>
              <a:t> </a:t>
            </a:r>
            <a:r>
              <a:rPr lang="en-US" sz="1300" dirty="0" err="1">
                <a:latin typeface="Calibri"/>
                <a:cs typeface="Calibri"/>
              </a:rPr>
              <a:t>ou</a:t>
            </a:r>
            <a:r>
              <a:rPr lang="en-US" sz="1300" dirty="0">
                <a:latin typeface="Calibri"/>
                <a:cs typeface="Calibri"/>
              </a:rPr>
              <a:t> dans les services. </a:t>
            </a:r>
            <a:endParaRPr lang="en-US" sz="1300" dirty="0">
              <a:latin typeface="Calibri" panose="020F0502020204030204" pitchFamily="34" charset="0"/>
              <a:cs typeface="Calibri" panose="020F0502020204030204" pitchFamily="34" charset="0"/>
            </a:endParaRPr>
          </a:p>
          <a:p>
            <a:pPr marL="213995" lvl="0" indent="-213995">
              <a:buFont typeface="Arial" panose="020B0604020202020204" pitchFamily="34" charset="0"/>
              <a:buChar char="•"/>
              <a:defRPr/>
            </a:pPr>
            <a:r>
              <a:rPr kumimoji="0" lang="en-US" sz="13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Les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populations plus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vulnérables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peuvent</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accéder</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aux services de nutrition. </a:t>
            </a:r>
            <a:endParaRPr lang="en-US" sz="1300" b="0" i="0" u="none" strike="noStrike" kern="1200" cap="none" spc="0" normalizeH="0" baseline="0" noProof="0" dirty="0">
              <a:ln>
                <a:noFill/>
              </a:ln>
              <a:solidFill>
                <a:prstClr val="black"/>
              </a:solidFill>
              <a:effectLst/>
              <a:uLnTx/>
              <a:uFillTx/>
              <a:latin typeface="Calibri"/>
              <a:cs typeface="Calibri"/>
            </a:endParaRPr>
          </a:p>
        </p:txBody>
      </p:sp>
      <p:sp>
        <p:nvSpPr>
          <p:cNvPr id="7" name="TextBox 6">
            <a:extLst>
              <a:ext uri="{FF2B5EF4-FFF2-40B4-BE49-F238E27FC236}">
                <a16:creationId xmlns:a16="http://schemas.microsoft.com/office/drawing/2014/main" id="{7A9DC0D1-D541-460F-B393-A9AC8BD98CAD}"/>
              </a:ext>
            </a:extLst>
          </p:cNvPr>
          <p:cNvSpPr txBox="1"/>
          <p:nvPr/>
        </p:nvSpPr>
        <p:spPr>
          <a:xfrm>
            <a:off x="1769163" y="5055387"/>
            <a:ext cx="3527667" cy="89255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1200" cap="none" spc="0" normalizeH="0" baseline="0" noProof="0" dirty="0">
                <a:ln>
                  <a:noFill/>
                </a:ln>
                <a:solidFill>
                  <a:prstClr val="black"/>
                </a:solidFill>
                <a:effectLst/>
                <a:uLnTx/>
                <a:uFillTx/>
                <a:latin typeface="Calibri"/>
              </a:rPr>
              <a:t>Plus de femmes </a:t>
            </a:r>
            <a:r>
              <a:rPr kumimoji="0" lang="en-US" sz="1300" b="0" i="0" u="none" strike="noStrike" kern="1200" cap="none" spc="0" normalizeH="0" baseline="0" noProof="0" dirty="0" err="1">
                <a:ln>
                  <a:noFill/>
                </a:ln>
                <a:solidFill>
                  <a:prstClr val="black"/>
                </a:solidFill>
                <a:effectLst/>
                <a:uLnTx/>
                <a:uFillTx/>
                <a:latin typeface="Calibri"/>
              </a:rPr>
              <a:t>peuvent</a:t>
            </a:r>
            <a:r>
              <a:rPr kumimoji="0" lang="en-US" sz="1300" b="0" i="0" u="none" strike="noStrike" kern="1200" cap="none" spc="0" normalizeH="0" noProof="0" dirty="0">
                <a:ln>
                  <a:noFill/>
                </a:ln>
                <a:solidFill>
                  <a:prstClr val="black"/>
                </a:solidFill>
                <a:effectLst/>
                <a:uLnTx/>
                <a:uFillTx/>
                <a:latin typeface="Calibri"/>
              </a:rPr>
              <a:t> </a:t>
            </a:r>
            <a:r>
              <a:rPr kumimoji="0" lang="en-US" sz="1300" b="0" i="0" u="none" strike="noStrike" kern="1200" cap="none" spc="0" normalizeH="0" noProof="0" dirty="0" err="1">
                <a:ln>
                  <a:noFill/>
                </a:ln>
                <a:solidFill>
                  <a:prstClr val="black"/>
                </a:solidFill>
                <a:effectLst/>
                <a:uLnTx/>
                <a:uFillTx/>
                <a:latin typeface="Calibri"/>
              </a:rPr>
              <a:t>acc</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éder</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aux services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tels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que les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espaces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amis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des femmes.</a:t>
            </a:r>
            <a:endParaRPr kumimoji="0" lang="en-US" sz="1300" b="0" i="0" u="none" strike="noStrike" kern="1200" cap="none" spc="0" normalizeH="0" baseline="0" noProof="0" dirty="0">
              <a:ln>
                <a:noFill/>
              </a:ln>
              <a:solidFill>
                <a:prstClr val="black"/>
              </a:solidFill>
              <a:effectLst/>
              <a:uLnTx/>
              <a:uFillTx/>
              <a:latin typeface="Calibri"/>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1200" cap="none" spc="0" normalizeH="0" baseline="0" noProof="0" dirty="0">
                <a:ln>
                  <a:noFill/>
                </a:ln>
                <a:solidFill>
                  <a:prstClr val="black"/>
                </a:solidFill>
                <a:effectLst/>
                <a:uLnTx/>
                <a:uFillTx/>
                <a:latin typeface="Calibri"/>
              </a:rPr>
              <a:t>Plus de </a:t>
            </a:r>
            <a:r>
              <a:rPr kumimoji="0" lang="en-US" sz="1300" b="0" i="0" u="none" strike="noStrike" kern="1200" cap="none" spc="0" normalizeH="0" baseline="0" noProof="0" dirty="0" err="1">
                <a:ln>
                  <a:noFill/>
                </a:ln>
                <a:solidFill>
                  <a:prstClr val="black"/>
                </a:solidFill>
                <a:effectLst/>
                <a:uLnTx/>
                <a:uFillTx/>
                <a:latin typeface="Calibri"/>
              </a:rPr>
              <a:t>survivant</a:t>
            </a:r>
            <a:r>
              <a:rPr kumimoji="0" lang="en-US" sz="1300" b="0" i="0" u="none" strike="noStrike" kern="1200" cap="none" spc="0" normalizeH="0" baseline="0" noProof="0" dirty="0">
                <a:ln>
                  <a:noFill/>
                </a:ln>
                <a:solidFill>
                  <a:prstClr val="black"/>
                </a:solidFill>
                <a:effectLst/>
                <a:uLnTx/>
                <a:uFillTx/>
                <a:latin typeface="Calibri"/>
              </a:rPr>
              <a:t>(e)s</a:t>
            </a:r>
            <a:r>
              <a:rPr kumimoji="0" lang="en-US" sz="1300" b="0" i="0" u="none" strike="noStrike" kern="1200" cap="none" spc="0" normalizeH="0" noProof="0" dirty="0">
                <a:ln>
                  <a:noFill/>
                </a:ln>
                <a:solidFill>
                  <a:prstClr val="black"/>
                </a:solidFill>
                <a:effectLst/>
                <a:uLnTx/>
                <a:uFillTx/>
                <a:latin typeface="Calibri"/>
              </a:rPr>
              <a:t> </a:t>
            </a:r>
            <a:r>
              <a:rPr kumimoji="0" lang="en-US" sz="1300" b="0" i="0" u="none" strike="noStrike" kern="1200" cap="none" spc="0" normalizeH="0" noProof="0" dirty="0" err="1">
                <a:ln>
                  <a:noFill/>
                </a:ln>
                <a:solidFill>
                  <a:prstClr val="black"/>
                </a:solidFill>
                <a:effectLst/>
                <a:uLnTx/>
                <a:uFillTx/>
                <a:latin typeface="Calibri"/>
              </a:rPr>
              <a:t>peuvent</a:t>
            </a:r>
            <a:r>
              <a:rPr kumimoji="0" lang="en-US" sz="1300" b="0" i="0" u="none" strike="noStrike" kern="1200" cap="none" spc="0" normalizeH="0" noProof="0" dirty="0">
                <a:ln>
                  <a:noFill/>
                </a:ln>
                <a:solidFill>
                  <a:prstClr val="black"/>
                </a:solidFill>
                <a:effectLst/>
                <a:uLnTx/>
                <a:uFillTx/>
                <a:latin typeface="Calibri"/>
              </a:rPr>
              <a:t> </a:t>
            </a:r>
            <a:r>
              <a:rPr kumimoji="0" lang="en-US" sz="1300" b="0" i="0" u="none" strike="noStrike" kern="1200" cap="none" spc="0" normalizeH="0" baseline="0" noProof="0" dirty="0">
                <a:ln>
                  <a:noFill/>
                </a:ln>
                <a:solidFill>
                  <a:prstClr val="black"/>
                </a:solidFill>
                <a:effectLst/>
                <a:uLnTx/>
                <a:uFillTx/>
                <a:latin typeface="Calibri"/>
              </a:rPr>
              <a:t>demander </a:t>
            </a:r>
            <a:r>
              <a:rPr kumimoji="0" lang="en-US" sz="1300" b="0" i="0" u="none" strike="noStrike" kern="1200" cap="none" spc="0" normalizeH="0" baseline="0" noProof="0" dirty="0" err="1">
                <a:ln>
                  <a:noFill/>
                </a:ln>
                <a:solidFill>
                  <a:prstClr val="black"/>
                </a:solidFill>
                <a:effectLst/>
                <a:uLnTx/>
                <a:uFillTx/>
                <a:latin typeface="Calibri"/>
              </a:rPr>
              <a:t>l’aide</a:t>
            </a:r>
            <a:r>
              <a:rPr kumimoji="0" lang="en-US" sz="1300" b="0" i="0" u="none" strike="noStrike" kern="1200" cap="none" spc="0" normalizeH="0" baseline="0" noProof="0" dirty="0">
                <a:ln>
                  <a:noFill/>
                </a:ln>
                <a:solidFill>
                  <a:prstClr val="black"/>
                </a:solidFill>
                <a:effectLst/>
                <a:uLnTx/>
                <a:uFillTx/>
                <a:latin typeface="Calibri"/>
              </a:rPr>
              <a:t> des </a:t>
            </a:r>
            <a:r>
              <a:rPr kumimoji="0" lang="en-US" sz="1300" b="0" i="0" u="none" strike="noStrike" kern="1200" cap="none" spc="0" normalizeH="0" baseline="0" noProof="0" dirty="0" err="1">
                <a:ln>
                  <a:noFill/>
                </a:ln>
                <a:solidFill>
                  <a:prstClr val="black"/>
                </a:solidFill>
                <a:effectLst/>
                <a:uLnTx/>
                <a:uFillTx/>
                <a:latin typeface="Calibri"/>
              </a:rPr>
              <a:t>prestataires</a:t>
            </a:r>
            <a:r>
              <a:rPr kumimoji="0" lang="en-US" sz="1300" b="0" i="0" u="none" strike="noStrike" kern="1200" cap="none" spc="0" normalizeH="0" baseline="0" noProof="0" dirty="0">
                <a:ln>
                  <a:noFill/>
                </a:ln>
                <a:solidFill>
                  <a:prstClr val="black"/>
                </a:solidFill>
                <a:effectLst/>
                <a:uLnTx/>
                <a:uFillTx/>
                <a:latin typeface="Calibri"/>
              </a:rPr>
              <a:t> de services de VBG. </a:t>
            </a:r>
          </a:p>
        </p:txBody>
      </p:sp>
      <p:sp>
        <p:nvSpPr>
          <p:cNvPr id="9" name="TextBox 8">
            <a:extLst>
              <a:ext uri="{FF2B5EF4-FFF2-40B4-BE49-F238E27FC236}">
                <a16:creationId xmlns:a16="http://schemas.microsoft.com/office/drawing/2014/main" id="{1ECB2E31-54AD-4056-9624-D9092E99771D}"/>
              </a:ext>
            </a:extLst>
          </p:cNvPr>
          <p:cNvSpPr txBox="1"/>
          <p:nvPr/>
        </p:nvSpPr>
        <p:spPr>
          <a:xfrm>
            <a:off x="9091218" y="839001"/>
            <a:ext cx="1816956" cy="5893921"/>
          </a:xfrm>
          <a:prstGeom prst="rect">
            <a:avLst/>
          </a:prstGeom>
        </p:spPr>
        <p:style>
          <a:lnRef idx="2">
            <a:schemeClr val="dk1"/>
          </a:lnRef>
          <a:fillRef idx="1">
            <a:schemeClr val="lt1"/>
          </a:fillRef>
          <a:effectRef idx="0">
            <a:schemeClr val="dk1"/>
          </a:effectRef>
          <a:fontRef idx="minor">
            <a:schemeClr val="dk1"/>
          </a:fontRef>
        </p:style>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sng" strike="noStrike" kern="1200" cap="none" spc="0" normalizeH="0" baseline="0" noProof="0" dirty="0" err="1">
                <a:ln>
                  <a:noFill/>
                </a:ln>
                <a:solidFill>
                  <a:prstClr val="black"/>
                </a:solidFill>
                <a:effectLst/>
                <a:uLnTx/>
                <a:uFillTx/>
                <a:latin typeface="Calibri"/>
              </a:rPr>
              <a:t>Comprend</a:t>
            </a:r>
            <a:r>
              <a:rPr kumimoji="0" lang="en-US" sz="1300" b="1" i="0" u="sng" strike="noStrike" kern="1200" cap="none" spc="0" normalizeH="0" baseline="0" noProof="0" dirty="0">
                <a:ln>
                  <a:noFill/>
                </a:ln>
                <a:solidFill>
                  <a:prstClr val="black"/>
                </a:solidFill>
                <a:effectLst/>
                <a:uLnTx/>
                <a:uFillTx/>
                <a:latin typeface="Calibri"/>
              </a:rPr>
              <a:t> les </a:t>
            </a:r>
            <a:r>
              <a:rPr kumimoji="0" lang="en-US" sz="1300" b="1" i="0" u="sng" strike="noStrike" kern="1200" cap="none" spc="0" normalizeH="0" baseline="0" noProof="0" dirty="0" err="1">
                <a:ln>
                  <a:noFill/>
                </a:ln>
                <a:solidFill>
                  <a:prstClr val="black"/>
                </a:solidFill>
                <a:effectLst/>
                <a:uLnTx/>
                <a:uFillTx/>
                <a:latin typeface="Calibri"/>
              </a:rPr>
              <a:t>normes</a:t>
            </a:r>
            <a:r>
              <a:rPr kumimoji="0" lang="en-US" sz="1300" b="1" i="0" u="sng" strike="noStrike" kern="1200" cap="none" spc="0" normalizeH="0" baseline="0" noProof="0" dirty="0">
                <a:ln>
                  <a:noFill/>
                </a:ln>
                <a:solidFill>
                  <a:prstClr val="black"/>
                </a:solidFill>
                <a:effectLst/>
                <a:uLnTx/>
                <a:uFillTx/>
                <a:latin typeface="Calibri"/>
              </a:rPr>
              <a:t> </a:t>
            </a:r>
            <a:r>
              <a:rPr kumimoji="0" lang="en-US" sz="1300" b="1" i="0" u="sng" strike="noStrike" kern="1200" cap="none" spc="0" normalizeH="0" baseline="0" noProof="0" dirty="0" err="1">
                <a:ln>
                  <a:noFill/>
                </a:ln>
                <a:solidFill>
                  <a:prstClr val="black"/>
                </a:solidFill>
                <a:effectLst/>
                <a:uLnTx/>
                <a:uFillTx/>
                <a:latin typeface="Calibri"/>
              </a:rPr>
              <a:t>sociales</a:t>
            </a:r>
            <a:r>
              <a:rPr kumimoji="0" lang="en-US" sz="1300" b="1" i="0" u="sng" strike="noStrike" kern="1200" cap="none" spc="0" normalizeH="0" noProof="0" dirty="0">
                <a:ln>
                  <a:noFill/>
                </a:ln>
                <a:solidFill>
                  <a:prstClr val="black"/>
                </a:solidFill>
                <a:effectLst/>
                <a:uLnTx/>
                <a:uFillTx/>
                <a:latin typeface="Calibri"/>
              </a:rPr>
              <a:t> et le </a:t>
            </a:r>
            <a:r>
              <a:rPr kumimoji="0" lang="en-US" sz="1300" b="1" i="0" u="sng" strike="noStrike" kern="1200" cap="none" spc="0" normalizeH="0" noProof="0" dirty="0" err="1">
                <a:ln>
                  <a:noFill/>
                </a:ln>
                <a:solidFill>
                  <a:prstClr val="black"/>
                </a:solidFill>
                <a:effectLst/>
                <a:uLnTx/>
                <a:uFillTx/>
                <a:latin typeface="Calibri"/>
              </a:rPr>
              <a:t>contexte</a:t>
            </a:r>
            <a:r>
              <a:rPr kumimoji="0" lang="en-US" sz="1300" b="1" i="0" u="sng" strike="noStrike" kern="1200" cap="none" spc="0" normalizeH="0" noProof="0" dirty="0">
                <a:ln>
                  <a:noFill/>
                </a:ln>
                <a:solidFill>
                  <a:prstClr val="black"/>
                </a:solidFill>
                <a:effectLst/>
                <a:uLnTx/>
                <a:uFillTx/>
                <a:latin typeface="Calibri"/>
              </a:rPr>
              <a:t> </a:t>
            </a:r>
            <a:r>
              <a:rPr kumimoji="0" lang="en-US" sz="1300" b="0" i="0" u="none" strike="noStrike" kern="1200" cap="none" spc="0" normalizeH="0" baseline="0" noProof="0" dirty="0">
                <a:ln>
                  <a:noFill/>
                </a:ln>
                <a:solidFill>
                  <a:prstClr val="black"/>
                </a:solidFill>
                <a:effectLst/>
                <a:uLnTx/>
                <a:uFillTx/>
                <a:latin typeface="Calibri"/>
              </a:rPr>
              <a:t>:</a:t>
            </a:r>
          </a:p>
          <a:p>
            <a:pPr marL="213995" marR="0" lvl="0" indent="-21399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a:solidFill>
                  <a:prstClr val="black"/>
                </a:solidFill>
                <a:latin typeface="Calibri"/>
              </a:rPr>
              <a:t>La surcharge de travail des femmes</a:t>
            </a:r>
            <a:endParaRPr lang="en-US" sz="1300" b="0" i="0" u="none" strike="noStrike" kern="1200" cap="none" spc="0" normalizeH="0" baseline="0" noProof="0" dirty="0">
              <a:ln>
                <a:noFill/>
              </a:ln>
              <a:solidFill>
                <a:prstClr val="black"/>
              </a:solidFill>
              <a:effectLst/>
              <a:uLnTx/>
              <a:uFillTx/>
              <a:latin typeface="Calibri"/>
              <a:cs typeface="Calibri"/>
            </a:endParaRPr>
          </a:p>
          <a:p>
            <a:pPr marL="213995" marR="0" lvl="0" indent="-21399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1200" cap="none" spc="0" normalizeH="0" baseline="0" noProof="0" dirty="0">
                <a:ln>
                  <a:noFill/>
                </a:ln>
                <a:solidFill>
                  <a:prstClr val="black"/>
                </a:solidFill>
                <a:effectLst/>
                <a:uLnTx/>
                <a:uFillTx/>
                <a:latin typeface="Calibri"/>
              </a:rPr>
              <a:t>Qui </a:t>
            </a:r>
            <a:r>
              <a:rPr kumimoji="0" lang="en-US" sz="1300" b="0" i="0" u="none" strike="noStrike" kern="1200" cap="none" spc="0" normalizeH="0" baseline="0" noProof="0" dirty="0" err="1">
                <a:ln>
                  <a:noFill/>
                </a:ln>
                <a:solidFill>
                  <a:prstClr val="black"/>
                </a:solidFill>
                <a:effectLst/>
                <a:uLnTx/>
                <a:uFillTx/>
                <a:latin typeface="Calibri"/>
              </a:rPr>
              <a:t>prend</a:t>
            </a:r>
            <a:r>
              <a:rPr kumimoji="0" lang="en-US" sz="1300" b="0" i="0" u="none" strike="noStrike" kern="1200" cap="none" spc="0" normalizeH="0" baseline="0" noProof="0" dirty="0">
                <a:ln>
                  <a:noFill/>
                </a:ln>
                <a:solidFill>
                  <a:prstClr val="black"/>
                </a:solidFill>
                <a:effectLst/>
                <a:uLnTx/>
                <a:uFillTx/>
                <a:latin typeface="Calibri"/>
              </a:rPr>
              <a:t> les </a:t>
            </a:r>
            <a:r>
              <a:rPr kumimoji="0" lang="en-US" sz="1300" b="0" i="0" u="none" strike="noStrike" kern="1200" cap="none" spc="0" normalizeH="0" baseline="0" noProof="0" dirty="0" err="1">
                <a:ln>
                  <a:noFill/>
                </a:ln>
                <a:solidFill>
                  <a:prstClr val="black"/>
                </a:solidFill>
                <a:effectLst/>
                <a:uLnTx/>
                <a:uFillTx/>
                <a:latin typeface="Calibri"/>
              </a:rPr>
              <a:t>d</a:t>
            </a:r>
            <a:r>
              <a:rPr kumimoji="0" lang="en-US" sz="13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écisions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au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sujet</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de la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nourriture</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et de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l’alimentation</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a:t>
            </a:r>
            <a:endParaRPr lang="en-US" sz="1300" b="0" i="0" u="none" strike="noStrike" kern="1200" cap="none" spc="0" normalizeH="0" baseline="0" noProof="0" dirty="0">
              <a:ln>
                <a:noFill/>
              </a:ln>
              <a:solidFill>
                <a:prstClr val="black"/>
              </a:solidFill>
              <a:effectLst/>
              <a:uLnTx/>
              <a:uFillTx/>
              <a:latin typeface="Calibri"/>
              <a:cs typeface="Calibri"/>
            </a:endParaRPr>
          </a:p>
          <a:p>
            <a:pPr marL="213995" indent="-213995">
              <a:buFont typeface="Arial" panose="020B0604020202020204" pitchFamily="34" charset="0"/>
              <a:buChar char="•"/>
              <a:defRPr/>
            </a:pPr>
            <a:r>
              <a:rPr kumimoji="0" lang="en-US" sz="1300" b="0" i="0" u="none" strike="noStrike" kern="1200" cap="none" spc="0" normalizeH="0" baseline="0" noProof="0" dirty="0">
                <a:ln>
                  <a:noFill/>
                </a:ln>
                <a:effectLst/>
                <a:uLnTx/>
                <a:uFillTx/>
                <a:ea typeface="+mn-lt"/>
                <a:cs typeface="+mn-lt"/>
              </a:rPr>
              <a:t>R</a:t>
            </a:r>
            <a:r>
              <a:rPr lang="en-US" sz="1300" dirty="0">
                <a:ea typeface="+mn-lt"/>
                <a:cs typeface="+mn-lt"/>
              </a:rPr>
              <a:t>e</a:t>
            </a:r>
            <a:r>
              <a:rPr kumimoji="0" lang="en-US" sz="1300" b="0" i="0" u="none" strike="noStrike" kern="1200" cap="none" spc="0" normalizeH="0" baseline="0" noProof="0" dirty="0">
                <a:ln>
                  <a:noFill/>
                </a:ln>
                <a:effectLst/>
                <a:uLnTx/>
                <a:uFillTx/>
                <a:ea typeface="+mn-lt"/>
                <a:cs typeface="+mn-lt"/>
              </a:rPr>
              <a:t>strictions</a:t>
            </a:r>
            <a:r>
              <a:rPr kumimoji="0" lang="en-US" sz="1300" b="0" i="0" u="none" strike="noStrike" kern="1200" cap="none" spc="0" normalizeH="0" noProof="0" dirty="0">
                <a:ln>
                  <a:noFill/>
                </a:ln>
                <a:effectLst/>
                <a:uLnTx/>
                <a:uFillTx/>
                <a:ea typeface="+mn-lt"/>
                <a:cs typeface="+mn-lt"/>
              </a:rPr>
              <a:t> pour les femmes </a:t>
            </a:r>
            <a:r>
              <a:rPr lang="en-US" sz="1300" dirty="0" err="1">
                <a:ea typeface="+mn-lt"/>
                <a:cs typeface="+mn-lt"/>
              </a:rPr>
              <a:t>relativement</a:t>
            </a:r>
            <a:r>
              <a:rPr lang="en-US" sz="1300" dirty="0">
                <a:ea typeface="+mn-lt"/>
                <a:cs typeface="+mn-lt"/>
              </a:rPr>
              <a:t> à </a:t>
            </a:r>
            <a:r>
              <a:rPr lang="en-US" sz="1300" dirty="0" err="1">
                <a:ea typeface="+mn-lt"/>
                <a:cs typeface="+mn-lt"/>
              </a:rPr>
              <a:t>l’accès</a:t>
            </a:r>
            <a:r>
              <a:rPr lang="en-US" sz="1300" dirty="0">
                <a:ea typeface="+mn-lt"/>
                <a:cs typeface="+mn-lt"/>
              </a:rPr>
              <a:t> aux services de nutrition </a:t>
            </a:r>
            <a:r>
              <a:rPr lang="en-US" sz="1300" dirty="0" err="1">
                <a:ea typeface="+mn-lt"/>
                <a:cs typeface="+mn-lt"/>
              </a:rPr>
              <a:t>ou</a:t>
            </a:r>
            <a:r>
              <a:rPr lang="en-US" sz="1300" dirty="0">
                <a:ea typeface="+mn-lt"/>
                <a:cs typeface="+mn-lt"/>
              </a:rPr>
              <a:t> à </a:t>
            </a:r>
            <a:r>
              <a:rPr lang="en-US" sz="1300" dirty="0" err="1">
                <a:ea typeface="+mn-lt"/>
                <a:cs typeface="+mn-lt"/>
              </a:rPr>
              <a:t>leur</a:t>
            </a:r>
            <a:r>
              <a:rPr lang="en-US" sz="1300" dirty="0">
                <a:ea typeface="+mn-lt"/>
                <a:cs typeface="+mn-lt"/>
              </a:rPr>
              <a:t> </a:t>
            </a:r>
            <a:r>
              <a:rPr lang="en-US" sz="1300" dirty="0" err="1">
                <a:ea typeface="+mn-lt"/>
                <a:cs typeface="+mn-lt"/>
              </a:rPr>
              <a:t>utilisation</a:t>
            </a:r>
            <a:r>
              <a:rPr lang="en-US" sz="1300" dirty="0">
                <a:ea typeface="+mn-lt"/>
                <a:cs typeface="+mn-lt"/>
              </a:rPr>
              <a:t>.</a:t>
            </a:r>
            <a:endParaRPr lang="en-US" sz="1300" b="0" i="0" u="none" strike="noStrike" kern="1200" cap="none" spc="0" normalizeH="0" baseline="0" noProof="0" dirty="0">
              <a:ln>
                <a:noFill/>
              </a:ln>
              <a:effectLst/>
              <a:uLnTx/>
              <a:uFillTx/>
              <a:ea typeface="+mn-lt"/>
              <a:cs typeface="+mn-lt"/>
            </a:endParaRPr>
          </a:p>
          <a:p>
            <a:pPr marL="213995" indent="-213995">
              <a:buFont typeface="Arial" panose="020B0604020202020204" pitchFamily="34" charset="0"/>
              <a:buChar char="•"/>
              <a:defRPr/>
            </a:pPr>
            <a:r>
              <a:rPr lang="en-US" sz="1300" dirty="0">
                <a:ea typeface="+mn-lt"/>
                <a:cs typeface="+mn-lt"/>
              </a:rPr>
              <a:t>Les </a:t>
            </a:r>
            <a:r>
              <a:rPr lang="en-US" sz="1300" dirty="0" err="1">
                <a:ea typeface="+mn-lt"/>
                <a:cs typeface="+mn-lt"/>
              </a:rPr>
              <a:t>préoccupations</a:t>
            </a:r>
            <a:r>
              <a:rPr lang="en-US" sz="1300" dirty="0">
                <a:ea typeface="+mn-lt"/>
                <a:cs typeface="+mn-lt"/>
              </a:rPr>
              <a:t> </a:t>
            </a:r>
            <a:r>
              <a:rPr lang="en-US" sz="1300" dirty="0" err="1">
                <a:ea typeface="+mn-lt"/>
                <a:cs typeface="+mn-lt"/>
              </a:rPr>
              <a:t>concernant</a:t>
            </a:r>
            <a:r>
              <a:rPr lang="en-US" sz="1300" dirty="0">
                <a:ea typeface="+mn-lt"/>
                <a:cs typeface="+mn-lt"/>
              </a:rPr>
              <a:t> la </a:t>
            </a:r>
            <a:r>
              <a:rPr lang="en-US" sz="1300" dirty="0" err="1">
                <a:ea typeface="+mn-lt"/>
                <a:cs typeface="+mn-lt"/>
              </a:rPr>
              <a:t>sécurité</a:t>
            </a:r>
            <a:r>
              <a:rPr lang="en-US" sz="1300" dirty="0">
                <a:ea typeface="+mn-lt"/>
                <a:cs typeface="+mn-lt"/>
              </a:rPr>
              <a:t> </a:t>
            </a:r>
            <a:r>
              <a:rPr lang="en-US" sz="1300" dirty="0" err="1">
                <a:ea typeface="+mn-lt"/>
                <a:cs typeface="+mn-lt"/>
              </a:rPr>
              <a:t>liées</a:t>
            </a:r>
            <a:r>
              <a:rPr lang="en-US" sz="1300" dirty="0">
                <a:ea typeface="+mn-lt"/>
                <a:cs typeface="+mn-lt"/>
              </a:rPr>
              <a:t> aux services de nutrition.</a:t>
            </a:r>
            <a:endParaRPr lang="en-US" sz="1300" b="0" i="0" u="none" strike="noStrike" kern="1200" cap="none" spc="0" normalizeH="0" baseline="0" noProof="0" dirty="0">
              <a:ln>
                <a:noFill/>
              </a:ln>
              <a:effectLst/>
              <a:uLnTx/>
              <a:uFillTx/>
              <a:latin typeface="Calibri"/>
              <a:cs typeface="Calibri"/>
            </a:endParaRPr>
          </a:p>
          <a:p>
            <a:pPr marL="213995" marR="0" lvl="0" indent="-21399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1200" cap="none" spc="0" normalizeH="0" baseline="0" noProof="0" dirty="0">
                <a:ln>
                  <a:noFill/>
                </a:ln>
                <a:effectLst/>
                <a:uLnTx/>
                <a:uFillTx/>
                <a:latin typeface="Calibri"/>
              </a:rPr>
              <a:t>Restrictions </a:t>
            </a:r>
            <a:r>
              <a:rPr kumimoji="0" lang="en-US" sz="1300" b="0" i="0" u="none" strike="noStrike" kern="1200" cap="none" spc="0" normalizeH="0" baseline="0" noProof="0" dirty="0" err="1">
                <a:ln>
                  <a:noFill/>
                </a:ln>
                <a:effectLst/>
                <a:uLnTx/>
                <a:uFillTx/>
                <a:latin typeface="Calibri"/>
              </a:rPr>
              <a:t>d’alimentation</a:t>
            </a:r>
            <a:r>
              <a:rPr kumimoji="0" lang="en-US" sz="1300" b="0" i="0" u="none" strike="noStrike" kern="1200" cap="none" spc="0" normalizeH="0" baseline="0" noProof="0" dirty="0">
                <a:ln>
                  <a:noFill/>
                </a:ln>
                <a:effectLst/>
                <a:uLnTx/>
                <a:uFillTx/>
                <a:latin typeface="Calibri"/>
              </a:rPr>
              <a:t> pour les femmes, les </a:t>
            </a:r>
            <a:r>
              <a:rPr kumimoji="0" lang="en-US" sz="1300" b="0" i="0" u="none" strike="noStrike" kern="1200" cap="none" spc="0" normalizeH="0" baseline="0" noProof="0" dirty="0" err="1">
                <a:ln>
                  <a:noFill/>
                </a:ln>
                <a:effectLst/>
                <a:uLnTx/>
                <a:uFillTx/>
                <a:latin typeface="Calibri"/>
              </a:rPr>
              <a:t>filles</a:t>
            </a:r>
            <a:r>
              <a:rPr kumimoji="0" lang="en-US" sz="1300" b="0" i="0" u="none" strike="noStrike" kern="1200" cap="none" spc="0" normalizeH="0" baseline="0" noProof="0" dirty="0">
                <a:ln>
                  <a:noFill/>
                </a:ln>
                <a:effectLst/>
                <a:uLnTx/>
                <a:uFillTx/>
                <a:latin typeface="Calibri"/>
              </a:rPr>
              <a:t> et les gar</a:t>
            </a:r>
            <a:r>
              <a:rPr kumimoji="0" lang="en-US" sz="1300" b="0" i="0" u="none" strike="noStrike" kern="1200" cap="none" spc="0" normalizeH="0" baseline="0" noProof="0" dirty="0">
                <a:ln>
                  <a:noFill/>
                </a:ln>
                <a:effectLst/>
                <a:uLnTx/>
                <a:uFillTx/>
                <a:latin typeface="Calibri"/>
                <a:cs typeface="Calibri"/>
              </a:rPr>
              <a:t>çons.</a:t>
            </a:r>
            <a:endParaRPr lang="en-US" sz="1300" b="0" i="0" u="none" strike="noStrike" kern="1200" cap="none" spc="0" normalizeH="0" baseline="0" noProof="0" dirty="0">
              <a:ln>
                <a:noFill/>
              </a:ln>
              <a:effectLst/>
              <a:uLnTx/>
              <a:uFillTx/>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prstClr val="black"/>
              </a:solidFill>
              <a:effectLst/>
              <a:uLnTx/>
              <a:uFillTx/>
              <a:latin typeface="Calibri"/>
            </a:endParaRPr>
          </a:p>
          <a:p>
            <a:pPr>
              <a:defRPr/>
            </a:pPr>
            <a:r>
              <a:rPr kumimoji="0" lang="en-US" sz="1300" b="1" i="0" u="sng" strike="noStrike" kern="1200" cap="none" spc="0" normalizeH="0" baseline="0" noProof="0" dirty="0" err="1">
                <a:ln>
                  <a:noFill/>
                </a:ln>
                <a:effectLst/>
                <a:uLnTx/>
                <a:uFillTx/>
                <a:latin typeface="Calibri"/>
              </a:rPr>
              <a:t>Promouvoir</a:t>
            </a:r>
            <a:r>
              <a:rPr kumimoji="0" lang="en-US" sz="1300" b="1" i="0" u="sng" strike="noStrike" kern="1200" cap="none" spc="0" normalizeH="0" baseline="0" noProof="0" dirty="0">
                <a:ln>
                  <a:noFill/>
                </a:ln>
                <a:effectLst/>
                <a:uLnTx/>
                <a:uFillTx/>
                <a:latin typeface="Calibri"/>
              </a:rPr>
              <a:t> la participation significative des femmes tout au long</a:t>
            </a:r>
            <a:r>
              <a:rPr kumimoji="0" lang="en-US" sz="1300" b="1" i="0" u="sng" strike="noStrike" kern="1200" cap="none" spc="0" normalizeH="0" noProof="0" dirty="0">
                <a:ln>
                  <a:noFill/>
                </a:ln>
                <a:effectLst/>
                <a:uLnTx/>
                <a:uFillTx/>
                <a:latin typeface="Calibri"/>
              </a:rPr>
              <a:t> du cycle de </a:t>
            </a:r>
            <a:r>
              <a:rPr kumimoji="0" lang="en-US" sz="1300" b="1" i="0" u="sng" strike="noStrike" kern="1200" cap="none" spc="0" normalizeH="0" noProof="0" dirty="0" err="1">
                <a:ln>
                  <a:noFill/>
                </a:ln>
                <a:effectLst/>
                <a:uLnTx/>
                <a:uFillTx/>
                <a:latin typeface="Calibri"/>
              </a:rPr>
              <a:t>programmation</a:t>
            </a:r>
            <a:r>
              <a:rPr kumimoji="0" lang="en-US" sz="1300" b="1" i="0" u="sng" strike="noStrike" kern="1200" cap="none" spc="0" normalizeH="0" noProof="0" dirty="0">
                <a:ln>
                  <a:noFill/>
                </a:ln>
                <a:effectLst/>
                <a:uLnTx/>
                <a:uFillTx/>
                <a:latin typeface="Calibri"/>
              </a:rPr>
              <a:t>.</a:t>
            </a:r>
            <a:r>
              <a:rPr lang="en-US" sz="1300" b="1" u="sng" dirty="0">
                <a:latin typeface="Calibri"/>
              </a:rPr>
              <a:t> </a:t>
            </a:r>
            <a:endParaRPr kumimoji="0" lang="en-US" sz="1300" b="0" i="0" u="none" strike="noStrike" kern="1200" cap="none" spc="0" normalizeH="0" baseline="0" noProof="0" dirty="0">
              <a:ln>
                <a:noFill/>
              </a:ln>
              <a:solidFill>
                <a:prstClr val="black"/>
              </a:solidFill>
              <a:effectLst/>
              <a:uLnTx/>
              <a:uFillTx/>
              <a:latin typeface="Calibri"/>
            </a:endParaRPr>
          </a:p>
        </p:txBody>
      </p:sp>
      <p:sp>
        <p:nvSpPr>
          <p:cNvPr id="10" name="TextBox 9">
            <a:extLst>
              <a:ext uri="{FF2B5EF4-FFF2-40B4-BE49-F238E27FC236}">
                <a16:creationId xmlns:a16="http://schemas.microsoft.com/office/drawing/2014/main" id="{8516CA68-0433-4DF6-9BC3-B39AD7740D43}"/>
              </a:ext>
            </a:extLst>
          </p:cNvPr>
          <p:cNvSpPr txBox="1"/>
          <p:nvPr/>
        </p:nvSpPr>
        <p:spPr>
          <a:xfrm>
            <a:off x="5436683" y="968087"/>
            <a:ext cx="2509026"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1200" cap="none" spc="0" normalizeH="0" baseline="0" noProof="0" dirty="0">
                <a:ln>
                  <a:noFill/>
                </a:ln>
                <a:solidFill>
                  <a:prstClr val="black"/>
                </a:solidFill>
                <a:effectLst/>
                <a:uLnTx/>
                <a:uFillTx/>
                <a:latin typeface="Calibri"/>
              </a:rPr>
              <a:t>Messages </a:t>
            </a:r>
            <a:r>
              <a:rPr kumimoji="0" lang="en-US" sz="1300" b="0" i="0" u="none" strike="noStrike" kern="1200" cap="none" spc="0" normalizeH="0" baseline="0" noProof="0" dirty="0" err="1">
                <a:ln>
                  <a:noFill/>
                </a:ln>
                <a:solidFill>
                  <a:prstClr val="black"/>
                </a:solidFill>
                <a:effectLst/>
                <a:uLnTx/>
                <a:uFillTx/>
                <a:latin typeface="Calibri"/>
              </a:rPr>
              <a:t>adapt</a:t>
            </a:r>
            <a:r>
              <a:rPr kumimoji="0" lang="en-US" sz="13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és</a:t>
            </a:r>
            <a:r>
              <a:rPr kumimoji="0" lang="en-US" sz="13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et </a:t>
            </a:r>
            <a:r>
              <a:rPr kumimoji="0" lang="en-US" sz="13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changements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qui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sont</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basés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sur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une</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compréhension</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solide</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des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normes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sociales</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et du </a:t>
            </a:r>
            <a:r>
              <a:rPr kumimoji="0" lang="en-US" sz="130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contexte</a:t>
            </a:r>
            <a:r>
              <a:rPr kumimoji="0" lang="en-US" sz="130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1200" cap="none" spc="0" normalizeH="0" baseline="0" noProof="0" dirty="0">
                <a:ln>
                  <a:noFill/>
                </a:ln>
                <a:solidFill>
                  <a:prstClr val="black"/>
                </a:solidFill>
                <a:effectLst/>
                <a:uLnTx/>
                <a:uFillTx/>
                <a:latin typeface="Calibri"/>
              </a:rPr>
              <a:t>Les hommes et les femmes </a:t>
            </a:r>
            <a:r>
              <a:rPr kumimoji="0" lang="en-US" sz="1300" b="0" i="0" u="none" strike="noStrike" kern="1200" cap="none" spc="0" normalizeH="0" baseline="0" noProof="0" dirty="0" err="1">
                <a:ln>
                  <a:noFill/>
                </a:ln>
                <a:solidFill>
                  <a:prstClr val="black"/>
                </a:solidFill>
                <a:effectLst/>
                <a:uLnTx/>
                <a:uFillTx/>
                <a:latin typeface="Calibri"/>
              </a:rPr>
              <a:t>comprennent</a:t>
            </a:r>
            <a:r>
              <a:rPr kumimoji="0" lang="en-US" sz="1300" b="0" i="0" u="none" strike="noStrike" kern="1200" cap="none" spc="0" normalizeH="0" baseline="0" noProof="0" dirty="0">
                <a:ln>
                  <a:noFill/>
                </a:ln>
                <a:solidFill>
                  <a:prstClr val="black"/>
                </a:solidFill>
                <a:effectLst/>
                <a:uLnTx/>
                <a:uFillTx/>
                <a:latin typeface="Calibri"/>
              </a:rPr>
              <a:t> </a:t>
            </a:r>
            <a:r>
              <a:rPr kumimoji="0" lang="en-US" sz="1300" b="0" i="0" u="none" strike="noStrike" kern="1200" cap="none" spc="0" normalizeH="0" baseline="0" noProof="0" dirty="0" err="1">
                <a:ln>
                  <a:noFill/>
                </a:ln>
                <a:solidFill>
                  <a:prstClr val="black"/>
                </a:solidFill>
                <a:effectLst/>
                <a:uLnTx/>
                <a:uFillTx/>
                <a:latin typeface="Calibri"/>
              </a:rPr>
              <a:t>l’importance</a:t>
            </a:r>
            <a:r>
              <a:rPr kumimoji="0" lang="en-US" sz="1300" b="0" i="0" u="none" strike="noStrike" kern="1200" cap="none" spc="0" normalizeH="0" baseline="0" noProof="0" dirty="0">
                <a:ln>
                  <a:noFill/>
                </a:ln>
                <a:solidFill>
                  <a:prstClr val="black"/>
                </a:solidFill>
                <a:effectLst/>
                <a:uLnTx/>
                <a:uFillTx/>
                <a:latin typeface="Calibri"/>
              </a:rPr>
              <a:t> de la</a:t>
            </a:r>
            <a:r>
              <a:rPr kumimoji="0" lang="en-US" sz="1300" b="0" i="0" u="none" strike="noStrike" kern="1200" cap="none" spc="0" normalizeH="0" noProof="0" dirty="0">
                <a:ln>
                  <a:noFill/>
                </a:ln>
                <a:solidFill>
                  <a:prstClr val="black"/>
                </a:solidFill>
                <a:effectLst/>
                <a:uLnTx/>
                <a:uFillTx/>
                <a:latin typeface="Calibri"/>
              </a:rPr>
              <a:t> nutrition et de </a:t>
            </a:r>
            <a:r>
              <a:rPr kumimoji="0" lang="en-US" sz="1300" b="0" i="0" u="none" strike="noStrike" kern="1200" cap="none" spc="0" normalizeH="0" noProof="0" dirty="0" err="1">
                <a:ln>
                  <a:noFill/>
                </a:ln>
                <a:solidFill>
                  <a:prstClr val="black"/>
                </a:solidFill>
                <a:effectLst/>
                <a:uLnTx/>
                <a:uFillTx/>
                <a:latin typeface="Calibri"/>
              </a:rPr>
              <a:t>ces</a:t>
            </a:r>
            <a:r>
              <a:rPr kumimoji="0" lang="en-US" sz="1300" b="0" i="0" u="none" strike="noStrike" kern="1200" cap="none" spc="0" normalizeH="0" noProof="0" dirty="0">
                <a:ln>
                  <a:noFill/>
                </a:ln>
                <a:solidFill>
                  <a:prstClr val="black"/>
                </a:solidFill>
                <a:effectLst/>
                <a:uLnTx/>
                <a:uFillTx/>
                <a:latin typeface="Calibri"/>
              </a:rPr>
              <a:t> services.</a:t>
            </a:r>
            <a:endParaRPr kumimoji="0" lang="en-US" sz="1300" b="0" i="0" u="none" strike="noStrike" kern="1200" cap="none" spc="0" normalizeH="0" baseline="0" noProof="0" dirty="0">
              <a:ln>
                <a:noFill/>
              </a:ln>
              <a:solidFill>
                <a:prstClr val="black"/>
              </a:solidFill>
              <a:effectLst/>
              <a:uLnTx/>
              <a:uFillTx/>
              <a:latin typeface="Calibri"/>
            </a:endParaRPr>
          </a:p>
        </p:txBody>
      </p:sp>
      <p:sp>
        <p:nvSpPr>
          <p:cNvPr id="11" name="TextBox 10">
            <a:extLst>
              <a:ext uri="{FF2B5EF4-FFF2-40B4-BE49-F238E27FC236}">
                <a16:creationId xmlns:a16="http://schemas.microsoft.com/office/drawing/2014/main" id="{39707114-B4EC-4FFD-B732-A056F370333B}"/>
              </a:ext>
            </a:extLst>
          </p:cNvPr>
          <p:cNvSpPr txBox="1"/>
          <p:nvPr/>
        </p:nvSpPr>
        <p:spPr>
          <a:xfrm>
            <a:off x="6420778" y="3067053"/>
            <a:ext cx="2064372" cy="3701013"/>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t">
            <a:spAutoFit/>
          </a:bodyPr>
          <a:lstStyle/>
          <a:p>
            <a:pPr marL="213995" indent="-213995">
              <a:buFont typeface="Arial" panose="020B0604020202020204" pitchFamily="34" charset="0"/>
              <a:buChar char="•"/>
              <a:defRPr/>
            </a:pPr>
            <a:r>
              <a:rPr kumimoji="0" lang="en-US" sz="1300" b="0" i="0" u="none" strike="noStrike" kern="1200" cap="none" spc="0" normalizeH="0" baseline="0" noProof="0" dirty="0">
                <a:ln>
                  <a:noFill/>
                </a:ln>
                <a:effectLst/>
                <a:uLnTx/>
                <a:uFillTx/>
                <a:ea typeface="+mn-lt"/>
                <a:cs typeface="+mn-lt"/>
              </a:rPr>
              <a:t>Les</a:t>
            </a:r>
            <a:r>
              <a:rPr kumimoji="0" lang="en-US" sz="1300" b="0" i="0" u="none" strike="noStrike" kern="1200" cap="none" spc="0" normalizeH="0" noProof="0" dirty="0">
                <a:ln>
                  <a:noFill/>
                </a:ln>
                <a:effectLst/>
                <a:uLnTx/>
                <a:uFillTx/>
                <a:ea typeface="+mn-lt"/>
                <a:cs typeface="+mn-lt"/>
              </a:rPr>
              <a:t> </a:t>
            </a:r>
            <a:r>
              <a:rPr lang="en-US" sz="1300" dirty="0">
                <a:ea typeface="+mn-lt"/>
                <a:cs typeface="+mn-lt"/>
              </a:rPr>
              <a:t>obstacles et les </a:t>
            </a:r>
            <a:r>
              <a:rPr lang="en-US" sz="1300" dirty="0" err="1">
                <a:ea typeface="+mn-lt"/>
                <a:cs typeface="+mn-lt"/>
              </a:rPr>
              <a:t>préoccupations</a:t>
            </a:r>
            <a:r>
              <a:rPr lang="en-US" sz="1300" dirty="0">
                <a:ea typeface="+mn-lt"/>
                <a:cs typeface="+mn-lt"/>
              </a:rPr>
              <a:t> en matière de </a:t>
            </a:r>
            <a:r>
              <a:rPr lang="en-US" sz="1300" dirty="0" err="1">
                <a:ea typeface="+mn-lt"/>
                <a:cs typeface="+mn-lt"/>
              </a:rPr>
              <a:t>sécurité</a:t>
            </a:r>
            <a:r>
              <a:rPr lang="en-US" sz="1300" dirty="0">
                <a:ea typeface="+mn-lt"/>
                <a:cs typeface="+mn-lt"/>
              </a:rPr>
              <a:t> </a:t>
            </a:r>
            <a:r>
              <a:rPr lang="en-US" sz="1300" dirty="0" err="1">
                <a:ea typeface="+mn-lt"/>
                <a:cs typeface="+mn-lt"/>
              </a:rPr>
              <a:t>sont</a:t>
            </a:r>
            <a:r>
              <a:rPr lang="en-US" sz="1300" dirty="0">
                <a:ea typeface="+mn-lt"/>
                <a:cs typeface="+mn-lt"/>
              </a:rPr>
              <a:t> </a:t>
            </a:r>
            <a:r>
              <a:rPr lang="en-US" sz="1300" dirty="0" err="1">
                <a:ea typeface="+mn-lt"/>
                <a:cs typeface="+mn-lt"/>
              </a:rPr>
              <a:t>abordés</a:t>
            </a:r>
            <a:r>
              <a:rPr lang="en-US" sz="1300" dirty="0">
                <a:ea typeface="+mn-lt"/>
                <a:cs typeface="+mn-lt"/>
              </a:rPr>
              <a:t> dans les </a:t>
            </a:r>
            <a:r>
              <a:rPr kumimoji="0" lang="en-US" sz="1300" b="0" i="0" u="none" strike="noStrike" kern="1200" cap="none" spc="0" normalizeH="0" noProof="0" dirty="0">
                <a:ln>
                  <a:noFill/>
                </a:ln>
                <a:effectLst/>
                <a:uLnTx/>
                <a:uFillTx/>
                <a:ea typeface="+mn-lt"/>
                <a:cs typeface="+mn-lt"/>
              </a:rPr>
              <a:t>services de nutrition</a:t>
            </a:r>
            <a:r>
              <a:rPr lang="en-US" sz="1300" dirty="0">
                <a:ea typeface="+mn-lt"/>
                <a:cs typeface="+mn-lt"/>
              </a:rPr>
              <a:t>. </a:t>
            </a:r>
            <a:endParaRPr lang="en-US" dirty="0"/>
          </a:p>
          <a:p>
            <a:pPr marL="213995" indent="-213995">
              <a:buFont typeface="Arial" panose="020B0604020202020204" pitchFamily="34" charset="0"/>
              <a:buChar char="•"/>
              <a:defRPr/>
            </a:pPr>
            <a:r>
              <a:rPr kumimoji="0" lang="en-US" sz="1300" b="0" i="0" u="none" strike="noStrike" kern="1200" cap="none" spc="0" normalizeH="0" baseline="0" noProof="0" dirty="0">
                <a:ln>
                  <a:noFill/>
                </a:ln>
                <a:effectLst/>
                <a:uLnTx/>
                <a:uFillTx/>
                <a:latin typeface="Calibri"/>
              </a:rPr>
              <a:t>Les </a:t>
            </a:r>
            <a:r>
              <a:rPr kumimoji="0" lang="en-US" sz="1300" b="0" i="0" u="none" strike="noStrike" kern="1200" cap="none" spc="0" normalizeH="0" baseline="0" noProof="0" dirty="0" err="1">
                <a:ln>
                  <a:noFill/>
                </a:ln>
                <a:effectLst/>
                <a:uLnTx/>
                <a:uFillTx/>
                <a:latin typeface="Calibri"/>
              </a:rPr>
              <a:t>travailleurs</a:t>
            </a:r>
            <a:r>
              <a:rPr kumimoji="0" lang="en-US" sz="1300" b="0" i="0" u="none" strike="noStrike" kern="1200" cap="none" spc="0" normalizeH="0" noProof="0" dirty="0">
                <a:ln>
                  <a:noFill/>
                </a:ln>
                <a:effectLst/>
                <a:uLnTx/>
                <a:uFillTx/>
                <a:latin typeface="Calibri"/>
              </a:rPr>
              <a:t> de premi</a:t>
            </a:r>
            <a:r>
              <a:rPr kumimoji="0" lang="en-US" sz="1300" b="0" i="0" u="none" strike="noStrike" kern="1200" cap="none" spc="0" normalizeH="0" noProof="0" dirty="0">
                <a:ln>
                  <a:noFill/>
                </a:ln>
                <a:effectLst/>
                <a:uLnTx/>
                <a:uFillTx/>
                <a:latin typeface="Calibri"/>
                <a:cs typeface="Calibri"/>
              </a:rPr>
              <a:t>ère </a:t>
            </a:r>
            <a:r>
              <a:rPr kumimoji="0" lang="en-US" sz="1300" b="0" i="0" u="none" strike="noStrike" kern="1200" cap="none" spc="0" normalizeH="0" noProof="0" dirty="0" err="1">
                <a:ln>
                  <a:noFill/>
                </a:ln>
                <a:effectLst/>
                <a:uLnTx/>
                <a:uFillTx/>
                <a:latin typeface="Calibri"/>
                <a:cs typeface="Calibri"/>
              </a:rPr>
              <a:t>ligne</a:t>
            </a:r>
            <a:r>
              <a:rPr kumimoji="0" lang="en-US" sz="1300" b="0" i="0" u="none" strike="noStrike" kern="1200" cap="none" spc="0" normalizeH="0" noProof="0" dirty="0">
                <a:ln>
                  <a:noFill/>
                </a:ln>
                <a:effectLst/>
                <a:uLnTx/>
                <a:uFillTx/>
                <a:latin typeface="Calibri"/>
                <a:cs typeface="Calibri"/>
              </a:rPr>
              <a:t> de nutrition </a:t>
            </a:r>
            <a:r>
              <a:rPr kumimoji="0" lang="en-US" sz="1300" b="0" i="0" u="none" strike="noStrike" kern="1200" cap="none" spc="0" normalizeH="0" noProof="0" dirty="0" err="1">
                <a:ln>
                  <a:noFill/>
                </a:ln>
                <a:effectLst/>
                <a:uLnTx/>
                <a:uFillTx/>
                <a:latin typeface="Calibri"/>
                <a:cs typeface="Calibri"/>
              </a:rPr>
              <a:t>savent</a:t>
            </a:r>
            <a:r>
              <a:rPr kumimoji="0" lang="en-US" sz="1300" b="0" i="0" u="none" strike="noStrike" kern="1200" cap="none" spc="0" normalizeH="0" noProof="0" dirty="0">
                <a:ln>
                  <a:noFill/>
                </a:ln>
                <a:effectLst/>
                <a:uLnTx/>
                <a:uFillTx/>
                <a:latin typeface="Calibri"/>
                <a:cs typeface="Calibri"/>
              </a:rPr>
              <a:t> comme</a:t>
            </a:r>
            <a:r>
              <a:rPr lang="en-US" sz="1300" dirty="0">
                <a:latin typeface="Calibri"/>
                <a:cs typeface="Calibri"/>
              </a:rPr>
              <a:t>nt faire les </a:t>
            </a:r>
            <a:r>
              <a:rPr lang="en-US" sz="1300" dirty="0" err="1">
                <a:latin typeface="Calibri"/>
                <a:cs typeface="Calibri"/>
              </a:rPr>
              <a:t>références</a:t>
            </a:r>
            <a:r>
              <a:rPr lang="en-US" sz="1300" dirty="0">
                <a:latin typeface="Calibri"/>
                <a:cs typeface="Calibri"/>
              </a:rPr>
              <a:t> aux </a:t>
            </a:r>
            <a:r>
              <a:rPr lang="en-US" sz="1300" dirty="0" err="1">
                <a:latin typeface="Calibri"/>
                <a:cs typeface="Calibri"/>
              </a:rPr>
              <a:t>survivant</a:t>
            </a:r>
            <a:r>
              <a:rPr lang="en-US" sz="1300" dirty="0">
                <a:latin typeface="Calibri"/>
                <a:cs typeface="Calibri"/>
              </a:rPr>
              <a:t>(e)s.</a:t>
            </a:r>
            <a:r>
              <a:rPr lang="en-US" sz="1300" dirty="0">
                <a:latin typeface="Calibri"/>
              </a:rPr>
              <a:t> </a:t>
            </a:r>
            <a:endParaRPr lang="en-US" sz="1300" b="0" i="0" u="none" strike="noStrike" kern="1200" cap="none" spc="0" normalizeH="0" baseline="0" noProof="0" dirty="0">
              <a:ln>
                <a:noFill/>
              </a:ln>
              <a:effectLst/>
              <a:uLnTx/>
              <a:uFillTx/>
              <a:latin typeface="Calibri"/>
              <a:cs typeface="Calibri"/>
            </a:endParaRPr>
          </a:p>
          <a:p>
            <a:pPr marL="213995" marR="0" lvl="0" indent="-21399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1200" cap="none" spc="0" normalizeH="0" baseline="0" noProof="0" dirty="0">
                <a:ln>
                  <a:noFill/>
                </a:ln>
                <a:effectLst/>
                <a:uLnTx/>
                <a:uFillTx/>
                <a:latin typeface="Calibri"/>
              </a:rPr>
              <a:t>Les femmes </a:t>
            </a:r>
            <a:r>
              <a:rPr kumimoji="0" lang="en-US" sz="1300" b="0" i="0" u="none" strike="noStrike" kern="1200" cap="none" spc="0" normalizeH="0" baseline="0" noProof="0" dirty="0" err="1">
                <a:ln>
                  <a:noFill/>
                </a:ln>
                <a:effectLst/>
                <a:uLnTx/>
                <a:uFillTx/>
                <a:latin typeface="Calibri"/>
              </a:rPr>
              <a:t>peuvent</a:t>
            </a:r>
            <a:r>
              <a:rPr lang="en-US" sz="1300" dirty="0">
                <a:latin typeface="Calibri"/>
              </a:rPr>
              <a:t> </a:t>
            </a:r>
            <a:r>
              <a:rPr lang="en-US" sz="1300" dirty="0" err="1">
                <a:latin typeface="Calibri"/>
              </a:rPr>
              <a:t>recevoir</a:t>
            </a:r>
            <a:r>
              <a:rPr lang="en-US" sz="1300" dirty="0">
                <a:latin typeface="Calibri"/>
              </a:rPr>
              <a:t> des </a:t>
            </a:r>
            <a:r>
              <a:rPr lang="en-US" sz="1300" dirty="0" err="1">
                <a:latin typeface="Calibri"/>
              </a:rPr>
              <a:t>informations</a:t>
            </a:r>
            <a:r>
              <a:rPr lang="en-US" sz="1300" dirty="0">
                <a:latin typeface="Calibri"/>
              </a:rPr>
              <a:t> au </a:t>
            </a:r>
            <a:r>
              <a:rPr lang="en-US" sz="1300" dirty="0" err="1">
                <a:latin typeface="Calibri"/>
              </a:rPr>
              <a:t>sujet</a:t>
            </a:r>
            <a:r>
              <a:rPr lang="en-US" sz="1300" dirty="0">
                <a:latin typeface="Calibri"/>
              </a:rPr>
              <a:t> des services </a:t>
            </a:r>
            <a:r>
              <a:rPr lang="en-US" sz="1300" dirty="0" err="1">
                <a:latin typeface="Calibri"/>
              </a:rPr>
              <a:t>humanitaires</a:t>
            </a:r>
            <a:r>
              <a:rPr lang="en-US" sz="1300" dirty="0">
                <a:latin typeface="Calibri"/>
              </a:rPr>
              <a:t> </a:t>
            </a:r>
            <a:r>
              <a:rPr lang="en-US" sz="1300" dirty="0" err="1">
                <a:latin typeface="Calibri"/>
              </a:rPr>
              <a:t>disponibles</a:t>
            </a:r>
            <a:r>
              <a:rPr lang="en-US" sz="1300" dirty="0">
                <a:latin typeface="Calibri"/>
              </a:rPr>
              <a:t>.</a:t>
            </a:r>
            <a:endParaRPr lang="en-US" sz="1300" b="0" i="0" u="none" strike="noStrike" kern="1200" cap="none" spc="0" normalizeH="0" baseline="0" noProof="0" dirty="0">
              <a:ln>
                <a:noFill/>
              </a:ln>
              <a:effectLst/>
              <a:uLnTx/>
              <a:uFillTx/>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3" name="Straight Arrow Connector 12">
            <a:extLst>
              <a:ext uri="{FF2B5EF4-FFF2-40B4-BE49-F238E27FC236}">
                <a16:creationId xmlns:a16="http://schemas.microsoft.com/office/drawing/2014/main" id="{53F49144-D0A9-4F3D-9C4B-0D1115F3917E}"/>
              </a:ext>
            </a:extLst>
          </p:cNvPr>
          <p:cNvCxnSpPr/>
          <p:nvPr/>
        </p:nvCxnSpPr>
        <p:spPr>
          <a:xfrm flipH="1" flipV="1">
            <a:off x="8023768" y="1972372"/>
            <a:ext cx="765252" cy="461408"/>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9FA664FD-B6EF-4148-9403-F33A7E48D920}"/>
              </a:ext>
            </a:extLst>
          </p:cNvPr>
          <p:cNvCxnSpPr/>
          <p:nvPr/>
        </p:nvCxnSpPr>
        <p:spPr>
          <a:xfrm flipH="1">
            <a:off x="8556237" y="4146860"/>
            <a:ext cx="381932" cy="670672"/>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D4976F88-E452-4103-8F8A-C644A835833A}"/>
              </a:ext>
            </a:extLst>
          </p:cNvPr>
          <p:cNvCxnSpPr>
            <a:cxnSpLocks/>
          </p:cNvCxnSpPr>
          <p:nvPr/>
        </p:nvCxnSpPr>
        <p:spPr>
          <a:xfrm flipH="1">
            <a:off x="4366791" y="1944352"/>
            <a:ext cx="1030862" cy="25726"/>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cxnSp>
        <p:nvCxnSpPr>
          <p:cNvPr id="21" name="Straight Arrow Connector 20">
            <a:extLst>
              <a:ext uri="{FF2B5EF4-FFF2-40B4-BE49-F238E27FC236}">
                <a16:creationId xmlns:a16="http://schemas.microsoft.com/office/drawing/2014/main" id="{0F99522C-1687-4519-9E44-B6882D816BC7}"/>
              </a:ext>
            </a:extLst>
          </p:cNvPr>
          <p:cNvCxnSpPr/>
          <p:nvPr/>
        </p:nvCxnSpPr>
        <p:spPr>
          <a:xfrm flipH="1" flipV="1">
            <a:off x="4366791" y="4516780"/>
            <a:ext cx="2053987" cy="377214"/>
          </a:xfrm>
          <a:prstGeom prst="straightConnector1">
            <a:avLst/>
          </a:prstGeom>
          <a:ln w="57150">
            <a:tailEnd type="triangle"/>
          </a:ln>
        </p:spPr>
        <p:style>
          <a:lnRef idx="1">
            <a:schemeClr val="accent3"/>
          </a:lnRef>
          <a:fillRef idx="0">
            <a:schemeClr val="accent3"/>
          </a:fillRef>
          <a:effectRef idx="0">
            <a:schemeClr val="accent3"/>
          </a:effectRef>
          <a:fontRef idx="minor">
            <a:schemeClr val="tx1"/>
          </a:fontRef>
        </p:style>
      </p:cxnSp>
      <p:cxnSp>
        <p:nvCxnSpPr>
          <p:cNvPr id="23" name="Straight Arrow Connector 22">
            <a:extLst>
              <a:ext uri="{FF2B5EF4-FFF2-40B4-BE49-F238E27FC236}">
                <a16:creationId xmlns:a16="http://schemas.microsoft.com/office/drawing/2014/main" id="{0F7CF8B1-A120-470B-A22B-EE752085CC87}"/>
              </a:ext>
            </a:extLst>
          </p:cNvPr>
          <p:cNvCxnSpPr>
            <a:cxnSpLocks/>
          </p:cNvCxnSpPr>
          <p:nvPr/>
        </p:nvCxnSpPr>
        <p:spPr>
          <a:xfrm flipH="1">
            <a:off x="5330051" y="5128167"/>
            <a:ext cx="1090729" cy="0"/>
          </a:xfrm>
          <a:prstGeom prst="straightConnector1">
            <a:avLst/>
          </a:prstGeom>
          <a:ln w="57150">
            <a:tailEnd type="triangle"/>
          </a:ln>
        </p:spPr>
        <p:style>
          <a:lnRef idx="1">
            <a:schemeClr val="accent3"/>
          </a:lnRef>
          <a:fillRef idx="0">
            <a:schemeClr val="accent3"/>
          </a:fillRef>
          <a:effectRef idx="0">
            <a:schemeClr val="accent3"/>
          </a:effectRef>
          <a:fontRef idx="minor">
            <a:schemeClr val="tx1"/>
          </a:fontRef>
        </p:style>
      </p:cxnSp>
      <p:cxnSp>
        <p:nvCxnSpPr>
          <p:cNvPr id="30" name="Straight Connector 29">
            <a:extLst>
              <a:ext uri="{FF2B5EF4-FFF2-40B4-BE49-F238E27FC236}">
                <a16:creationId xmlns:a16="http://schemas.microsoft.com/office/drawing/2014/main" id="{81366D14-6ED8-43E3-A0E2-C62808F28532}"/>
              </a:ext>
            </a:extLst>
          </p:cNvPr>
          <p:cNvCxnSpPr>
            <a:endCxn id="7" idx="1"/>
          </p:cNvCxnSpPr>
          <p:nvPr/>
        </p:nvCxnSpPr>
        <p:spPr>
          <a:xfrm>
            <a:off x="1581753" y="5491815"/>
            <a:ext cx="187410" cy="9848"/>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32" name="Straight Connector 31">
            <a:extLst>
              <a:ext uri="{FF2B5EF4-FFF2-40B4-BE49-F238E27FC236}">
                <a16:creationId xmlns:a16="http://schemas.microsoft.com/office/drawing/2014/main" id="{565DDF2A-9D21-43AE-8857-7F472CB2A9C8}"/>
              </a:ext>
            </a:extLst>
          </p:cNvPr>
          <p:cNvCxnSpPr/>
          <p:nvPr/>
        </p:nvCxnSpPr>
        <p:spPr>
          <a:xfrm flipV="1">
            <a:off x="1581752" y="2156661"/>
            <a:ext cx="0" cy="3335154"/>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34" name="Straight Arrow Connector 33">
            <a:extLst>
              <a:ext uri="{FF2B5EF4-FFF2-40B4-BE49-F238E27FC236}">
                <a16:creationId xmlns:a16="http://schemas.microsoft.com/office/drawing/2014/main" id="{503D05A1-9623-414C-87F5-A0C859D22178}"/>
              </a:ext>
            </a:extLst>
          </p:cNvPr>
          <p:cNvCxnSpPr/>
          <p:nvPr/>
        </p:nvCxnSpPr>
        <p:spPr>
          <a:xfrm>
            <a:off x="1581752" y="2163880"/>
            <a:ext cx="144827" cy="0"/>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sp>
        <p:nvSpPr>
          <p:cNvPr id="35" name="Oval 34">
            <a:extLst>
              <a:ext uri="{FF2B5EF4-FFF2-40B4-BE49-F238E27FC236}">
                <a16:creationId xmlns:a16="http://schemas.microsoft.com/office/drawing/2014/main" id="{4867A946-C11F-401B-947F-A0EC95B93707}"/>
              </a:ext>
            </a:extLst>
          </p:cNvPr>
          <p:cNvSpPr/>
          <p:nvPr/>
        </p:nvSpPr>
        <p:spPr>
          <a:xfrm>
            <a:off x="1840251" y="2207818"/>
            <a:ext cx="2403716" cy="529425"/>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77704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3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558" y="258034"/>
            <a:ext cx="11353800" cy="457201"/>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pPr marL="228600" lvl="0" indent="-228600">
              <a:spcBef>
                <a:spcPts val="1000"/>
              </a:spcBef>
              <a:buFont typeface="Arial" panose="020B0604020202020204" pitchFamily="34" charset="0"/>
              <a:buChar char="•"/>
            </a:pPr>
            <a:br>
              <a:rPr lang="en-US" sz="3600" dirty="0">
                <a:latin typeface="Arial" panose="020B0604020202020204" pitchFamily="34" charset="0"/>
                <a:cs typeface="Arial" panose="020B0604020202020204" pitchFamily="34" charset="0"/>
              </a:rPr>
            </a:br>
            <a:br>
              <a:rPr lang="en-US" sz="3600" dirty="0">
                <a:latin typeface="Arial" panose="020B0604020202020204" pitchFamily="34" charset="0"/>
                <a:cs typeface="Arial" panose="020B0604020202020204" pitchFamily="34" charset="0"/>
              </a:rPr>
            </a:br>
            <a:r>
              <a:rPr lang="en-US" sz="3600" dirty="0">
                <a:solidFill>
                  <a:schemeClr val="tx1">
                    <a:lumMod val="65000"/>
                    <a:lumOff val="35000"/>
                  </a:schemeClr>
                </a:solidFill>
                <a:latin typeface="Arial" panose="020B0604020202020204" pitchFamily="34" charset="0"/>
                <a:ea typeface="+mj-ea"/>
                <a:cs typeface="Arial" panose="020B0604020202020204" pitchFamily="34" charset="0"/>
              </a:rPr>
              <a:t>Cadre pour </a:t>
            </a:r>
            <a:r>
              <a:rPr lang="en-US" sz="3600" dirty="0" err="1">
                <a:solidFill>
                  <a:schemeClr val="tx1">
                    <a:lumMod val="65000"/>
                    <a:lumOff val="35000"/>
                  </a:schemeClr>
                </a:solidFill>
                <a:latin typeface="Arial" panose="020B0604020202020204" pitchFamily="34" charset="0"/>
                <a:ea typeface="+mj-ea"/>
                <a:cs typeface="Arial" panose="020B0604020202020204" pitchFamily="34" charset="0"/>
              </a:rPr>
              <a:t>l’analyse</a:t>
            </a:r>
            <a:r>
              <a:rPr lang="en-US" sz="3600" dirty="0">
                <a:solidFill>
                  <a:schemeClr val="tx1">
                    <a:lumMod val="65000"/>
                    <a:lumOff val="35000"/>
                  </a:schemeClr>
                </a:solidFill>
                <a:latin typeface="Arial" panose="020B0604020202020204" pitchFamily="34" charset="0"/>
                <a:ea typeface="+mj-ea"/>
                <a:cs typeface="Arial" panose="020B0604020202020204" pitchFamily="34" charset="0"/>
              </a:rPr>
              <a:t> </a:t>
            </a:r>
            <a:r>
              <a:rPr lang="en-US" sz="3600">
                <a:solidFill>
                  <a:schemeClr val="tx1">
                    <a:lumMod val="65000"/>
                    <a:lumOff val="35000"/>
                  </a:schemeClr>
                </a:solidFill>
                <a:latin typeface="Arial" panose="020B0604020202020204" pitchFamily="34" charset="0"/>
                <a:ea typeface="+mj-ea"/>
                <a:cs typeface="Arial" panose="020B0604020202020204" pitchFamily="34" charset="0"/>
              </a:rPr>
              <a:t>des obstacles liées </a:t>
            </a:r>
            <a:r>
              <a:rPr lang="en-US" sz="3600" dirty="0">
                <a:solidFill>
                  <a:schemeClr val="tx1">
                    <a:lumMod val="65000"/>
                    <a:lumOff val="35000"/>
                  </a:schemeClr>
                </a:solidFill>
                <a:latin typeface="Arial" panose="020B0604020202020204" pitchFamily="34" charset="0"/>
                <a:ea typeface="+mj-ea"/>
                <a:cs typeface="Arial" panose="020B0604020202020204" pitchFamily="34" charset="0"/>
              </a:rPr>
              <a:t>au genre et à la VBG</a:t>
            </a:r>
            <a:br>
              <a:rPr lang="en-US" sz="3600" dirty="0">
                <a:latin typeface="Arial" panose="020B0604020202020204" pitchFamily="34" charset="0"/>
                <a:cs typeface="Arial" panose="020B0604020202020204" pitchFamily="34" charset="0"/>
              </a:rPr>
            </a:br>
            <a:r>
              <a:rPr lang="en-US" dirty="0"/>
              <a:t> </a:t>
            </a:r>
            <a:br>
              <a:rPr lang="en-US" dirty="0"/>
            </a:br>
            <a:endParaRPr lang="en-US" sz="3600" b="1" dirty="0">
              <a:solidFill>
                <a:schemeClr val="tx1">
                  <a:lumMod val="65000"/>
                  <a:lumOff val="35000"/>
                </a:schemeClr>
              </a:solidFill>
            </a:endParaRPr>
          </a:p>
        </p:txBody>
      </p:sp>
      <p:sp>
        <p:nvSpPr>
          <p:cNvPr id="3" name="Content Placeholder 2"/>
          <p:cNvSpPr>
            <a:spLocks noGrp="1"/>
          </p:cNvSpPr>
          <p:nvPr>
            <p:ph idx="1"/>
          </p:nvPr>
        </p:nvSpPr>
        <p:spPr>
          <a:xfrm>
            <a:off x="653143" y="1905001"/>
            <a:ext cx="10989128" cy="4114801"/>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sz="3200" b="1" dirty="0">
                <a:solidFill>
                  <a:schemeClr val="tx1">
                    <a:lumMod val="65000"/>
                    <a:lumOff val="35000"/>
                  </a:schemeClr>
                </a:solidFill>
              </a:rPr>
              <a:t>Le cadre de </a:t>
            </a:r>
            <a:r>
              <a:rPr lang="en-US" sz="3200" b="1" dirty="0" err="1">
                <a:solidFill>
                  <a:schemeClr val="tx1">
                    <a:lumMod val="65000"/>
                    <a:lumOff val="35000"/>
                  </a:schemeClr>
                </a:solidFill>
              </a:rPr>
              <a:t>disponibilit</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é</a:t>
            </a:r>
            <a:r>
              <a:rPr lang="en-US" sz="3200" b="1" dirty="0">
                <a:solidFill>
                  <a:schemeClr val="tx1">
                    <a:lumMod val="65000"/>
                    <a:lumOff val="35000"/>
                  </a:schemeClr>
                </a:solidFill>
                <a:latin typeface="Calibri" panose="020F0502020204030204" pitchFamily="34" charset="0"/>
                <a:cs typeface="Calibri" panose="020F0502020204030204" pitchFamily="34" charset="0"/>
              </a:rPr>
              <a:t>,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d’accessibilité</a:t>
            </a:r>
            <a:r>
              <a:rPr lang="en-US" sz="3200" b="1" dirty="0">
                <a:solidFill>
                  <a:schemeClr val="tx1">
                    <a:lumMod val="65000"/>
                    <a:lumOff val="35000"/>
                  </a:schemeClr>
                </a:solidFill>
                <a:latin typeface="Calibri" panose="020F0502020204030204" pitchFamily="34" charset="0"/>
                <a:cs typeface="Calibri" panose="020F0502020204030204" pitchFamily="34" charset="0"/>
              </a:rPr>
              <a:t>,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d’acceptabilité</a:t>
            </a:r>
            <a:r>
              <a:rPr lang="en-US" sz="3200" b="1" dirty="0">
                <a:solidFill>
                  <a:schemeClr val="tx1">
                    <a:lumMod val="65000"/>
                    <a:lumOff val="35000"/>
                  </a:schemeClr>
                </a:solidFill>
                <a:latin typeface="Calibri" panose="020F0502020204030204" pitchFamily="34" charset="0"/>
                <a:cs typeface="Calibri" panose="020F0502020204030204" pitchFamily="34" charset="0"/>
              </a:rPr>
              <a:t> et de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qualité</a:t>
            </a:r>
            <a:r>
              <a:rPr lang="en-US" sz="3200" b="1" dirty="0">
                <a:solidFill>
                  <a:schemeClr val="tx1">
                    <a:lumMod val="65000"/>
                    <a:lumOff val="35000"/>
                  </a:schemeClr>
                </a:solidFill>
                <a:latin typeface="Calibri" panose="020F0502020204030204" pitchFamily="34" charset="0"/>
                <a:cs typeface="Calibri" panose="020F0502020204030204" pitchFamily="34" charset="0"/>
              </a:rPr>
              <a:t> (le cadre DAAQ)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est</a:t>
            </a:r>
            <a:r>
              <a:rPr lang="en-US" sz="3200" b="1" dirty="0">
                <a:solidFill>
                  <a:schemeClr val="tx1">
                    <a:lumMod val="65000"/>
                    <a:lumOff val="35000"/>
                  </a:schemeClr>
                </a:solidFill>
                <a:latin typeface="Calibri" panose="020F0502020204030204" pitchFamily="34" charset="0"/>
                <a:cs typeface="Calibri" panose="020F0502020204030204" pitchFamily="34" charset="0"/>
              </a:rPr>
              <a:t>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efficace</a:t>
            </a:r>
            <a:r>
              <a:rPr lang="en-US" sz="3200" b="1" dirty="0">
                <a:solidFill>
                  <a:schemeClr val="tx1">
                    <a:lumMod val="65000"/>
                    <a:lumOff val="35000"/>
                  </a:schemeClr>
                </a:solidFill>
                <a:latin typeface="Calibri" panose="020F0502020204030204" pitchFamily="34" charset="0"/>
                <a:cs typeface="Calibri" panose="020F0502020204030204" pitchFamily="34" charset="0"/>
              </a:rPr>
              <a:t> pour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l’analyse</a:t>
            </a:r>
            <a:r>
              <a:rPr lang="en-US" sz="3200" b="1" dirty="0">
                <a:solidFill>
                  <a:schemeClr val="tx1">
                    <a:lumMod val="65000"/>
                    <a:lumOff val="35000"/>
                  </a:schemeClr>
                </a:solidFill>
                <a:latin typeface="Calibri" panose="020F0502020204030204" pitchFamily="34" charset="0"/>
                <a:cs typeface="Calibri" panose="020F0502020204030204" pitchFamily="34" charset="0"/>
              </a:rPr>
              <a:t> des obstacles.</a:t>
            </a:r>
            <a:endParaRPr lang="en-US" sz="3200" b="1" dirty="0">
              <a:solidFill>
                <a:schemeClr val="tx1">
                  <a:lumMod val="65000"/>
                  <a:lumOff val="35000"/>
                </a:schemeClr>
              </a:solidFill>
            </a:endParaRPr>
          </a:p>
          <a:p>
            <a:r>
              <a:rPr lang="en-US" sz="3200" b="1" dirty="0">
                <a:solidFill>
                  <a:schemeClr val="tx1">
                    <a:lumMod val="65000"/>
                    <a:lumOff val="35000"/>
                  </a:schemeClr>
                </a:solidFill>
              </a:rPr>
              <a:t>Il </a:t>
            </a:r>
            <a:r>
              <a:rPr lang="en-US" sz="3200" b="1" dirty="0" err="1">
                <a:solidFill>
                  <a:schemeClr val="tx1">
                    <a:lumMod val="65000"/>
                    <a:lumOff val="35000"/>
                  </a:schemeClr>
                </a:solidFill>
              </a:rPr>
              <a:t>est</a:t>
            </a:r>
            <a:r>
              <a:rPr lang="en-US" sz="3200" b="1" dirty="0">
                <a:solidFill>
                  <a:schemeClr val="tx1">
                    <a:lumMod val="65000"/>
                    <a:lumOff val="35000"/>
                  </a:schemeClr>
                </a:solidFill>
              </a:rPr>
              <a:t> </a:t>
            </a:r>
            <a:r>
              <a:rPr lang="en-US" sz="3200" b="1" dirty="0" err="1">
                <a:solidFill>
                  <a:schemeClr val="tx1">
                    <a:lumMod val="65000"/>
                    <a:lumOff val="35000"/>
                  </a:schemeClr>
                </a:solidFill>
              </a:rPr>
              <a:t>recommand</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é</a:t>
            </a:r>
            <a:r>
              <a:rPr lang="en-US" sz="3200" b="1" dirty="0">
                <a:solidFill>
                  <a:schemeClr val="tx1">
                    <a:lumMod val="65000"/>
                    <a:lumOff val="35000"/>
                  </a:schemeClr>
                </a:solidFill>
                <a:latin typeface="Calibri" panose="020F0502020204030204" pitchFamily="34" charset="0"/>
                <a:cs typeface="Calibri" panose="020F0502020204030204" pitchFamily="34" charset="0"/>
              </a:rPr>
              <a:t>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d’utiliser</a:t>
            </a:r>
            <a:r>
              <a:rPr lang="en-US" sz="3200" b="1" dirty="0">
                <a:solidFill>
                  <a:schemeClr val="tx1">
                    <a:lumMod val="65000"/>
                    <a:lumOff val="35000"/>
                  </a:schemeClr>
                </a:solidFill>
                <a:latin typeface="Calibri" panose="020F0502020204030204" pitchFamily="34" charset="0"/>
                <a:cs typeface="Calibri" panose="020F0502020204030204" pitchFamily="34" charset="0"/>
              </a:rPr>
              <a:t> l</a:t>
            </a:r>
            <a:r>
              <a:rPr lang="en-US" sz="3200" b="1" dirty="0">
                <a:solidFill>
                  <a:schemeClr val="tx1">
                    <a:lumMod val="65000"/>
                    <a:lumOff val="35000"/>
                  </a:schemeClr>
                </a:solidFill>
              </a:rPr>
              <a:t>e cadre DAAQ tout au long de </a:t>
            </a:r>
            <a:r>
              <a:rPr lang="en-US" sz="3200" b="1" dirty="0" err="1">
                <a:solidFill>
                  <a:schemeClr val="tx1">
                    <a:lumMod val="65000"/>
                    <a:lumOff val="35000"/>
                  </a:schemeClr>
                </a:solidFill>
              </a:rPr>
              <a:t>chaque</a:t>
            </a:r>
            <a:r>
              <a:rPr lang="en-US" sz="3200" b="1" dirty="0">
                <a:solidFill>
                  <a:schemeClr val="tx1">
                    <a:lumMod val="65000"/>
                    <a:lumOff val="35000"/>
                  </a:schemeClr>
                </a:solidFill>
              </a:rPr>
              <a:t>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étape</a:t>
            </a:r>
            <a:r>
              <a:rPr lang="en-US" sz="3200" b="1" dirty="0">
                <a:solidFill>
                  <a:schemeClr val="tx1">
                    <a:lumMod val="65000"/>
                    <a:lumOff val="35000"/>
                  </a:schemeClr>
                </a:solidFill>
                <a:latin typeface="Calibri" panose="020F0502020204030204" pitchFamily="34" charset="0"/>
                <a:cs typeface="Calibri" panose="020F0502020204030204" pitchFamily="34" charset="0"/>
              </a:rPr>
              <a:t> du cycle de </a:t>
            </a:r>
            <a:r>
              <a:rPr lang="en-US" sz="3200" b="1" dirty="0" err="1">
                <a:solidFill>
                  <a:schemeClr val="tx1">
                    <a:lumMod val="65000"/>
                    <a:lumOff val="35000"/>
                  </a:schemeClr>
                </a:solidFill>
                <a:latin typeface="Calibri" panose="020F0502020204030204" pitchFamily="34" charset="0"/>
                <a:cs typeface="Calibri" panose="020F0502020204030204" pitchFamily="34" charset="0"/>
              </a:rPr>
              <a:t>programmation</a:t>
            </a:r>
            <a:endParaRPr lang="en-US" dirty="0"/>
          </a:p>
          <a:p>
            <a:pPr marL="0">
              <a:buNone/>
            </a:pPr>
            <a:endParaRPr lang="en-US" sz="2400" dirty="0"/>
          </a:p>
        </p:txBody>
      </p:sp>
    </p:spTree>
    <p:extLst>
      <p:ext uri="{BB962C8B-B14F-4D97-AF65-F5344CB8AC3E}">
        <p14:creationId xmlns:p14="http://schemas.microsoft.com/office/powerpoint/2010/main" val="2888632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descr="Woman">
            <a:extLst>
              <a:ext uri="{FF2B5EF4-FFF2-40B4-BE49-F238E27FC236}">
                <a16:creationId xmlns:a16="http://schemas.microsoft.com/office/drawing/2014/main" id="{761D82ED-D544-4309-8A45-54C7635D4DC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87398" y="2857502"/>
            <a:ext cx="968762" cy="914399"/>
          </a:xfrm>
          <a:prstGeom prst="rect">
            <a:avLst/>
          </a:prstGeom>
        </p:spPr>
      </p:pic>
      <p:pic>
        <p:nvPicPr>
          <p:cNvPr id="8" name="Graphic 7" descr="Home">
            <a:extLst>
              <a:ext uri="{FF2B5EF4-FFF2-40B4-BE49-F238E27FC236}">
                <a16:creationId xmlns:a16="http://schemas.microsoft.com/office/drawing/2014/main" id="{BAFFB171-88B1-4066-A8E4-462B486C3FD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252939" y="2341756"/>
            <a:ext cx="1338146" cy="1338146"/>
          </a:xfrm>
          <a:prstGeom prst="rect">
            <a:avLst/>
          </a:prstGeom>
        </p:spPr>
      </p:pic>
      <p:sp>
        <p:nvSpPr>
          <p:cNvPr id="9" name="TextBox 8">
            <a:extLst>
              <a:ext uri="{FF2B5EF4-FFF2-40B4-BE49-F238E27FC236}">
                <a16:creationId xmlns:a16="http://schemas.microsoft.com/office/drawing/2014/main" id="{A65E5672-42E8-4DEF-B362-89653B0672C1}"/>
              </a:ext>
            </a:extLst>
          </p:cNvPr>
          <p:cNvSpPr txBox="1"/>
          <p:nvPr/>
        </p:nvSpPr>
        <p:spPr>
          <a:xfrm>
            <a:off x="7252940" y="1552419"/>
            <a:ext cx="3261732" cy="3000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dirty="0" err="1">
                <a:solidFill>
                  <a:prstClr val="black"/>
                </a:solidFill>
                <a:latin typeface="Calibri" panose="020F0502020204030204"/>
              </a:rPr>
              <a:t>Disponibilité</a:t>
            </a:r>
            <a:r>
              <a:rPr lang="en-US" sz="1350" b="1" dirty="0">
                <a:solidFill>
                  <a:prstClr val="black"/>
                </a:solidFill>
                <a:latin typeface="Calibri" panose="020F0502020204030204"/>
              </a:rPr>
              <a:t> </a:t>
            </a:r>
            <a:r>
              <a:rPr kumimoji="0" lang="en-US" sz="1350" b="1" i="0" u="none" strike="noStrike" kern="1200" cap="none" spc="0" normalizeH="0" baseline="0" noProof="0">
                <a:ln>
                  <a:noFill/>
                </a:ln>
                <a:solidFill>
                  <a:prstClr val="black"/>
                </a:solidFill>
                <a:effectLst/>
                <a:uLnTx/>
                <a:uFillTx/>
                <a:latin typeface="Calibri" panose="020F0502020204030204"/>
                <a:ea typeface="+mn-ea"/>
                <a:cs typeface="+mn-cs"/>
              </a:rPr>
              <a:t>: </a:t>
            </a:r>
            <a:r>
              <a:rPr lang="en-US" sz="1350">
                <a:solidFill>
                  <a:prstClr val="black"/>
                </a:solidFill>
                <a:latin typeface="Calibri" panose="020F0502020204030204"/>
              </a:rPr>
              <a:t>Le service </a:t>
            </a:r>
            <a:r>
              <a:rPr lang="en-US" sz="1350" dirty="0" err="1">
                <a:solidFill>
                  <a:prstClr val="black"/>
                </a:solidFill>
                <a:latin typeface="Calibri" panose="020F0502020204030204"/>
              </a:rPr>
              <a:t>est-il</a:t>
            </a:r>
            <a:r>
              <a:rPr lang="en-US" sz="1350">
                <a:solidFill>
                  <a:prstClr val="black"/>
                </a:solidFill>
                <a:latin typeface="Calibri" panose="020F0502020204030204"/>
              </a:rPr>
              <a:t> disponible </a:t>
            </a:r>
            <a:r>
              <a:rPr lang="en-US" sz="1350" dirty="0">
                <a:solidFill>
                  <a:prstClr val="black"/>
                </a:solidFill>
                <a:latin typeface="Calibri" panose="020F0502020204030204"/>
              </a:rPr>
              <a:t>?</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2A25AE1-EA34-4C97-97C6-8F405EC90FDC}"/>
              </a:ext>
            </a:extLst>
          </p:cNvPr>
          <p:cNvSpPr txBox="1"/>
          <p:nvPr/>
        </p:nvSpPr>
        <p:spPr>
          <a:xfrm>
            <a:off x="8591085" y="2422432"/>
            <a:ext cx="1923587" cy="113107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50" b="1" i="0" u="none" strike="noStrike" kern="1200" cap="none" spc="0" normalizeH="0" baseline="0" noProof="0" dirty="0">
                <a:ln>
                  <a:noFill/>
                </a:ln>
                <a:effectLst/>
                <a:uLnTx/>
                <a:uFillTx/>
                <a:latin typeface="Calibri" panose="020F0502020204030204"/>
                <a:ea typeface="+mn-ea"/>
                <a:cs typeface="+mn-cs"/>
              </a:rPr>
              <a:t>Acceptabilité</a:t>
            </a:r>
            <a:r>
              <a:rPr kumimoji="0" lang="fr-FR" sz="1350" b="1" i="0" u="none" strike="noStrike" kern="1200" cap="none" spc="0" normalizeH="0" noProof="0" dirty="0">
                <a:ln>
                  <a:noFill/>
                </a:ln>
                <a:effectLst/>
                <a:uLnTx/>
                <a:uFillTx/>
                <a:latin typeface="Calibri" panose="020F0502020204030204"/>
                <a:ea typeface="+mn-ea"/>
                <a:cs typeface="+mn-cs"/>
              </a:rPr>
              <a:t> </a:t>
            </a:r>
            <a:r>
              <a:rPr kumimoji="0" lang="fr-FR" sz="1350" b="1" i="0" u="none" strike="noStrike" kern="1200" cap="none" spc="0" normalizeH="0" baseline="0" noProof="0" dirty="0">
                <a:ln>
                  <a:noFill/>
                </a:ln>
                <a:effectLst/>
                <a:uLnTx/>
                <a:uFillTx/>
                <a:latin typeface="Calibri" panose="020F0502020204030204"/>
                <a:ea typeface="+mn-ea"/>
                <a:cs typeface="+mn-cs"/>
              </a:rPr>
              <a:t>: </a:t>
            </a:r>
            <a:r>
              <a:rPr lang="fr-FR" sz="1350" dirty="0">
                <a:latin typeface="Calibri" panose="020F0502020204030204"/>
              </a:rPr>
              <a:t>Le </a:t>
            </a:r>
            <a:r>
              <a:rPr kumimoji="0" lang="fr-FR" sz="1350" b="0" i="0" u="none" strike="noStrike" kern="1200" cap="none" spc="0" normalizeH="0" baseline="0" noProof="0" dirty="0">
                <a:ln>
                  <a:noFill/>
                </a:ln>
                <a:effectLst/>
                <a:uLnTx/>
                <a:uFillTx/>
                <a:latin typeface="Calibri" panose="020F0502020204030204"/>
                <a:ea typeface="+mn-ea"/>
                <a:cs typeface="+mn-cs"/>
              </a:rPr>
              <a:t>service </a:t>
            </a:r>
            <a:r>
              <a:rPr lang="fr-FR" sz="1350" dirty="0">
                <a:latin typeface="Calibri" panose="020F0502020204030204"/>
              </a:rPr>
              <a:t>est-il </a:t>
            </a:r>
            <a:r>
              <a:rPr kumimoji="0" lang="fr-FR" sz="1350" b="0" i="0" u="none" strike="noStrike" kern="1200" cap="none" spc="0" normalizeH="0" baseline="0" noProof="0" dirty="0">
                <a:ln>
                  <a:noFill/>
                </a:ln>
                <a:effectLst/>
                <a:uLnTx/>
                <a:uFillTx/>
                <a:latin typeface="Calibri" panose="020F0502020204030204"/>
                <a:ea typeface="+mn-ea"/>
                <a:cs typeface="+mn-cs"/>
              </a:rPr>
              <a:t>acceptable pour les populations </a:t>
            </a:r>
            <a:r>
              <a:rPr lang="fr-FR" sz="1350" dirty="0">
                <a:latin typeface="Calibri" panose="020F0502020204030204"/>
              </a:rPr>
              <a:t>concernées </a:t>
            </a:r>
            <a:r>
              <a:rPr kumimoji="0" lang="fr-FR" sz="1350" b="0" i="0" u="none" strike="noStrike" kern="1200" cap="none" spc="0" normalizeH="0" baseline="0" noProof="0" dirty="0">
                <a:ln>
                  <a:noFill/>
                </a:ln>
                <a:effectLst/>
                <a:uLnTx/>
                <a:uFillTx/>
                <a:latin typeface="Calibri" panose="020F0502020204030204"/>
                <a:ea typeface="+mn-ea"/>
                <a:cs typeface="+mn-cs"/>
              </a:rPr>
              <a:t>(H/F,</a:t>
            </a:r>
            <a:r>
              <a:rPr kumimoji="0" lang="fr-FR" sz="1350" b="0" i="0" u="none" strike="noStrike" kern="1200" cap="none" spc="0" normalizeH="0" noProof="0" dirty="0">
                <a:ln>
                  <a:noFill/>
                </a:ln>
                <a:effectLst/>
                <a:uLnTx/>
                <a:uFillTx/>
                <a:latin typeface="Calibri" panose="020F0502020204030204"/>
                <a:ea typeface="+mn-ea"/>
                <a:cs typeface="+mn-cs"/>
              </a:rPr>
              <a:t> différents âges et capacités) </a:t>
            </a:r>
            <a:r>
              <a:rPr lang="fr-FR" sz="1350" dirty="0">
                <a:latin typeface="Calibri" panose="020F0502020204030204"/>
              </a:rPr>
              <a:t>?</a:t>
            </a:r>
            <a:endParaRPr kumimoji="0" lang="fr-FR" sz="1350" b="0" i="0" u="none" strike="noStrike" kern="1200" cap="none" spc="0" normalizeH="0" baseline="0" noProof="0" dirty="0">
              <a:ln>
                <a:noFill/>
              </a:ln>
              <a:effectLst/>
              <a:uLnTx/>
              <a:uFillTx/>
              <a:latin typeface="Calibri" panose="020F0502020204030204"/>
              <a:ea typeface="+mn-ea"/>
              <a:cs typeface="+mn-cs"/>
            </a:endParaRPr>
          </a:p>
        </p:txBody>
      </p:sp>
      <p:sp>
        <p:nvSpPr>
          <p:cNvPr id="12" name="Rectangle: Rounded Corners 11">
            <a:extLst>
              <a:ext uri="{FF2B5EF4-FFF2-40B4-BE49-F238E27FC236}">
                <a16:creationId xmlns:a16="http://schemas.microsoft.com/office/drawing/2014/main" id="{40C8226B-554E-433B-8305-F3DEE534E304}"/>
              </a:ext>
            </a:extLst>
          </p:cNvPr>
          <p:cNvSpPr/>
          <p:nvPr/>
        </p:nvSpPr>
        <p:spPr>
          <a:xfrm>
            <a:off x="3071232" y="1217884"/>
            <a:ext cx="3888988" cy="669073"/>
          </a:xfrm>
          <a:prstGeom prst="round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L’accessibilité</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physique : </a:t>
            </a:r>
            <a:r>
              <a:rPr lang="en-US" sz="1350" dirty="0">
                <a:solidFill>
                  <a:prstClr val="black"/>
                </a:solidFill>
                <a:latin typeface="Calibri" panose="020F0502020204030204"/>
              </a:rPr>
              <a:t>emplacement, route, </a:t>
            </a:r>
            <a:r>
              <a:rPr lang="en-US" sz="1350" dirty="0" err="1">
                <a:solidFill>
                  <a:prstClr val="black"/>
                </a:solidFill>
                <a:latin typeface="Calibri" panose="020F0502020204030204"/>
              </a:rPr>
              <a:t>sécurité</a:t>
            </a:r>
            <a:r>
              <a:rPr lang="en-US" sz="1350">
                <a:solidFill>
                  <a:prstClr val="black"/>
                </a:solidFill>
                <a:latin typeface="Calibri" panose="020F0502020204030204"/>
              </a:rPr>
              <a:t>, </a:t>
            </a:r>
            <a:r>
              <a:rPr lang="en-US" sz="1350" dirty="0" err="1">
                <a:solidFill>
                  <a:prstClr val="black"/>
                </a:solidFill>
                <a:latin typeface="Calibri" panose="020F0502020204030204"/>
              </a:rPr>
              <a:t>autres</a:t>
            </a:r>
            <a:r>
              <a:rPr lang="en-US" sz="1350">
                <a:solidFill>
                  <a:prstClr val="black"/>
                </a:solidFill>
                <a:latin typeface="Calibri" panose="020F0502020204030204"/>
              </a:rPr>
              <a:t> obstacles physiques</a:t>
            </a:r>
            <a:r>
              <a:rPr lang="en-US" sz="1350" dirty="0">
                <a:solidFill>
                  <a:prstClr val="black"/>
                </a:solidFill>
                <a:latin typeface="Calibri" panose="020F0502020204030204"/>
              </a:rPr>
              <a:t>.</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Rectangle: Rounded Corners 12">
            <a:extLst>
              <a:ext uri="{FF2B5EF4-FFF2-40B4-BE49-F238E27FC236}">
                <a16:creationId xmlns:a16="http://schemas.microsoft.com/office/drawing/2014/main" id="{2DBAFA19-3A3B-4BF4-8D13-E7D59CB56AEF}"/>
              </a:ext>
            </a:extLst>
          </p:cNvPr>
          <p:cNvSpPr/>
          <p:nvPr/>
        </p:nvSpPr>
        <p:spPr>
          <a:xfrm>
            <a:off x="3078201" y="2054765"/>
            <a:ext cx="3875049" cy="602166"/>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L’accessibilité</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financière</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frais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d’utilisation</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coût</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du transport</a:t>
            </a:r>
            <a:r>
              <a:rPr lang="en-US" sz="1350" dirty="0">
                <a:solidFill>
                  <a:prstClr val="black"/>
                </a:solidFill>
                <a:latin typeface="Calibri" panose="020F0502020204030204"/>
              </a:rPr>
              <a:t>.</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Rectangle: Rounded Corners 13">
            <a:extLst>
              <a:ext uri="{FF2B5EF4-FFF2-40B4-BE49-F238E27FC236}">
                <a16:creationId xmlns:a16="http://schemas.microsoft.com/office/drawing/2014/main" id="{D64BA037-411C-4E47-AF57-CDE7ACD0611F}"/>
              </a:ext>
            </a:extLst>
          </p:cNvPr>
          <p:cNvSpPr/>
          <p:nvPr/>
        </p:nvSpPr>
        <p:spPr>
          <a:xfrm>
            <a:off x="3078202" y="2824742"/>
            <a:ext cx="3911291" cy="815433"/>
          </a:xfrm>
          <a:prstGeom prst="round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dirty="0" err="1">
                <a:solidFill>
                  <a:prstClr val="black"/>
                </a:solidFill>
                <a:latin typeface="Calibri" panose="020F0502020204030204"/>
              </a:rPr>
              <a:t>L’accessibilité</a:t>
            </a:r>
            <a:r>
              <a:rPr lang="en-US" sz="1350" b="1" dirty="0">
                <a:solidFill>
                  <a:prstClr val="black"/>
                </a:solidFill>
                <a:latin typeface="Calibri" panose="020F0502020204030204"/>
              </a:rPr>
              <a:t> a</a:t>
            </a: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dministrative</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documents civils; </a:t>
            </a:r>
            <a:r>
              <a:rPr kumimoji="0" lang="en-US" sz="1350" b="0" i="0" u="none" strike="noStrike" kern="1200" cap="none" spc="0" normalizeH="0" baseline="0" noProof="0" err="1">
                <a:ln>
                  <a:noFill/>
                </a:ln>
                <a:solidFill>
                  <a:prstClr val="black"/>
                </a:solidFill>
                <a:effectLst/>
                <a:uLnTx/>
                <a:uFillTx/>
                <a:latin typeface="Calibri" panose="020F0502020204030204"/>
                <a:ea typeface="+mn-ea"/>
                <a:cs typeface="+mn-cs"/>
              </a:rPr>
              <a:t>procédures</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 </a:t>
            </a:r>
            <a:r>
              <a:rPr lang="en-US" sz="1350" dirty="0">
                <a:solidFill>
                  <a:prstClr val="black"/>
                </a:solidFill>
                <a:latin typeface="Calibri" panose="020F0502020204030204"/>
              </a:rPr>
              <a:t>(</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c’est-à-dire </a:t>
            </a:r>
            <a:r>
              <a:rPr lang="en-US" sz="1350">
                <a:solidFill>
                  <a:prstClr val="black"/>
                </a:solidFill>
                <a:latin typeface="Calibri" panose="020F0502020204030204"/>
              </a:rPr>
              <a:t>c</a:t>
            </a:r>
            <a:r>
              <a:rPr lang="en-US" sz="1350" err="1">
                <a:solidFill>
                  <a:prstClr val="black"/>
                </a:solidFill>
                <a:latin typeface="Calibri" panose="020F0502020204030204"/>
              </a:rPr>
              <a:t>ommunication</a:t>
            </a:r>
            <a:r>
              <a:rPr lang="en-US" sz="1350">
                <a:solidFill>
                  <a:prstClr val="black"/>
                </a:solidFill>
                <a:latin typeface="Calibri" panose="020F0502020204030204"/>
              </a:rPr>
              <a:t> </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de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l’information</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obligatoire</a:t>
            </a:r>
            <a:r>
              <a:rPr lang="en-US" sz="1350" dirty="0">
                <a:solidFill>
                  <a:prstClr val="black"/>
                </a:solidFill>
                <a:latin typeface="Calibri" panose="020F0502020204030204"/>
              </a:rPr>
              <a:t>, complication administrative pour </a:t>
            </a:r>
            <a:r>
              <a:rPr lang="en-US" sz="1350" dirty="0" err="1">
                <a:solidFill>
                  <a:prstClr val="black"/>
                </a:solidFill>
                <a:latin typeface="Calibri" panose="020F0502020204030204"/>
              </a:rPr>
              <a:t>accéder</a:t>
            </a:r>
            <a:r>
              <a:rPr lang="en-US" sz="1350" dirty="0">
                <a:solidFill>
                  <a:prstClr val="black"/>
                </a:solidFill>
                <a:latin typeface="Calibri" panose="020F0502020204030204"/>
              </a:rPr>
              <a:t> </a:t>
            </a:r>
            <a:r>
              <a:rPr lang="en-US" sz="1350">
                <a:solidFill>
                  <a:prstClr val="black"/>
                </a:solidFill>
                <a:latin typeface="Calibri" panose="020F0502020204030204"/>
              </a:rPr>
              <a:t>au service, langue</a:t>
            </a:r>
            <a:r>
              <a:rPr lang="en-US" sz="1350" dirty="0">
                <a:solidFill>
                  <a:prstClr val="black"/>
                </a:solidFill>
                <a:latin typeface="Calibri" panose="020F0502020204030204"/>
              </a:rPr>
              <a:t>.</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  </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CBDFBC41-7F57-423C-844A-B9BC42F2E123}"/>
              </a:ext>
            </a:extLst>
          </p:cNvPr>
          <p:cNvSpPr/>
          <p:nvPr/>
        </p:nvSpPr>
        <p:spPr>
          <a:xfrm>
            <a:off x="3078202" y="3735328"/>
            <a:ext cx="3911291" cy="1200752"/>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L’accessibilité</a:t>
            </a:r>
            <a:r>
              <a:rPr kumimoji="0" lang="en-US" sz="135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1" i="0" u="none" strike="noStrike" kern="1200" cap="none" spc="0" normalizeH="0" noProof="0" dirty="0" err="1">
                <a:ln>
                  <a:noFill/>
                </a:ln>
                <a:solidFill>
                  <a:prstClr val="black"/>
                </a:solidFill>
                <a:effectLst/>
                <a:uLnTx/>
                <a:uFillTx/>
                <a:latin typeface="Calibri" panose="020F0502020204030204"/>
                <a:ea typeface="+mn-ea"/>
                <a:cs typeface="+mn-cs"/>
              </a:rPr>
              <a:t>sociale</a:t>
            </a:r>
            <a:r>
              <a:rPr kumimoji="0" lang="en-US" sz="135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1350" dirty="0">
                <a:solidFill>
                  <a:prstClr val="black"/>
                </a:solidFill>
                <a:latin typeface="Calibri" panose="020F0502020204030204"/>
              </a:rPr>
              <a:t>les </a:t>
            </a:r>
            <a:r>
              <a:rPr lang="en-US" sz="1350" dirty="0" err="1">
                <a:solidFill>
                  <a:prstClr val="black"/>
                </a:solidFill>
                <a:latin typeface="Calibri" panose="020F0502020204030204"/>
              </a:rPr>
              <a:t>normes</a:t>
            </a:r>
            <a:r>
              <a:rPr lang="en-US" sz="1350" dirty="0">
                <a:solidFill>
                  <a:prstClr val="black"/>
                </a:solidFill>
                <a:latin typeface="Calibri" panose="020F0502020204030204"/>
              </a:rPr>
              <a:t> </a:t>
            </a:r>
            <a:r>
              <a:rPr lang="en-US" sz="1350" dirty="0" err="1">
                <a:solidFill>
                  <a:prstClr val="black"/>
                </a:solidFill>
                <a:latin typeface="Calibri" panose="020F0502020204030204"/>
              </a:rPr>
              <a:t>sociales</a:t>
            </a:r>
            <a:r>
              <a:rPr lang="en-US" sz="1350" dirty="0">
                <a:solidFill>
                  <a:prstClr val="black"/>
                </a:solidFill>
                <a:latin typeface="Calibri" panose="020F0502020204030204"/>
              </a:rPr>
              <a:t> (par ex. les femmes ne </a:t>
            </a:r>
            <a:r>
              <a:rPr lang="en-US" sz="1350" dirty="0" err="1">
                <a:solidFill>
                  <a:prstClr val="black"/>
                </a:solidFill>
                <a:latin typeface="Calibri" panose="020F0502020204030204"/>
              </a:rPr>
              <a:t>peuvent</a:t>
            </a:r>
            <a:r>
              <a:rPr lang="en-US" sz="1350" dirty="0">
                <a:solidFill>
                  <a:prstClr val="black"/>
                </a:solidFill>
                <a:latin typeface="Calibri" panose="020F0502020204030204"/>
              </a:rPr>
              <a:t> </a:t>
            </a:r>
            <a:r>
              <a:rPr lang="en-US" sz="1350" dirty="0" err="1">
                <a:solidFill>
                  <a:prstClr val="black"/>
                </a:solidFill>
                <a:latin typeface="Calibri" panose="020F0502020204030204"/>
              </a:rPr>
              <a:t>parler</a:t>
            </a:r>
            <a:r>
              <a:rPr lang="en-US" sz="1350" dirty="0">
                <a:solidFill>
                  <a:prstClr val="black"/>
                </a:solidFill>
                <a:latin typeface="Calibri" panose="020F0502020204030204"/>
              </a:rPr>
              <a:t> </a:t>
            </a:r>
            <a:r>
              <a:rPr lang="en-US" sz="1350" dirty="0" err="1">
                <a:solidFill>
                  <a:prstClr val="black"/>
                </a:solidFill>
                <a:latin typeface="Calibri" panose="020F0502020204030204"/>
              </a:rPr>
              <a:t>qu’à</a:t>
            </a:r>
            <a:r>
              <a:rPr lang="en-US" sz="1350" dirty="0">
                <a:solidFill>
                  <a:prstClr val="black"/>
                </a:solidFill>
                <a:latin typeface="Calibri" panose="020F0502020204030204"/>
              </a:rPr>
              <a:t> des femmes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les hommes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doivent</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donner</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la permission aux femmes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d’accéder</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au service)</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les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croyances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culturelles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l’exclusion</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sociale</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 </a:t>
            </a:r>
            <a:r>
              <a:rPr lang="en-US" sz="1350" dirty="0">
                <a:solidFill>
                  <a:prstClr val="black"/>
                </a:solidFill>
                <a:latin typeface="Calibri" panose="020F0502020204030204"/>
              </a:rPr>
              <a:t>la</a:t>
            </a:r>
            <a:r>
              <a:rPr lang="en-US" sz="1350">
                <a:solidFill>
                  <a:prstClr val="black"/>
                </a:solidFill>
                <a:latin typeface="Calibri" panose="020F0502020204030204"/>
              </a:rPr>
              <a:t>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stigmatisation</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 </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pour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accéder</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aux services, etc. </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Rectangle: Rounded Corners 15">
            <a:extLst>
              <a:ext uri="{FF2B5EF4-FFF2-40B4-BE49-F238E27FC236}">
                <a16:creationId xmlns:a16="http://schemas.microsoft.com/office/drawing/2014/main" id="{32FE5F99-9DE1-4112-893B-465CC380532F}"/>
              </a:ext>
            </a:extLst>
          </p:cNvPr>
          <p:cNvSpPr/>
          <p:nvPr/>
        </p:nvSpPr>
        <p:spPr>
          <a:xfrm>
            <a:off x="3078202" y="5067783"/>
            <a:ext cx="3911291" cy="777802"/>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dirty="0" err="1">
                <a:solidFill>
                  <a:prstClr val="black"/>
                </a:solidFill>
                <a:latin typeface="Calibri" panose="020F0502020204030204"/>
              </a:rPr>
              <a:t>L’accessibilité</a:t>
            </a:r>
            <a:r>
              <a:rPr lang="en-US" sz="1350" b="1" dirty="0">
                <a:solidFill>
                  <a:prstClr val="black"/>
                </a:solidFill>
                <a:latin typeface="Calibri" panose="020F0502020204030204"/>
              </a:rPr>
              <a:t> à </a:t>
            </a:r>
            <a:r>
              <a:rPr lang="en-US" sz="1350" b="1" dirty="0" err="1">
                <a:solidFill>
                  <a:prstClr val="black"/>
                </a:solidFill>
                <a:latin typeface="Calibri" panose="020F0502020204030204"/>
              </a:rPr>
              <a:t>l’information</a:t>
            </a:r>
            <a:r>
              <a:rPr lang="en-US" sz="1350" b="1" dirty="0">
                <a:solidFill>
                  <a:prstClr val="black"/>
                </a:solidFill>
                <a:latin typeface="Calibri" panose="020F0502020204030204"/>
              </a:rPr>
              <a:t>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 </a:t>
            </a:r>
            <a:r>
              <a:rPr lang="en-US" sz="1350" err="1">
                <a:solidFill>
                  <a:prstClr val="black"/>
                </a:solidFill>
                <a:latin typeface="Calibri" panose="020F0502020204030204"/>
              </a:rPr>
              <a:t>l’accessibilité</a:t>
            </a:r>
            <a:r>
              <a:rPr lang="en-US" sz="1350">
                <a:solidFill>
                  <a:prstClr val="black"/>
                </a:solidFill>
                <a:latin typeface="Calibri" panose="020F0502020204030204"/>
              </a:rPr>
              <a:t> </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à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l’information</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au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sujet</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du service, qui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re</a:t>
            </a:r>
            <a:r>
              <a:rPr kumimoji="0" lang="en-US" sz="135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çoit</a:t>
            </a:r>
            <a:r>
              <a:rPr kumimoji="0" lang="en-US" sz="135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5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l’information</a:t>
            </a:r>
            <a:r>
              <a:rPr kumimoji="0" lang="en-US" sz="135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langue, style </a:t>
            </a:r>
            <a:r>
              <a:rPr kumimoji="0" lang="en-US" sz="1350" b="0" i="0" u="none" strike="noStrike" kern="1200" cap="none" spc="0" normalizeH="0" noProof="0">
                <a:ln>
                  <a:noFill/>
                </a:ln>
                <a:solidFill>
                  <a:prstClr val="black"/>
                </a:solidFill>
                <a:effectLst/>
                <a:uLnTx/>
                <a:uFillTx/>
                <a:latin typeface="Calibri" panose="020F0502020204030204" pitchFamily="34" charset="0"/>
                <a:cs typeface="Calibri" panose="020F0502020204030204" pitchFamily="34" charset="0"/>
              </a:rPr>
              <a:t>de communication</a:t>
            </a:r>
            <a:r>
              <a:rPr lang="en-US" sz="1350" dirty="0">
                <a:solidFill>
                  <a:prstClr val="black"/>
                </a:solidFill>
                <a:latin typeface="Calibri" panose="020F0502020204030204" pitchFamily="34" charset="0"/>
                <a:cs typeface="Calibri" panose="020F0502020204030204" pitchFamily="34" charset="0"/>
              </a:rPr>
              <a:t>.</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F67FDFAD-7297-408F-A810-37AB36E2C883}"/>
              </a:ext>
            </a:extLst>
          </p:cNvPr>
          <p:cNvSpPr txBox="1"/>
          <p:nvPr/>
        </p:nvSpPr>
        <p:spPr>
          <a:xfrm>
            <a:off x="3078201" y="940884"/>
            <a:ext cx="2801744" cy="3000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dirty="0" err="1">
                <a:solidFill>
                  <a:prstClr val="black"/>
                </a:solidFill>
                <a:latin typeface="Calibri" panose="020F0502020204030204"/>
              </a:rPr>
              <a:t>L’accessibilité</a:t>
            </a:r>
            <a:endPar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E78A8131-719B-4257-9FF8-469277ECEF84}"/>
              </a:ext>
            </a:extLst>
          </p:cNvPr>
          <p:cNvSpPr txBox="1"/>
          <p:nvPr/>
        </p:nvSpPr>
        <p:spPr>
          <a:xfrm>
            <a:off x="7528933" y="3941626"/>
            <a:ext cx="2985739" cy="175432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50" b="1" i="0" u="none" strike="noStrike" kern="1200" cap="none" spc="0" normalizeH="0" baseline="0" noProof="0" dirty="0">
                <a:ln>
                  <a:noFill/>
                </a:ln>
                <a:effectLst/>
                <a:uLnTx/>
                <a:uFillTx/>
                <a:latin typeface="Calibri" panose="020F0502020204030204"/>
                <a:ea typeface="+mn-ea"/>
                <a:cs typeface="+mn-cs"/>
              </a:rPr>
              <a:t>Qualité</a:t>
            </a:r>
            <a:r>
              <a:rPr kumimoji="0" lang="fr-FR" sz="1350" b="1" i="0" u="none" strike="noStrike" kern="1200" cap="none" spc="0" normalizeH="0" noProof="0" dirty="0">
                <a:ln>
                  <a:noFill/>
                </a:ln>
                <a:effectLst/>
                <a:uLnTx/>
                <a:uFillTx/>
                <a:latin typeface="Calibri" panose="020F0502020204030204"/>
                <a:ea typeface="+mn-ea"/>
                <a:cs typeface="+mn-cs"/>
              </a:rPr>
              <a:t> </a:t>
            </a:r>
            <a:r>
              <a:rPr kumimoji="0" lang="fr-FR" sz="1350" b="0" i="0" u="none" strike="noStrike" kern="1200" cap="none" spc="0" normalizeH="0" baseline="0" noProof="0" dirty="0">
                <a:ln>
                  <a:noFill/>
                </a:ln>
                <a:effectLst/>
                <a:uLnTx/>
                <a:uFillTx/>
                <a:latin typeface="Calibri" panose="020F0502020204030204"/>
                <a:ea typeface="+mn-ea"/>
                <a:cs typeface="+mn-cs"/>
              </a:rPr>
              <a:t>: Est-ce que les prestataires de service</a:t>
            </a:r>
            <a:r>
              <a:rPr lang="fr-FR" sz="1350" dirty="0">
                <a:latin typeface="Calibri" panose="020F0502020204030204"/>
              </a:rPr>
              <a:t>s possèdent les compétences/la formation nécessaire ? Est-ce que les établissements sont sûrs et sanitaires ? La qualité comprend aussi la fa</a:t>
            </a:r>
            <a:r>
              <a:rPr lang="fr-FR" sz="1350" dirty="0">
                <a:latin typeface="Calibri"/>
                <a:cs typeface="Calibri"/>
              </a:rPr>
              <a:t>çon donc les personnes sont traitées avant, pendant et après l’accès aux services.</a:t>
            </a:r>
            <a:endParaRPr kumimoji="0" lang="fr-FR" sz="1350" b="0" i="0" u="none" strike="noStrike" kern="1200" cap="none" spc="0" normalizeH="0" baseline="0" noProof="0" dirty="0">
              <a:ln>
                <a:noFill/>
              </a:ln>
              <a:effectLst/>
              <a:uLnTx/>
              <a:uFillTx/>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Lightning Bolt 17">
            <a:extLst>
              <a:ext uri="{FF2B5EF4-FFF2-40B4-BE49-F238E27FC236}">
                <a16:creationId xmlns:a16="http://schemas.microsoft.com/office/drawing/2014/main" id="{7C23D0C8-9A88-4629-A9C2-4678193A0479}"/>
              </a:ext>
            </a:extLst>
          </p:cNvPr>
          <p:cNvSpPr/>
          <p:nvPr/>
        </p:nvSpPr>
        <p:spPr>
          <a:xfrm>
            <a:off x="1997925" y="1079385"/>
            <a:ext cx="950642" cy="4686623"/>
          </a:xfrm>
          <a:prstGeom prst="lightningBolt">
            <a:avLst/>
          </a:prstGeom>
          <a:solidFill>
            <a:srgbClr val="FFFF00"/>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4F4866EA-BAFD-4C36-ABE3-D6B23928AAFB}"/>
              </a:ext>
            </a:extLst>
          </p:cNvPr>
          <p:cNvSpPr txBox="1"/>
          <p:nvPr/>
        </p:nvSpPr>
        <p:spPr>
          <a:xfrm>
            <a:off x="0" y="117526"/>
            <a:ext cx="11511643" cy="523220"/>
          </a:xfrm>
          <a:prstGeom prst="rect">
            <a:avLst/>
          </a:prstGeom>
          <a:noFill/>
        </p:spPr>
        <p:txBody>
          <a:bodyPr wrap="square" rtlCol="0">
            <a:spAutoFit/>
          </a:bodyPr>
          <a:lstStyle/>
          <a:p>
            <a:pPr lvl="0">
              <a:defRPr/>
            </a:pPr>
            <a:r>
              <a:rPr lang="en-US" sz="2800" dirty="0" err="1">
                <a:solidFill>
                  <a:prstClr val="black">
                    <a:lumMod val="65000"/>
                    <a:lumOff val="35000"/>
                  </a:prstClr>
                </a:solidFill>
                <a:latin typeface="Arial" pitchFamily="34"/>
                <a:cs typeface="Arial" pitchFamily="34"/>
              </a:rPr>
              <a:t>Disponibilité</a:t>
            </a:r>
            <a:r>
              <a:rPr lang="en-US" sz="2800" dirty="0">
                <a:solidFill>
                  <a:prstClr val="black">
                    <a:lumMod val="65000"/>
                    <a:lumOff val="35000"/>
                  </a:prstClr>
                </a:solidFill>
                <a:latin typeface="Arial" pitchFamily="34"/>
                <a:cs typeface="Arial" pitchFamily="34"/>
              </a:rPr>
              <a:t>, </a:t>
            </a:r>
            <a:r>
              <a:rPr lang="en-US" sz="2800" dirty="0" err="1">
                <a:solidFill>
                  <a:prstClr val="black">
                    <a:lumMod val="65000"/>
                    <a:lumOff val="35000"/>
                  </a:prstClr>
                </a:solidFill>
                <a:latin typeface="Arial" pitchFamily="34"/>
                <a:cs typeface="Arial" pitchFamily="34"/>
              </a:rPr>
              <a:t>Accessibilité</a:t>
            </a:r>
            <a:r>
              <a:rPr lang="en-US" sz="2800" dirty="0">
                <a:solidFill>
                  <a:prstClr val="black">
                    <a:lumMod val="65000"/>
                    <a:lumOff val="35000"/>
                  </a:prstClr>
                </a:solidFill>
                <a:latin typeface="Arial" pitchFamily="34"/>
                <a:cs typeface="Arial" pitchFamily="34"/>
              </a:rPr>
              <a:t>, </a:t>
            </a:r>
            <a:r>
              <a:rPr lang="en-US" sz="2800" dirty="0" err="1">
                <a:solidFill>
                  <a:prstClr val="black">
                    <a:lumMod val="65000"/>
                    <a:lumOff val="35000"/>
                  </a:prstClr>
                </a:solidFill>
                <a:latin typeface="Arial" pitchFamily="34"/>
                <a:cs typeface="Arial" pitchFamily="34"/>
              </a:rPr>
              <a:t>Acceptabilité</a:t>
            </a:r>
            <a:r>
              <a:rPr lang="en-US" sz="2800" dirty="0">
                <a:solidFill>
                  <a:prstClr val="black">
                    <a:lumMod val="65000"/>
                    <a:lumOff val="35000"/>
                  </a:prstClr>
                </a:solidFill>
                <a:latin typeface="Arial" pitchFamily="34"/>
                <a:cs typeface="Arial" pitchFamily="34"/>
              </a:rPr>
              <a:t> et </a:t>
            </a:r>
            <a:r>
              <a:rPr lang="en-US" sz="2800" dirty="0" err="1">
                <a:solidFill>
                  <a:prstClr val="black">
                    <a:lumMod val="65000"/>
                    <a:lumOff val="35000"/>
                  </a:prstClr>
                </a:solidFill>
                <a:latin typeface="Arial" pitchFamily="34"/>
                <a:cs typeface="Arial" pitchFamily="34"/>
              </a:rPr>
              <a:t>Qualité</a:t>
            </a:r>
            <a:r>
              <a:rPr lang="en-US" sz="2800" dirty="0">
                <a:solidFill>
                  <a:prstClr val="black">
                    <a:lumMod val="65000"/>
                    <a:lumOff val="35000"/>
                  </a:prstClr>
                </a:solidFill>
                <a:latin typeface="Arial" pitchFamily="34"/>
                <a:cs typeface="Arial" pitchFamily="34"/>
              </a:rPr>
              <a:t> (le cadre DAAQ)</a:t>
            </a:r>
            <a:endParaRPr kumimoji="0" lang="en-US" sz="2800" b="0" i="0" u="none" strike="noStrike" kern="1200" cap="none" spc="0" normalizeH="0" baseline="0" noProof="0" dirty="0">
              <a:ln>
                <a:noFill/>
              </a:ln>
              <a:solidFill>
                <a:prstClr val="black">
                  <a:lumMod val="65000"/>
                  <a:lumOff val="35000"/>
                </a:prstClr>
              </a:solidFill>
              <a:effectLst/>
              <a:uLnTx/>
              <a:uFillTx/>
              <a:latin typeface="Arial" pitchFamily="34"/>
              <a:ea typeface="+mn-ea"/>
              <a:cs typeface="Arial" pitchFamily="34"/>
            </a:endParaRPr>
          </a:p>
        </p:txBody>
      </p:sp>
    </p:spTree>
    <p:extLst>
      <p:ext uri="{BB962C8B-B14F-4D97-AF65-F5344CB8AC3E}">
        <p14:creationId xmlns:p14="http://schemas.microsoft.com/office/powerpoint/2010/main" val="2639848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animBg="1"/>
      <p:bldP spid="15" grpId="0" animBg="1"/>
      <p:bldP spid="16" grpId="0" animBg="1"/>
      <p:bldP spid="17" grpId="0"/>
      <p:bldP spid="19"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04075" y="1394181"/>
            <a:ext cx="8073999" cy="4804465"/>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p:cNvSpPr txBox="1"/>
          <p:nvPr/>
        </p:nvSpPr>
        <p:spPr>
          <a:xfrm>
            <a:off x="-36793" y="-77689"/>
            <a:ext cx="11266714" cy="13849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noProof="0" dirty="0">
                <a:solidFill>
                  <a:prstClr val="black">
                    <a:lumMod val="65000"/>
                    <a:lumOff val="35000"/>
                  </a:prstClr>
                </a:solidFill>
                <a:latin typeface="Arial" pitchFamily="34"/>
                <a:cs typeface="Arial" pitchFamily="34"/>
              </a:rPr>
              <a:t>Les zones communes </a:t>
            </a:r>
            <a:r>
              <a:rPr lang="en-US" sz="2400" noProof="0" dirty="0" err="1">
                <a:solidFill>
                  <a:prstClr val="black">
                    <a:lumMod val="65000"/>
                    <a:lumOff val="35000"/>
                  </a:prstClr>
                </a:solidFill>
                <a:latin typeface="Arial" pitchFamily="34"/>
                <a:cs typeface="Arial" pitchFamily="34"/>
              </a:rPr>
              <a:t>o</a:t>
            </a:r>
            <a:r>
              <a:rPr lang="en-US" sz="2400" noProof="0" dirty="0" err="1">
                <a:solidFill>
                  <a:prstClr val="black">
                    <a:lumMod val="65000"/>
                    <a:lumOff val="35000"/>
                  </a:prstClr>
                </a:solidFill>
                <a:latin typeface="Calibri" panose="020F0502020204030204" pitchFamily="34" charset="0"/>
                <a:cs typeface="Calibri" panose="020F0502020204030204" pitchFamily="34" charset="0"/>
              </a:rPr>
              <a:t>ù</a:t>
            </a:r>
            <a:r>
              <a:rPr lang="en-US" sz="2400" noProof="0" dirty="0">
                <a:solidFill>
                  <a:prstClr val="black">
                    <a:lumMod val="65000"/>
                    <a:lumOff val="35000"/>
                  </a:prstClr>
                </a:solidFill>
                <a:latin typeface="Arial" pitchFamily="34"/>
                <a:cs typeface="Arial" pitchFamily="34"/>
              </a:rPr>
              <a:t> les </a:t>
            </a:r>
            <a:r>
              <a:rPr lang="en-US" sz="2400" noProof="0" dirty="0" err="1">
                <a:solidFill>
                  <a:prstClr val="black">
                    <a:lumMod val="65000"/>
                    <a:lumOff val="35000"/>
                  </a:prstClr>
                </a:solidFill>
                <a:latin typeface="Arial" pitchFamily="34"/>
                <a:cs typeface="Arial" pitchFamily="34"/>
              </a:rPr>
              <a:t>risques</a:t>
            </a:r>
            <a:r>
              <a:rPr lang="en-US" sz="2400" noProof="0" dirty="0">
                <a:solidFill>
                  <a:prstClr val="black">
                    <a:lumMod val="65000"/>
                    <a:lumOff val="35000"/>
                  </a:prstClr>
                </a:solidFill>
                <a:latin typeface="Arial" pitchFamily="34"/>
                <a:cs typeface="Arial" pitchFamily="34"/>
              </a:rPr>
              <a:t> de la VBG </a:t>
            </a:r>
            <a:r>
              <a:rPr lang="en-US" sz="2400" noProof="0" dirty="0" err="1">
                <a:solidFill>
                  <a:prstClr val="black">
                    <a:lumMod val="65000"/>
                    <a:lumOff val="35000"/>
                  </a:prstClr>
                </a:solidFill>
                <a:latin typeface="Arial" pitchFamily="34"/>
                <a:cs typeface="Arial" pitchFamily="34"/>
              </a:rPr>
              <a:t>sont</a:t>
            </a:r>
            <a:r>
              <a:rPr lang="en-US" sz="2400" noProof="0" dirty="0">
                <a:solidFill>
                  <a:prstClr val="black">
                    <a:lumMod val="65000"/>
                    <a:lumOff val="35000"/>
                  </a:prstClr>
                </a:solidFill>
                <a:latin typeface="Arial" pitchFamily="34"/>
                <a:cs typeface="Arial" pitchFamily="34"/>
              </a:rPr>
              <a:t> </a:t>
            </a:r>
            <a:r>
              <a:rPr lang="en-US" sz="2400" noProof="0" dirty="0" err="1">
                <a:solidFill>
                  <a:prstClr val="black">
                    <a:lumMod val="65000"/>
                    <a:lumOff val="35000"/>
                  </a:prstClr>
                </a:solidFill>
                <a:latin typeface="Arial" pitchFamily="34"/>
                <a:cs typeface="Arial" pitchFamily="34"/>
              </a:rPr>
              <a:t>présents</a:t>
            </a:r>
            <a:r>
              <a:rPr lang="en-US" sz="2400" noProof="0" dirty="0">
                <a:solidFill>
                  <a:prstClr val="black">
                    <a:lumMod val="65000"/>
                    <a:lumOff val="35000"/>
                  </a:prstClr>
                </a:solidFill>
                <a:latin typeface="Arial" pitchFamily="34"/>
                <a:cs typeface="Arial" pitchFamily="34"/>
              </a:rPr>
              <a:t> </a:t>
            </a:r>
            <a:r>
              <a:rPr lang="en-US" sz="2400" noProof="0" dirty="0" err="1">
                <a:solidFill>
                  <a:prstClr val="black">
                    <a:lumMod val="65000"/>
                    <a:lumOff val="35000"/>
                  </a:prstClr>
                </a:solidFill>
                <a:latin typeface="Arial" pitchFamily="34"/>
                <a:cs typeface="Arial" pitchFamily="34"/>
              </a:rPr>
              <a:t>dans</a:t>
            </a:r>
            <a:r>
              <a:rPr lang="en-US" sz="2400" noProof="0" dirty="0">
                <a:solidFill>
                  <a:prstClr val="black">
                    <a:lumMod val="65000"/>
                    <a:lumOff val="35000"/>
                  </a:prstClr>
                </a:solidFill>
                <a:latin typeface="Arial" pitchFamily="34"/>
                <a:cs typeface="Arial" pitchFamily="34"/>
              </a:rPr>
              <a:t> le </a:t>
            </a:r>
            <a:r>
              <a:rPr lang="en-US" sz="2400" noProof="0" dirty="0" err="1">
                <a:solidFill>
                  <a:prstClr val="black">
                    <a:lumMod val="65000"/>
                    <a:lumOff val="35000"/>
                  </a:prstClr>
                </a:solidFill>
                <a:latin typeface="Arial" pitchFamily="34"/>
                <a:cs typeface="Arial" pitchFamily="34"/>
              </a:rPr>
              <a:t>secteur</a:t>
            </a:r>
            <a:r>
              <a:rPr lang="en-US" sz="2400" noProof="0" dirty="0">
                <a:solidFill>
                  <a:prstClr val="black">
                    <a:lumMod val="65000"/>
                    <a:lumOff val="35000"/>
                  </a:prstClr>
                </a:solidFill>
                <a:latin typeface="Arial" pitchFamily="34"/>
                <a:cs typeface="Arial" pitchFamily="34"/>
              </a:rPr>
              <a:t> de la nutrition </a:t>
            </a:r>
            <a:r>
              <a:rPr kumimoji="0" lang="en-US" sz="2400" b="0" i="0" u="none" strike="noStrike" kern="1200" cap="none" spc="0" normalizeH="0" baseline="0" noProof="0" dirty="0">
                <a:ln>
                  <a:noFill/>
                </a:ln>
                <a:solidFill>
                  <a:prstClr val="black">
                    <a:lumMod val="65000"/>
                    <a:lumOff val="35000"/>
                  </a:prstClr>
                </a:solidFill>
                <a:effectLst/>
                <a:uLnTx/>
                <a:uFillTx/>
                <a:latin typeface="Arial" pitchFamily="34"/>
                <a:ea typeface="+mn-ea"/>
                <a:cs typeface="Arial" pitchFamily="34"/>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dirty="0">
              <a:ln>
                <a:noFill/>
              </a:ln>
              <a:solidFill>
                <a:prstClr val="white"/>
              </a:solidFill>
              <a:effectLst/>
              <a:uLnTx/>
              <a:uFillTx/>
              <a:latin typeface="Calibri" panose="020F0502020204030204" pitchFamily="34" charset="0"/>
              <a:ea typeface="+mn-ea"/>
              <a:cs typeface="+mn-cs"/>
            </a:endParaRPr>
          </a:p>
        </p:txBody>
      </p:sp>
      <p:graphicFrame>
        <p:nvGraphicFramePr>
          <p:cNvPr id="3" name="Diagram 2"/>
          <p:cNvGraphicFramePr/>
          <p:nvPr>
            <p:extLst>
              <p:ext uri="{D42A27DB-BD31-4B8C-83A1-F6EECF244321}">
                <p14:modId xmlns:p14="http://schemas.microsoft.com/office/powerpoint/2010/main" val="1307087534"/>
              </p:ext>
            </p:extLst>
          </p:nvPr>
        </p:nvGraphicFramePr>
        <p:xfrm>
          <a:off x="2875723" y="1394180"/>
          <a:ext cx="6628210" cy="4862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6"/>
          <p:cNvSpPr txBox="1">
            <a:spLocks noChangeArrowheads="1"/>
          </p:cNvSpPr>
          <p:nvPr/>
        </p:nvSpPr>
        <p:spPr bwMode="auto">
          <a:xfrm>
            <a:off x="3281363" y="1567928"/>
            <a:ext cx="19896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800">
                <a:solidFill>
                  <a:srgbClr val="000000"/>
                </a:solidFill>
                <a:latin typeface="Calibri" charset="0"/>
                <a:ea typeface="ＭＳ Ｐゴシック" charset="0"/>
              </a:defRPr>
            </a:lvl1pPr>
            <a:lvl2pPr marL="742950" indent="-285750">
              <a:defRPr sz="2400">
                <a:solidFill>
                  <a:srgbClr val="000000"/>
                </a:solidFill>
                <a:latin typeface="Calibri" charset="0"/>
                <a:ea typeface="ＭＳ Ｐゴシック" charset="0"/>
              </a:defRPr>
            </a:lvl2pPr>
            <a:lvl3pPr>
              <a:defRPr sz="2000">
                <a:solidFill>
                  <a:srgbClr val="000000"/>
                </a:solidFill>
                <a:latin typeface="Calibri" charset="0"/>
                <a:ea typeface="ＭＳ Ｐゴシック" charset="0"/>
              </a:defRPr>
            </a:lvl3pPr>
            <a:lvl4pPr>
              <a:defRPr>
                <a:solidFill>
                  <a:srgbClr val="000000"/>
                </a:solidFill>
                <a:latin typeface="Calibri" charset="0"/>
                <a:ea typeface="ＭＳ Ｐゴシック" charset="0"/>
              </a:defRPr>
            </a:lvl4pPr>
            <a:lvl5pPr>
              <a:defRPr>
                <a:solidFill>
                  <a:srgbClr val="000000"/>
                </a:solidFill>
                <a:latin typeface="Calibri" charset="0"/>
                <a:ea typeface="ＭＳ Ｐゴシック" charset="0"/>
              </a:defRPr>
            </a:lvl5pPr>
            <a:lvl6pPr eaLnBrk="0" fontAlgn="base" hangingPunct="0">
              <a:spcAft>
                <a:spcPct val="0"/>
              </a:spcAft>
              <a:buSzPct val="100000"/>
              <a:buFont typeface="Arial" charset="0"/>
              <a:defRPr>
                <a:solidFill>
                  <a:srgbClr val="000000"/>
                </a:solidFill>
                <a:latin typeface="Calibri" charset="0"/>
                <a:ea typeface="ＭＳ Ｐゴシック" charset="0"/>
              </a:defRPr>
            </a:lvl6pPr>
            <a:lvl7pPr eaLnBrk="0" fontAlgn="base" hangingPunct="0">
              <a:spcAft>
                <a:spcPct val="0"/>
              </a:spcAft>
              <a:buSzPct val="100000"/>
              <a:buFont typeface="Arial" charset="0"/>
              <a:defRPr>
                <a:solidFill>
                  <a:srgbClr val="000000"/>
                </a:solidFill>
                <a:latin typeface="Calibri" charset="0"/>
                <a:ea typeface="ＭＳ Ｐゴシック" charset="0"/>
              </a:defRPr>
            </a:lvl7pPr>
            <a:lvl8pPr eaLnBrk="0" fontAlgn="base" hangingPunct="0">
              <a:spcAft>
                <a:spcPct val="0"/>
              </a:spcAft>
              <a:buSzPct val="100000"/>
              <a:buFont typeface="Arial" charset="0"/>
              <a:defRPr>
                <a:solidFill>
                  <a:srgbClr val="000000"/>
                </a:solidFill>
                <a:latin typeface="Calibri" charset="0"/>
                <a:ea typeface="ＭＳ Ｐゴシック" charset="0"/>
              </a:defRPr>
            </a:lvl8pPr>
            <a:lvl9pPr eaLnBrk="0" fontAlgn="base" hangingPunct="0">
              <a:spcAft>
                <a:spcPct val="0"/>
              </a:spcAft>
              <a:buSzPct val="100000"/>
              <a:buFont typeface="Arial" charset="0"/>
              <a:defRPr>
                <a:solidFill>
                  <a:srgbClr val="000000"/>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dirty="0" err="1">
                <a:ln>
                  <a:noFill/>
                </a:ln>
                <a:solidFill>
                  <a:srgbClr val="000000"/>
                </a:solidFill>
                <a:effectLst/>
                <a:uLnTx/>
                <a:uFillTx/>
                <a:latin typeface="Calibri" charset="0"/>
                <a:ea typeface="ＭＳ Ｐゴシック" charset="0"/>
                <a:cs typeface="+mn-cs"/>
              </a:rPr>
              <a:t>Normes</a:t>
            </a:r>
            <a:r>
              <a:rPr kumimoji="0" lang="en-US" sz="2100" b="1" i="0" u="none" strike="noStrike" kern="1200" cap="none" spc="0" normalizeH="0" baseline="0" noProof="0" dirty="0">
                <a:ln>
                  <a:noFill/>
                </a:ln>
                <a:solidFill>
                  <a:srgbClr val="000000"/>
                </a:solidFill>
                <a:effectLst/>
                <a:uLnTx/>
                <a:uFillTx/>
                <a:latin typeface="Calibri" charset="0"/>
                <a:ea typeface="ＭＳ Ｐゴシック" charset="0"/>
                <a:cs typeface="+mn-cs"/>
              </a:rPr>
              <a:t> </a:t>
            </a:r>
            <a:r>
              <a:rPr kumimoji="0" lang="en-US" sz="2100" b="1" i="0" u="none" strike="noStrike" kern="1200" cap="none" spc="0" normalizeH="0" baseline="0" noProof="0" dirty="0" err="1">
                <a:ln>
                  <a:noFill/>
                </a:ln>
                <a:solidFill>
                  <a:srgbClr val="000000"/>
                </a:solidFill>
                <a:effectLst/>
                <a:uLnTx/>
                <a:uFillTx/>
                <a:latin typeface="Calibri" charset="0"/>
                <a:ea typeface="ＭＳ Ｐゴシック" charset="0"/>
                <a:cs typeface="+mn-cs"/>
              </a:rPr>
              <a:t>sociales</a:t>
            </a:r>
            <a:endParaRPr kumimoji="0" lang="en-US" sz="2100" b="1" i="0" u="none" strike="noStrike" kern="1200" cap="none" spc="0" normalizeH="0" baseline="0" noProof="0" dirty="0">
              <a:ln>
                <a:noFill/>
              </a:ln>
              <a:solidFill>
                <a:srgbClr val="000000"/>
              </a:solidFill>
              <a:effectLst/>
              <a:uLnTx/>
              <a:uFillTx/>
              <a:latin typeface="Calibri" charset="0"/>
              <a:ea typeface="ＭＳ Ｐゴシック" charset="0"/>
              <a:cs typeface="+mn-cs"/>
            </a:endParaRPr>
          </a:p>
        </p:txBody>
      </p:sp>
      <p:sp>
        <p:nvSpPr>
          <p:cNvPr id="12" name="Speech Bubble: Rectangle with Corners Rounded 1"/>
          <p:cNvSpPr/>
          <p:nvPr/>
        </p:nvSpPr>
        <p:spPr>
          <a:xfrm>
            <a:off x="3438141" y="157720"/>
            <a:ext cx="1268427" cy="1169339"/>
          </a:xfrm>
          <a:prstGeom prst="wedgeRoundRectCallout">
            <a:avLst>
              <a:gd name="adj1" fmla="val -20833"/>
              <a:gd name="adj2" fmla="val 79596"/>
              <a:gd name="adj3" fmla="val 16667"/>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0" lang="en-US" sz="1600" b="0" i="0" u="none" strike="noStrike" kern="1200" cap="none" spc="0" normalizeH="0" baseline="0" noProof="0" dirty="0">
                <a:ln>
                  <a:noFill/>
                </a:ln>
                <a:effectLst/>
                <a:uLnTx/>
                <a:uFillTx/>
                <a:latin typeface="Calibri" panose="020F0502020204030204"/>
                <a:ea typeface="+mn-ea"/>
                <a:cs typeface="+mn-cs"/>
              </a:rPr>
              <a:t>Obstacles et </a:t>
            </a:r>
            <a:r>
              <a:rPr lang="en-US" sz="1600" dirty="0" err="1">
                <a:ea typeface="+mn-lt"/>
                <a:cs typeface="+mn-lt"/>
              </a:rPr>
              <a:t>catalyseurs</a:t>
            </a:r>
            <a:endParaRPr lang="en-US" sz="1600" dirty="0" err="1">
              <a:solidFill>
                <a:prstClr val="white"/>
              </a:solidFill>
              <a:latin typeface="Calibri" panose="020F0502020204030204"/>
            </a:endParaRPr>
          </a:p>
        </p:txBody>
      </p:sp>
      <p:sp>
        <p:nvSpPr>
          <p:cNvPr id="13" name="Speech Bubble: Rectangle 18"/>
          <p:cNvSpPr/>
          <p:nvPr/>
        </p:nvSpPr>
        <p:spPr>
          <a:xfrm>
            <a:off x="5082832" y="157719"/>
            <a:ext cx="2383005" cy="1144570"/>
          </a:xfrm>
          <a:prstGeom prst="wedgeRectCallout">
            <a:avLst>
              <a:gd name="adj1" fmla="val -25488"/>
              <a:gd name="adj2" fmla="val 8100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rPr>
              <a:t>Les</a:t>
            </a:r>
            <a:r>
              <a:rPr kumimoji="0" lang="en-US" sz="1600" b="0" i="0" u="none" strike="noStrike" kern="1200" cap="none" spc="0" normalizeH="0" noProof="0" dirty="0">
                <a:ln>
                  <a:noFill/>
                </a:ln>
                <a:solidFill>
                  <a:prstClr val="white"/>
                </a:solidFill>
                <a:effectLst/>
                <a:uLnTx/>
                <a:uFillTx/>
                <a:latin typeface="Calibri" panose="020F0502020204030204"/>
              </a:rPr>
              <a:t> installations de santé/nutrition </a:t>
            </a:r>
            <a:r>
              <a:rPr kumimoji="0" lang="en-US" sz="1600" b="0" i="0" u="none" strike="noStrike" kern="1200" cap="none" spc="0" normalizeH="0" noProof="0" dirty="0" err="1">
                <a:ln>
                  <a:noFill/>
                </a:ln>
                <a:solidFill>
                  <a:prstClr val="white"/>
                </a:solidFill>
                <a:effectLst/>
                <a:uLnTx/>
                <a:uFillTx/>
                <a:latin typeface="Calibri" panose="020F0502020204030204"/>
              </a:rPr>
              <a:t>sont</a:t>
            </a:r>
            <a:r>
              <a:rPr kumimoji="0" lang="en-US" sz="1600" b="0" i="0" u="none" strike="noStrike" kern="1200" cap="none" spc="0" normalizeH="0" noProof="0" dirty="0">
                <a:ln>
                  <a:noFill/>
                </a:ln>
                <a:solidFill>
                  <a:prstClr val="white"/>
                </a:solidFill>
                <a:effectLst/>
                <a:uLnTx/>
                <a:uFillTx/>
                <a:latin typeface="Calibri" panose="020F0502020204030204"/>
              </a:rPr>
              <a:t> trop loin </a:t>
            </a:r>
            <a:r>
              <a:rPr kumimoji="0" lang="en-US" sz="1600" b="0" i="0" u="none" strike="noStrike" kern="1200" cap="none" spc="0" normalizeH="0" noProof="0" dirty="0" err="1">
                <a:ln>
                  <a:noFill/>
                </a:ln>
                <a:solidFill>
                  <a:prstClr val="white"/>
                </a:solidFill>
                <a:effectLst/>
                <a:uLnTx/>
                <a:uFillTx/>
                <a:latin typeface="Calibri" panose="020F0502020204030204"/>
              </a:rPr>
              <a:t>ou</a:t>
            </a:r>
            <a:r>
              <a:rPr kumimoji="0" lang="en-US" sz="1600" b="0" i="0" u="none" strike="noStrike" kern="1200" cap="none" spc="0" normalizeH="0" noProof="0" dirty="0">
                <a:ln>
                  <a:noFill/>
                </a:ln>
                <a:solidFill>
                  <a:prstClr val="white"/>
                </a:solidFill>
                <a:effectLst/>
                <a:uLnTx/>
                <a:uFillTx/>
                <a:latin typeface="Calibri" panose="020F0502020204030204"/>
              </a:rPr>
              <a:t> se </a:t>
            </a:r>
            <a:r>
              <a:rPr kumimoji="0" lang="en-US" sz="1600" b="0" i="0" u="none" strike="noStrike" kern="1200" cap="none" spc="0" normalizeH="0" noProof="0" dirty="0" err="1">
                <a:ln>
                  <a:noFill/>
                </a:ln>
                <a:solidFill>
                  <a:prstClr val="white"/>
                </a:solidFill>
                <a:effectLst/>
                <a:uLnTx/>
                <a:uFillTx/>
                <a:latin typeface="Calibri" panose="020F0502020204030204"/>
              </a:rPr>
              <a:t>trouvent</a:t>
            </a:r>
            <a:r>
              <a:rPr kumimoji="0" lang="en-US" sz="1600" b="0" i="0" u="none" strike="noStrike" kern="1200" cap="none" spc="0" normalizeH="0" noProof="0" dirty="0">
                <a:ln>
                  <a:noFill/>
                </a:ln>
                <a:solidFill>
                  <a:prstClr val="white"/>
                </a:solidFill>
                <a:effectLst/>
                <a:uLnTx/>
                <a:uFillTx/>
                <a:latin typeface="Calibri" panose="020F0502020204030204"/>
              </a:rPr>
              <a:t> </a:t>
            </a:r>
            <a:r>
              <a:rPr kumimoji="0" lang="en-US" sz="1600" b="0" i="0" u="none" strike="noStrike" kern="1200" cap="none" spc="0" normalizeH="0" noProof="0" dirty="0" err="1">
                <a:ln>
                  <a:noFill/>
                </a:ln>
                <a:solidFill>
                  <a:prstClr val="white"/>
                </a:solidFill>
                <a:effectLst/>
                <a:uLnTx/>
                <a:uFillTx/>
                <a:latin typeface="Calibri" panose="020F0502020204030204"/>
              </a:rPr>
              <a:t>dans</a:t>
            </a:r>
            <a:r>
              <a:rPr kumimoji="0" lang="en-US" sz="1600" b="0" i="0" u="none" strike="noStrike" kern="1200" cap="none" spc="0" normalizeH="0" noProof="0" dirty="0">
                <a:ln>
                  <a:noFill/>
                </a:ln>
                <a:solidFill>
                  <a:prstClr val="white"/>
                </a:solidFill>
                <a:effectLst/>
                <a:uLnTx/>
                <a:uFillTx/>
                <a:latin typeface="Calibri" panose="020F0502020204030204"/>
              </a:rPr>
              <a:t> un </a:t>
            </a:r>
            <a:r>
              <a:rPr kumimoji="0" lang="en-US" sz="1600" b="0" i="0" u="none" strike="noStrike" kern="1200" cap="none" spc="0" normalizeH="0" noProof="0" dirty="0" err="1">
                <a:ln>
                  <a:noFill/>
                </a:ln>
                <a:solidFill>
                  <a:prstClr val="white"/>
                </a:solidFill>
                <a:effectLst/>
                <a:uLnTx/>
                <a:uFillTx/>
                <a:latin typeface="Calibri" panose="020F0502020204030204"/>
              </a:rPr>
              <a:t>endroit</a:t>
            </a:r>
            <a:r>
              <a:rPr kumimoji="0" lang="en-US" sz="1600" b="0" i="0" u="none" strike="noStrike" kern="1200" cap="none" spc="0" normalizeH="0" noProof="0" dirty="0">
                <a:ln>
                  <a:noFill/>
                </a:ln>
                <a:solidFill>
                  <a:prstClr val="white"/>
                </a:solidFill>
                <a:effectLst/>
                <a:uLnTx/>
                <a:uFillTx/>
                <a:latin typeface="Calibri" panose="020F0502020204030204"/>
              </a:rPr>
              <a:t> </a:t>
            </a:r>
            <a:r>
              <a:rPr kumimoji="0" lang="en-US" sz="1600" b="0" i="0" u="none" strike="noStrike" kern="1200" cap="none" spc="0" normalizeH="0" noProof="0" dirty="0" err="1">
                <a:ln>
                  <a:noFill/>
                </a:ln>
                <a:solidFill>
                  <a:prstClr val="white"/>
                </a:solidFill>
                <a:effectLst/>
                <a:uLnTx/>
                <a:uFillTx/>
                <a:latin typeface="Calibri" panose="020F0502020204030204"/>
              </a:rPr>
              <a:t>dangereu</a:t>
            </a:r>
            <a:r>
              <a:rPr lang="en-US" sz="1600" dirty="0">
                <a:solidFill>
                  <a:prstClr val="white"/>
                </a:solidFill>
                <a:latin typeface="Calibri" panose="020F0502020204030204"/>
              </a:rPr>
              <a:t>x</a:t>
            </a:r>
            <a:endParaRPr kumimoji="0" lang="en-US" sz="1600" b="0" i="0" u="none" strike="noStrike" kern="1200" cap="none" spc="0" normalizeH="0" baseline="0" noProof="0" dirty="0">
              <a:ln>
                <a:noFill/>
              </a:ln>
              <a:solidFill>
                <a:prstClr val="white"/>
              </a:solidFill>
              <a:effectLst/>
              <a:uLnTx/>
              <a:uFillTx/>
              <a:latin typeface="Calibri" panose="020F0502020204030204"/>
            </a:endParaRPr>
          </a:p>
        </p:txBody>
      </p:sp>
      <p:sp>
        <p:nvSpPr>
          <p:cNvPr id="14" name="Speech Bubble: Rectangle 19"/>
          <p:cNvSpPr/>
          <p:nvPr/>
        </p:nvSpPr>
        <p:spPr>
          <a:xfrm>
            <a:off x="8107989" y="182489"/>
            <a:ext cx="1709499" cy="2378709"/>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fr-FR" sz="1400" dirty="0">
                <a:solidFill>
                  <a:srgbClr val="FFFFFF"/>
                </a:solidFill>
                <a:latin typeface="Calibri" charset="0"/>
                <a:ea typeface="ＭＳ Ｐゴシック" charset="0"/>
              </a:rPr>
              <a:t>Les femmes et les filles ne reçoivent pas d'informations parce que : les informations sont limitées aux dirigeants de la communauté ; non adaptées aux enfants</a:t>
            </a:r>
            <a:endParaRPr kumimoji="0" lang="en-US" sz="1400" b="0" i="0" u="none" strike="noStrike" kern="1200" cap="none" spc="0" normalizeH="0" baseline="0" noProof="0" dirty="0">
              <a:ln>
                <a:noFill/>
              </a:ln>
              <a:solidFill>
                <a:srgbClr val="FFFFFF"/>
              </a:solidFill>
              <a:effectLst/>
              <a:uLnTx/>
              <a:uFillTx/>
              <a:latin typeface="Calibri" charset="0"/>
              <a:ea typeface="ＭＳ Ｐゴシック" charset="0"/>
            </a:endParaRPr>
          </a:p>
        </p:txBody>
      </p:sp>
      <p:sp>
        <p:nvSpPr>
          <p:cNvPr id="15" name="Speech Bubble: Rectangle 20"/>
          <p:cNvSpPr/>
          <p:nvPr/>
        </p:nvSpPr>
        <p:spPr>
          <a:xfrm>
            <a:off x="8986570" y="4137286"/>
            <a:ext cx="1661834" cy="2511405"/>
          </a:xfrm>
          <a:prstGeom prst="wedgeRectCallout">
            <a:avLst>
              <a:gd name="adj1" fmla="val -78020"/>
              <a:gd name="adj2" fmla="val 1912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prstClr val="white"/>
                </a:solidFill>
                <a:effectLst/>
                <a:uLnTx/>
                <a:uFillTx/>
                <a:latin typeface="Calibri" panose="020F0502020204030204"/>
                <a:ea typeface="+mn-ea"/>
                <a:cs typeface="+mn-cs"/>
              </a:rPr>
              <a:t>Nombre</a:t>
            </a: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white"/>
                </a:solidFill>
                <a:effectLst/>
                <a:uLnTx/>
                <a:uFillTx/>
                <a:latin typeface="Calibri" panose="020F0502020204030204"/>
                <a:ea typeface="+mn-ea"/>
                <a:cs typeface="+mn-cs"/>
              </a:rPr>
              <a:t>insuffisant</a:t>
            </a: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 de</a:t>
            </a:r>
            <a:r>
              <a:rPr kumimoji="0" lang="en-US" sz="1400" b="0" i="0" u="none" strike="noStrike" kern="1200" cap="none" spc="0" normalizeH="0" noProof="0" dirty="0">
                <a:ln>
                  <a:noFill/>
                </a:ln>
                <a:solidFill>
                  <a:prstClr val="white"/>
                </a:solidFill>
                <a:effectLst/>
                <a:uLnTx/>
                <a:uFillTx/>
                <a:latin typeface="Calibri" panose="020F0502020204030204"/>
                <a:ea typeface="+mn-ea"/>
                <a:cs typeface="+mn-cs"/>
              </a:rPr>
              <a:t> </a:t>
            </a:r>
            <a:r>
              <a:rPr kumimoji="0" lang="en-US" sz="1400" b="0" i="0" u="none" strike="noStrike" kern="1200" cap="none" spc="0" normalizeH="0" noProof="0" dirty="0" err="1">
                <a:ln>
                  <a:noFill/>
                </a:ln>
                <a:solidFill>
                  <a:prstClr val="white"/>
                </a:solidFill>
                <a:effectLst/>
                <a:uLnTx/>
                <a:uFillTx/>
                <a:latin typeface="Calibri" panose="020F0502020204030204"/>
                <a:ea typeface="+mn-ea"/>
                <a:cs typeface="+mn-cs"/>
              </a:rPr>
              <a:t>travailleurs</a:t>
            </a:r>
            <a:r>
              <a:rPr kumimoji="0" lang="en-US" sz="1400" b="0" i="0" u="none" strike="noStrike" kern="1200" cap="none" spc="0" normalizeH="0" noProof="0" dirty="0">
                <a:ln>
                  <a:noFill/>
                </a:ln>
                <a:solidFill>
                  <a:prstClr val="white"/>
                </a:solidFill>
                <a:effectLst/>
                <a:uLnTx/>
                <a:uFillTx/>
                <a:latin typeface="Calibri" panose="020F0502020204030204"/>
                <a:ea typeface="+mn-ea"/>
                <a:cs typeface="+mn-cs"/>
              </a:rPr>
              <a:t> </a:t>
            </a:r>
            <a:r>
              <a:rPr kumimoji="0" lang="en-US" sz="1400" b="0" i="0" u="none" strike="noStrike" kern="1200" cap="none" spc="0" normalizeH="0" noProof="0" dirty="0" err="1">
                <a:ln>
                  <a:noFill/>
                </a:ln>
                <a:solidFill>
                  <a:prstClr val="white"/>
                </a:solidFill>
                <a:effectLst/>
                <a:uLnTx/>
                <a:uFillTx/>
                <a:latin typeface="Calibri" panose="020F0502020204030204"/>
                <a:ea typeface="+mn-ea"/>
                <a:cs typeface="+mn-cs"/>
              </a:rPr>
              <a:t>en</a:t>
            </a:r>
            <a:r>
              <a:rPr kumimoji="0" lang="en-US" sz="1400" b="0" i="0" u="none" strike="noStrike" kern="1200" cap="none" spc="0" normalizeH="0" noProof="0" dirty="0">
                <a:ln>
                  <a:noFill/>
                </a:ln>
                <a:solidFill>
                  <a:prstClr val="white"/>
                </a:solidFill>
                <a:effectLst/>
                <a:uLnTx/>
                <a:uFillTx/>
                <a:latin typeface="Calibri" panose="020F0502020204030204"/>
                <a:ea typeface="+mn-ea"/>
                <a:cs typeface="+mn-cs"/>
              </a:rPr>
              <a:t> première </a:t>
            </a:r>
            <a:r>
              <a:rPr kumimoji="0" lang="en-US" sz="1400" b="0" i="0" u="none" strike="noStrike" kern="1200" cap="none" spc="0" normalizeH="0" noProof="0" dirty="0" err="1">
                <a:ln>
                  <a:noFill/>
                </a:ln>
                <a:solidFill>
                  <a:prstClr val="white"/>
                </a:solidFill>
                <a:effectLst/>
                <a:uLnTx/>
                <a:uFillTx/>
                <a:latin typeface="Calibri" panose="020F0502020204030204"/>
                <a:ea typeface="+mn-ea"/>
                <a:cs typeface="+mn-cs"/>
              </a:rPr>
              <a:t>ligne</a:t>
            </a:r>
            <a:r>
              <a:rPr kumimoji="0" lang="en-US" sz="1400" b="0" i="0" u="none" strike="noStrike" kern="1200" cap="none" spc="0" normalizeH="0" noProof="0" dirty="0">
                <a:ln>
                  <a:noFill/>
                </a:ln>
                <a:solidFill>
                  <a:prstClr val="white"/>
                </a:solidFill>
                <a:effectLst/>
                <a:uLnTx/>
                <a:uFillTx/>
                <a:latin typeface="Calibri" panose="020F0502020204030204"/>
                <a:ea typeface="+mn-ea"/>
                <a:cs typeface="+mn-cs"/>
              </a:rPr>
              <a:t> de la nutrition qui </a:t>
            </a:r>
            <a:r>
              <a:rPr kumimoji="0" lang="en-US" sz="1400" b="0" i="0" u="none" strike="noStrike" kern="1200" cap="none" spc="0" normalizeH="0" noProof="0" dirty="0" err="1">
                <a:ln>
                  <a:noFill/>
                </a:ln>
                <a:solidFill>
                  <a:prstClr val="white"/>
                </a:solidFill>
                <a:effectLst/>
                <a:uLnTx/>
                <a:uFillTx/>
                <a:latin typeface="Calibri" panose="020F0502020204030204"/>
                <a:ea typeface="+mn-ea"/>
                <a:cs typeface="+mn-cs"/>
              </a:rPr>
              <a:t>sont</a:t>
            </a:r>
            <a:r>
              <a:rPr kumimoji="0" lang="en-US" sz="1400" b="0" i="0" u="none" strike="noStrike" kern="1200" cap="none" spc="0" normalizeH="0" noProof="0" dirty="0">
                <a:ln>
                  <a:noFill/>
                </a:ln>
                <a:solidFill>
                  <a:prstClr val="white"/>
                </a:solidFill>
                <a:effectLst/>
                <a:uLnTx/>
                <a:uFillTx/>
                <a:latin typeface="Calibri" panose="020F0502020204030204"/>
                <a:ea typeface="+mn-ea"/>
                <a:cs typeface="+mn-cs"/>
              </a:rPr>
              <a:t> des femmes.</a:t>
            </a:r>
            <a:endPar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prstClr val="white"/>
                </a:solidFill>
                <a:effectLst/>
                <a:uLnTx/>
                <a:uFillTx/>
                <a:latin typeface="Calibri" panose="020F0502020204030204"/>
                <a:ea typeface="+mn-ea"/>
                <a:cs typeface="+mn-cs"/>
              </a:rPr>
              <a:t>Manque</a:t>
            </a: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 de chefs qui </a:t>
            </a:r>
            <a:r>
              <a:rPr kumimoji="0" lang="en-US" sz="1400" b="0" i="0" u="none" strike="noStrike" kern="1200" cap="none" spc="0" normalizeH="0" baseline="0" noProof="0" dirty="0" err="1">
                <a:ln>
                  <a:noFill/>
                </a:ln>
                <a:solidFill>
                  <a:prstClr val="white"/>
                </a:solidFill>
                <a:effectLst/>
                <a:uLnTx/>
                <a:uFillTx/>
                <a:latin typeface="Calibri" panose="020F0502020204030204"/>
                <a:ea typeface="+mn-ea"/>
                <a:cs typeface="+mn-cs"/>
              </a:rPr>
              <a:t>sont</a:t>
            </a: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 des femmes </a:t>
            </a:r>
            <a:r>
              <a:rPr kumimoji="0" lang="en-US" sz="1400" b="0" i="0" u="none" strike="noStrike" kern="1200" cap="none" spc="0" normalizeH="0" baseline="0" noProof="0" dirty="0" err="1">
                <a:ln>
                  <a:noFill/>
                </a:ln>
                <a:solidFill>
                  <a:prstClr val="white"/>
                </a:solidFill>
                <a:effectLst/>
                <a:uLnTx/>
                <a:uFillTx/>
                <a:latin typeface="Calibri" panose="020F0502020204030204"/>
                <a:ea typeface="+mn-ea"/>
                <a:cs typeface="+mn-cs"/>
              </a:rPr>
              <a:t>dans</a:t>
            </a: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 le</a:t>
            </a:r>
            <a:r>
              <a:rPr kumimoji="0" lang="en-US" sz="1400" b="0" i="0" u="none" strike="noStrike" kern="1200" cap="none" spc="0" normalizeH="0" noProof="0" dirty="0">
                <a:ln>
                  <a:noFill/>
                </a:ln>
                <a:solidFill>
                  <a:prstClr val="white"/>
                </a:solidFill>
                <a:effectLst/>
                <a:uLnTx/>
                <a:uFillTx/>
                <a:latin typeface="Calibri" panose="020F0502020204030204"/>
                <a:ea typeface="+mn-ea"/>
                <a:cs typeface="+mn-cs"/>
              </a:rPr>
              <a:t> </a:t>
            </a:r>
            <a:r>
              <a:rPr kumimoji="0" lang="en-US" sz="1400" b="0" i="0" u="none" strike="noStrike" kern="1200" cap="none" spc="0" normalizeH="0" noProof="0" dirty="0" err="1">
                <a:ln>
                  <a:noFill/>
                </a:ln>
                <a:solidFill>
                  <a:prstClr val="white"/>
                </a:solidFill>
                <a:effectLst/>
                <a:uLnTx/>
                <a:uFillTx/>
                <a:latin typeface="Calibri" panose="020F0502020204030204"/>
                <a:ea typeface="+mn-ea"/>
                <a:cs typeface="+mn-cs"/>
              </a:rPr>
              <a:t>secteur</a:t>
            </a:r>
            <a:r>
              <a:rPr kumimoji="0" lang="en-US" sz="1400" b="0" i="0" u="none" strike="noStrike" kern="1200" cap="none" spc="0" normalizeH="0" noProof="0" dirty="0">
                <a:ln>
                  <a:noFill/>
                </a:ln>
                <a:solidFill>
                  <a:prstClr val="white"/>
                </a:solidFill>
                <a:effectLst/>
                <a:uLnTx/>
                <a:uFillTx/>
                <a:latin typeface="Calibri" panose="020F0502020204030204"/>
                <a:ea typeface="+mn-ea"/>
                <a:cs typeface="+mn-cs"/>
              </a:rPr>
              <a:t> de la nutrition.</a:t>
            </a: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6" name="Speech Bubble: Rectangle 3"/>
          <p:cNvSpPr/>
          <p:nvPr/>
        </p:nvSpPr>
        <p:spPr>
          <a:xfrm>
            <a:off x="5302318" y="4782372"/>
            <a:ext cx="1944031" cy="2023118"/>
          </a:xfrm>
          <a:prstGeom prst="wedgeRectCallout">
            <a:avLst>
              <a:gd name="adj1" fmla="val -7665"/>
              <a:gd name="adj2" fmla="val -7580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rPr>
              <a:t>Les </a:t>
            </a:r>
            <a:r>
              <a:rPr kumimoji="0" lang="en-US" sz="1600" b="0" i="0" u="none" strike="noStrike" kern="1200" cap="none" spc="0" normalizeH="0" baseline="0" noProof="0" dirty="0" err="1">
                <a:ln>
                  <a:noFill/>
                </a:ln>
                <a:solidFill>
                  <a:prstClr val="white"/>
                </a:solidFill>
                <a:effectLst/>
                <a:uLnTx/>
                <a:uFillTx/>
                <a:latin typeface="Calibri" panose="020F0502020204030204"/>
              </a:rPr>
              <a:t>filles</a:t>
            </a:r>
            <a:r>
              <a:rPr kumimoji="0" lang="en-US" sz="1600" b="0" i="0" u="none" strike="noStrike" kern="1200" cap="none" spc="0" normalizeH="0" baseline="0" noProof="0" dirty="0">
                <a:ln>
                  <a:noFill/>
                </a:ln>
                <a:solidFill>
                  <a:prstClr val="white"/>
                </a:solidFill>
                <a:effectLst/>
                <a:uLnTx/>
                <a:uFillTx/>
                <a:latin typeface="Calibri" panose="020F0502020204030204"/>
              </a:rPr>
              <a:t>, </a:t>
            </a:r>
            <a:r>
              <a:rPr kumimoji="0" lang="en-US" sz="1600" b="0" i="0" u="none" strike="noStrike" kern="1200" cap="none" spc="0" normalizeH="0" baseline="0" noProof="0" dirty="0" err="1">
                <a:ln>
                  <a:noFill/>
                </a:ln>
                <a:solidFill>
                  <a:prstClr val="white"/>
                </a:solidFill>
                <a:effectLst/>
                <a:uLnTx/>
                <a:uFillTx/>
                <a:latin typeface="Calibri" panose="020F0502020204030204"/>
              </a:rPr>
              <a:t>gar</a:t>
            </a:r>
            <a:r>
              <a:rPr kumimoji="0" lang="en-US" sz="1600" b="0" i="0" u="none" strike="noStrike" kern="1200" cap="none" spc="0" normalizeH="0" baseline="0" noProof="0" dirty="0" err="1">
                <a:ln>
                  <a:noFill/>
                </a:ln>
                <a:solidFill>
                  <a:prstClr val="white"/>
                </a:solidFill>
                <a:effectLst/>
                <a:uLnTx/>
                <a:uFillTx/>
                <a:latin typeface="Calibri" panose="020F0502020204030204" pitchFamily="34" charset="0"/>
                <a:cs typeface="Calibri" panose="020F0502020204030204" pitchFamily="34" charset="0"/>
              </a:rPr>
              <a:t>çons</a:t>
            </a:r>
            <a:r>
              <a:rPr lang="en-US" sz="1600" dirty="0">
                <a:solidFill>
                  <a:prstClr val="white"/>
                </a:solidFill>
                <a:latin typeface="Calibri" panose="020F0502020204030204" pitchFamily="34" charset="0"/>
                <a:cs typeface="Calibri" panose="020F0502020204030204" pitchFamily="34" charset="0"/>
              </a:rPr>
              <a:t>, les femmes et les </a:t>
            </a:r>
            <a:r>
              <a:rPr lang="en-US" sz="1600" dirty="0" err="1">
                <a:solidFill>
                  <a:prstClr val="white"/>
                </a:solidFill>
                <a:latin typeface="Calibri" panose="020F0502020204030204" pitchFamily="34" charset="0"/>
                <a:cs typeface="Calibri" panose="020F0502020204030204" pitchFamily="34" charset="0"/>
              </a:rPr>
              <a:t>autres</a:t>
            </a:r>
            <a:r>
              <a:rPr lang="en-US" sz="1600" dirty="0">
                <a:solidFill>
                  <a:prstClr val="white"/>
                </a:solidFill>
                <a:latin typeface="Calibri" panose="020F0502020204030204" pitchFamily="34" charset="0"/>
                <a:cs typeface="Calibri" panose="020F0502020204030204" pitchFamily="34" charset="0"/>
              </a:rPr>
              <a:t> </a:t>
            </a:r>
            <a:r>
              <a:rPr lang="en-US" sz="1600" dirty="0" err="1">
                <a:solidFill>
                  <a:prstClr val="white"/>
                </a:solidFill>
                <a:latin typeface="Calibri" panose="020F0502020204030204" pitchFamily="34" charset="0"/>
                <a:cs typeface="Calibri" panose="020F0502020204030204" pitchFamily="34" charset="0"/>
              </a:rPr>
              <a:t>groupes</a:t>
            </a:r>
            <a:r>
              <a:rPr lang="en-US" sz="1600" dirty="0">
                <a:solidFill>
                  <a:prstClr val="white"/>
                </a:solidFill>
                <a:latin typeface="Calibri" panose="020F0502020204030204" pitchFamily="34" charset="0"/>
                <a:cs typeface="Calibri" panose="020F0502020204030204" pitchFamily="34" charset="0"/>
              </a:rPr>
              <a:t> à </a:t>
            </a:r>
            <a:r>
              <a:rPr lang="en-US" sz="1600" dirty="0" err="1">
                <a:solidFill>
                  <a:prstClr val="white"/>
                </a:solidFill>
                <a:latin typeface="Calibri" panose="020F0502020204030204" pitchFamily="34" charset="0"/>
                <a:cs typeface="Calibri" panose="020F0502020204030204" pitchFamily="34" charset="0"/>
              </a:rPr>
              <a:t>risque</a:t>
            </a:r>
            <a:r>
              <a:rPr lang="en-US" sz="1600" dirty="0">
                <a:solidFill>
                  <a:prstClr val="white"/>
                </a:solidFill>
                <a:latin typeface="Calibri" panose="020F0502020204030204" pitchFamily="34" charset="0"/>
                <a:cs typeface="Calibri" panose="020F0502020204030204" pitchFamily="34" charset="0"/>
              </a:rPr>
              <a:t> ne </a:t>
            </a:r>
            <a:r>
              <a:rPr lang="en-US" sz="1600" dirty="0" err="1">
                <a:solidFill>
                  <a:prstClr val="white"/>
                </a:solidFill>
                <a:latin typeface="Calibri" panose="020F0502020204030204" pitchFamily="34" charset="0"/>
                <a:cs typeface="Calibri" panose="020F0502020204030204" pitchFamily="34" charset="0"/>
              </a:rPr>
              <a:t>sont</a:t>
            </a:r>
            <a:r>
              <a:rPr lang="en-US" sz="1600" dirty="0">
                <a:solidFill>
                  <a:prstClr val="white"/>
                </a:solidFill>
                <a:latin typeface="Calibri" panose="020F0502020204030204" pitchFamily="34" charset="0"/>
                <a:cs typeface="Calibri" panose="020F0502020204030204" pitchFamily="34" charset="0"/>
              </a:rPr>
              <a:t> pas </a:t>
            </a:r>
            <a:r>
              <a:rPr lang="en-US" sz="1600" dirty="0" err="1">
                <a:solidFill>
                  <a:prstClr val="white"/>
                </a:solidFill>
                <a:latin typeface="Calibri" panose="020F0502020204030204" pitchFamily="34" charset="0"/>
                <a:cs typeface="Calibri" panose="020F0502020204030204" pitchFamily="34" charset="0"/>
              </a:rPr>
              <a:t>systématiquement</a:t>
            </a:r>
            <a:r>
              <a:rPr lang="en-US" sz="1600" dirty="0">
                <a:solidFill>
                  <a:prstClr val="white"/>
                </a:solidFill>
                <a:latin typeface="Calibri" panose="020F0502020204030204" pitchFamily="34" charset="0"/>
                <a:cs typeface="Calibri" panose="020F0502020204030204" pitchFamily="34" charset="0"/>
              </a:rPr>
              <a:t> </a:t>
            </a:r>
            <a:r>
              <a:rPr lang="en-US" sz="1600" dirty="0" err="1">
                <a:solidFill>
                  <a:prstClr val="white"/>
                </a:solidFill>
                <a:latin typeface="Calibri" panose="020F0502020204030204" pitchFamily="34" charset="0"/>
                <a:cs typeface="Calibri" panose="020F0502020204030204" pitchFamily="34" charset="0"/>
              </a:rPr>
              <a:t>consultés</a:t>
            </a:r>
            <a:r>
              <a:rPr lang="en-US" sz="1600" dirty="0">
                <a:solidFill>
                  <a:prstClr val="white"/>
                </a:solidFill>
                <a:latin typeface="Calibri" panose="020F0502020204030204" pitchFamily="34" charset="0"/>
                <a:cs typeface="Calibri" panose="020F0502020204030204" pitchFamily="34" charset="0"/>
              </a:rPr>
              <a:t> </a:t>
            </a:r>
            <a:r>
              <a:rPr lang="en-US" sz="1600" dirty="0" err="1">
                <a:solidFill>
                  <a:prstClr val="white"/>
                </a:solidFill>
                <a:latin typeface="Calibri" panose="020F0502020204030204" pitchFamily="34" charset="0"/>
                <a:cs typeface="Calibri" panose="020F0502020204030204" pitchFamily="34" charset="0"/>
              </a:rPr>
              <a:t>dans</a:t>
            </a:r>
            <a:r>
              <a:rPr lang="en-US" sz="1600" dirty="0">
                <a:solidFill>
                  <a:prstClr val="white"/>
                </a:solidFill>
                <a:latin typeface="Calibri" panose="020F0502020204030204" pitchFamily="34" charset="0"/>
                <a:cs typeface="Calibri" panose="020F0502020204030204" pitchFamily="34" charset="0"/>
              </a:rPr>
              <a:t> </a:t>
            </a:r>
            <a:r>
              <a:rPr lang="en-US" sz="1600" dirty="0" err="1">
                <a:solidFill>
                  <a:prstClr val="white"/>
                </a:solidFill>
                <a:latin typeface="Calibri" panose="020F0502020204030204" pitchFamily="34" charset="0"/>
                <a:cs typeface="Calibri" panose="020F0502020204030204" pitchFamily="34" charset="0"/>
              </a:rPr>
              <a:t>l’évaluation</a:t>
            </a:r>
            <a:r>
              <a:rPr lang="en-US" sz="1600" dirty="0">
                <a:solidFill>
                  <a:prstClr val="white"/>
                </a:solidFill>
                <a:latin typeface="Calibri" panose="020F0502020204030204" pitchFamily="34" charset="0"/>
                <a:cs typeface="Calibri" panose="020F0502020204030204" pitchFamily="34" charset="0"/>
              </a:rPr>
              <a:t>, la conception et le S&amp;E.</a:t>
            </a:r>
            <a:endParaRPr kumimoji="0" lang="en-US" sz="1600" b="0" i="0" u="none" strike="noStrike" kern="1200" cap="none" spc="0" normalizeH="0" baseline="0" noProof="0" dirty="0">
              <a:ln>
                <a:noFill/>
              </a:ln>
              <a:solidFill>
                <a:prstClr val="white"/>
              </a:solidFill>
              <a:effectLst/>
              <a:uLnTx/>
              <a:uFillTx/>
              <a:latin typeface="Calibri" panose="020F0502020204030204"/>
            </a:endParaRPr>
          </a:p>
        </p:txBody>
      </p:sp>
      <p:sp>
        <p:nvSpPr>
          <p:cNvPr id="17" name="Speech Bubble: Rectangle 22"/>
          <p:cNvSpPr/>
          <p:nvPr/>
        </p:nvSpPr>
        <p:spPr>
          <a:xfrm>
            <a:off x="1633745" y="1327059"/>
            <a:ext cx="1426667" cy="3251475"/>
          </a:xfrm>
          <a:prstGeom prst="wedgeRectCallout">
            <a:avLst>
              <a:gd name="adj1" fmla="val 93017"/>
              <a:gd name="adj2" fmla="val -96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500" dirty="0">
                <a:solidFill>
                  <a:srgbClr val="FFFFFF"/>
                </a:solidFill>
                <a:latin typeface="Calibri"/>
                <a:ea typeface="ＭＳ Ｐゴシック"/>
                <a:cs typeface="Calibri"/>
              </a:rPr>
              <a:t>Le matériel</a:t>
            </a:r>
            <a:r>
              <a:rPr kumimoji="0" lang="en-US" sz="1500" b="0" i="0" u="none" strike="noStrike" kern="1200" cap="none" spc="0" normalizeH="0" noProof="0" dirty="0">
                <a:ln>
                  <a:noFill/>
                </a:ln>
                <a:solidFill>
                  <a:srgbClr val="FFFFFF"/>
                </a:solidFill>
                <a:effectLst/>
                <a:uLnTx/>
                <a:uFillTx/>
                <a:latin typeface="Calibri"/>
                <a:ea typeface="ＭＳ Ｐゴシック"/>
                <a:cs typeface="Calibri"/>
              </a:rPr>
              <a:t> ne </a:t>
            </a:r>
            <a:r>
              <a:rPr lang="en-US" sz="1500" dirty="0" err="1">
                <a:solidFill>
                  <a:srgbClr val="FFFFFF"/>
                </a:solidFill>
                <a:latin typeface="Calibri"/>
                <a:ea typeface="ＭＳ Ｐゴシック"/>
                <a:cs typeface="Calibri"/>
              </a:rPr>
              <a:t>répond</a:t>
            </a:r>
            <a:r>
              <a:rPr kumimoji="0" lang="en-US" sz="1500" b="0" i="0" u="none" strike="noStrike" kern="1200" cap="none" spc="0" normalizeH="0" noProof="0" dirty="0">
                <a:ln>
                  <a:noFill/>
                </a:ln>
                <a:solidFill>
                  <a:srgbClr val="FFFFFF"/>
                </a:solidFill>
                <a:effectLst/>
                <a:uLnTx/>
                <a:uFillTx/>
                <a:latin typeface="Calibri"/>
                <a:ea typeface="ＭＳ Ｐゴシック"/>
                <a:cs typeface="Calibri"/>
              </a:rPr>
              <a:t> pas aux </a:t>
            </a:r>
            <a:r>
              <a:rPr kumimoji="0" lang="en-US" sz="1500" b="0" i="0" u="none" strike="noStrike" kern="1200" cap="none" spc="0" normalizeH="0" noProof="0" dirty="0" err="1">
                <a:ln>
                  <a:noFill/>
                </a:ln>
                <a:solidFill>
                  <a:srgbClr val="FFFFFF"/>
                </a:solidFill>
                <a:effectLst/>
                <a:uLnTx/>
                <a:uFillTx/>
                <a:latin typeface="Calibri"/>
                <a:ea typeface="ＭＳ Ｐゴシック"/>
                <a:cs typeface="Calibri"/>
              </a:rPr>
              <a:t>besoins</a:t>
            </a:r>
            <a:r>
              <a:rPr kumimoji="0" lang="en-US" sz="1500" b="0" i="0" u="none" strike="noStrike" kern="1200" cap="none" spc="0" normalizeH="0" noProof="0" dirty="0">
                <a:ln>
                  <a:noFill/>
                </a:ln>
                <a:solidFill>
                  <a:srgbClr val="FFFFFF"/>
                </a:solidFill>
                <a:effectLst/>
                <a:uLnTx/>
                <a:uFillTx/>
                <a:latin typeface="Calibri"/>
                <a:ea typeface="ＭＳ Ｐゴシック"/>
                <a:cs typeface="Calibri"/>
              </a:rPr>
              <a:t> des </a:t>
            </a:r>
            <a:r>
              <a:rPr kumimoji="0" lang="en-US" sz="1500" b="0" i="0" u="none" strike="noStrike" kern="1200" cap="none" spc="0" normalizeH="0" noProof="0" dirty="0" err="1">
                <a:ln>
                  <a:noFill/>
                </a:ln>
                <a:solidFill>
                  <a:srgbClr val="FFFFFF"/>
                </a:solidFill>
                <a:effectLst/>
                <a:uLnTx/>
                <a:uFillTx/>
                <a:latin typeface="Calibri"/>
                <a:ea typeface="ＭＳ Ｐゴシック"/>
                <a:cs typeface="Calibri"/>
              </a:rPr>
              <a:t>filles</a:t>
            </a:r>
            <a:r>
              <a:rPr lang="en-US" sz="1500" dirty="0">
                <a:solidFill>
                  <a:srgbClr val="FFFFFF"/>
                </a:solidFill>
                <a:latin typeface="Calibri"/>
                <a:ea typeface="ＭＳ Ｐゴシック"/>
                <a:cs typeface="Calibri"/>
              </a:rPr>
              <a:t>/femmes.</a:t>
            </a:r>
            <a:endParaRPr kumimoji="0" lang="en-US" sz="1500" b="0" i="0" u="none" strike="noStrike" kern="1200" cap="none" spc="0" normalizeH="0" baseline="0" noProof="0" dirty="0">
              <a:ln>
                <a:noFill/>
              </a:ln>
              <a:solidFill>
                <a:srgbClr val="FFFFFF"/>
              </a:solidFill>
              <a:effectLst/>
              <a:uLnTx/>
              <a:uFillTx/>
              <a:latin typeface="Calibri"/>
              <a:ea typeface="ＭＳ Ｐゴシック"/>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FFFFFF"/>
              </a:solidFill>
              <a:effectLst/>
              <a:uLnTx/>
              <a:uFillTx/>
              <a:latin typeface="Calibri" charset="0"/>
              <a:ea typeface="ＭＳ Ｐゴシック" charset="0"/>
            </a:endParaRPr>
          </a:p>
          <a:p>
            <a:pPr>
              <a:defRPr/>
            </a:pPr>
            <a:r>
              <a:rPr kumimoji="0" lang="en-US" sz="1500" b="0" i="0" u="none" strike="noStrike" kern="1200" cap="none" spc="0" normalizeH="0" baseline="0" noProof="0" dirty="0">
                <a:ln>
                  <a:noFill/>
                </a:ln>
                <a:solidFill>
                  <a:srgbClr val="FFFFFF"/>
                </a:solidFill>
                <a:effectLst/>
                <a:uLnTx/>
                <a:uFillTx/>
                <a:latin typeface="Calibri"/>
                <a:ea typeface="ＭＳ Ｐゴシック"/>
                <a:cs typeface="Calibri"/>
              </a:rPr>
              <a:t>Distribution – longue file </a:t>
            </a:r>
            <a:r>
              <a:rPr kumimoji="0" lang="en-US" sz="1500" b="0" i="0" u="none" strike="noStrike" kern="1200" cap="none" spc="0" normalizeH="0" baseline="0" noProof="0" dirty="0" err="1">
                <a:ln>
                  <a:noFill/>
                </a:ln>
                <a:solidFill>
                  <a:srgbClr val="FFFFFF"/>
                </a:solidFill>
                <a:effectLst/>
                <a:uLnTx/>
                <a:uFillTx/>
                <a:latin typeface="Calibri"/>
                <a:ea typeface="ＭＳ Ｐゴシック"/>
                <a:cs typeface="Calibri"/>
              </a:rPr>
              <a:t>d’attente</a:t>
            </a:r>
            <a:r>
              <a:rPr kumimoji="0" lang="en-US" sz="1500" b="0" i="0" u="none" strike="noStrike" kern="1200" cap="none" spc="0" normalizeH="0" baseline="0" noProof="0" dirty="0">
                <a:ln>
                  <a:noFill/>
                </a:ln>
                <a:solidFill>
                  <a:srgbClr val="FFFFFF"/>
                </a:solidFill>
                <a:effectLst/>
                <a:uLnTx/>
                <a:uFillTx/>
                <a:latin typeface="Calibri"/>
                <a:ea typeface="ＭＳ Ｐゴシック"/>
                <a:cs typeface="Calibri"/>
              </a:rPr>
              <a:t>, </a:t>
            </a:r>
            <a:r>
              <a:rPr lang="en-US" sz="1500" dirty="0" err="1">
                <a:solidFill>
                  <a:srgbClr val="FFFFFF"/>
                </a:solidFill>
                <a:latin typeface="Calibri"/>
                <a:ea typeface="ＭＳ Ｐゴシック"/>
                <a:cs typeface="Calibri"/>
              </a:rPr>
              <a:t>surpeuplé</a:t>
            </a:r>
            <a:r>
              <a:rPr lang="en-US" sz="1500" dirty="0">
                <a:solidFill>
                  <a:srgbClr val="FFFFFF"/>
                </a:solidFill>
                <a:latin typeface="Calibri"/>
                <a:ea typeface="ＭＳ Ｐゴシック"/>
                <a:cs typeface="Calibri"/>
              </a:rPr>
              <a:t> et </a:t>
            </a:r>
            <a:r>
              <a:rPr lang="en-US" sz="1500" dirty="0" err="1">
                <a:solidFill>
                  <a:srgbClr val="FFFFFF"/>
                </a:solidFill>
                <a:latin typeface="Calibri"/>
                <a:ea typeface="ＭＳ Ｐゴシック"/>
                <a:cs typeface="Calibri"/>
              </a:rPr>
              <a:t>manque</a:t>
            </a:r>
            <a:r>
              <a:rPr lang="en-US" sz="1500" dirty="0">
                <a:solidFill>
                  <a:srgbClr val="FFFFFF"/>
                </a:solidFill>
                <a:latin typeface="Calibri"/>
                <a:ea typeface="ＭＳ Ｐゴシック"/>
                <a:cs typeface="Calibri"/>
              </a:rPr>
              <a:t> de femmes </a:t>
            </a:r>
            <a:r>
              <a:rPr lang="en-US" sz="1500" dirty="0" err="1">
                <a:solidFill>
                  <a:srgbClr val="FFFFFF"/>
                </a:solidFill>
                <a:latin typeface="Calibri"/>
                <a:ea typeface="ＭＳ Ｐゴシック"/>
                <a:cs typeface="Calibri"/>
              </a:rPr>
              <a:t>parmi</a:t>
            </a:r>
            <a:r>
              <a:rPr lang="en-US" sz="1500" dirty="0">
                <a:solidFill>
                  <a:srgbClr val="FFFFFF"/>
                </a:solidFill>
                <a:latin typeface="Calibri"/>
                <a:ea typeface="ＭＳ Ｐゴシック"/>
                <a:cs typeface="Calibri"/>
              </a:rPr>
              <a:t> le personnel de distribution </a:t>
            </a:r>
            <a:endParaRPr lang="en-US" sz="1500" b="0" i="0" u="none" strike="noStrike" kern="1200" cap="none" spc="0" normalizeH="0" baseline="0" noProof="0" dirty="0">
              <a:ln>
                <a:noFill/>
              </a:ln>
              <a:solidFill>
                <a:srgbClr val="FFFFFF"/>
              </a:solidFill>
              <a:effectLst/>
              <a:uLnTx/>
              <a:uFillTx/>
              <a:latin typeface="Calibri" charset="0"/>
              <a:ea typeface="ＭＳ Ｐゴシック" charset="0"/>
              <a:cs typeface="Calibri"/>
            </a:endParaRPr>
          </a:p>
        </p:txBody>
      </p:sp>
      <p:sp>
        <p:nvSpPr>
          <p:cNvPr id="18" name="Speech Bubble: Rectangle 21"/>
          <p:cNvSpPr/>
          <p:nvPr/>
        </p:nvSpPr>
        <p:spPr>
          <a:xfrm>
            <a:off x="1633745" y="4939171"/>
            <a:ext cx="1804396" cy="1709520"/>
          </a:xfrm>
          <a:prstGeom prst="wedgeRectCallout">
            <a:avLst>
              <a:gd name="adj1" fmla="val 84721"/>
              <a:gd name="adj2" fmla="val 231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Calibri" charset="0"/>
                <a:ea typeface="ＭＳ Ｐゴシック" charset="0"/>
                <a:cs typeface="+mn-cs"/>
              </a:rPr>
              <a:t>Les installations de</a:t>
            </a:r>
            <a:r>
              <a:rPr kumimoji="0" lang="en-US" sz="1600" b="0" i="0" u="none" strike="noStrike" kern="1200" cap="none" spc="0" normalizeH="0" noProof="0" dirty="0">
                <a:ln>
                  <a:noFill/>
                </a:ln>
                <a:solidFill>
                  <a:srgbClr val="FFFFFF"/>
                </a:solidFill>
                <a:effectLst/>
                <a:uLnTx/>
                <a:uFillTx/>
                <a:latin typeface="Calibri" charset="0"/>
                <a:ea typeface="ＭＳ Ｐゴシック" charset="0"/>
                <a:cs typeface="+mn-cs"/>
              </a:rPr>
              <a:t> nutrition ne </a:t>
            </a:r>
            <a:r>
              <a:rPr kumimoji="0" lang="en-US" sz="1600" b="0" i="0" u="none" strike="noStrike" kern="1200" cap="none" spc="0" normalizeH="0" noProof="0" dirty="0" err="1">
                <a:ln>
                  <a:noFill/>
                </a:ln>
                <a:solidFill>
                  <a:srgbClr val="FFFFFF"/>
                </a:solidFill>
                <a:effectLst/>
                <a:uLnTx/>
                <a:uFillTx/>
                <a:latin typeface="Calibri" charset="0"/>
                <a:ea typeface="ＭＳ Ｐゴシック" charset="0"/>
                <a:cs typeface="+mn-cs"/>
              </a:rPr>
              <a:t>reflètent</a:t>
            </a:r>
            <a:r>
              <a:rPr kumimoji="0" lang="en-US" sz="1600" b="0" i="0" u="none" strike="noStrike" kern="1200" cap="none" spc="0" normalizeH="0" noProof="0" dirty="0">
                <a:ln>
                  <a:noFill/>
                </a:ln>
                <a:solidFill>
                  <a:srgbClr val="FFFFFF"/>
                </a:solidFill>
                <a:effectLst/>
                <a:uLnTx/>
                <a:uFillTx/>
                <a:latin typeface="Calibri" charset="0"/>
                <a:ea typeface="ＭＳ Ｐゴシック" charset="0"/>
                <a:cs typeface="+mn-cs"/>
              </a:rPr>
              <a:t> pas la culture </a:t>
            </a:r>
            <a:r>
              <a:rPr kumimoji="0" lang="en-US" sz="1600" b="0" i="0" u="none" strike="noStrike" kern="1200" cap="none" spc="0" normalizeH="0" noProof="0" dirty="0" err="1">
                <a:ln>
                  <a:noFill/>
                </a:ln>
                <a:solidFill>
                  <a:srgbClr val="FFFFFF"/>
                </a:solidFill>
                <a:effectLst/>
                <a:uLnTx/>
                <a:uFillTx/>
                <a:latin typeface="Calibri" charset="0"/>
                <a:ea typeface="ＭＳ Ｐゴシック" charset="0"/>
                <a:cs typeface="+mn-cs"/>
              </a:rPr>
              <a:t>ou</a:t>
            </a:r>
            <a:r>
              <a:rPr kumimoji="0" lang="en-US" sz="1600" b="0" i="0" u="none" strike="noStrike" kern="1200" cap="none" spc="0" normalizeH="0" noProof="0" dirty="0">
                <a:ln>
                  <a:noFill/>
                </a:ln>
                <a:solidFill>
                  <a:srgbClr val="FFFFFF"/>
                </a:solidFill>
                <a:effectLst/>
                <a:uLnTx/>
                <a:uFillTx/>
                <a:latin typeface="Calibri" charset="0"/>
                <a:ea typeface="ＭＳ Ｐゴシック" charset="0"/>
                <a:cs typeface="+mn-cs"/>
              </a:rPr>
              <a:t> les </a:t>
            </a:r>
            <a:r>
              <a:rPr kumimoji="0" lang="en-US" sz="1600" b="0" i="0" u="none" strike="noStrike" kern="1200" cap="none" spc="0" normalizeH="0" noProof="0" dirty="0" err="1">
                <a:ln>
                  <a:noFill/>
                </a:ln>
                <a:solidFill>
                  <a:srgbClr val="FFFFFF"/>
                </a:solidFill>
                <a:effectLst/>
                <a:uLnTx/>
                <a:uFillTx/>
                <a:latin typeface="Calibri" charset="0"/>
                <a:ea typeface="ＭＳ Ｐゴシック" charset="0"/>
                <a:cs typeface="+mn-cs"/>
              </a:rPr>
              <a:t>besoins</a:t>
            </a:r>
            <a:r>
              <a:rPr kumimoji="0" lang="en-US" sz="1600" b="0" i="0" u="none" strike="noStrike" kern="1200" cap="none" spc="0" normalizeH="0" noProof="0" dirty="0">
                <a:ln>
                  <a:noFill/>
                </a:ln>
                <a:solidFill>
                  <a:srgbClr val="FFFFFF"/>
                </a:solidFill>
                <a:effectLst/>
                <a:uLnTx/>
                <a:uFillTx/>
                <a:latin typeface="Calibri" charset="0"/>
                <a:ea typeface="ＭＳ Ｐゴシック" charset="0"/>
                <a:cs typeface="+mn-cs"/>
              </a:rPr>
              <a:t> de la population </a:t>
            </a:r>
            <a:r>
              <a:rPr kumimoji="0" lang="en-US" sz="1600" b="0" i="0" u="none" strike="noStrike" kern="1200" cap="none" spc="0" normalizeH="0" noProof="0" dirty="0" err="1">
                <a:ln>
                  <a:noFill/>
                </a:ln>
                <a:solidFill>
                  <a:srgbClr val="FFFFFF"/>
                </a:solidFill>
                <a:effectLst/>
                <a:uLnTx/>
                <a:uFillTx/>
                <a:latin typeface="Calibri" charset="0"/>
                <a:ea typeface="ＭＳ Ｐゴシック" charset="0"/>
                <a:cs typeface="+mn-cs"/>
              </a:rPr>
              <a:t>affectée</a:t>
            </a:r>
            <a:endParaRPr kumimoji="0" lang="en-US" sz="1600" b="0" i="0" u="none" strike="noStrike" kern="1200" cap="none" spc="0" normalizeH="0" baseline="0" noProof="0" dirty="0">
              <a:ln>
                <a:noFill/>
              </a:ln>
              <a:solidFill>
                <a:srgbClr val="FFFFFF"/>
              </a:solidFill>
              <a:effectLst/>
              <a:uLnTx/>
              <a:uFillTx/>
              <a:latin typeface="Calibri" charset="0"/>
              <a:ea typeface="ＭＳ Ｐゴシック" charset="0"/>
              <a:cs typeface="+mn-cs"/>
            </a:endParaRPr>
          </a:p>
        </p:txBody>
      </p:sp>
    </p:spTree>
    <p:extLst>
      <p:ext uri="{BB962C8B-B14F-4D97-AF65-F5344CB8AC3E}">
        <p14:creationId xmlns:p14="http://schemas.microsoft.com/office/powerpoint/2010/main" val="2461732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003840719"/>
              </p:ext>
            </p:extLst>
          </p:nvPr>
        </p:nvGraphicFramePr>
        <p:xfrm>
          <a:off x="2237034" y="1486408"/>
          <a:ext cx="7365650" cy="4829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8076941" y="1341053"/>
            <a:ext cx="2286260" cy="1546577"/>
          </a:xfrm>
          <a:prstGeom prst="rect">
            <a:avLst/>
          </a:prstGeom>
          <a:noFill/>
          <a:ln>
            <a:solidFill>
              <a:schemeClr val="accent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Éléments</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clés</a:t>
            </a:r>
            <a:endPar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Analyse</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de genre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Analyse</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de DVSA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Évaluation</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de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risque</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de VBG</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Analyse</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des </a:t>
            </a:r>
            <a:r>
              <a:rPr lang="en-US" sz="1350">
                <a:solidFill>
                  <a:prstClr val="black"/>
                </a:solidFill>
                <a:latin typeface="Calibri" panose="020F0502020204030204"/>
              </a:rPr>
              <a:t>obstacles</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5" name="Straight Arrow Connector 4"/>
          <p:cNvCxnSpPr/>
          <p:nvPr/>
        </p:nvCxnSpPr>
        <p:spPr>
          <a:xfrm flipV="1">
            <a:off x="6791406" y="1812828"/>
            <a:ext cx="1183363" cy="14433"/>
          </a:xfrm>
          <a:prstGeom prst="straightConnector1">
            <a:avLst/>
          </a:prstGeom>
          <a:ln w="38100" cmpd="sng">
            <a:solidFill>
              <a:srgbClr val="ED7D31"/>
            </a:solidFill>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177383" y="4914451"/>
            <a:ext cx="2405759" cy="1338828"/>
          </a:xfrm>
          <a:prstGeom prst="rect">
            <a:avLst/>
          </a:prstGeom>
          <a:noFill/>
          <a:ln>
            <a:solidFill>
              <a:schemeClr val="accent2"/>
            </a:solidFill>
          </a:ln>
        </p:spPr>
        <p:txBody>
          <a:bodyPr wrap="square" rtlCol="0">
            <a:spAutoFit/>
          </a:bodyPr>
          <a:lstStyle/>
          <a:p>
            <a:pPr lvl="0">
              <a:defRPr/>
            </a:pPr>
            <a:r>
              <a:rPr lang="en-US" sz="1350" b="1" dirty="0" err="1">
                <a:solidFill>
                  <a:prstClr val="black"/>
                </a:solidFill>
              </a:rPr>
              <a:t>Éléments</a:t>
            </a:r>
            <a:r>
              <a:rPr lang="en-US" sz="1350" b="1" dirty="0">
                <a:solidFill>
                  <a:prstClr val="black"/>
                </a:solidFill>
              </a:rPr>
              <a:t> </a:t>
            </a:r>
            <a:r>
              <a:rPr lang="en-US" sz="1350" b="1" dirty="0" err="1">
                <a:solidFill>
                  <a:prstClr val="black"/>
                </a:solidFill>
              </a:rPr>
              <a:t>clés</a:t>
            </a:r>
            <a:endParaRPr lang="en-US" sz="1350" b="1" dirty="0">
              <a:solidFill>
                <a:prstClr val="black"/>
              </a:solidFill>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Le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plaidoyer</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et la coordination</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50">
                <a:solidFill>
                  <a:prstClr val="black"/>
                </a:solidFill>
                <a:latin typeface="Calibri" panose="020F0502020204030204"/>
              </a:rPr>
              <a:t>Notation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genre</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Intégration</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significative</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dans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les propositions</a:t>
            </a:r>
          </a:p>
        </p:txBody>
      </p:sp>
      <p:cxnSp>
        <p:nvCxnSpPr>
          <p:cNvPr id="7" name="Straight Arrow Connector 6"/>
          <p:cNvCxnSpPr/>
          <p:nvPr/>
        </p:nvCxnSpPr>
        <p:spPr>
          <a:xfrm flipV="1">
            <a:off x="7874326" y="5410200"/>
            <a:ext cx="303057" cy="43298"/>
          </a:xfrm>
          <a:prstGeom prst="straightConnector1">
            <a:avLst/>
          </a:prstGeom>
          <a:ln w="38100" cmpd="sng">
            <a:solidFill>
              <a:srgbClr val="ED7D31"/>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658085" y="4164810"/>
            <a:ext cx="1847116" cy="2585323"/>
          </a:xfrm>
          <a:prstGeom prst="rect">
            <a:avLst/>
          </a:prstGeom>
          <a:noFill/>
          <a:ln>
            <a:solidFill>
              <a:schemeClr val="accent2"/>
            </a:solidFill>
          </a:ln>
        </p:spPr>
        <p:txBody>
          <a:bodyPr wrap="square" rtlCol="0">
            <a:spAutoFit/>
          </a:bodyPr>
          <a:lstStyle/>
          <a:p>
            <a:pPr lvl="0">
              <a:defRPr/>
            </a:pPr>
            <a:r>
              <a:rPr lang="en-US" sz="1350" b="1" dirty="0" err="1">
                <a:solidFill>
                  <a:prstClr val="black"/>
                </a:solidFill>
              </a:rPr>
              <a:t>Éléments</a:t>
            </a:r>
            <a:r>
              <a:rPr lang="en-US" sz="1350" b="1" dirty="0">
                <a:solidFill>
                  <a:prstClr val="black"/>
                </a:solidFill>
              </a:rPr>
              <a:t> </a:t>
            </a:r>
            <a:r>
              <a:rPr lang="en-US" sz="1350" b="1" dirty="0" err="1">
                <a:solidFill>
                  <a:prstClr val="black"/>
                </a:solidFill>
              </a:rPr>
              <a:t>clés</a:t>
            </a:r>
            <a:endParaRPr lang="en-US" sz="1350" b="1" dirty="0">
              <a:solidFill>
                <a:prstClr val="black"/>
              </a:solidFill>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50" dirty="0">
                <a:solidFill>
                  <a:prstClr val="black"/>
                </a:solidFill>
                <a:latin typeface="Calibri" panose="020F0502020204030204"/>
              </a:rPr>
              <a:t>Conception</a:t>
            </a:r>
            <a:r>
              <a:rPr lang="en-US" sz="1350">
                <a:solidFill>
                  <a:prstClr val="black"/>
                </a:solidFill>
                <a:latin typeface="Calibri" panose="020F0502020204030204"/>
              </a:rPr>
              <a:t> d’interventions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de nutrition </a:t>
            </a:r>
            <a:r>
              <a:rPr lang="en-US" sz="1350" dirty="0" err="1">
                <a:solidFill>
                  <a:prstClr val="black"/>
                </a:solidFill>
                <a:latin typeface="Calibri" panose="020F0502020204030204"/>
              </a:rPr>
              <a:t>adaptés</a:t>
            </a:r>
            <a:r>
              <a:rPr lang="en-US" sz="1350">
                <a:solidFill>
                  <a:prstClr val="black"/>
                </a:solidFill>
                <a:latin typeface="Calibri" panose="020F0502020204030204"/>
              </a:rPr>
              <a:t> au </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genre et </a:t>
            </a:r>
            <a:r>
              <a:rPr lang="en-US" sz="1350">
                <a:solidFill>
                  <a:prstClr val="black"/>
                </a:solidFill>
                <a:latin typeface="Calibri" panose="020F0502020204030204"/>
              </a:rPr>
              <a:t>à </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la </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VBG</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Suivi</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de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l’efficacité</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Suivi</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des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risques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de VBG et questions de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sécurité</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50" err="1">
                <a:solidFill>
                  <a:prstClr val="black"/>
                </a:solidFill>
                <a:latin typeface="Calibri" panose="020F0502020204030204"/>
              </a:rPr>
              <a:t>Utilisation</a:t>
            </a:r>
            <a:r>
              <a:rPr lang="en-US" sz="1350">
                <a:solidFill>
                  <a:prstClr val="black"/>
                </a:solidFill>
                <a:latin typeface="Calibri" panose="020F0502020204030204"/>
              </a:rPr>
              <a:t> d’indicateurs</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4" name="Straight Arrow Connector 13"/>
          <p:cNvCxnSpPr/>
          <p:nvPr/>
        </p:nvCxnSpPr>
        <p:spPr>
          <a:xfrm flipH="1">
            <a:off x="2326133" y="3637271"/>
            <a:ext cx="804496" cy="5275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8" name="Title 1"/>
          <p:cNvSpPr txBox="1">
            <a:spLocks/>
          </p:cNvSpPr>
          <p:nvPr/>
        </p:nvSpPr>
        <p:spPr>
          <a:xfrm>
            <a:off x="0" y="-494957"/>
            <a:ext cx="12057017" cy="1393471"/>
          </a:xfrm>
          <a:prstGeom prst="rect">
            <a:avLst/>
          </a:prstGeom>
          <a:noFill/>
          <a:ln>
            <a:noFill/>
          </a:ln>
        </p:spPr>
        <p:style>
          <a:lnRef idx="0">
            <a:scrgbClr r="0" g="0" b="0"/>
          </a:lnRef>
          <a:fillRef idx="0">
            <a:scrgbClr r="0" g="0" b="0"/>
          </a:fillRef>
          <a:effectRef idx="0">
            <a:scrgbClr r="0" g="0" b="0"/>
          </a:effectRef>
          <a:fontRef idx="minor">
            <a:schemeClr val="dk1"/>
          </a:fontRef>
        </p:style>
        <p:txBody>
          <a:bodyP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br>
              <a:rPr kumimoji="0" lang="en-US" sz="3800" b="0" i="0" u="none" strike="noStrike" kern="1200" cap="none" spc="0" normalizeH="0" baseline="0" noProof="0" dirty="0">
                <a:ln>
                  <a:noFill/>
                </a:ln>
                <a:solidFill>
                  <a:prstClr val="black"/>
                </a:solidFill>
                <a:effectLst/>
                <a:uLnTx/>
                <a:uFillTx/>
                <a:latin typeface="Calibri Light" panose="020F0302020204030204"/>
              </a:rPr>
            </a:br>
            <a:r>
              <a:rPr lang="en-US" sz="3800" dirty="0" err="1">
                <a:solidFill>
                  <a:prstClr val="black">
                    <a:lumMod val="65000"/>
                    <a:lumOff val="35000"/>
                  </a:prstClr>
                </a:solidFill>
                <a:latin typeface="Arial" pitchFamily="34"/>
                <a:cs typeface="Arial" pitchFamily="34"/>
              </a:rPr>
              <a:t>Éléments</a:t>
            </a:r>
            <a:r>
              <a:rPr lang="en-US" sz="3800" dirty="0">
                <a:solidFill>
                  <a:prstClr val="black">
                    <a:lumMod val="65000"/>
                    <a:lumOff val="35000"/>
                  </a:prstClr>
                </a:solidFill>
                <a:latin typeface="Arial" pitchFamily="34"/>
                <a:cs typeface="Arial" pitchFamily="34"/>
              </a:rPr>
              <a:t> </a:t>
            </a:r>
            <a:r>
              <a:rPr lang="en-US" sz="3800" dirty="0" err="1">
                <a:solidFill>
                  <a:prstClr val="black">
                    <a:lumMod val="65000"/>
                    <a:lumOff val="35000"/>
                  </a:prstClr>
                </a:solidFill>
                <a:latin typeface="Arial" pitchFamily="34"/>
                <a:cs typeface="Arial" pitchFamily="34"/>
              </a:rPr>
              <a:t>clés</a:t>
            </a:r>
            <a:r>
              <a:rPr lang="en-US" sz="3800" dirty="0">
                <a:solidFill>
                  <a:prstClr val="black">
                    <a:lumMod val="65000"/>
                    <a:lumOff val="35000"/>
                  </a:prstClr>
                </a:solidFill>
                <a:latin typeface="Arial" pitchFamily="34"/>
                <a:cs typeface="Arial" pitchFamily="34"/>
              </a:rPr>
              <a:t> des </a:t>
            </a:r>
            <a:r>
              <a:rPr lang="en-US" sz="3800" dirty="0" err="1">
                <a:solidFill>
                  <a:prstClr val="black">
                    <a:lumMod val="65000"/>
                    <a:lumOff val="35000"/>
                  </a:prstClr>
                </a:solidFill>
                <a:latin typeface="Arial" pitchFamily="34"/>
                <a:cs typeface="Arial" pitchFamily="34"/>
              </a:rPr>
              <a:t>programmes</a:t>
            </a:r>
            <a:r>
              <a:rPr lang="en-US" sz="3800" dirty="0">
                <a:solidFill>
                  <a:prstClr val="black">
                    <a:lumMod val="65000"/>
                    <a:lumOff val="35000"/>
                  </a:prstClr>
                </a:solidFill>
                <a:latin typeface="Arial" pitchFamily="34"/>
                <a:cs typeface="Arial" pitchFamily="34"/>
              </a:rPr>
              <a:t> </a:t>
            </a:r>
            <a:r>
              <a:rPr lang="en-US" sz="3800" dirty="0" err="1">
                <a:solidFill>
                  <a:prstClr val="black">
                    <a:lumMod val="65000"/>
                    <a:lumOff val="35000"/>
                  </a:prstClr>
                </a:solidFill>
                <a:latin typeface="Arial" pitchFamily="34"/>
                <a:cs typeface="Arial" pitchFamily="34"/>
              </a:rPr>
              <a:t>réactifs</a:t>
            </a:r>
            <a:r>
              <a:rPr lang="en-US" sz="3800" dirty="0">
                <a:solidFill>
                  <a:prstClr val="black">
                    <a:lumMod val="65000"/>
                    <a:lumOff val="35000"/>
                  </a:prstClr>
                </a:solidFill>
                <a:latin typeface="Arial" pitchFamily="34"/>
                <a:cs typeface="Arial" pitchFamily="34"/>
              </a:rPr>
              <a:t> au genre et à la VBG</a:t>
            </a:r>
            <a:endParaRPr kumimoji="0" lang="en-US" sz="3800" b="0" i="0" u="none" strike="noStrike" kern="1200" cap="none" spc="0" normalizeH="0" baseline="0" noProof="0" dirty="0">
              <a:ln>
                <a:noFill/>
              </a:ln>
              <a:solidFill>
                <a:prstClr val="black"/>
              </a:solidFill>
              <a:effectLst/>
              <a:uLnTx/>
              <a:uFillTx/>
              <a:latin typeface="Calibri Light" panose="020F0302020204030204"/>
            </a:endParaRPr>
          </a:p>
        </p:txBody>
      </p:sp>
      <p:cxnSp>
        <p:nvCxnSpPr>
          <p:cNvPr id="19" name="Straight Arrow Connector 18"/>
          <p:cNvCxnSpPr/>
          <p:nvPr/>
        </p:nvCxnSpPr>
        <p:spPr>
          <a:xfrm flipH="1" flipV="1">
            <a:off x="3505201" y="5943601"/>
            <a:ext cx="387426" cy="21396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p:nvPr/>
        </p:nvCxnSpPr>
        <p:spPr>
          <a:xfrm flipV="1">
            <a:off x="8610600" y="3276601"/>
            <a:ext cx="381000" cy="9902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2" name="TextBox 31"/>
          <p:cNvSpPr txBox="1"/>
          <p:nvPr/>
        </p:nvSpPr>
        <p:spPr>
          <a:xfrm>
            <a:off x="8839201" y="2810087"/>
            <a:ext cx="1895474" cy="1338828"/>
          </a:xfrm>
          <a:prstGeom prst="rect">
            <a:avLst/>
          </a:prstGeom>
          <a:noFill/>
          <a:ln>
            <a:solidFill>
              <a:schemeClr val="accent2"/>
            </a:solidFill>
          </a:ln>
        </p:spPr>
        <p:txBody>
          <a:bodyPr wrap="square" rtlCol="0">
            <a:spAutoFit/>
          </a:bodyPr>
          <a:lstStyle/>
          <a:p>
            <a:pPr lvl="0">
              <a:defRPr/>
            </a:pPr>
            <a:r>
              <a:rPr lang="en-US" sz="1350" b="1" dirty="0" err="1">
                <a:solidFill>
                  <a:prstClr val="black"/>
                </a:solidFill>
              </a:rPr>
              <a:t>Éléments</a:t>
            </a:r>
            <a:r>
              <a:rPr lang="en-US" sz="1350" b="1" dirty="0">
                <a:solidFill>
                  <a:prstClr val="black"/>
                </a:solidFill>
              </a:rPr>
              <a:t> </a:t>
            </a:r>
            <a:r>
              <a:rPr lang="en-US" sz="1350" b="1" dirty="0" err="1">
                <a:solidFill>
                  <a:prstClr val="black"/>
                </a:solidFill>
              </a:rPr>
              <a:t>clés</a:t>
            </a:r>
            <a:endParaRPr lang="en-US" sz="1350" b="1" dirty="0">
              <a:solidFill>
                <a:prstClr val="black"/>
              </a:solidFill>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1200" cap="none" spc="0" normalizeH="0" baseline="0" noProof="0" err="1">
                <a:ln>
                  <a:noFill/>
                </a:ln>
                <a:solidFill>
                  <a:prstClr val="black"/>
                </a:solidFill>
                <a:effectLst/>
                <a:uLnTx/>
                <a:uFillTx/>
                <a:latin typeface="Calibri" panose="020F0502020204030204"/>
                <a:ea typeface="+mn-ea"/>
                <a:cs typeface="+mn-cs"/>
              </a:rPr>
              <a:t>Planifier</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 </a:t>
            </a:r>
            <a:r>
              <a:rPr lang="en-US" sz="1350">
                <a:solidFill>
                  <a:prstClr val="black"/>
                </a:solidFill>
                <a:latin typeface="Calibri" panose="020F0502020204030204"/>
              </a:rPr>
              <a:t>des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programmes </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qui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répondent</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aux questions de genre et de </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VBG </a:t>
            </a:r>
            <a:r>
              <a:rPr lang="en-US" sz="1350">
                <a:solidFill>
                  <a:prstClr val="black"/>
                </a:solidFill>
                <a:latin typeface="Calibri" panose="020F0502020204030204"/>
              </a:rPr>
              <a:t>identifiées</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Heart 33"/>
          <p:cNvSpPr/>
          <p:nvPr/>
        </p:nvSpPr>
        <p:spPr>
          <a:xfrm>
            <a:off x="4724401" y="2856188"/>
            <a:ext cx="2372081" cy="2597310"/>
          </a:xfrm>
          <a:prstGeom prst="heart">
            <a:avLst/>
          </a:prstGeom>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TextBox 36"/>
          <p:cNvSpPr txBox="1"/>
          <p:nvPr/>
        </p:nvSpPr>
        <p:spPr>
          <a:xfrm>
            <a:off x="4750489" y="3149147"/>
            <a:ext cx="2223133" cy="203132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a:solidFill>
                  <a:prstClr val="black"/>
                </a:solidFill>
                <a:latin typeface="Calibri" panose="020F0502020204030204"/>
              </a:rPr>
              <a:t>Considérations</a:t>
            </a:r>
            <a:r>
              <a:rPr lang="en-US" dirty="0">
                <a:solidFill>
                  <a:prstClr val="black"/>
                </a:solidFill>
                <a:latin typeface="Calibri" panose="020F0502020204030204"/>
              </a:rPr>
              <a:t> </a:t>
            </a:r>
            <a:r>
              <a:rPr lang="en-US" dirty="0" err="1">
                <a:solidFill>
                  <a:prstClr val="black"/>
                </a:solidFill>
                <a:latin typeface="Calibri" panose="020F0502020204030204"/>
              </a:rPr>
              <a:t>d’ordre</a:t>
            </a:r>
            <a:r>
              <a:rPr lang="en-US" dirty="0">
                <a:solidFill>
                  <a:prstClr val="black"/>
                </a:solidFill>
                <a:latin typeface="Calibri" panose="020F0502020204030204"/>
              </a:rPr>
              <a:t> </a:t>
            </a:r>
            <a:r>
              <a:rPr kumimoji="0" lang="en-US" sz="1800" b="0" i="0" u="none" strike="noStrike" kern="1200" cap="none" spc="0" normalizeH="0" noProof="0" dirty="0" err="1">
                <a:ln>
                  <a:noFill/>
                </a:ln>
                <a:solidFill>
                  <a:prstClr val="black"/>
                </a:solidFill>
                <a:effectLst/>
                <a:uLnTx/>
                <a:uFillTx/>
                <a:latin typeface="Calibri" panose="020F0502020204030204"/>
                <a:ea typeface="+mn-ea"/>
                <a:cs typeface="+mn-cs"/>
              </a:rPr>
              <a:t>éthique</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Ne pas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nuire</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Des </a:t>
            </a:r>
            <a:r>
              <a:rPr lang="en-US" dirty="0">
                <a:solidFill>
                  <a:prstClr val="black"/>
                </a:solidFill>
                <a:latin typeface="Calibri" panose="020F0502020204030204"/>
              </a:rPr>
              <a:t>orientations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s</a:t>
            </a:r>
            <a:r>
              <a:rPr kumimoji="0" lang="en-US" sz="18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û</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res</a:t>
            </a:r>
            <a:r>
              <a:rPr kumimoji="0" lang="en-US" sz="180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noProof="0" dirty="0" err="1">
                <a:ln>
                  <a:noFill/>
                </a:ln>
                <a:solidFill>
                  <a:prstClr val="black"/>
                </a:solidFill>
                <a:effectLst/>
                <a:uLnTx/>
                <a:uFillTx/>
                <a:latin typeface="Calibri" panose="020F0502020204030204"/>
                <a:ea typeface="+mn-ea"/>
                <a:cs typeface="+mn-cs"/>
              </a:rPr>
              <a:t>en</a:t>
            </a:r>
            <a:r>
              <a:rPr kumimoji="0" lang="en-US" sz="180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noProof="0" dirty="0" err="1">
                <a:ln>
                  <a:noFill/>
                </a:ln>
                <a:solidFill>
                  <a:prstClr val="black"/>
                </a:solidFill>
                <a:effectLst/>
                <a:uLnTx/>
                <a:uFillTx/>
                <a:latin typeface="Calibri" panose="020F0502020204030204"/>
                <a:ea typeface="+mn-ea"/>
                <a:cs typeface="+mn-cs"/>
              </a:rPr>
              <a:t>matière</a:t>
            </a:r>
            <a:r>
              <a:rPr kumimoji="0" lang="en-US" sz="1800" b="0" i="0" u="none" strike="noStrike" kern="1200" cap="none" spc="0" normalizeH="0" noProof="0" dirty="0">
                <a:ln>
                  <a:noFill/>
                </a:ln>
                <a:solidFill>
                  <a:prstClr val="black"/>
                </a:solidFill>
                <a:effectLst/>
                <a:uLnTx/>
                <a:uFillTx/>
                <a:latin typeface="Calibri" panose="020F0502020204030204"/>
                <a:ea typeface="+mn-ea"/>
                <a:cs typeface="+mn-cs"/>
              </a:rPr>
              <a:t> de VBG</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659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2" grpId="0" animBg="1"/>
      <p:bldP spid="3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BB5F0E3-C719-408D-BA14-7EB63A401AD0}"/>
              </a:ext>
            </a:extLst>
          </p:cNvPr>
          <p:cNvSpPr txBox="1">
            <a:spLocks noGrp="1"/>
          </p:cNvSpPr>
          <p:nvPr>
            <p:ph type="title"/>
          </p:nvPr>
        </p:nvSpPr>
        <p:spPr>
          <a:xfrm>
            <a:off x="0" y="-449307"/>
            <a:ext cx="11642271" cy="1649186"/>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altLang="en-US" sz="3000" dirty="0" err="1">
                <a:solidFill>
                  <a:schemeClr val="tx1">
                    <a:lumMod val="65000"/>
                    <a:lumOff val="35000"/>
                  </a:schemeClr>
                </a:solidFill>
                <a:latin typeface="Arial" pitchFamily="34"/>
                <a:ea typeface="+mj-ea"/>
                <a:cs typeface="Arial" pitchFamily="34"/>
              </a:rPr>
              <a:t>L’intégration</a:t>
            </a:r>
            <a:r>
              <a:rPr lang="en-US" altLang="en-US" sz="3000" dirty="0">
                <a:solidFill>
                  <a:schemeClr val="tx1">
                    <a:lumMod val="65000"/>
                    <a:lumOff val="35000"/>
                  </a:schemeClr>
                </a:solidFill>
                <a:latin typeface="Arial" pitchFamily="34"/>
                <a:ea typeface="+mj-ea"/>
                <a:cs typeface="Arial" pitchFamily="34"/>
              </a:rPr>
              <a:t> du genre et de la VBG pendant la </a:t>
            </a:r>
            <a:r>
              <a:rPr lang="en-US" altLang="en-US" sz="3000" dirty="0" err="1">
                <a:solidFill>
                  <a:schemeClr val="tx1">
                    <a:lumMod val="65000"/>
                    <a:lumOff val="35000"/>
                  </a:schemeClr>
                </a:solidFill>
                <a:latin typeface="Arial" pitchFamily="34"/>
                <a:ea typeface="+mj-ea"/>
                <a:cs typeface="Arial" pitchFamily="34"/>
              </a:rPr>
              <a:t>préparation</a:t>
            </a:r>
            <a:r>
              <a:rPr lang="en-US" altLang="en-US" sz="3000" dirty="0">
                <a:solidFill>
                  <a:schemeClr val="tx1">
                    <a:lumMod val="65000"/>
                    <a:lumOff val="35000"/>
                  </a:schemeClr>
                </a:solidFill>
                <a:latin typeface="Arial" pitchFamily="34"/>
                <a:ea typeface="+mj-ea"/>
                <a:cs typeface="Arial" pitchFamily="34"/>
              </a:rPr>
              <a:t> aux situations </a:t>
            </a:r>
            <a:r>
              <a:rPr lang="en-US" altLang="en-US" sz="3000" dirty="0" err="1">
                <a:solidFill>
                  <a:schemeClr val="tx1">
                    <a:lumMod val="65000"/>
                    <a:lumOff val="35000"/>
                  </a:schemeClr>
                </a:solidFill>
                <a:latin typeface="Arial" pitchFamily="34"/>
                <a:ea typeface="+mj-ea"/>
                <a:cs typeface="Arial" pitchFamily="34"/>
              </a:rPr>
              <a:t>d’urgence</a:t>
            </a:r>
            <a:endParaRPr altLang="en-US" sz="3000" dirty="0">
              <a:solidFill>
                <a:schemeClr val="tx1">
                  <a:lumMod val="65000"/>
                  <a:lumOff val="35000"/>
                </a:schemeClr>
              </a:solidFill>
              <a:latin typeface="Arial" pitchFamily="34"/>
              <a:ea typeface="+mj-ea"/>
              <a:cs typeface="Arial" pitchFamily="34"/>
            </a:endParaRPr>
          </a:p>
        </p:txBody>
      </p:sp>
      <p:sp>
        <p:nvSpPr>
          <p:cNvPr id="4" name="TextBox 4">
            <a:extLst>
              <a:ext uri="{FF2B5EF4-FFF2-40B4-BE49-F238E27FC236}">
                <a16:creationId xmlns:a16="http://schemas.microsoft.com/office/drawing/2014/main" id="{D835F6BF-D7FD-47A2-A8DA-079AE73C1335}"/>
              </a:ext>
            </a:extLst>
          </p:cNvPr>
          <p:cNvSpPr txBox="1"/>
          <p:nvPr/>
        </p:nvSpPr>
        <p:spPr>
          <a:xfrm>
            <a:off x="1879169" y="1905001"/>
            <a:ext cx="2286000" cy="1744067"/>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dirty="0" err="1">
                <a:ln>
                  <a:noFill/>
                </a:ln>
                <a:solidFill>
                  <a:prstClr val="black">
                    <a:lumMod val="65000"/>
                    <a:lumOff val="35000"/>
                  </a:prstClr>
                </a:solidFill>
                <a:effectLst/>
                <a:uLnTx/>
                <a:uFillTx/>
                <a:latin typeface="Calibri" panose="020F0502020204030204"/>
              </a:rPr>
              <a:t>Pourquoi</a:t>
            </a:r>
            <a:r>
              <a:rPr kumimoji="0" lang="en-US" sz="3000" b="1" i="0" u="none" strike="noStrike" kern="1200" cap="none" spc="0" normalizeH="0" baseline="0" noProof="0" dirty="0">
                <a:ln>
                  <a:noFill/>
                </a:ln>
                <a:solidFill>
                  <a:prstClr val="black">
                    <a:lumMod val="65000"/>
                    <a:lumOff val="35000"/>
                  </a:prstClr>
                </a:solidFill>
                <a:effectLst/>
                <a:uLnTx/>
                <a:uFillTx/>
                <a:latin typeface="Calibri" panose="020F0502020204030204"/>
              </a:rPr>
              <a:t> </a:t>
            </a:r>
            <a:r>
              <a:rPr kumimoji="0" lang="en-US" sz="3000" b="1" i="0" u="none" strike="noStrike" kern="1200" cap="none" spc="0" normalizeH="0" baseline="0" noProof="0" err="1">
                <a:ln>
                  <a:noFill/>
                </a:ln>
                <a:solidFill>
                  <a:prstClr val="black">
                    <a:lumMod val="65000"/>
                    <a:lumOff val="35000"/>
                  </a:prstClr>
                </a:solidFill>
                <a:effectLst/>
                <a:uLnTx/>
                <a:uFillTx/>
                <a:latin typeface="Calibri" panose="020F0502020204030204"/>
              </a:rPr>
              <a:t>est</a:t>
            </a:r>
            <a:r>
              <a:rPr lang="en-US" sz="3000" b="1">
                <a:solidFill>
                  <a:prstClr val="black">
                    <a:lumMod val="65000"/>
                    <a:lumOff val="35000"/>
                  </a:prstClr>
                </a:solidFill>
                <a:latin typeface="Calibri" panose="020F0502020204030204"/>
              </a:rPr>
              <a:t>-</a:t>
            </a:r>
            <a:r>
              <a:rPr lang="en-US" sz="3000" b="1" err="1">
                <a:solidFill>
                  <a:prstClr val="black">
                    <a:lumMod val="65000"/>
                    <a:lumOff val="35000"/>
                  </a:prstClr>
                </a:solidFill>
                <a:latin typeface="Calibri" panose="020F0502020204030204"/>
              </a:rPr>
              <a:t>ce</a:t>
            </a:r>
            <a:r>
              <a:rPr lang="en-US" sz="3000" b="1">
                <a:solidFill>
                  <a:prstClr val="black">
                    <a:lumMod val="65000"/>
                    <a:lumOff val="35000"/>
                  </a:prstClr>
                </a:solidFill>
                <a:latin typeface="Calibri" panose="020F0502020204030204"/>
              </a:rPr>
              <a:t> important </a:t>
            </a:r>
            <a:r>
              <a:rPr kumimoji="0" lang="en-US" sz="3000" b="1" i="0" u="none" strike="noStrike" kern="1200" cap="none" spc="0" normalizeH="0" baseline="0" noProof="0" dirty="0">
                <a:ln>
                  <a:noFill/>
                </a:ln>
                <a:solidFill>
                  <a:prstClr val="black">
                    <a:lumMod val="65000"/>
                    <a:lumOff val="35000"/>
                  </a:prstClr>
                </a:solidFill>
                <a:effectLst/>
                <a:uLnTx/>
                <a:uFillTx/>
                <a:latin typeface="Calibri" panose="020F0502020204030204"/>
              </a:rPr>
              <a:t>?</a:t>
            </a:r>
          </a:p>
        </p:txBody>
      </p:sp>
      <p:sp>
        <p:nvSpPr>
          <p:cNvPr id="6" name="TextBox 4">
            <a:extLst>
              <a:ext uri="{FF2B5EF4-FFF2-40B4-BE49-F238E27FC236}">
                <a16:creationId xmlns:a16="http://schemas.microsoft.com/office/drawing/2014/main" id="{D835F6BF-D7FD-47A2-A8DA-079AE73C1335}"/>
              </a:ext>
            </a:extLst>
          </p:cNvPr>
          <p:cNvSpPr txBox="1"/>
          <p:nvPr/>
        </p:nvSpPr>
        <p:spPr>
          <a:xfrm>
            <a:off x="4419599" y="1905000"/>
            <a:ext cx="7108371" cy="3323987"/>
          </a:xfrm>
          <a:prstGeom prst="rect">
            <a:avLst/>
          </a:prstGeom>
          <a:ln/>
        </p:spPr>
        <p:style>
          <a:lnRef idx="2">
            <a:schemeClr val="dk1"/>
          </a:lnRef>
          <a:fillRef idx="1">
            <a:schemeClr val="lt1"/>
          </a:fillRef>
          <a:effectRef idx="0">
            <a:schemeClr val="dk1"/>
          </a:effectRef>
          <a:fontRef idx="minor">
            <a:schemeClr val="dk1"/>
          </a:fontRef>
        </p:style>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000" b="1" i="0" u="none" strike="noStrike" kern="1200" cap="none" spc="0" normalizeH="0" baseline="0" noProof="0" dirty="0">
                <a:ln>
                  <a:noFill/>
                </a:ln>
                <a:solidFill>
                  <a:schemeClr val="tx1">
                    <a:lumMod val="65000"/>
                    <a:lumOff val="35000"/>
                  </a:schemeClr>
                </a:solidFill>
                <a:effectLst/>
                <a:uLnTx/>
                <a:uFillTx/>
                <a:latin typeface="Calibri" panose="020F0502020204030204"/>
              </a:rPr>
              <a:t>L’expérience</a:t>
            </a:r>
            <a:r>
              <a:rPr kumimoji="0" lang="fr-FR" sz="3000" b="1" i="0" u="none" strike="noStrike" kern="1200" cap="none" spc="0" normalizeH="0" noProof="0" dirty="0">
                <a:ln>
                  <a:noFill/>
                </a:ln>
                <a:solidFill>
                  <a:schemeClr val="tx1">
                    <a:lumMod val="65000"/>
                    <a:lumOff val="35000"/>
                  </a:schemeClr>
                </a:solidFill>
                <a:effectLst/>
                <a:uLnTx/>
                <a:uFillTx/>
                <a:latin typeface="Calibri" panose="020F0502020204030204"/>
              </a:rPr>
              <a:t> confirme que l’efficacité d’une intervention </a:t>
            </a:r>
            <a:r>
              <a:rPr lang="fr-FR" sz="3000" b="1" dirty="0">
                <a:solidFill>
                  <a:schemeClr val="tx1">
                    <a:lumMod val="65000"/>
                    <a:lumOff val="35000"/>
                  </a:schemeClr>
                </a:solidFill>
                <a:latin typeface="Calibri" panose="020F0502020204030204"/>
              </a:rPr>
              <a:t>humanitaire </a:t>
            </a:r>
            <a:r>
              <a:rPr kumimoji="0" lang="fr-FR" sz="3000" b="1" i="0" u="none" strike="noStrike" kern="1200" cap="none" spc="0" normalizeH="0" noProof="0" dirty="0">
                <a:ln>
                  <a:noFill/>
                </a:ln>
                <a:solidFill>
                  <a:schemeClr val="tx1">
                    <a:lumMod val="65000"/>
                    <a:lumOff val="35000"/>
                  </a:schemeClr>
                </a:solidFill>
                <a:effectLst/>
                <a:uLnTx/>
                <a:uFillTx/>
                <a:latin typeface="Calibri" panose="020F0502020204030204"/>
              </a:rPr>
              <a:t>lors d’une crise dépend dans une large mesure du degré de préparation et de planification des organismes et organisations </a:t>
            </a:r>
            <a:r>
              <a:rPr lang="fr-FR" sz="3000" b="1" dirty="0">
                <a:solidFill>
                  <a:schemeClr val="tx1">
                    <a:lumMod val="65000"/>
                    <a:lumOff val="35000"/>
                  </a:schemeClr>
                </a:solidFill>
                <a:latin typeface="Calibri" panose="020F0502020204030204"/>
              </a:rPr>
              <a:t>qui interviennent</a:t>
            </a:r>
            <a:r>
              <a:rPr kumimoji="0" lang="fr-FR" sz="3000" b="1" i="0" u="none" strike="noStrike" kern="1200" cap="none" spc="0" normalizeH="0" noProof="0" dirty="0">
                <a:ln>
                  <a:noFill/>
                </a:ln>
                <a:solidFill>
                  <a:schemeClr val="tx1">
                    <a:lumMod val="65000"/>
                    <a:lumOff val="35000"/>
                  </a:schemeClr>
                </a:solidFill>
                <a:effectLst/>
                <a:uLnTx/>
                <a:uFillTx/>
                <a:latin typeface="Calibri" panose="020F0502020204030204"/>
              </a:rPr>
              <a:t>, ainsi que des capacités</a:t>
            </a:r>
            <a:r>
              <a:rPr lang="fr-FR" sz="3000" b="1" dirty="0">
                <a:solidFill>
                  <a:schemeClr val="tx1">
                    <a:lumMod val="65000"/>
                    <a:lumOff val="35000"/>
                  </a:schemeClr>
                </a:solidFill>
                <a:latin typeface="Calibri" panose="020F0502020204030204"/>
              </a:rPr>
              <a:t> et ressources dont ils disposent.</a:t>
            </a:r>
            <a:endParaRPr lang="fr-FR" sz="3000" b="1" i="0" u="none" strike="noStrike" kern="1200" cap="none" spc="0" normalizeH="0" baseline="0" noProof="0">
              <a:ln>
                <a:noFill/>
              </a:ln>
              <a:solidFill>
                <a:schemeClr val="tx1">
                  <a:lumMod val="65000"/>
                  <a:lumOff val="35000"/>
                </a:schemeClr>
              </a:solidFill>
              <a:effectLst/>
              <a:uLnTx/>
              <a:uFillTx/>
              <a:latin typeface="Calibri" panose="020F0502020204030204"/>
              <a:cs typeface="Calibri"/>
            </a:endParaRPr>
          </a:p>
        </p:txBody>
      </p:sp>
      <p:sp>
        <p:nvSpPr>
          <p:cNvPr id="7" name="TextBox 4">
            <a:extLst>
              <a:ext uri="{FF2B5EF4-FFF2-40B4-BE49-F238E27FC236}">
                <a16:creationId xmlns:a16="http://schemas.microsoft.com/office/drawing/2014/main" id="{D835F6BF-D7FD-47A2-A8DA-079AE73C1335}"/>
              </a:ext>
            </a:extLst>
          </p:cNvPr>
          <p:cNvSpPr txBox="1"/>
          <p:nvPr/>
        </p:nvSpPr>
        <p:spPr>
          <a:xfrm>
            <a:off x="1879170" y="5791201"/>
            <a:ext cx="9648800" cy="507831"/>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Faites</a:t>
            </a:r>
            <a:r>
              <a:rPr kumimoji="0" lang="en-US" sz="30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-le </a:t>
            </a:r>
            <a:r>
              <a:rPr kumimoji="0" lang="en-US" sz="3000"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bien</a:t>
            </a:r>
            <a:r>
              <a:rPr kumimoji="0" lang="en-US" sz="30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3000"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dès</a:t>
            </a:r>
            <a:r>
              <a:rPr kumimoji="0" lang="en-US" sz="30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le début !</a:t>
            </a:r>
          </a:p>
        </p:txBody>
      </p:sp>
    </p:spTree>
    <p:extLst>
      <p:ext uri="{BB962C8B-B14F-4D97-AF65-F5344CB8AC3E}">
        <p14:creationId xmlns:p14="http://schemas.microsoft.com/office/powerpoint/2010/main" val="215699943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BB5F0E3-C719-408D-BA14-7EB63A401AD0}"/>
              </a:ext>
            </a:extLst>
          </p:cNvPr>
          <p:cNvSpPr txBox="1">
            <a:spLocks noGrp="1"/>
          </p:cNvSpPr>
          <p:nvPr>
            <p:ph type="title"/>
          </p:nvPr>
        </p:nvSpPr>
        <p:spPr>
          <a:xfrm>
            <a:off x="130629" y="-111163"/>
            <a:ext cx="11756571" cy="1126671"/>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altLang="en-US" sz="3200" dirty="0">
                <a:solidFill>
                  <a:schemeClr val="tx1">
                    <a:lumMod val="65000"/>
                    <a:lumOff val="35000"/>
                  </a:schemeClr>
                </a:solidFill>
                <a:latin typeface="Arial"/>
                <a:ea typeface="+mj-ea"/>
                <a:cs typeface="Arial"/>
              </a:rPr>
              <a:t>La </a:t>
            </a:r>
            <a:r>
              <a:rPr lang="en-US" altLang="en-US" sz="3200" dirty="0" err="1">
                <a:solidFill>
                  <a:schemeClr val="tx1">
                    <a:lumMod val="65000"/>
                    <a:lumOff val="35000"/>
                  </a:schemeClr>
                </a:solidFill>
                <a:latin typeface="Arial"/>
                <a:ea typeface="+mj-ea"/>
                <a:cs typeface="Arial"/>
              </a:rPr>
              <a:t>préparation</a:t>
            </a:r>
            <a:r>
              <a:rPr lang="en-US" altLang="en-US" sz="3200" dirty="0">
                <a:solidFill>
                  <a:schemeClr val="tx1">
                    <a:lumMod val="65000"/>
                    <a:lumOff val="35000"/>
                  </a:schemeClr>
                </a:solidFill>
                <a:latin typeface="Arial"/>
                <a:ea typeface="+mj-ea"/>
                <a:cs typeface="Arial"/>
              </a:rPr>
              <a:t> aux situations </a:t>
            </a:r>
            <a:r>
              <a:rPr lang="en-US" altLang="en-US" sz="3200" dirty="0" err="1">
                <a:solidFill>
                  <a:schemeClr val="tx1">
                    <a:lumMod val="65000"/>
                    <a:lumOff val="35000"/>
                  </a:schemeClr>
                </a:solidFill>
                <a:latin typeface="Arial"/>
                <a:ea typeface="+mj-ea"/>
                <a:cs typeface="Arial"/>
              </a:rPr>
              <a:t>d’urgences</a:t>
            </a:r>
            <a:r>
              <a:rPr lang="en-US" altLang="en-US" sz="3200" dirty="0">
                <a:solidFill>
                  <a:schemeClr val="tx1">
                    <a:lumMod val="65000"/>
                    <a:lumOff val="35000"/>
                  </a:schemeClr>
                </a:solidFill>
                <a:latin typeface="Arial"/>
                <a:ea typeface="+mj-ea"/>
                <a:cs typeface="Arial"/>
              </a:rPr>
              <a:t> – </a:t>
            </a:r>
            <a:r>
              <a:rPr lang="en-US" altLang="en-US" sz="3200" dirty="0" err="1">
                <a:solidFill>
                  <a:schemeClr val="tx1">
                    <a:lumMod val="65000"/>
                    <a:lumOff val="35000"/>
                  </a:schemeClr>
                </a:solidFill>
                <a:latin typeface="Arial"/>
                <a:ea typeface="+mj-ea"/>
                <a:cs typeface="Arial"/>
              </a:rPr>
              <a:t>composantes</a:t>
            </a:r>
            <a:r>
              <a:rPr lang="en-US" altLang="en-US" sz="3200" dirty="0">
                <a:solidFill>
                  <a:schemeClr val="tx1">
                    <a:lumMod val="65000"/>
                    <a:lumOff val="35000"/>
                  </a:schemeClr>
                </a:solidFill>
                <a:latin typeface="Arial"/>
                <a:ea typeface="+mj-ea"/>
                <a:cs typeface="Arial"/>
              </a:rPr>
              <a:t> </a:t>
            </a:r>
            <a:r>
              <a:rPr lang="en-US" altLang="en-US" sz="3200" dirty="0" err="1">
                <a:solidFill>
                  <a:schemeClr val="tx1">
                    <a:lumMod val="65000"/>
                    <a:lumOff val="35000"/>
                  </a:schemeClr>
                </a:solidFill>
                <a:latin typeface="Arial"/>
                <a:ea typeface="+mj-ea"/>
                <a:cs typeface="Arial"/>
              </a:rPr>
              <a:t>clées</a:t>
            </a:r>
            <a:endParaRPr altLang="en-US" sz="3200" dirty="0" err="1">
              <a:solidFill>
                <a:schemeClr val="tx1">
                  <a:lumMod val="65000"/>
                  <a:lumOff val="35000"/>
                </a:schemeClr>
              </a:solidFill>
              <a:latin typeface="Arial"/>
              <a:ea typeface="+mj-ea"/>
              <a:cs typeface="Arial"/>
            </a:endParaRPr>
          </a:p>
        </p:txBody>
      </p:sp>
      <p:sp>
        <p:nvSpPr>
          <p:cNvPr id="6" name="TextBox 5">
            <a:extLst>
              <a:ext uri="{FF2B5EF4-FFF2-40B4-BE49-F238E27FC236}">
                <a16:creationId xmlns:a16="http://schemas.microsoft.com/office/drawing/2014/main" id="{A1245683-5CF1-408C-AA58-FFA895F41E4C}"/>
              </a:ext>
            </a:extLst>
          </p:cNvPr>
          <p:cNvSpPr txBox="1"/>
          <p:nvPr/>
        </p:nvSpPr>
        <p:spPr>
          <a:xfrm>
            <a:off x="277585" y="929244"/>
            <a:ext cx="11609615" cy="6093976"/>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nchor="t">
            <a:spAutoFit/>
          </a:bodyPr>
          <a:lstStyle/>
          <a:p>
            <a:pPr marL="342900" indent="-342900" algn="just">
              <a:buFont typeface="Arial" panose="020B0604020202020204" pitchFamily="34" charset="0"/>
              <a:buChar char="•"/>
              <a:defRPr/>
            </a:pPr>
            <a:r>
              <a:rPr lang="en-US" sz="3000" b="1" dirty="0" err="1">
                <a:solidFill>
                  <a:schemeClr val="tx1">
                    <a:lumMod val="65000"/>
                    <a:lumOff val="35000"/>
                  </a:schemeClr>
                </a:solidFill>
              </a:rPr>
              <a:t>Inclure</a:t>
            </a:r>
            <a:r>
              <a:rPr lang="en-US" sz="3000" b="1" dirty="0">
                <a:solidFill>
                  <a:schemeClr val="tx1">
                    <a:lumMod val="65000"/>
                    <a:lumOff val="35000"/>
                  </a:schemeClr>
                </a:solidFill>
              </a:rPr>
              <a:t> </a:t>
            </a:r>
            <a:r>
              <a:rPr lang="en-US" sz="3000" b="1" dirty="0">
                <a:solidFill>
                  <a:schemeClr val="tx1">
                    <a:lumMod val="65000"/>
                    <a:lumOff val="35000"/>
                  </a:schemeClr>
                </a:solidFill>
                <a:latin typeface="Calibri" panose="020F0502020204030204"/>
              </a:rPr>
              <a:t>des</a:t>
            </a:r>
            <a:r>
              <a:rPr kumimoji="0"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rPr>
              <a:t> </a:t>
            </a:r>
            <a:r>
              <a:rPr kumimoji="0" lang="en-US" sz="3000" b="1" i="0" u="none" strike="noStrike" kern="1200" cap="none" spc="0" normalizeH="0" baseline="0" noProof="0" dirty="0" err="1">
                <a:ln>
                  <a:noFill/>
                </a:ln>
                <a:solidFill>
                  <a:schemeClr val="tx1">
                    <a:lumMod val="65000"/>
                    <a:lumOff val="35000"/>
                  </a:schemeClr>
                </a:solidFill>
                <a:effectLst/>
                <a:uLnTx/>
                <a:uFillTx/>
                <a:latin typeface="Calibri" panose="020F0502020204030204"/>
              </a:rPr>
              <a:t>mesures</a:t>
            </a:r>
            <a:r>
              <a:rPr kumimoji="0"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rPr>
              <a:t> </a:t>
            </a:r>
            <a:r>
              <a:rPr kumimoji="0" lang="en-US" sz="3000" b="1" i="0" u="none" strike="noStrike" kern="1200" cap="none" spc="0" normalizeH="0" baseline="0" noProof="0" dirty="0" err="1">
                <a:ln>
                  <a:noFill/>
                </a:ln>
                <a:solidFill>
                  <a:schemeClr val="tx1">
                    <a:lumMod val="65000"/>
                    <a:lumOff val="35000"/>
                  </a:schemeClr>
                </a:solidFill>
                <a:effectLst/>
                <a:uLnTx/>
                <a:uFillTx/>
                <a:latin typeface="Calibri" panose="020F0502020204030204"/>
              </a:rPr>
              <a:t>d’atténuation</a:t>
            </a:r>
            <a:r>
              <a:rPr kumimoji="0"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rPr>
              <a:t> des </a:t>
            </a:r>
            <a:r>
              <a:rPr kumimoji="0" lang="en-US" sz="3000" b="1" i="0" u="none" strike="noStrike" kern="1200" cap="none" spc="0" normalizeH="0" baseline="0" noProof="0" dirty="0" err="1">
                <a:ln>
                  <a:noFill/>
                </a:ln>
                <a:solidFill>
                  <a:schemeClr val="tx1">
                    <a:lumMod val="65000"/>
                    <a:lumOff val="35000"/>
                  </a:schemeClr>
                </a:solidFill>
                <a:effectLst/>
                <a:uLnTx/>
                <a:uFillTx/>
                <a:latin typeface="Calibri" panose="020F0502020204030204"/>
              </a:rPr>
              <a:t>risques</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a:t>
            </a:r>
            <a:r>
              <a:rPr lang="en-US" sz="3000" b="1" dirty="0">
                <a:solidFill>
                  <a:schemeClr val="tx1">
                    <a:lumMod val="65000"/>
                    <a:lumOff val="35000"/>
                  </a:schemeClr>
                </a:solidFill>
                <a:latin typeface="Calibri" panose="020F0502020204030204"/>
              </a:rPr>
              <a:t>en matière </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de genre et de VBG dans </a:t>
            </a:r>
            <a:r>
              <a:rPr lang="fr-FR" sz="3000" b="1" dirty="0">
                <a:solidFill>
                  <a:schemeClr val="tx1">
                    <a:lumMod val="65000"/>
                    <a:lumOff val="35000"/>
                  </a:schemeClr>
                </a:solidFill>
              </a:rPr>
              <a:t>les actions de planification et de préparation aux urgences </a:t>
            </a:r>
            <a:endParaRPr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cs typeface="Calibri"/>
            </a:endParaRPr>
          </a:p>
          <a:p>
            <a:pPr marL="342900" indent="-342900" algn="just">
              <a:buFont typeface="Arial" panose="020B0604020202020204" pitchFamily="34" charset="0"/>
              <a:buChar char="•"/>
              <a:defRPr/>
            </a:pPr>
            <a:r>
              <a:rPr kumimoji="0" lang="en-US" sz="3000" b="1" i="0" u="none" strike="noStrike" kern="1200" cap="none" spc="0" normalizeH="0" baseline="0" noProof="0" dirty="0" err="1">
                <a:ln>
                  <a:noFill/>
                </a:ln>
                <a:solidFill>
                  <a:schemeClr val="tx1">
                    <a:lumMod val="65000"/>
                    <a:lumOff val="35000"/>
                  </a:schemeClr>
                </a:solidFill>
                <a:effectLst/>
                <a:uLnTx/>
                <a:uFillTx/>
                <a:latin typeface="Calibri" panose="020F0502020204030204"/>
              </a:rPr>
              <a:t>Préparer</a:t>
            </a:r>
            <a:r>
              <a:rPr kumimoji="0"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rPr>
              <a:t> des </a:t>
            </a:r>
            <a:r>
              <a:rPr kumimoji="0" lang="en-US" sz="3000" b="1" i="0" u="none" strike="noStrike" kern="1200" cap="none" spc="0" normalizeH="0" baseline="0" noProof="0" dirty="0" err="1">
                <a:ln>
                  <a:noFill/>
                </a:ln>
                <a:solidFill>
                  <a:schemeClr val="tx1">
                    <a:lumMod val="65000"/>
                    <a:lumOff val="35000"/>
                  </a:schemeClr>
                </a:solidFill>
                <a:effectLst/>
                <a:uLnTx/>
                <a:uFillTx/>
                <a:latin typeface="Calibri" panose="020F0502020204030204"/>
              </a:rPr>
              <a:t>évaluations</a:t>
            </a:r>
            <a:r>
              <a:rPr kumimoji="0"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rPr>
              <a:t> de nutrition </a:t>
            </a:r>
            <a:r>
              <a:rPr lang="en-US" sz="3000" b="1" dirty="0">
                <a:solidFill>
                  <a:schemeClr val="tx1">
                    <a:lumMod val="65000"/>
                    <a:lumOff val="35000"/>
                  </a:schemeClr>
                </a:solidFill>
                <a:latin typeface="Calibri" panose="020F0502020204030204"/>
              </a:rPr>
              <a:t>tenant </a:t>
            </a:r>
            <a:r>
              <a:rPr lang="en-US" sz="3000" b="1" dirty="0" err="1">
                <a:solidFill>
                  <a:schemeClr val="tx1">
                    <a:lumMod val="65000"/>
                    <a:lumOff val="35000"/>
                  </a:schemeClr>
                </a:solidFill>
                <a:latin typeface="Calibri" panose="020F0502020204030204"/>
              </a:rPr>
              <a:t>compte</a:t>
            </a:r>
            <a:r>
              <a:rPr lang="en-US" sz="3000" b="1" dirty="0">
                <a:solidFill>
                  <a:schemeClr val="tx1">
                    <a:lumMod val="65000"/>
                    <a:lumOff val="35000"/>
                  </a:schemeClr>
                </a:solidFill>
                <a:latin typeface="Calibri" panose="020F0502020204030204"/>
              </a:rPr>
              <a:t> du </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genre et </a:t>
            </a:r>
            <a:r>
              <a:rPr lang="en-US" sz="3000" b="1" dirty="0">
                <a:solidFill>
                  <a:schemeClr val="tx1">
                    <a:lumMod val="65000"/>
                    <a:lumOff val="35000"/>
                  </a:schemeClr>
                </a:solidFill>
                <a:latin typeface="Calibri" panose="020F0502020204030204"/>
              </a:rPr>
              <a:t>de </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la VBG au début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d’une</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situation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d’urgence</a:t>
            </a:r>
            <a:endParaRPr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cs typeface="Calibri" panose="020F0502020204030204"/>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000" b="1" dirty="0" err="1">
                <a:solidFill>
                  <a:prstClr val="black">
                    <a:lumMod val="65000"/>
                    <a:lumOff val="35000"/>
                  </a:prstClr>
                </a:solidFill>
                <a:latin typeface="Calibri" panose="020F0502020204030204"/>
              </a:rPr>
              <a:t>Élaborer</a:t>
            </a:r>
            <a:r>
              <a:rPr lang="en-US" sz="3000" b="1" dirty="0">
                <a:solidFill>
                  <a:prstClr val="black">
                    <a:lumMod val="65000"/>
                    <a:lumOff val="35000"/>
                  </a:prstClr>
                </a:solidFill>
                <a:latin typeface="Calibri" panose="020F0502020204030204"/>
              </a:rPr>
              <a:t> un </a:t>
            </a:r>
            <a:r>
              <a:rPr lang="en-US" sz="3000" b="1" dirty="0" err="1">
                <a:solidFill>
                  <a:prstClr val="black">
                    <a:lumMod val="65000"/>
                    <a:lumOff val="35000"/>
                  </a:prstClr>
                </a:solidFill>
                <a:latin typeface="Calibri" panose="020F0502020204030204"/>
              </a:rPr>
              <a:t>système</a:t>
            </a:r>
            <a:r>
              <a:rPr lang="en-US" sz="3000" b="1" dirty="0">
                <a:solidFill>
                  <a:prstClr val="black">
                    <a:lumMod val="65000"/>
                    <a:lumOff val="35000"/>
                  </a:prstClr>
                </a:solidFill>
                <a:latin typeface="Calibri" panose="020F0502020204030204"/>
              </a:rPr>
              <a:t> </a:t>
            </a:r>
            <a:r>
              <a:rPr lang="en-US" sz="3000" b="1" dirty="0" err="1">
                <a:solidFill>
                  <a:prstClr val="black">
                    <a:lumMod val="65000"/>
                    <a:lumOff val="35000"/>
                  </a:prstClr>
                </a:solidFill>
                <a:latin typeface="Calibri" panose="020F0502020204030204"/>
              </a:rPr>
              <a:t>solide</a:t>
            </a:r>
            <a:r>
              <a:rPr lang="en-US" sz="3000" b="1" dirty="0">
                <a:solidFill>
                  <a:prstClr val="black">
                    <a:lumMod val="65000"/>
                    <a:lumOff val="35000"/>
                  </a:prstClr>
                </a:solidFill>
                <a:latin typeface="Calibri" panose="020F0502020204030204"/>
              </a:rPr>
              <a:t> de </a:t>
            </a:r>
            <a:r>
              <a:rPr lang="en-US" sz="3000" b="1" dirty="0" err="1">
                <a:solidFill>
                  <a:prstClr val="black">
                    <a:lumMod val="65000"/>
                    <a:lumOff val="35000"/>
                  </a:prstClr>
                </a:solidFill>
                <a:latin typeface="Calibri" panose="020F0502020204030204"/>
              </a:rPr>
              <a:t>suivi</a:t>
            </a:r>
            <a:r>
              <a:rPr lang="en-US" sz="3000" b="1" dirty="0">
                <a:solidFill>
                  <a:prstClr val="black">
                    <a:lumMod val="65000"/>
                    <a:lumOff val="35000"/>
                  </a:prstClr>
                </a:solidFill>
                <a:latin typeface="Calibri" panose="020F0502020204030204"/>
              </a:rPr>
              <a:t> qui </a:t>
            </a:r>
            <a:r>
              <a:rPr lang="en-US" sz="3000" b="1" dirty="0" err="1">
                <a:solidFill>
                  <a:prstClr val="black">
                    <a:lumMod val="65000"/>
                    <a:lumOff val="35000"/>
                  </a:prstClr>
                </a:solidFill>
                <a:latin typeface="Calibri" panose="020F0502020204030204"/>
              </a:rPr>
              <a:t>réponde</a:t>
            </a:r>
            <a:r>
              <a:rPr lang="en-US" sz="3000" b="1" dirty="0">
                <a:solidFill>
                  <a:prstClr val="black">
                    <a:lumMod val="65000"/>
                    <a:lumOff val="35000"/>
                  </a:prstClr>
                </a:solidFill>
                <a:latin typeface="Calibri" panose="020F0502020204030204"/>
              </a:rPr>
              <a:t> aux questions de genre et aux </a:t>
            </a:r>
            <a:r>
              <a:rPr lang="en-US" sz="3000" b="1" dirty="0" err="1">
                <a:solidFill>
                  <a:prstClr val="black">
                    <a:lumMod val="65000"/>
                    <a:lumOff val="35000"/>
                  </a:prstClr>
                </a:solidFill>
                <a:latin typeface="Calibri" panose="020F0502020204030204"/>
              </a:rPr>
              <a:t>risques</a:t>
            </a:r>
            <a:r>
              <a:rPr lang="en-US" sz="3000" b="1" dirty="0">
                <a:solidFill>
                  <a:prstClr val="black">
                    <a:lumMod val="65000"/>
                    <a:lumOff val="35000"/>
                  </a:prstClr>
                </a:solidFill>
                <a:latin typeface="Calibri" panose="020F0502020204030204"/>
              </a:rPr>
              <a:t> de VBG.</a:t>
            </a:r>
            <a:endParaRPr kumimoji="0" lang="en-US" sz="3000" b="1" i="0" u="none" strike="noStrike" kern="1200" cap="none" spc="0" normalizeH="0" baseline="0" noProof="0" dirty="0">
              <a:ln>
                <a:noFill/>
              </a:ln>
              <a:solidFill>
                <a:prstClr val="black">
                  <a:lumMod val="65000"/>
                  <a:lumOff val="35000"/>
                </a:prstClr>
              </a:solidFill>
              <a:effectLst/>
              <a:uLnTx/>
              <a:uFillTx/>
              <a:latin typeface="Calibri" panose="020F0502020204030204"/>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000" b="1" i="0" u="none" strike="noStrike" kern="1200" cap="none" spc="0" normalizeH="0" baseline="0" noProof="0" dirty="0" err="1">
                <a:ln>
                  <a:noFill/>
                </a:ln>
                <a:solidFill>
                  <a:schemeClr val="tx1">
                    <a:lumMod val="65000"/>
                    <a:lumOff val="35000"/>
                  </a:schemeClr>
                </a:solidFill>
                <a:effectLst/>
                <a:uLnTx/>
                <a:uFillTx/>
                <a:latin typeface="Calibri" panose="020F0502020204030204"/>
              </a:rPr>
              <a:t>Intégrer</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l’atténuation</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des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risques</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de VBG dans les structures de coordination de la nutrition, le plan de travail et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leurs</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plans de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préparation</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a:t>
            </a:r>
            <a:r>
              <a:rPr kumimoji="0"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rPr>
              <a:t>  </a:t>
            </a:r>
            <a:endParaRPr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cs typeface="Calibri"/>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000" b="1" i="0" u="none" strike="noStrike" kern="1200" cap="none" spc="0" normalizeH="0" baseline="0" noProof="0" dirty="0" err="1">
                <a:ln>
                  <a:noFill/>
                </a:ln>
                <a:solidFill>
                  <a:schemeClr val="tx1">
                    <a:lumMod val="65000"/>
                    <a:lumOff val="35000"/>
                  </a:schemeClr>
                </a:solidFill>
                <a:effectLst/>
                <a:uLnTx/>
                <a:uFillTx/>
                <a:latin typeface="Calibri" panose="020F0502020204030204"/>
              </a:rPr>
              <a:t>Plaider</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a:t>
            </a:r>
            <a:r>
              <a:rPr lang="en-US" sz="3000" b="1" dirty="0">
                <a:solidFill>
                  <a:schemeClr val="tx1">
                    <a:lumMod val="65000"/>
                    <a:lumOff val="35000"/>
                  </a:schemeClr>
                </a:solidFill>
                <a:latin typeface="Calibri" panose="020F0502020204030204"/>
              </a:rPr>
              <a:t>en </a:t>
            </a:r>
            <a:r>
              <a:rPr lang="en-US" sz="3000" b="1" dirty="0" err="1">
                <a:solidFill>
                  <a:schemeClr val="tx1">
                    <a:lumMod val="65000"/>
                    <a:lumOff val="35000"/>
                  </a:schemeClr>
                </a:solidFill>
                <a:latin typeface="Calibri" panose="020F0502020204030204"/>
              </a:rPr>
              <a:t>faveur</a:t>
            </a:r>
            <a:r>
              <a:rPr lang="en-US" sz="3000" b="1" dirty="0">
                <a:solidFill>
                  <a:schemeClr val="tx1">
                    <a:lumMod val="65000"/>
                    <a:lumOff val="35000"/>
                  </a:schemeClr>
                </a:solidFill>
                <a:latin typeface="Calibri" panose="020F0502020204030204"/>
              </a:rPr>
              <a:t> du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financement</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de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l’atténuation</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des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risques</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de VBG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liés</a:t>
            </a:r>
            <a:r>
              <a:rPr lang="en-US" sz="3000" b="1" noProof="0" dirty="0">
                <a:solidFill>
                  <a:schemeClr val="tx1">
                    <a:lumMod val="65000"/>
                    <a:lumOff val="35000"/>
                  </a:schemeClr>
                </a:solidFill>
                <a:latin typeface="Calibri" panose="020F0502020204030204"/>
              </a:rPr>
              <a:t> </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à la nutrition et pour les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besoins</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spécifiques</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des femmes et des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filles</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et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d’autres</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groupes</a:t>
            </a:r>
            <a:r>
              <a:rPr kumimoji="0" lang="en-US" sz="3000" b="1" i="0" u="none" strike="noStrike" kern="1200" cap="none" spc="0" normalizeH="0" noProof="0" dirty="0">
                <a:ln>
                  <a:noFill/>
                </a:ln>
                <a:solidFill>
                  <a:schemeClr val="tx1">
                    <a:lumMod val="65000"/>
                    <a:lumOff val="35000"/>
                  </a:schemeClr>
                </a:solidFill>
                <a:effectLst/>
                <a:uLnTx/>
                <a:uFillTx/>
                <a:latin typeface="Calibri" panose="020F0502020204030204"/>
              </a:rPr>
              <a:t> à </a:t>
            </a:r>
            <a:r>
              <a:rPr kumimoji="0" lang="en-US" sz="3000" b="1" i="0" u="none" strike="noStrike" kern="1200" cap="none" spc="0" normalizeH="0" noProof="0" dirty="0" err="1">
                <a:ln>
                  <a:noFill/>
                </a:ln>
                <a:solidFill>
                  <a:schemeClr val="tx1">
                    <a:lumMod val="65000"/>
                    <a:lumOff val="35000"/>
                  </a:schemeClr>
                </a:solidFill>
                <a:effectLst/>
                <a:uLnTx/>
                <a:uFillTx/>
                <a:latin typeface="Calibri" panose="020F0502020204030204"/>
              </a:rPr>
              <a:t>risque</a:t>
            </a:r>
            <a:r>
              <a:rPr lang="en-US" sz="3000" b="1" dirty="0">
                <a:solidFill>
                  <a:schemeClr val="tx1">
                    <a:lumMod val="65000"/>
                    <a:lumOff val="35000"/>
                  </a:schemeClr>
                </a:solidFill>
                <a:latin typeface="Calibri" panose="020F0502020204030204"/>
              </a:rPr>
              <a:t>.</a:t>
            </a:r>
            <a:endParaRPr lang="en-US" sz="3000" b="1" i="0" u="none" strike="noStrike" kern="1200" cap="none" spc="0" normalizeH="0" baseline="0" noProof="0" dirty="0">
              <a:ln>
                <a:noFill/>
              </a:ln>
              <a:solidFill>
                <a:schemeClr val="tx1">
                  <a:lumMod val="65000"/>
                  <a:lumOff val="35000"/>
                </a:schemeClr>
              </a:solidFill>
              <a:effectLst/>
              <a:uLnTx/>
              <a:uFillTx/>
              <a:latin typeface="Calibri" panose="020F0502020204030204"/>
              <a:cs typeface="Calibri"/>
            </a:endParaRPr>
          </a:p>
        </p:txBody>
      </p:sp>
    </p:spTree>
    <p:extLst>
      <p:ext uri="{BB962C8B-B14F-4D97-AF65-F5344CB8AC3E}">
        <p14:creationId xmlns:p14="http://schemas.microsoft.com/office/powerpoint/2010/main" val="108187084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a:solidFill>
                  <a:schemeClr val="accent6"/>
                </a:solidFill>
                <a:latin typeface="Trebuchet MS" panose="020B0603020202020204" pitchFamily="34" charset="0"/>
              </a:rPr>
              <a:t>Définitions</a:t>
            </a:r>
            <a:r>
              <a:rPr lang="en-US" sz="5400" dirty="0">
                <a:solidFill>
                  <a:schemeClr val="accent6"/>
                </a:solidFill>
                <a:latin typeface="Trebuchet MS" panose="020B0603020202020204" pitchFamily="34" charset="0"/>
              </a:rPr>
              <a:t> </a:t>
            </a:r>
            <a:r>
              <a:rPr lang="en-US" sz="5400" dirty="0" err="1">
                <a:solidFill>
                  <a:schemeClr val="accent6"/>
                </a:solidFill>
                <a:latin typeface="Trebuchet MS" panose="020B0603020202020204" pitchFamily="34" charset="0"/>
              </a:rPr>
              <a:t>introductives</a:t>
            </a:r>
            <a:endParaRPr lang="en-US" sz="5400" dirty="0">
              <a:solidFill>
                <a:schemeClr val="accent6"/>
              </a:solidFill>
              <a:latin typeface="Trebuchet MS" panose="020B0603020202020204" pitchFamily="34" charset="0"/>
            </a:endParaRPr>
          </a:p>
        </p:txBody>
      </p:sp>
    </p:spTree>
    <p:extLst>
      <p:ext uri="{BB962C8B-B14F-4D97-AF65-F5344CB8AC3E}">
        <p14:creationId xmlns:p14="http://schemas.microsoft.com/office/powerpoint/2010/main" val="3372296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BB5F0E3-C719-408D-BA14-7EB63A401AD0}"/>
              </a:ext>
            </a:extLst>
          </p:cNvPr>
          <p:cNvSpPr txBox="1">
            <a:spLocks noGrp="1"/>
          </p:cNvSpPr>
          <p:nvPr>
            <p:ph type="title"/>
          </p:nvPr>
        </p:nvSpPr>
        <p:spPr>
          <a:xfrm>
            <a:off x="114299" y="-195943"/>
            <a:ext cx="11299371" cy="1175657"/>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altLang="en-US" dirty="0">
                <a:solidFill>
                  <a:schemeClr val="tx1">
                    <a:lumMod val="65000"/>
                    <a:lumOff val="35000"/>
                  </a:schemeClr>
                </a:solidFill>
                <a:latin typeface="Arial" pitchFamily="34"/>
                <a:ea typeface="+mj-ea"/>
                <a:cs typeface="Arial" pitchFamily="34"/>
              </a:rPr>
              <a:t>Les </a:t>
            </a:r>
            <a:r>
              <a:rPr lang="en-US" altLang="en-US" dirty="0" err="1">
                <a:solidFill>
                  <a:schemeClr val="tx1">
                    <a:lumMod val="65000"/>
                    <a:lumOff val="35000"/>
                  </a:schemeClr>
                </a:solidFill>
                <a:latin typeface="Arial" pitchFamily="34"/>
                <a:ea typeface="+mj-ea"/>
                <a:cs typeface="Arial" pitchFamily="34"/>
              </a:rPr>
              <a:t>outils</a:t>
            </a:r>
            <a:r>
              <a:rPr lang="en-US" altLang="en-US" dirty="0">
                <a:solidFill>
                  <a:schemeClr val="tx1">
                    <a:lumMod val="65000"/>
                    <a:lumOff val="35000"/>
                  </a:schemeClr>
                </a:solidFill>
                <a:latin typeface="Arial" pitchFamily="34"/>
                <a:ea typeface="+mj-ea"/>
                <a:cs typeface="Arial" pitchFamily="34"/>
              </a:rPr>
              <a:t> – Le guide des genres, 2017</a:t>
            </a:r>
            <a:endParaRPr altLang="en-US" dirty="0">
              <a:solidFill>
                <a:schemeClr val="tx1">
                  <a:lumMod val="65000"/>
                  <a:lumOff val="35000"/>
                </a:schemeClr>
              </a:solidFill>
              <a:latin typeface="Arial" pitchFamily="34"/>
              <a:ea typeface="+mj-ea"/>
              <a:cs typeface="Arial" pitchFamily="34"/>
            </a:endParaRPr>
          </a:p>
        </p:txBody>
      </p:sp>
      <p:sp>
        <p:nvSpPr>
          <p:cNvPr id="4" name="TextBox 4">
            <a:extLst>
              <a:ext uri="{FF2B5EF4-FFF2-40B4-BE49-F238E27FC236}">
                <a16:creationId xmlns:a16="http://schemas.microsoft.com/office/drawing/2014/main" id="{D835F6BF-D7FD-47A2-A8DA-079AE73C1335}"/>
              </a:ext>
            </a:extLst>
          </p:cNvPr>
          <p:cNvSpPr txBox="1"/>
          <p:nvPr/>
        </p:nvSpPr>
        <p:spPr>
          <a:xfrm>
            <a:off x="114299" y="1752601"/>
            <a:ext cx="8800029" cy="495520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342900" marR="0" lvl="0" indent="-342900" algn="just"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sz="1800" b="0" i="0" u="none" strike="noStrike" kern="0" cap="none" spc="0" baseline="0">
                <a:solidFill>
                  <a:srgbClr val="000000"/>
                </a:solidFill>
                <a:uFillTx/>
              </a:defRPr>
            </a:pP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Transversaliser</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l’inégalités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a:t>
            </a:r>
            <a:r>
              <a:rPr kumimoji="0" lang="en-US" sz="3200" b="1" i="0" u="none" strike="noStrike" kern="0" cap="none" spc="0" normalizeH="0" noProof="0">
                <a:ln>
                  <a:noFill/>
                </a:ln>
                <a:solidFill>
                  <a:prstClr val="black">
                    <a:lumMod val="65000"/>
                    <a:lumOff val="35000"/>
                  </a:prstClr>
                </a:solidFill>
                <a:effectLst/>
                <a:uLnTx/>
                <a:uFillTx/>
                <a:latin typeface="Calibri" panose="020F0502020204030204"/>
                <a:ea typeface="+mn-ea"/>
                <a:cs typeface="+mn-cs"/>
              </a:rPr>
              <a:t>genres et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l’autonomisation</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femmes tout au long du</a:t>
            </a:r>
            <a:r>
              <a:rPr lang="en-US" sz="3200" b="1" kern="0" dirty="0">
                <a:solidFill>
                  <a:prstClr val="black">
                    <a:lumMod val="65000"/>
                    <a:lumOff val="35000"/>
                  </a:prstClr>
                </a:solidFill>
                <a:latin typeface="Calibri" panose="020F0502020204030204"/>
              </a:rPr>
              <a:t> cycle de </a:t>
            </a:r>
            <a:r>
              <a:rPr lang="en-US" sz="3200" b="1" kern="0" dirty="0" err="1">
                <a:solidFill>
                  <a:prstClr val="black">
                    <a:lumMod val="65000"/>
                    <a:lumOff val="35000"/>
                  </a:prstClr>
                </a:solidFill>
                <a:latin typeface="Calibri" panose="020F0502020204030204"/>
              </a:rPr>
              <a:t>programmation</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sz="1800" b="0" i="0" u="none" strike="noStrike" kern="0" cap="none" spc="0" baseline="0">
                <a:solidFill>
                  <a:srgbClr val="000000"/>
                </a:solidFill>
                <a:uFillTx/>
              </a:defRPr>
            </a:pP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sz="1800" b="0" i="0" u="none" strike="noStrike" kern="0" cap="none" spc="0" baseline="0">
                <a:solidFill>
                  <a:srgbClr val="000000"/>
                </a:solidFill>
                <a:uFillTx/>
              </a:defRPr>
            </a:pP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Un </a:t>
            </a:r>
            <a:r>
              <a:rPr lang="en-US" sz="3200" b="1" kern="0" dirty="0">
                <a:solidFill>
                  <a:prstClr val="black">
                    <a:lumMod val="65000"/>
                    <a:lumOff val="35000"/>
                  </a:prstClr>
                </a:solidFill>
                <a:latin typeface="Calibri" panose="020F0502020204030204"/>
              </a:rPr>
              <a:t>c</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hapitre</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est</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consacré</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au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secteur</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de la nutrition</a:t>
            </a: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sz="1800" b="0" i="0" u="none" strike="noStrike" kern="0" cap="none" spc="0" baseline="0">
                <a:solidFill>
                  <a:srgbClr val="000000"/>
                </a:solidFill>
                <a:uFillTx/>
              </a:defRPr>
            </a:pP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hlinkClick r:id="rId3"/>
              </a:rPr>
              <a:t>https://www.gihahandbook.org/#en/Section-Additional-Resources</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2000" b="0" i="0" u="none" strike="noStrike" kern="0" cap="none" spc="0" normalizeH="0" baseline="0" noProof="0" dirty="0">
              <a:ln>
                <a:noFill/>
              </a:ln>
              <a:solidFill>
                <a:srgbClr val="000000"/>
              </a:solidFill>
              <a:effectLst/>
              <a:uLnTx/>
              <a:uFillTx/>
              <a:latin typeface="Calibri" panose="020F0502020204030204"/>
              <a:ea typeface="+mn-ea"/>
              <a:cs typeface="+mn-cs"/>
            </a:endParaRPr>
          </a:p>
          <a:p>
            <a:pPr marL="214313" marR="0" lvl="0" indent="-214313" algn="l" defTabSz="914400" rtl="0" eaLnBrk="1" fontAlgn="auto" latinLnBrk="0" hangingPunct="1">
              <a:lnSpc>
                <a:spcPct val="100000"/>
              </a:lnSpc>
              <a:spcBef>
                <a:spcPts val="0"/>
              </a:spcBef>
              <a:spcAft>
                <a:spcPts val="0"/>
              </a:spcAft>
              <a:buClrTx/>
              <a:buSzPct val="100000"/>
              <a:buFont typeface="Arial" pitchFamily="34"/>
              <a:buChar char="•"/>
              <a:tabLst/>
              <a:defRPr sz="1800" b="0" i="0" u="none" strike="noStrike" kern="0" cap="none" spc="0" baseline="0">
                <a:solidFill>
                  <a:srgbClr val="000000"/>
                </a:solidFill>
                <a:uFillTx/>
              </a:defRPr>
            </a:pPr>
            <a:endParaRPr kumimoji="0" lang="en-US" sz="2000" b="0" i="0" u="none" strike="noStrike" kern="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Pct val="100000"/>
              <a:buFontTx/>
              <a:buNone/>
              <a:tabLst/>
              <a:defRPr sz="1800" b="0" i="0" u="none" strike="noStrike" kern="0" cap="none" spc="0" baseline="0">
                <a:solidFill>
                  <a:srgbClr val="000000"/>
                </a:solidFill>
                <a:uFillTx/>
              </a:defRPr>
            </a:pPr>
            <a:endParaRPr kumimoji="0" lang="en-US" sz="20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14328" y="2245426"/>
            <a:ext cx="2953162" cy="3477110"/>
          </a:xfrm>
          <a:prstGeom prst="rect">
            <a:avLst/>
          </a:prstGeom>
        </p:spPr>
      </p:pic>
    </p:spTree>
    <p:extLst>
      <p:ext uri="{BB962C8B-B14F-4D97-AF65-F5344CB8AC3E}">
        <p14:creationId xmlns:p14="http://schemas.microsoft.com/office/powerpoint/2010/main" val="349005278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BB5F0E3-C719-408D-BA14-7EB63A401AD0}"/>
              </a:ext>
            </a:extLst>
          </p:cNvPr>
          <p:cNvSpPr txBox="1">
            <a:spLocks noGrp="1"/>
          </p:cNvSpPr>
          <p:nvPr>
            <p:ph type="title"/>
          </p:nvPr>
        </p:nvSpPr>
        <p:spPr>
          <a:xfrm>
            <a:off x="0" y="-223302"/>
            <a:ext cx="11652739" cy="1325563"/>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altLang="en-US" sz="3000" dirty="0">
                <a:solidFill>
                  <a:schemeClr val="tx1">
                    <a:lumMod val="65000"/>
                    <a:lumOff val="35000"/>
                  </a:schemeClr>
                </a:solidFill>
                <a:latin typeface="Arial"/>
                <a:ea typeface="+mj-ea"/>
                <a:cs typeface="Arial"/>
              </a:rPr>
              <a:t>Les </a:t>
            </a:r>
            <a:r>
              <a:rPr lang="en-US" altLang="en-US" sz="3000" dirty="0" err="1">
                <a:solidFill>
                  <a:schemeClr val="tx1">
                    <a:lumMod val="65000"/>
                    <a:lumOff val="35000"/>
                  </a:schemeClr>
                </a:solidFill>
                <a:latin typeface="Arial"/>
                <a:ea typeface="+mj-ea"/>
                <a:cs typeface="Arial"/>
              </a:rPr>
              <a:t>outils</a:t>
            </a:r>
            <a:r>
              <a:rPr lang="en-US" altLang="en-US" sz="3000" dirty="0">
                <a:solidFill>
                  <a:schemeClr val="tx1">
                    <a:lumMod val="65000"/>
                    <a:lumOff val="35000"/>
                  </a:schemeClr>
                </a:solidFill>
                <a:latin typeface="Arial"/>
                <a:ea typeface="+mj-ea"/>
                <a:cs typeface="Arial"/>
              </a:rPr>
              <a:t> – Directives VBG de </a:t>
            </a:r>
            <a:r>
              <a:rPr lang="en-US" altLang="en-US" sz="3000" dirty="0" err="1">
                <a:solidFill>
                  <a:schemeClr val="tx1">
                    <a:lumMod val="65000"/>
                    <a:lumOff val="35000"/>
                  </a:schemeClr>
                </a:solidFill>
                <a:latin typeface="Arial"/>
                <a:ea typeface="+mj-ea"/>
                <a:cs typeface="Arial"/>
              </a:rPr>
              <a:t>l’</a:t>
            </a:r>
            <a:r>
              <a:rPr altLang="en-US" sz="3000" dirty="0" err="1">
                <a:solidFill>
                  <a:schemeClr val="tx1">
                    <a:lumMod val="65000"/>
                    <a:lumOff val="35000"/>
                  </a:schemeClr>
                </a:solidFill>
                <a:latin typeface="Arial"/>
                <a:ea typeface="+mj-ea"/>
                <a:cs typeface="Arial"/>
              </a:rPr>
              <a:t>IASC</a:t>
            </a:r>
            <a:r>
              <a:rPr altLang="en-US" sz="3000" dirty="0">
                <a:solidFill>
                  <a:schemeClr val="tx1">
                    <a:lumMod val="65000"/>
                    <a:lumOff val="35000"/>
                  </a:schemeClr>
                </a:solidFill>
                <a:latin typeface="Arial"/>
                <a:ea typeface="+mj-ea"/>
                <a:cs typeface="Arial"/>
              </a:rPr>
              <a:t> – </a:t>
            </a:r>
            <a:r>
              <a:rPr lang="fr-CA" altLang="en-US" sz="3000" dirty="0">
                <a:solidFill>
                  <a:schemeClr val="tx1">
                    <a:lumMod val="65000"/>
                    <a:lumOff val="35000"/>
                  </a:schemeClr>
                </a:solidFill>
                <a:latin typeface="Arial"/>
                <a:ea typeface="+mj-ea"/>
                <a:cs typeface="Arial"/>
              </a:rPr>
              <a:t>G</a:t>
            </a:r>
            <a:r>
              <a:rPr lang="en-CA" altLang="en-US" sz="3000" dirty="0" err="1">
                <a:solidFill>
                  <a:schemeClr val="tx1">
                    <a:lumMod val="65000"/>
                    <a:lumOff val="35000"/>
                  </a:schemeClr>
                </a:solidFill>
                <a:latin typeface="Arial"/>
                <a:ea typeface="+mj-ea"/>
                <a:cs typeface="Arial"/>
              </a:rPr>
              <a:t>uide</a:t>
            </a:r>
            <a:r>
              <a:rPr lang="en-CA" altLang="en-US" sz="3000" dirty="0">
                <a:solidFill>
                  <a:schemeClr val="tx1">
                    <a:lumMod val="65000"/>
                    <a:lumOff val="35000"/>
                  </a:schemeClr>
                </a:solidFill>
                <a:latin typeface="Arial"/>
                <a:ea typeface="+mj-ea"/>
                <a:cs typeface="Arial"/>
              </a:rPr>
              <a:t> </a:t>
            </a:r>
            <a:r>
              <a:rPr lang="en-CA" altLang="en-US" sz="3000" dirty="0" err="1">
                <a:solidFill>
                  <a:schemeClr val="tx1">
                    <a:lumMod val="65000"/>
                    <a:lumOff val="35000"/>
                  </a:schemeClr>
                </a:solidFill>
                <a:latin typeface="Arial"/>
                <a:ea typeface="+mj-ea"/>
                <a:cs typeface="Arial"/>
              </a:rPr>
              <a:t>thématique</a:t>
            </a:r>
            <a:r>
              <a:rPr lang="en-CA" altLang="en-US" sz="3000" dirty="0">
                <a:solidFill>
                  <a:schemeClr val="tx1">
                    <a:lumMod val="65000"/>
                    <a:lumOff val="35000"/>
                  </a:schemeClr>
                </a:solidFill>
                <a:latin typeface="Arial"/>
                <a:ea typeface="+mj-ea"/>
                <a:cs typeface="Arial"/>
              </a:rPr>
              <a:t> sur la nutrition</a:t>
            </a:r>
            <a:endParaRPr altLang="en-US" sz="3000" dirty="0">
              <a:solidFill>
                <a:schemeClr val="tx1">
                  <a:lumMod val="65000"/>
                  <a:lumOff val="35000"/>
                </a:schemeClr>
              </a:solidFill>
              <a:latin typeface="Arial"/>
              <a:ea typeface="+mj-ea"/>
              <a:cs typeface="Arial"/>
            </a:endParaRPr>
          </a:p>
        </p:txBody>
      </p:sp>
      <p:pic>
        <p:nvPicPr>
          <p:cNvPr id="33796" name="Content Placeholder 5">
            <a:extLst>
              <a:ext uri="{FF2B5EF4-FFF2-40B4-BE49-F238E27FC236}">
                <a16:creationId xmlns:a16="http://schemas.microsoft.com/office/drawing/2014/main" id="{0281C731-15F5-40E1-A088-67F8AFE4424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838860" y="1632858"/>
            <a:ext cx="3167100" cy="4396834"/>
          </a:xfrm>
        </p:spPr>
      </p:pic>
      <p:sp>
        <p:nvSpPr>
          <p:cNvPr id="4" name="TextBox 4">
            <a:extLst>
              <a:ext uri="{FF2B5EF4-FFF2-40B4-BE49-F238E27FC236}">
                <a16:creationId xmlns:a16="http://schemas.microsoft.com/office/drawing/2014/main" id="{D835F6BF-D7FD-47A2-A8DA-079AE73C1335}"/>
              </a:ext>
            </a:extLst>
          </p:cNvPr>
          <p:cNvSpPr txBox="1"/>
          <p:nvPr/>
        </p:nvSpPr>
        <p:spPr>
          <a:xfrm>
            <a:off x="0" y="1322896"/>
            <a:ext cx="8980714" cy="415498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nchor="t">
            <a:spAutoFit/>
          </a:bodyPr>
          <a:lstStyle/>
          <a:p>
            <a:pPr marL="342900" marR="0" lvl="0" indent="-342900" algn="just"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sz="1800" b="0" i="0" u="none" strike="noStrike" kern="0" cap="none" spc="0" baseline="0">
                <a:solidFill>
                  <a:srgbClr val="000000"/>
                </a:solidFill>
                <a:uFillTx/>
              </a:defRPr>
            </a:pPr>
            <a:r>
              <a:rPr kumimoji="0" lang="fr-FR" sz="2400" b="1" i="0" u="none" strike="noStrike" kern="0" cap="none" spc="0" normalizeH="0" baseline="0" noProof="0" dirty="0">
                <a:ln>
                  <a:noFill/>
                </a:ln>
                <a:solidFill>
                  <a:schemeClr val="tx1">
                    <a:lumMod val="65000"/>
                    <a:lumOff val="35000"/>
                  </a:schemeClr>
                </a:solidFill>
                <a:effectLst/>
                <a:uLnTx/>
                <a:uFillTx/>
                <a:latin typeface="Calibri" panose="020F0502020204030204"/>
              </a:rPr>
              <a:t>Considérations</a:t>
            </a:r>
            <a:r>
              <a:rPr kumimoji="0" lang="fr-FR" sz="2400" b="1" i="0" u="none" strike="noStrike" kern="0" cap="none" spc="0" normalizeH="0" noProof="0" dirty="0">
                <a:ln>
                  <a:noFill/>
                </a:ln>
                <a:solidFill>
                  <a:schemeClr val="tx1">
                    <a:lumMod val="65000"/>
                    <a:lumOff val="35000"/>
                  </a:schemeClr>
                </a:solidFill>
                <a:effectLst/>
                <a:uLnTx/>
                <a:uFillTx/>
                <a:latin typeface="Calibri" panose="020F0502020204030204"/>
              </a:rPr>
              <a:t> importantes </a:t>
            </a:r>
            <a:r>
              <a:rPr lang="fr-FR" sz="2400" b="1" kern="0" dirty="0">
                <a:solidFill>
                  <a:schemeClr val="tx1">
                    <a:lumMod val="65000"/>
                    <a:lumOff val="35000"/>
                  </a:schemeClr>
                </a:solidFill>
                <a:latin typeface="Calibri" panose="020F0502020204030204"/>
              </a:rPr>
              <a:t>pour intégrer les interventions en matière de VBG tout at long du cycle de programmation.</a:t>
            </a:r>
            <a:endParaRPr kumimoji="0" lang="fr-FR" sz="2400" b="1" i="0" u="none" strike="noStrike" kern="0" cap="none" spc="0" normalizeH="0" baseline="0" noProof="0" dirty="0">
              <a:ln>
                <a:noFill/>
              </a:ln>
              <a:solidFill>
                <a:schemeClr val="tx1">
                  <a:lumMod val="65000"/>
                  <a:lumOff val="35000"/>
                </a:schemeClr>
              </a:solidFill>
              <a:effectLst/>
              <a:uLnTx/>
              <a:uFillTx/>
              <a:latin typeface="Calibri" panose="020F0502020204030204"/>
            </a:endParaRPr>
          </a:p>
          <a:p>
            <a:pPr marR="0" lvl="0" algn="just" defTabSz="914400" rtl="0" eaLnBrk="1" fontAlgn="auto" latinLnBrk="0" hangingPunct="1">
              <a:lnSpc>
                <a:spcPct val="100000"/>
              </a:lnSpc>
              <a:spcBef>
                <a:spcPts val="0"/>
              </a:spcBef>
              <a:spcAft>
                <a:spcPts val="0"/>
              </a:spcAft>
              <a:buClrTx/>
              <a:buSzPct val="100000"/>
              <a:tabLst/>
              <a:defRPr sz="1800" b="0" i="0" u="none" strike="noStrike" kern="0" cap="none" spc="0" baseline="0">
                <a:solidFill>
                  <a:srgbClr val="000000"/>
                </a:solidFill>
                <a:uFillTx/>
              </a:defRPr>
            </a:pPr>
            <a:endParaRPr kumimoji="0" lang="fr-FR" sz="2400" b="1" i="0" u="none" strike="noStrike" kern="0" cap="none" spc="0" normalizeH="0" baseline="0" noProof="0" dirty="0">
              <a:ln>
                <a:noFill/>
              </a:ln>
              <a:solidFill>
                <a:schemeClr val="tx1">
                  <a:lumMod val="65000"/>
                  <a:lumOff val="35000"/>
                </a:schemeClr>
              </a:solidFill>
              <a:effectLst/>
              <a:uLnTx/>
              <a:uFillTx/>
              <a:latin typeface="Calibri" panose="020F0502020204030204"/>
            </a:endParaRPr>
          </a:p>
          <a:p>
            <a:pPr marL="342900" marR="0" lvl="0" indent="-342900" algn="just"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sz="1800" b="0" i="0" u="none" strike="noStrike" kern="0" cap="none" spc="0" baseline="0">
                <a:solidFill>
                  <a:srgbClr val="000000"/>
                </a:solidFill>
                <a:uFillTx/>
              </a:defRPr>
            </a:pPr>
            <a:r>
              <a:rPr kumimoji="0" lang="fr-FR" sz="2400" b="1" i="0" u="none" strike="noStrike" kern="0" cap="none" spc="0" normalizeH="0" baseline="0" noProof="0" dirty="0">
                <a:ln>
                  <a:noFill/>
                </a:ln>
                <a:solidFill>
                  <a:schemeClr val="tx1">
                    <a:lumMod val="65000"/>
                    <a:lumOff val="35000"/>
                  </a:schemeClr>
                </a:solidFill>
                <a:effectLst/>
                <a:uLnTx/>
                <a:uFillTx/>
                <a:latin typeface="Calibri" panose="020F0502020204030204"/>
              </a:rPr>
              <a:t>Autres ressources accompagnées</a:t>
            </a:r>
            <a:r>
              <a:rPr kumimoji="0" lang="fr-FR" sz="2400" b="1" i="0" u="none" strike="noStrike" kern="0" cap="none" spc="0" normalizeH="0" noProof="0" dirty="0">
                <a:ln>
                  <a:noFill/>
                </a:ln>
                <a:solidFill>
                  <a:schemeClr val="tx1">
                    <a:lumMod val="65000"/>
                    <a:lumOff val="35000"/>
                  </a:schemeClr>
                </a:solidFill>
                <a:effectLst/>
                <a:uLnTx/>
                <a:uFillTx/>
                <a:latin typeface="Calibri" panose="020F0502020204030204"/>
              </a:rPr>
              <a:t> :</a:t>
            </a:r>
            <a:endParaRPr kumimoji="0" lang="fr-FR" sz="2400" b="1" i="0" u="none" strike="noStrike" kern="0" cap="none" spc="0" normalizeH="0" baseline="0" noProof="0" dirty="0">
              <a:ln>
                <a:noFill/>
              </a:ln>
              <a:solidFill>
                <a:schemeClr val="tx1">
                  <a:lumMod val="65000"/>
                  <a:lumOff val="35000"/>
                </a:schemeClr>
              </a:solidFill>
              <a:effectLst/>
              <a:uLnTx/>
              <a:uFillTx/>
              <a:latin typeface="Calibri" panose="020F0502020204030204"/>
            </a:endParaRPr>
          </a:p>
          <a:p>
            <a:pPr marL="342900" indent="-342900" algn="just">
              <a:buSzPct val="100000"/>
              <a:buFont typeface="Wingdings" panose="05000000000000000000" pitchFamily="2" charset="2"/>
              <a:buChar char="ü"/>
              <a:defRPr sz="1800" b="0" i="0" u="none" strike="noStrike" kern="0" cap="none" spc="0" baseline="0">
                <a:solidFill>
                  <a:srgbClr val="000000"/>
                </a:solidFill>
                <a:uFillTx/>
              </a:defRPr>
            </a:pPr>
            <a:r>
              <a:rPr lang="fr-FR" sz="2400" b="1" kern="0" dirty="0">
                <a:solidFill>
                  <a:schemeClr val="tx1">
                    <a:lumMod val="65000"/>
                    <a:lumOff val="35000"/>
                  </a:schemeClr>
                </a:solidFill>
                <a:latin typeface="Calibri" panose="020F0502020204030204"/>
              </a:rPr>
              <a:t>     </a:t>
            </a:r>
            <a:r>
              <a:rPr kumimoji="0" lang="fr-FR" sz="2400" b="1" i="0" u="none" strike="noStrike" kern="0" cap="none" spc="0" normalizeH="0" baseline="0" noProof="0" dirty="0">
                <a:ln>
                  <a:noFill/>
                </a:ln>
                <a:solidFill>
                  <a:schemeClr val="tx1">
                    <a:lumMod val="65000"/>
                    <a:lumOff val="35000"/>
                  </a:schemeClr>
                </a:solidFill>
                <a:effectLst/>
                <a:uLnTx/>
                <a:uFillTx/>
                <a:latin typeface="Calibri" panose="020F0502020204030204"/>
              </a:rPr>
              <a:t> Outils de plaidoyer des donateurs</a:t>
            </a:r>
          </a:p>
          <a:p>
            <a:pPr marL="342900" indent="-342900" algn="just">
              <a:buSzPct val="100000"/>
              <a:buFont typeface="Wingdings" panose="05000000000000000000" pitchFamily="2" charset="2"/>
              <a:buChar char="ü"/>
              <a:defRPr sz="1800" b="0" i="0" u="none" strike="noStrike" kern="0" cap="none" spc="0" baseline="0">
                <a:solidFill>
                  <a:srgbClr val="000000"/>
                </a:solidFill>
                <a:uFillTx/>
              </a:defRPr>
            </a:pPr>
            <a:r>
              <a:rPr lang="fr-FR" sz="2400" b="1" kern="0" dirty="0">
                <a:solidFill>
                  <a:schemeClr val="tx1">
                    <a:lumMod val="65000"/>
                    <a:lumOff val="35000"/>
                  </a:schemeClr>
                </a:solidFill>
                <a:latin typeface="Calibri" panose="020F0502020204030204"/>
              </a:rPr>
              <a:t>     </a:t>
            </a:r>
            <a:r>
              <a:rPr kumimoji="0" lang="fr-FR" sz="2400" b="1" i="0" u="none" strike="noStrike" kern="0" cap="none" spc="0" normalizeH="0" baseline="0" noProof="0" dirty="0">
                <a:ln>
                  <a:noFill/>
                </a:ln>
                <a:solidFill>
                  <a:schemeClr val="tx1">
                    <a:lumMod val="65000"/>
                    <a:lumOff val="35000"/>
                  </a:schemeClr>
                </a:solidFill>
                <a:effectLst/>
                <a:uLnTx/>
                <a:uFillTx/>
                <a:latin typeface="Calibri" panose="020F0502020204030204"/>
              </a:rPr>
              <a:t> Guide de poche – comment soutenir les </a:t>
            </a:r>
            <a:r>
              <a:rPr lang="fr-FR" sz="2400" b="1" kern="0" dirty="0">
                <a:solidFill>
                  <a:schemeClr val="tx1">
                    <a:lumMod val="65000"/>
                    <a:lumOff val="35000"/>
                  </a:schemeClr>
                </a:solidFill>
                <a:latin typeface="Calibri" panose="020F0502020204030204"/>
              </a:rPr>
              <a:t>survivant(e)s </a:t>
            </a:r>
            <a:r>
              <a:rPr kumimoji="0" lang="fr-FR" sz="2400" b="1" i="0" u="none" strike="noStrike" kern="0" cap="none" spc="0" normalizeH="0" baseline="0" noProof="0" dirty="0">
                <a:ln>
                  <a:noFill/>
                </a:ln>
                <a:solidFill>
                  <a:schemeClr val="tx1">
                    <a:lumMod val="65000"/>
                    <a:lumOff val="35000"/>
                  </a:schemeClr>
                </a:solidFill>
                <a:effectLst/>
                <a:uLnTx/>
                <a:uFillTx/>
                <a:latin typeface="Calibri" panose="020F0502020204030204"/>
              </a:rPr>
              <a:t>de violences</a:t>
            </a:r>
            <a:r>
              <a:rPr kumimoji="0" lang="fr-FR" sz="2400" b="1" i="0" u="none" strike="noStrike" kern="0" cap="none" spc="0" normalizeH="0" noProof="0" dirty="0">
                <a:ln>
                  <a:noFill/>
                </a:ln>
                <a:solidFill>
                  <a:schemeClr val="tx1">
                    <a:lumMod val="65000"/>
                    <a:lumOff val="35000"/>
                  </a:schemeClr>
                </a:solidFill>
                <a:effectLst/>
                <a:uLnTx/>
                <a:uFillTx/>
                <a:latin typeface="Calibri" panose="020F0502020204030204"/>
              </a:rPr>
              <a:t> basées sur le genre lorsqu’aucun acteur spécialisé en la matière n’est disponible dans votre secteur</a:t>
            </a:r>
            <a:endParaRPr kumimoji="0" lang="fr-FR" sz="2400" b="1" i="0" u="none" strike="noStrike" kern="0" cap="none" spc="0" normalizeH="0" baseline="0" noProof="0" dirty="0">
              <a:ln>
                <a:noFill/>
              </a:ln>
              <a:solidFill>
                <a:schemeClr val="tx1">
                  <a:lumMod val="65000"/>
                  <a:lumOff val="35000"/>
                </a:schemeClr>
              </a:solidFill>
              <a:effectLst/>
              <a:uLnTx/>
              <a:uFillTx/>
              <a:latin typeface="Calibri" panose="020F0502020204030204"/>
            </a:endParaRPr>
          </a:p>
          <a:p>
            <a:pPr marR="0" lvl="0" algn="just" defTabSz="914400" rtl="0" eaLnBrk="1" fontAlgn="auto" latinLnBrk="0" hangingPunct="1">
              <a:lnSpc>
                <a:spcPct val="100000"/>
              </a:lnSpc>
              <a:spcBef>
                <a:spcPts val="0"/>
              </a:spcBef>
              <a:spcAft>
                <a:spcPts val="0"/>
              </a:spcAft>
              <a:buClrTx/>
              <a:buSzPct val="100000"/>
              <a:tabLst/>
              <a:defRPr sz="1800" b="0" i="0" u="none" strike="noStrike" kern="0" cap="none" spc="0" baseline="0">
                <a:solidFill>
                  <a:srgbClr val="000000"/>
                </a:solidFill>
                <a:uFillTx/>
              </a:defRPr>
            </a:pPr>
            <a:endPar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342900" marR="0" lvl="0" indent="-342900" algn="just"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sz="1800" b="0" i="0" u="none" strike="noStrike" kern="0" cap="none" spc="0" baseline="0">
                <a:solidFill>
                  <a:srgbClr val="000000"/>
                </a:solidFill>
                <a:uFillTx/>
              </a:defRPr>
            </a:pPr>
            <a:r>
              <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hlinkClick r:id="rId4"/>
              </a:rPr>
              <a:t>www.gbvguidelines.org</a:t>
            </a:r>
            <a:endPar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Pct val="100000"/>
              <a:buFontTx/>
              <a:buNone/>
              <a:tabLst/>
              <a:defRPr sz="1800" b="0" i="0" u="none" strike="noStrike" kern="0" cap="none" spc="0" baseline="0">
                <a:solidFill>
                  <a:srgbClr val="000000"/>
                </a:solidFill>
                <a:uFillTx/>
              </a:defRPr>
            </a:pPr>
            <a:endParaRPr kumimoji="0" lang="en-US" sz="2400" b="0" i="0" u="none" strike="noStrike" kern="0" cap="none" spc="0" normalizeH="0" baseline="0" noProof="0" dirty="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80066381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ap.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1" y="857250"/>
            <a:ext cx="3768329" cy="5143500"/>
          </a:xfrm>
          <a:prstGeom prst="rect">
            <a:avLst/>
          </a:prstGeom>
        </p:spPr>
      </p:pic>
      <p:sp>
        <p:nvSpPr>
          <p:cNvPr id="4" name="Title 1"/>
          <p:cNvSpPr txBox="1">
            <a:spLocks/>
          </p:cNvSpPr>
          <p:nvPr/>
        </p:nvSpPr>
        <p:spPr>
          <a:xfrm>
            <a:off x="6653970" y="1622345"/>
            <a:ext cx="4433129" cy="3820445"/>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j-ea"/>
                <a:cs typeface="+mj-cs"/>
              </a:rPr>
              <a:t>Le </a:t>
            </a:r>
            <a:r>
              <a:rPr lang="en-US" sz="3200" b="1" kern="0" dirty="0">
                <a:solidFill>
                  <a:prstClr val="black">
                    <a:lumMod val="65000"/>
                    <a:lumOff val="35000"/>
                  </a:prstClr>
                </a:solidFill>
                <a:latin typeface="Calibri" panose="020F0502020204030204"/>
              </a:rPr>
              <a:t>cluster global </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j-ea"/>
                <a:cs typeface="+mj-cs"/>
              </a:rPr>
              <a:t>de la s</a:t>
            </a:r>
            <a:r>
              <a:rPr lang="en-US" sz="3200" b="1" kern="0" dirty="0" err="1">
                <a:solidFill>
                  <a:prstClr val="black">
                    <a:lumMod val="65000"/>
                    <a:lumOff val="35000"/>
                  </a:prstClr>
                </a:solidFill>
                <a:latin typeface="Calibri" panose="020F0502020204030204"/>
              </a:rPr>
              <a:t>écurité</a:t>
            </a:r>
            <a:r>
              <a:rPr lang="en-US" sz="3200" b="1" kern="0" dirty="0">
                <a:solidFill>
                  <a:prstClr val="black">
                    <a:lumMod val="65000"/>
                    <a:lumOff val="35000"/>
                  </a:prstClr>
                </a:solidFill>
                <a:latin typeface="Calibri" panose="020F0502020204030204"/>
              </a:rPr>
              <a:t> </a:t>
            </a:r>
            <a:r>
              <a:rPr lang="en-US" sz="3200" b="1" kern="0" dirty="0" err="1">
                <a:solidFill>
                  <a:prstClr val="black">
                    <a:lumMod val="65000"/>
                    <a:lumOff val="35000"/>
                  </a:prstClr>
                </a:solidFill>
                <a:latin typeface="Calibri" panose="020F0502020204030204"/>
              </a:rPr>
              <a:t>alimentaire</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j-ea"/>
              <a:cs typeface="+mj-cs"/>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j-ea"/>
                <a:cs typeface="+mj-cs"/>
              </a:rPr>
              <a:t>&amp; </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j-ea"/>
                <a:cs typeface="+mj-cs"/>
              </a:rPr>
              <a:t>Le </a:t>
            </a:r>
            <a:r>
              <a:rPr lang="en-US" sz="3200" b="1" kern="0" dirty="0">
                <a:solidFill>
                  <a:prstClr val="black">
                    <a:lumMod val="65000"/>
                    <a:lumOff val="35000"/>
                  </a:prstClr>
                </a:solidFill>
                <a:latin typeface="Calibri" panose="020F0502020204030204"/>
              </a:rPr>
              <a:t>cluster global </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j-ea"/>
                <a:cs typeface="+mj-cs"/>
              </a:rPr>
              <a:t>de la nutrition</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j-ea"/>
              <a:cs typeface="+mj-cs"/>
            </a:endParaRPr>
          </a:p>
        </p:txBody>
      </p:sp>
      <p:sp>
        <p:nvSpPr>
          <p:cNvPr id="3" name="Title 2"/>
          <p:cNvSpPr>
            <a:spLocks noGrp="1"/>
          </p:cNvSpPr>
          <p:nvPr>
            <p:ph type="title"/>
          </p:nvPr>
        </p:nvSpPr>
        <p:spPr>
          <a:xfrm>
            <a:off x="0" y="-293913"/>
            <a:ext cx="11353800" cy="1151163"/>
          </a:xfrm>
        </p:spPr>
        <p:txBody>
          <a:bodyPr>
            <a:normAutofit/>
          </a:bodyPr>
          <a:lstStyle/>
          <a:p>
            <a:r>
              <a:rPr lang="en-US" dirty="0" err="1">
                <a:solidFill>
                  <a:schemeClr val="tx1">
                    <a:lumMod val="65000"/>
                    <a:lumOff val="35000"/>
                  </a:schemeClr>
                </a:solidFill>
                <a:latin typeface="Arial" pitchFamily="34"/>
                <a:cs typeface="Arial" pitchFamily="34"/>
              </a:rPr>
              <a:t>Outils</a:t>
            </a:r>
            <a:endParaRPr lang="en-US" dirty="0">
              <a:solidFill>
                <a:schemeClr val="tx1">
                  <a:lumMod val="65000"/>
                  <a:lumOff val="35000"/>
                </a:schemeClr>
              </a:solidFill>
              <a:latin typeface="Arial" pitchFamily="34"/>
              <a:cs typeface="Arial" pitchFamily="34"/>
            </a:endParaRPr>
          </a:p>
        </p:txBody>
      </p:sp>
    </p:spTree>
    <p:extLst>
      <p:ext uri="{BB962C8B-B14F-4D97-AF65-F5344CB8AC3E}">
        <p14:creationId xmlns:p14="http://schemas.microsoft.com/office/powerpoint/2010/main" val="2284322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a:solidFill>
                  <a:schemeClr val="accent6"/>
                </a:solidFill>
                <a:latin typeface="Trebuchet MS" panose="020B0603020202020204" pitchFamily="34" charset="0"/>
              </a:rPr>
              <a:t>Le </a:t>
            </a:r>
            <a:r>
              <a:rPr lang="en-US" sz="5400" dirty="0" err="1">
                <a:solidFill>
                  <a:schemeClr val="accent6"/>
                </a:solidFill>
                <a:latin typeface="Trebuchet MS" panose="020B0603020202020204" pitchFamily="34" charset="0"/>
              </a:rPr>
              <a:t>rôle</a:t>
            </a:r>
            <a:r>
              <a:rPr lang="en-US" sz="5400" dirty="0">
                <a:solidFill>
                  <a:schemeClr val="accent6"/>
                </a:solidFill>
                <a:latin typeface="Trebuchet MS" panose="020B0603020202020204" pitchFamily="34" charset="0"/>
              </a:rPr>
              <a:t> des </a:t>
            </a:r>
            <a:r>
              <a:rPr lang="en-US" sz="5400" dirty="0" err="1">
                <a:solidFill>
                  <a:schemeClr val="accent6"/>
                </a:solidFill>
                <a:latin typeface="Trebuchet MS" panose="020B0603020202020204" pitchFamily="34" charset="0"/>
              </a:rPr>
              <a:t>coordinateurs-trices</a:t>
            </a:r>
            <a:r>
              <a:rPr lang="en-US" sz="5400" dirty="0">
                <a:solidFill>
                  <a:schemeClr val="accent6"/>
                </a:solidFill>
                <a:latin typeface="Trebuchet MS" panose="020B0603020202020204" pitchFamily="34" charset="0"/>
              </a:rPr>
              <a:t> du cluster global de la nutrition dans la </a:t>
            </a:r>
            <a:r>
              <a:rPr lang="en-US" sz="5400" dirty="0" err="1">
                <a:solidFill>
                  <a:schemeClr val="accent6"/>
                </a:solidFill>
                <a:latin typeface="Trebuchet MS" panose="020B0603020202020204" pitchFamily="34" charset="0"/>
              </a:rPr>
              <a:t>programmation</a:t>
            </a:r>
            <a:r>
              <a:rPr lang="en-US" sz="5400" dirty="0">
                <a:solidFill>
                  <a:schemeClr val="accent6"/>
                </a:solidFill>
                <a:latin typeface="Trebuchet MS" panose="020B0603020202020204" pitchFamily="34" charset="0"/>
              </a:rPr>
              <a:t> </a:t>
            </a:r>
            <a:r>
              <a:rPr lang="en-US" sz="5400" dirty="0" err="1">
                <a:solidFill>
                  <a:schemeClr val="accent6"/>
                </a:solidFill>
                <a:latin typeface="Trebuchet MS" panose="020B0603020202020204" pitchFamily="34" charset="0"/>
              </a:rPr>
              <a:t>réactive</a:t>
            </a:r>
            <a:r>
              <a:rPr lang="en-US" sz="5400" dirty="0">
                <a:solidFill>
                  <a:schemeClr val="accent6"/>
                </a:solidFill>
                <a:latin typeface="Trebuchet MS" panose="020B0603020202020204" pitchFamily="34" charset="0"/>
              </a:rPr>
              <a:t> au genre et à la VBG</a:t>
            </a:r>
          </a:p>
        </p:txBody>
      </p:sp>
    </p:spTree>
    <p:extLst>
      <p:ext uri="{BB962C8B-B14F-4D97-AF65-F5344CB8AC3E}">
        <p14:creationId xmlns:p14="http://schemas.microsoft.com/office/powerpoint/2010/main" val="5714053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BB5F0E3-C719-408D-BA14-7EB63A401AD0}"/>
              </a:ext>
            </a:extLst>
          </p:cNvPr>
          <p:cNvSpPr txBox="1">
            <a:spLocks/>
          </p:cNvSpPr>
          <p:nvPr/>
        </p:nvSpPr>
        <p:spPr>
          <a:xfrm>
            <a:off x="0" y="0"/>
            <a:ext cx="12192000" cy="901795"/>
          </a:xfrm>
          <a:prstGeom prst="rect">
            <a:avLst/>
          </a:prstGeom>
          <a:noFill/>
          <a:ln>
            <a:noFill/>
          </a:ln>
        </p:spPr>
        <p:style>
          <a:lnRef idx="0">
            <a:scrgbClr r="0" g="0" b="0"/>
          </a:lnRef>
          <a:fillRef idx="0">
            <a:scrgbClr r="0" g="0" b="0"/>
          </a:fillRef>
          <a:effectRef idx="0">
            <a:scrgbClr r="0" g="0" b="0"/>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en-US" sz="3200" b="0" i="0" u="none" strike="noStrike" kern="1200" cap="none" spc="0" normalizeH="0" baseline="0" noProof="0" dirty="0" err="1">
                <a:ln>
                  <a:noFill/>
                </a:ln>
                <a:solidFill>
                  <a:prstClr val="black">
                    <a:lumMod val="65000"/>
                    <a:lumOff val="35000"/>
                  </a:prstClr>
                </a:solidFill>
                <a:effectLst/>
                <a:uLnTx/>
                <a:uFillTx/>
                <a:latin typeface="Arial" pitchFamily="34"/>
                <a:ea typeface="+mn-ea"/>
                <a:cs typeface="Arial" pitchFamily="34"/>
              </a:rPr>
              <a:t>Rôle</a:t>
            </a:r>
            <a:r>
              <a:rPr kumimoji="0" lang="en-US" altLang="en-US" sz="3200" b="0" i="0" u="none" strike="noStrike" kern="1200" cap="none" spc="0" normalizeH="0" baseline="0" noProof="0" dirty="0">
                <a:ln>
                  <a:noFill/>
                </a:ln>
                <a:solidFill>
                  <a:prstClr val="black">
                    <a:lumMod val="65000"/>
                    <a:lumOff val="35000"/>
                  </a:prstClr>
                </a:solidFill>
                <a:effectLst/>
                <a:uLnTx/>
                <a:uFillTx/>
                <a:latin typeface="Arial" pitchFamily="34"/>
                <a:ea typeface="+mn-ea"/>
                <a:cs typeface="Arial" pitchFamily="34"/>
              </a:rPr>
              <a:t> des </a:t>
            </a:r>
            <a:r>
              <a:rPr kumimoji="0" lang="en-US" altLang="en-US" sz="3200" b="0" i="0" u="none" strike="noStrike" kern="1200" cap="none" spc="0" normalizeH="0" baseline="0" noProof="0" dirty="0" err="1">
                <a:ln>
                  <a:noFill/>
                </a:ln>
                <a:solidFill>
                  <a:prstClr val="black">
                    <a:lumMod val="65000"/>
                    <a:lumOff val="35000"/>
                  </a:prstClr>
                </a:solidFill>
                <a:effectLst/>
                <a:uLnTx/>
                <a:uFillTx/>
                <a:latin typeface="Arial" pitchFamily="34"/>
                <a:ea typeface="+mn-ea"/>
                <a:cs typeface="Arial" pitchFamily="34"/>
              </a:rPr>
              <a:t>coordinateurs-trices</a:t>
            </a:r>
            <a:r>
              <a:rPr kumimoji="0" lang="en-US" altLang="en-US" sz="3200" b="0" i="0" u="none" strike="noStrike" kern="1200" cap="none" spc="0" normalizeH="0" baseline="0" noProof="0" dirty="0">
                <a:ln>
                  <a:noFill/>
                </a:ln>
                <a:solidFill>
                  <a:prstClr val="black">
                    <a:lumMod val="65000"/>
                    <a:lumOff val="35000"/>
                  </a:prstClr>
                </a:solidFill>
                <a:effectLst/>
                <a:uLnTx/>
                <a:uFillTx/>
                <a:latin typeface="Arial" pitchFamily="34"/>
                <a:ea typeface="+mn-ea"/>
                <a:cs typeface="Arial" pitchFamily="34"/>
              </a:rPr>
              <a:t> du</a:t>
            </a:r>
            <a:r>
              <a:rPr kumimoji="0" lang="en-US" altLang="en-US" sz="3200" b="0" i="0" u="none" strike="noStrike" kern="1200" cap="none" spc="0" normalizeH="0" noProof="0" dirty="0">
                <a:ln>
                  <a:noFill/>
                </a:ln>
                <a:solidFill>
                  <a:prstClr val="black">
                    <a:lumMod val="65000"/>
                    <a:lumOff val="35000"/>
                  </a:prstClr>
                </a:solidFill>
                <a:effectLst/>
                <a:uLnTx/>
                <a:uFillTx/>
                <a:latin typeface="Arial" pitchFamily="34"/>
                <a:ea typeface="+mn-ea"/>
                <a:cs typeface="Arial" pitchFamily="34"/>
              </a:rPr>
              <a:t> </a:t>
            </a:r>
            <a:r>
              <a:rPr lang="en-US" altLang="en-US" sz="3200" dirty="0">
                <a:solidFill>
                  <a:prstClr val="black">
                    <a:lumMod val="65000"/>
                    <a:lumOff val="35000"/>
                  </a:prstClr>
                </a:solidFill>
                <a:latin typeface="Arial" pitchFamily="34"/>
                <a:cs typeface="Arial" pitchFamily="34"/>
              </a:rPr>
              <a:t>cluster global </a:t>
            </a:r>
            <a:r>
              <a:rPr kumimoji="0" lang="en-US" altLang="en-US" sz="3200" b="0" i="0" u="none" strike="noStrike" kern="1200" cap="none" spc="0" normalizeH="0" noProof="0" dirty="0">
                <a:ln>
                  <a:noFill/>
                </a:ln>
                <a:solidFill>
                  <a:prstClr val="black">
                    <a:lumMod val="65000"/>
                    <a:lumOff val="35000"/>
                  </a:prstClr>
                </a:solidFill>
                <a:effectLst/>
                <a:uLnTx/>
                <a:uFillTx/>
                <a:latin typeface="Arial" pitchFamily="34"/>
                <a:ea typeface="+mn-ea"/>
                <a:cs typeface="Arial" pitchFamily="34"/>
              </a:rPr>
              <a:t>de la nutrition</a:t>
            </a:r>
            <a:r>
              <a:rPr kumimoji="0" lang="en-US" altLang="en-US" sz="3200" b="0" i="0" u="none" strike="noStrike" kern="1200" cap="none" spc="0" normalizeH="0" baseline="0" noProof="0" dirty="0">
                <a:ln>
                  <a:noFill/>
                </a:ln>
                <a:solidFill>
                  <a:prstClr val="black">
                    <a:lumMod val="65000"/>
                    <a:lumOff val="35000"/>
                  </a:prstClr>
                </a:solidFill>
                <a:effectLst/>
                <a:uLnTx/>
                <a:uFillTx/>
                <a:latin typeface="Arial" pitchFamily="34"/>
                <a:ea typeface="+mn-ea"/>
                <a:cs typeface="Arial" pitchFamily="34"/>
              </a:rPr>
              <a:t> </a:t>
            </a:r>
          </a:p>
        </p:txBody>
      </p:sp>
      <p:sp>
        <p:nvSpPr>
          <p:cNvPr id="5" name="TextBox 4">
            <a:extLst>
              <a:ext uri="{FF2B5EF4-FFF2-40B4-BE49-F238E27FC236}">
                <a16:creationId xmlns:a16="http://schemas.microsoft.com/office/drawing/2014/main" id="{D835F6BF-D7FD-47A2-A8DA-079AE73C1335}"/>
              </a:ext>
            </a:extLst>
          </p:cNvPr>
          <p:cNvSpPr txBox="1"/>
          <p:nvPr/>
        </p:nvSpPr>
        <p:spPr>
          <a:xfrm>
            <a:off x="342900" y="1417638"/>
            <a:ext cx="11315700" cy="4832092"/>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342900" lvl="0" indent="-342900" algn="just">
              <a:buSzPct val="100000"/>
              <a:buFont typeface="Arial" panose="020B0604020202020204" pitchFamily="34" charset="0"/>
              <a:buChar char="•"/>
              <a:defRPr sz="1800" b="0" i="0" u="none" strike="noStrike" kern="0" cap="none" spc="0" baseline="0">
                <a:solidFill>
                  <a:srgbClr val="000000"/>
                </a:solidFill>
                <a:uFillTx/>
              </a:defRPr>
            </a:pPr>
            <a:r>
              <a:rPr kumimoji="0" lang="en-US" sz="3200" b="1" i="0" u="none" strike="noStrike" kern="0" cap="none" spc="0" normalizeH="0" baseline="0" noProof="0" dirty="0" err="1">
                <a:ln>
                  <a:noFill/>
                </a:ln>
                <a:solidFill>
                  <a:srgbClr val="70AD47"/>
                </a:solidFill>
                <a:effectLst/>
                <a:uLnTx/>
                <a:uFillTx/>
                <a:latin typeface="Calibri" panose="020F0502020204030204"/>
                <a:ea typeface="+mn-ea"/>
                <a:cs typeface="+mn-cs"/>
              </a:rPr>
              <a:t>Fournir</a:t>
            </a:r>
            <a:r>
              <a:rPr kumimoji="0" lang="en-US" sz="3200" b="1" i="0" u="none" strike="noStrike" kern="0" cap="none" spc="0" normalizeH="0" baseline="0" noProof="0" dirty="0">
                <a:ln>
                  <a:noFill/>
                </a:ln>
                <a:solidFill>
                  <a:srgbClr val="70AD47"/>
                </a:solidFill>
                <a:effectLst/>
                <a:uLnTx/>
                <a:uFillTx/>
                <a:latin typeface="Calibri" panose="020F0502020204030204"/>
                <a:ea typeface="+mn-ea"/>
                <a:cs typeface="+mn-cs"/>
              </a:rPr>
              <a:t> un </a:t>
            </a:r>
            <a:r>
              <a:rPr kumimoji="0" lang="en-US" sz="3200" b="1" i="0" u="none" strike="noStrike" kern="0" cap="none" spc="0" normalizeH="0" baseline="0" noProof="0" dirty="0" err="1">
                <a:ln>
                  <a:noFill/>
                </a:ln>
                <a:solidFill>
                  <a:srgbClr val="70AD47"/>
                </a:solidFill>
                <a:effectLst/>
                <a:uLnTx/>
                <a:uFillTx/>
                <a:latin typeface="Calibri" panose="020F0502020204030204"/>
                <a:ea typeface="+mn-ea"/>
                <a:cs typeface="+mn-cs"/>
              </a:rPr>
              <a:t>soutien</a:t>
            </a:r>
            <a:r>
              <a:rPr kumimoji="0" lang="en-US" sz="3200" b="1" i="0" u="none" strike="noStrike" kern="0" cap="none" spc="0" normalizeH="0" baseline="0" noProof="0" dirty="0">
                <a:ln>
                  <a:noFill/>
                </a:ln>
                <a:solidFill>
                  <a:srgbClr val="70AD47"/>
                </a:solidFill>
                <a:effectLst/>
                <a:uLnTx/>
                <a:uFillTx/>
                <a:latin typeface="Calibri" panose="020F0502020204030204"/>
                <a:ea typeface="+mn-ea"/>
                <a:cs typeface="+mn-cs"/>
              </a:rPr>
              <a:t> </a:t>
            </a:r>
            <a:r>
              <a:rPr kumimoji="0" lang="en-US" sz="3200" b="1" i="0" u="none" strike="noStrike" kern="0" cap="none" spc="0" normalizeH="0" baseline="0" noProof="0" dirty="0" err="1">
                <a:ln>
                  <a:noFill/>
                </a:ln>
                <a:solidFill>
                  <a:srgbClr val="70AD47"/>
                </a:solidFill>
                <a:effectLst/>
                <a:uLnTx/>
                <a:uFillTx/>
                <a:latin typeface="Calibri" panose="020F0502020204030204"/>
                <a:ea typeface="+mn-ea"/>
                <a:cs typeface="+mn-cs"/>
              </a:rPr>
              <a:t>opération</a:t>
            </a:r>
            <a:r>
              <a:rPr lang="en-US" sz="3200" b="1" kern="0" noProof="0" dirty="0" err="1">
                <a:solidFill>
                  <a:srgbClr val="70AD47"/>
                </a:solidFill>
                <a:latin typeface="Calibri" panose="020F0502020204030204"/>
              </a:rPr>
              <a:t>ne</a:t>
            </a:r>
            <a:r>
              <a:rPr lang="en-US" sz="3200" b="1" kern="0" dirty="0">
                <a:solidFill>
                  <a:srgbClr val="70AD47"/>
                </a:solidFill>
                <a:latin typeface="Calibri" panose="020F0502020204030204"/>
              </a:rPr>
              <a:t>l </a:t>
            </a:r>
            <a:r>
              <a:rPr lang="en-US" sz="3200" b="1" kern="0" dirty="0">
                <a:solidFill>
                  <a:prstClr val="black">
                    <a:lumMod val="65000"/>
                    <a:lumOff val="35000"/>
                  </a:prstClr>
                </a:solidFill>
              </a:rPr>
              <a:t>pour assurer </a:t>
            </a:r>
            <a:r>
              <a:rPr lang="en-US" sz="3200" b="1" kern="0" dirty="0" err="1">
                <a:solidFill>
                  <a:prstClr val="black">
                    <a:lumMod val="65000"/>
                    <a:lumOff val="35000"/>
                  </a:prstClr>
                </a:solidFill>
              </a:rPr>
              <a:t>une</a:t>
            </a:r>
            <a:r>
              <a:rPr lang="en-US" sz="3200" b="1" kern="0" dirty="0">
                <a:solidFill>
                  <a:prstClr val="black">
                    <a:lumMod val="65000"/>
                    <a:lumOff val="35000"/>
                  </a:prstClr>
                </a:solidFill>
              </a:rPr>
              <a:t> </a:t>
            </a:r>
            <a:r>
              <a:rPr lang="en-US" sz="3200" b="1" kern="0" dirty="0" err="1">
                <a:solidFill>
                  <a:prstClr val="black">
                    <a:lumMod val="65000"/>
                    <a:lumOff val="35000"/>
                  </a:prstClr>
                </a:solidFill>
              </a:rPr>
              <a:t>réponse</a:t>
            </a:r>
            <a:r>
              <a:rPr lang="en-US" sz="3200" b="1" kern="0" dirty="0">
                <a:solidFill>
                  <a:prstClr val="black">
                    <a:lumMod val="65000"/>
                    <a:lumOff val="35000"/>
                  </a:prstClr>
                </a:solidFill>
              </a:rPr>
              <a:t> de </a:t>
            </a:r>
            <a:r>
              <a:rPr lang="en-US" sz="3200" b="1" kern="0" dirty="0" err="1">
                <a:solidFill>
                  <a:prstClr val="black">
                    <a:lumMod val="65000"/>
                    <a:lumOff val="35000"/>
                  </a:prstClr>
                </a:solidFill>
              </a:rPr>
              <a:t>qualité</a:t>
            </a:r>
            <a:r>
              <a:rPr lang="en-US" sz="3200" b="1" kern="0" dirty="0">
                <a:solidFill>
                  <a:prstClr val="black">
                    <a:lumMod val="65000"/>
                    <a:lumOff val="35000"/>
                  </a:prstClr>
                </a:solidFill>
              </a:rPr>
              <a:t>, </a:t>
            </a:r>
            <a:r>
              <a:rPr lang="en-US" sz="3200" b="1" kern="0" dirty="0" err="1">
                <a:solidFill>
                  <a:prstClr val="black">
                    <a:lumMod val="65000"/>
                    <a:lumOff val="35000"/>
                  </a:prstClr>
                </a:solidFill>
              </a:rPr>
              <a:t>rapide</a:t>
            </a:r>
            <a:r>
              <a:rPr lang="en-US" sz="3200" b="1" kern="0" dirty="0">
                <a:solidFill>
                  <a:prstClr val="black">
                    <a:lumMod val="65000"/>
                    <a:lumOff val="35000"/>
                  </a:prstClr>
                </a:solidFill>
              </a:rPr>
              <a:t> et </a:t>
            </a:r>
            <a:r>
              <a:rPr lang="en-US" sz="3200" b="1" kern="0" dirty="0" err="1">
                <a:solidFill>
                  <a:prstClr val="black">
                    <a:lumMod val="65000"/>
                    <a:lumOff val="35000"/>
                  </a:prstClr>
                </a:solidFill>
              </a:rPr>
              <a:t>axée</a:t>
            </a:r>
            <a:r>
              <a:rPr lang="en-US" sz="3200" b="1" kern="0" dirty="0">
                <a:solidFill>
                  <a:prstClr val="black">
                    <a:lumMod val="65000"/>
                    <a:lumOff val="35000"/>
                  </a:prstClr>
                </a:solidFill>
              </a:rPr>
              <a:t> sur les </a:t>
            </a:r>
            <a:r>
              <a:rPr lang="en-US" sz="3200" b="1" kern="0" dirty="0" err="1">
                <a:solidFill>
                  <a:prstClr val="black">
                    <a:lumMod val="65000"/>
                    <a:lumOff val="35000"/>
                  </a:prstClr>
                </a:solidFill>
              </a:rPr>
              <a:t>personnes</a:t>
            </a:r>
            <a:r>
              <a:rPr lang="en-US" sz="3200" b="1" kern="0" dirty="0">
                <a:solidFill>
                  <a:prstClr val="black">
                    <a:lumMod val="65000"/>
                    <a:lumOff val="35000"/>
                  </a:prstClr>
                </a:solidFill>
              </a:rPr>
              <a:t> à </a:t>
            </a:r>
            <a:r>
              <a:rPr lang="en-US" sz="3200" b="1" kern="0" dirty="0" err="1">
                <a:solidFill>
                  <a:prstClr val="black">
                    <a:lumMod val="65000"/>
                    <a:lumOff val="35000"/>
                  </a:prstClr>
                </a:solidFill>
              </a:rPr>
              <a:t>tous</a:t>
            </a:r>
            <a:r>
              <a:rPr lang="en-US" sz="3200" b="1" kern="0" dirty="0">
                <a:solidFill>
                  <a:prstClr val="black">
                    <a:lumMod val="65000"/>
                    <a:lumOff val="35000"/>
                  </a:prstClr>
                </a:solidFill>
              </a:rPr>
              <a:t> les </a:t>
            </a:r>
            <a:r>
              <a:rPr lang="en-US" sz="3200" b="1" kern="0" err="1">
                <a:solidFill>
                  <a:prstClr val="black">
                    <a:lumMod val="65000"/>
                    <a:lumOff val="35000"/>
                  </a:prstClr>
                </a:solidFill>
              </a:rPr>
              <a:t>stades</a:t>
            </a:r>
            <a:r>
              <a:rPr lang="en-US" sz="3200" b="1" kern="0">
                <a:solidFill>
                  <a:prstClr val="black">
                    <a:lumMod val="65000"/>
                    <a:lumOff val="35000"/>
                  </a:prstClr>
                </a:solidFill>
              </a:rPr>
              <a:t> </a:t>
            </a:r>
            <a:r>
              <a:rPr lang="en-US" sz="3200" b="1" kern="0" dirty="0">
                <a:solidFill>
                  <a:prstClr val="black">
                    <a:lumMod val="65000"/>
                    <a:lumOff val="35000"/>
                  </a:prstClr>
                </a:solidFill>
              </a:rPr>
              <a:t>de</a:t>
            </a:r>
            <a:r>
              <a:rPr lang="en-US" sz="3200" b="1" kern="0">
                <a:solidFill>
                  <a:prstClr val="black">
                    <a:lumMod val="65000"/>
                    <a:lumOff val="35000"/>
                  </a:prstClr>
                </a:solidFill>
              </a:rPr>
              <a:t> la programmation</a:t>
            </a:r>
            <a:r>
              <a:rPr lang="en-US" sz="3200" b="1" kern="0" dirty="0">
                <a:solidFill>
                  <a:prstClr val="black">
                    <a:lumMod val="65000"/>
                    <a:lumOff val="35000"/>
                  </a:prstClr>
                </a:solidFill>
              </a:rPr>
              <a:t>.</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Pct val="100000"/>
              <a:buFontTx/>
              <a:buNone/>
              <a:tabLst/>
              <a:defRPr sz="1800" b="0" i="0" u="none" strike="noStrike" kern="0" cap="none" spc="0" baseline="0">
                <a:solidFill>
                  <a:srgbClr val="000000"/>
                </a:solidFill>
                <a:uFillTx/>
              </a:defRPr>
            </a:pP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342900" marR="0" lvl="0" indent="-342900" algn="just"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sz="1800" b="0" i="0" u="none" strike="noStrike" kern="0" cap="none" spc="0" baseline="0">
                <a:solidFill>
                  <a:srgbClr val="000000"/>
                </a:solidFill>
                <a:uFillTx/>
              </a:defRPr>
            </a:pPr>
            <a:r>
              <a:rPr kumimoji="0" lang="en-US" sz="3200" b="1" i="0" u="none" strike="noStrike" kern="0" cap="none" spc="0" normalizeH="0" baseline="0" noProof="0" dirty="0" err="1">
                <a:ln>
                  <a:noFill/>
                </a:ln>
                <a:solidFill>
                  <a:srgbClr val="70AD47"/>
                </a:solidFill>
                <a:effectLst/>
                <a:uLnTx/>
                <a:uFillTx/>
                <a:latin typeface="Calibri" panose="020F0502020204030204"/>
                <a:ea typeface="+mn-ea"/>
                <a:cs typeface="+mn-cs"/>
              </a:rPr>
              <a:t>Renforcer</a:t>
            </a:r>
            <a:r>
              <a:rPr kumimoji="0" lang="en-US" sz="3200" b="1" i="0" u="none" strike="noStrike" kern="0" cap="none" spc="0" normalizeH="0" baseline="0" noProof="0" dirty="0">
                <a:ln>
                  <a:noFill/>
                </a:ln>
                <a:solidFill>
                  <a:srgbClr val="70AD47"/>
                </a:solidFill>
                <a:effectLst/>
                <a:uLnTx/>
                <a:uFillTx/>
                <a:latin typeface="Calibri" panose="020F0502020204030204"/>
                <a:ea typeface="+mn-ea"/>
                <a:cs typeface="+mn-cs"/>
              </a:rPr>
              <a:t> l</a:t>
            </a:r>
            <a:r>
              <a:rPr kumimoji="0" lang="en-US" sz="3200" b="1" i="0" u="none" strike="noStrike" kern="0" cap="none" spc="0" normalizeH="0" noProof="0" dirty="0">
                <a:ln>
                  <a:noFill/>
                </a:ln>
                <a:solidFill>
                  <a:srgbClr val="70AD47"/>
                </a:solidFill>
                <a:effectLst/>
                <a:uLnTx/>
                <a:uFillTx/>
                <a:latin typeface="Calibri" panose="020F0502020204030204"/>
                <a:ea typeface="+mn-ea"/>
                <a:cs typeface="+mn-cs"/>
              </a:rPr>
              <a:t>es </a:t>
            </a:r>
            <a:r>
              <a:rPr kumimoji="0" lang="en-US" sz="3200" b="1" i="0" u="none" strike="noStrike" kern="0" cap="none" spc="0" normalizeH="0" noProof="0" dirty="0" err="1">
                <a:ln>
                  <a:noFill/>
                </a:ln>
                <a:solidFill>
                  <a:srgbClr val="70AD47"/>
                </a:solidFill>
                <a:effectLst/>
                <a:uLnTx/>
                <a:uFillTx/>
                <a:latin typeface="Calibri" panose="020F0502020204030204"/>
                <a:ea typeface="+mn-ea"/>
                <a:cs typeface="+mn-cs"/>
              </a:rPr>
              <a:t>capacités</a:t>
            </a:r>
            <a:r>
              <a:rPr kumimoji="0" lang="en-US" sz="3200" b="1" i="0" u="none" strike="noStrike" kern="0" cap="none" spc="0" normalizeH="0" noProof="0" dirty="0">
                <a:ln>
                  <a:noFill/>
                </a:ln>
                <a:solidFill>
                  <a:srgbClr val="70AD47"/>
                </a:solidFill>
                <a:effectLst/>
                <a:uLnTx/>
                <a:uFillTx/>
                <a:latin typeface="Calibri" panose="020F0502020204030204"/>
                <a:ea typeface="+mn-ea"/>
                <a:cs typeface="+mn-cs"/>
              </a:rPr>
              <a:t> </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des parties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prenantes</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de la nutrition pour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coordonner</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une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réponse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qualité</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et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rapide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Pct val="100000"/>
              <a:buFontTx/>
              <a:buNone/>
              <a:tabLst/>
              <a:defRPr sz="1800" b="0" i="0" u="none" strike="noStrike" kern="0" cap="none" spc="0" baseline="0">
                <a:solidFill>
                  <a:srgbClr val="000000"/>
                </a:solidFill>
                <a:uFillTx/>
              </a:defRPr>
            </a:pP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342900" marR="0" lvl="0" indent="-342900" algn="just"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sz="1800" b="0" i="0" u="none" strike="noStrike" kern="0" cap="none" spc="0" baseline="0">
                <a:solidFill>
                  <a:srgbClr val="000000"/>
                </a:solidFill>
                <a:uFillTx/>
              </a:defRPr>
            </a:pPr>
            <a:r>
              <a:rPr kumimoji="0" lang="en-US" sz="3200" b="1" i="0" u="none" strike="noStrike" kern="0" cap="none" spc="0" normalizeH="0" baseline="0" noProof="0" dirty="0">
                <a:ln>
                  <a:noFill/>
                </a:ln>
                <a:solidFill>
                  <a:srgbClr val="70AD47"/>
                </a:solidFill>
                <a:effectLst/>
                <a:uLnTx/>
                <a:uFillTx/>
                <a:latin typeface="Calibri" panose="020F0502020204030204"/>
                <a:ea typeface="+mn-ea"/>
                <a:cs typeface="+mn-cs"/>
              </a:rPr>
              <a:t>Influencer</a:t>
            </a:r>
            <a:r>
              <a:rPr kumimoji="0" lang="en-US" sz="3200" b="1" i="0" u="none" strike="noStrike" kern="0" cap="none" spc="0" normalizeH="0" noProof="0" dirty="0">
                <a:ln>
                  <a:noFill/>
                </a:ln>
                <a:solidFill>
                  <a:srgbClr val="70AD47"/>
                </a:solidFill>
                <a:effectLst/>
                <a:uLnTx/>
                <a:uFillTx/>
                <a:latin typeface="Calibri" panose="020F0502020204030204"/>
                <a:ea typeface="+mn-ea"/>
                <a:cs typeface="+mn-cs"/>
              </a:rPr>
              <a:t> et </a:t>
            </a:r>
            <a:r>
              <a:rPr lang="en-US" sz="3200" b="1" kern="0" dirty="0" err="1">
                <a:solidFill>
                  <a:srgbClr val="70AD47"/>
                </a:solidFill>
                <a:latin typeface="Calibri" panose="020F0502020204030204"/>
              </a:rPr>
              <a:t>défendre</a:t>
            </a:r>
            <a:r>
              <a:rPr lang="en-US" sz="3200" b="1" kern="0" dirty="0">
                <a:solidFill>
                  <a:srgbClr val="70AD47"/>
                </a:solidFill>
                <a:latin typeface="Calibri" panose="020F0502020204030204"/>
              </a:rPr>
              <a:t> </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des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réponses</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de </a:t>
            </a:r>
            <a:r>
              <a:rPr kumimoji="0" lang="en-US" sz="3200" b="1" i="0" u="none" strike="noStrike" kern="0" cap="none" spc="0" normalizeH="0" baseline="0" noProof="0">
                <a:ln>
                  <a:noFill/>
                </a:ln>
                <a:solidFill>
                  <a:prstClr val="black">
                    <a:lumMod val="65000"/>
                    <a:lumOff val="35000"/>
                  </a:prstClr>
                </a:solidFill>
                <a:effectLst/>
                <a:uLnTx/>
                <a:uFillTx/>
                <a:latin typeface="Calibri" panose="020F0502020204030204"/>
                <a:ea typeface="+mn-ea"/>
                <a:cs typeface="+mn-cs"/>
              </a:rPr>
              <a:t>nutrition </a:t>
            </a:r>
            <a:r>
              <a:rPr kumimoji="0" lang="en-US" sz="3200" b="1" i="0" u="none" strike="noStrike" kern="0" cap="none" spc="0" normalizeH="0" noProof="0">
                <a:ln>
                  <a:noFill/>
                </a:ln>
                <a:solidFill>
                  <a:prstClr val="black">
                    <a:lumMod val="65000"/>
                    <a:lumOff val="35000"/>
                  </a:prstClr>
                </a:solidFill>
                <a:effectLst/>
                <a:uLnTx/>
                <a:uFillTx/>
                <a:latin typeface="Calibri" panose="020F0502020204030204"/>
                <a:ea typeface="+mn-ea"/>
                <a:cs typeface="+mn-cs"/>
              </a:rPr>
              <a:t>améliorées</a:t>
            </a:r>
            <a:r>
              <a:rPr lang="en-US" sz="3200" b="1" kern="0" dirty="0">
                <a:solidFill>
                  <a:prstClr val="black">
                    <a:lumMod val="65000"/>
                    <a:lumOff val="35000"/>
                  </a:prstClr>
                </a:solidFill>
                <a:latin typeface="Calibri" panose="020F0502020204030204"/>
              </a:rPr>
              <a:t>, </a:t>
            </a:r>
            <a:r>
              <a:rPr lang="en-US" sz="3200" b="1" kern="0" dirty="0" err="1">
                <a:solidFill>
                  <a:prstClr val="black">
                    <a:lumMod val="65000"/>
                    <a:lumOff val="35000"/>
                  </a:prstClr>
                </a:solidFill>
                <a:latin typeface="Calibri" panose="020F0502020204030204"/>
              </a:rPr>
              <a:t>intégrées</a:t>
            </a:r>
            <a:r>
              <a:rPr lang="en-US" sz="3200" b="1" kern="0" dirty="0">
                <a:solidFill>
                  <a:prstClr val="black">
                    <a:lumMod val="65000"/>
                    <a:lumOff val="35000"/>
                  </a:prstClr>
                </a:solidFill>
                <a:latin typeface="Calibri" panose="020F0502020204030204"/>
              </a:rPr>
              <a:t> et </a:t>
            </a:r>
            <a:r>
              <a:rPr lang="en-US" sz="3200" b="1" kern="0" dirty="0" err="1">
                <a:solidFill>
                  <a:prstClr val="black">
                    <a:lumMod val="65000"/>
                    <a:lumOff val="35000"/>
                  </a:prstClr>
                </a:solidFill>
                <a:latin typeface="Calibri" panose="020F0502020204030204"/>
              </a:rPr>
              <a:t>coordonnées</a:t>
            </a:r>
            <a:r>
              <a:rPr lang="en-US" sz="3200" b="1" kern="0" dirty="0">
                <a:solidFill>
                  <a:prstClr val="black">
                    <a:lumMod val="65000"/>
                    <a:lumOff val="35000"/>
                  </a:prstClr>
                </a:solidFill>
                <a:latin typeface="Calibri" panose="020F0502020204030204"/>
              </a:rPr>
              <a:t> </a:t>
            </a:r>
            <a:r>
              <a:rPr lang="en-US" sz="3200" b="1" kern="0" dirty="0" err="1">
                <a:solidFill>
                  <a:prstClr val="black">
                    <a:lumMod val="65000"/>
                    <a:lumOff val="35000"/>
                  </a:prstClr>
                </a:solidFill>
                <a:latin typeface="Calibri" panose="020F0502020204030204"/>
              </a:rPr>
              <a:t>lors</a:t>
            </a:r>
            <a:r>
              <a:rPr lang="en-US" sz="3200" b="1" kern="0" dirty="0">
                <a:solidFill>
                  <a:prstClr val="black">
                    <a:lumMod val="65000"/>
                    <a:lumOff val="35000"/>
                  </a:prstClr>
                </a:solidFill>
                <a:latin typeface="Calibri" panose="020F0502020204030204"/>
              </a:rPr>
              <a:t> des crises humanitaires.</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97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835F6BF-D7FD-47A2-A8DA-079AE73C1335}"/>
              </a:ext>
            </a:extLst>
          </p:cNvPr>
          <p:cNvSpPr txBox="1"/>
          <p:nvPr/>
        </p:nvSpPr>
        <p:spPr>
          <a:xfrm>
            <a:off x="0" y="1828801"/>
            <a:ext cx="3227614" cy="156966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342900" lvl="0" indent="-342900">
              <a:buFont typeface="Arial" panose="020B0604020202020204" pitchFamily="34" charset="0"/>
              <a:buChar char="•"/>
              <a:defRPr/>
            </a:pPr>
            <a:r>
              <a:rPr lang="en-US" sz="3200" b="1" kern="0" dirty="0" err="1">
                <a:solidFill>
                  <a:srgbClr val="70AD47"/>
                </a:solidFill>
              </a:rPr>
              <a:t>Fournir</a:t>
            </a:r>
            <a:r>
              <a:rPr lang="en-US" sz="3200" b="1" kern="0" dirty="0">
                <a:solidFill>
                  <a:srgbClr val="70AD47"/>
                </a:solidFill>
              </a:rPr>
              <a:t> un </a:t>
            </a:r>
            <a:r>
              <a:rPr lang="en-US" sz="3200" b="1" kern="0" dirty="0" err="1">
                <a:solidFill>
                  <a:srgbClr val="70AD47"/>
                </a:solidFill>
              </a:rPr>
              <a:t>soutien</a:t>
            </a:r>
            <a:r>
              <a:rPr lang="en-US" sz="3200" b="1" kern="0" dirty="0">
                <a:solidFill>
                  <a:srgbClr val="70AD47"/>
                </a:solidFill>
              </a:rPr>
              <a:t> </a:t>
            </a:r>
            <a:r>
              <a:rPr lang="en-US" sz="3200" b="1" kern="0" dirty="0" err="1">
                <a:solidFill>
                  <a:srgbClr val="70AD47"/>
                </a:solidFill>
              </a:rPr>
              <a:t>opérationnel</a:t>
            </a:r>
            <a:endParaRPr kumimoji="0" lang="en-US" sz="3200" b="1" i="0" u="none" strike="noStrike" kern="0" cap="none" spc="0" normalizeH="0" baseline="0" noProof="0" dirty="0">
              <a:ln>
                <a:noFill/>
              </a:ln>
              <a:solidFill>
                <a:srgbClr val="70AD47"/>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D835F6BF-D7FD-47A2-A8DA-079AE73C1335}"/>
              </a:ext>
            </a:extLst>
          </p:cNvPr>
          <p:cNvSpPr txBox="1"/>
          <p:nvPr/>
        </p:nvSpPr>
        <p:spPr>
          <a:xfrm>
            <a:off x="3020786" y="1417638"/>
            <a:ext cx="9171214" cy="4832092"/>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2800" b="1" kern="0" dirty="0" err="1">
                <a:solidFill>
                  <a:prstClr val="black">
                    <a:lumMod val="65000"/>
                    <a:lumOff val="35000"/>
                  </a:prstClr>
                </a:solidFill>
                <a:latin typeface="Calibri" panose="020F0502020204030204"/>
              </a:rPr>
              <a:t>Fournir</a:t>
            </a:r>
            <a:r>
              <a:rPr lang="en-US" sz="2800" b="1" kern="0" dirty="0">
                <a:solidFill>
                  <a:prstClr val="black">
                    <a:lumMod val="65000"/>
                    <a:lumOff val="35000"/>
                  </a:prstClr>
                </a:solidFill>
                <a:latin typeface="Calibri" panose="020F0502020204030204"/>
              </a:rPr>
              <a:t> des </a:t>
            </a:r>
            <a:r>
              <a:rPr lang="en-US" sz="2800" b="1" kern="0" dirty="0" err="1">
                <a:solidFill>
                  <a:prstClr val="black">
                    <a:lumMod val="65000"/>
                    <a:lumOff val="35000"/>
                  </a:prstClr>
                </a:solidFill>
                <a:latin typeface="Calibri" panose="020F0502020204030204"/>
              </a:rPr>
              <a:t>conseils</a:t>
            </a:r>
            <a:r>
              <a:rPr lang="en-US" sz="2800" b="1" kern="0" dirty="0">
                <a:solidFill>
                  <a:prstClr val="black">
                    <a:lumMod val="65000"/>
                    <a:lumOff val="35000"/>
                  </a:prstClr>
                </a:solidFill>
                <a:latin typeface="Calibri" panose="020F0502020204030204"/>
              </a:rPr>
              <a:t> au </a:t>
            </a:r>
            <a:r>
              <a:rPr lang="en-US" sz="2800" b="1" kern="0" dirty="0" err="1">
                <a:solidFill>
                  <a:prstClr val="black">
                    <a:lumMod val="65000"/>
                    <a:lumOff val="35000"/>
                  </a:prstClr>
                </a:solidFill>
                <a:latin typeface="Calibri" panose="020F0502020204030204"/>
              </a:rPr>
              <a:t>sujet</a:t>
            </a:r>
            <a:r>
              <a:rPr lang="en-US" sz="2800" b="1" kern="0" dirty="0">
                <a:solidFill>
                  <a:prstClr val="black">
                    <a:lumMod val="65000"/>
                    <a:lumOff val="35000"/>
                  </a:prstClr>
                </a:solidFill>
                <a:latin typeface="Calibri" panose="020F0502020204030204"/>
              </a:rPr>
              <a:t> de </a:t>
            </a:r>
            <a:r>
              <a:rPr lang="en-US" sz="2800" b="1" kern="0" dirty="0" err="1">
                <a:solidFill>
                  <a:prstClr val="black">
                    <a:lumMod val="65000"/>
                    <a:lumOff val="35000"/>
                  </a:prstClr>
                </a:solidFill>
                <a:latin typeface="Calibri" panose="020F0502020204030204"/>
              </a:rPr>
              <a:t>l’intégration</a:t>
            </a:r>
            <a:r>
              <a:rPr lang="en-US" sz="2800" b="1" kern="0" dirty="0">
                <a:solidFill>
                  <a:prstClr val="black">
                    <a:lumMod val="65000"/>
                    <a:lumOff val="35000"/>
                  </a:prstClr>
                </a:solidFill>
                <a:latin typeface="Calibri" panose="020F0502020204030204"/>
              </a:rPr>
              <a:t> du genre et de la VBG </a:t>
            </a:r>
            <a:r>
              <a:rPr lang="en-US" sz="2800" b="1" kern="0" dirty="0" err="1">
                <a:solidFill>
                  <a:prstClr val="black">
                    <a:lumMod val="65000"/>
                    <a:lumOff val="35000"/>
                  </a:prstClr>
                </a:solidFill>
                <a:latin typeface="Calibri" panose="020F0502020204030204"/>
              </a:rPr>
              <a:t>dans</a:t>
            </a:r>
            <a:r>
              <a:rPr lang="en-US" sz="2800" b="1" kern="0" dirty="0">
                <a:solidFill>
                  <a:prstClr val="black">
                    <a:lumMod val="65000"/>
                    <a:lumOff val="35000"/>
                  </a:prstClr>
                </a:solidFill>
                <a:latin typeface="Calibri" panose="020F0502020204030204"/>
              </a:rPr>
              <a:t> les </a:t>
            </a:r>
            <a:r>
              <a:rPr lang="en-US" sz="2800" b="1" kern="0" dirty="0" err="1">
                <a:solidFill>
                  <a:prstClr val="black">
                    <a:lumMod val="65000"/>
                    <a:lumOff val="35000"/>
                  </a:prstClr>
                </a:solidFill>
                <a:latin typeface="Calibri" panose="020F0502020204030204"/>
              </a:rPr>
              <a:t>différents</a:t>
            </a:r>
            <a:r>
              <a:rPr lang="en-US" sz="2800" b="1" kern="0" dirty="0">
                <a:solidFill>
                  <a:prstClr val="black">
                    <a:lumMod val="65000"/>
                    <a:lumOff val="35000"/>
                  </a:prstClr>
                </a:solidFill>
                <a:latin typeface="Calibri" panose="020F0502020204030204"/>
              </a:rPr>
              <a:t> </a:t>
            </a:r>
            <a:r>
              <a:rPr lang="en-US" sz="2800" b="1" kern="0" dirty="0" err="1">
                <a:solidFill>
                  <a:prstClr val="black">
                    <a:lumMod val="65000"/>
                    <a:lumOff val="35000"/>
                  </a:prstClr>
                </a:solidFill>
                <a:latin typeface="Calibri" panose="020F0502020204030204"/>
              </a:rPr>
              <a:t>stades</a:t>
            </a:r>
            <a:r>
              <a:rPr lang="en-US" sz="2800" b="1" kern="0" dirty="0">
                <a:solidFill>
                  <a:prstClr val="black">
                    <a:lumMod val="65000"/>
                    <a:lumOff val="35000"/>
                  </a:prstClr>
                </a:solidFill>
                <a:latin typeface="Calibri" panose="020F0502020204030204"/>
              </a:rPr>
              <a:t> des </a:t>
            </a:r>
            <a:r>
              <a:rPr lang="en-US" sz="2800" b="1" kern="0" dirty="0" err="1">
                <a:solidFill>
                  <a:prstClr val="black">
                    <a:lumMod val="65000"/>
                    <a:lumOff val="35000"/>
                  </a:prstClr>
                </a:solidFill>
                <a:latin typeface="Calibri" panose="020F0502020204030204"/>
              </a:rPr>
              <a:t>programmes</a:t>
            </a:r>
            <a:r>
              <a:rPr lang="en-US" sz="2800" b="1" kern="0" dirty="0">
                <a:solidFill>
                  <a:prstClr val="black">
                    <a:lumMod val="65000"/>
                    <a:lumOff val="35000"/>
                  </a:prstClr>
                </a:solidFill>
                <a:latin typeface="Calibri" panose="020F0502020204030204"/>
              </a:rPr>
              <a:t> de nutrition </a:t>
            </a:r>
            <a:r>
              <a:rPr lang="en-US" sz="2800" b="1" kern="0" dirty="0" err="1">
                <a:solidFill>
                  <a:prstClr val="black">
                    <a:lumMod val="65000"/>
                    <a:lumOff val="35000"/>
                  </a:prstClr>
                </a:solidFill>
                <a:latin typeface="Calibri" panose="020F0502020204030204"/>
              </a:rPr>
              <a:t>en</a:t>
            </a:r>
            <a:r>
              <a:rPr lang="en-US" sz="2800" b="1" kern="0" dirty="0">
                <a:solidFill>
                  <a:prstClr val="black">
                    <a:lumMod val="65000"/>
                    <a:lumOff val="35000"/>
                  </a:prstClr>
                </a:solidFill>
                <a:latin typeface="Calibri" panose="020F0502020204030204"/>
              </a:rPr>
              <a:t> </a:t>
            </a:r>
            <a:r>
              <a:rPr lang="en-US" sz="2800" b="1" kern="0" dirty="0" err="1">
                <a:solidFill>
                  <a:prstClr val="black">
                    <a:lumMod val="65000"/>
                    <a:lumOff val="35000"/>
                  </a:prstClr>
                </a:solidFill>
                <a:latin typeface="Calibri" panose="020F0502020204030204"/>
              </a:rPr>
              <a:t>utilisant</a:t>
            </a:r>
            <a:r>
              <a:rPr lang="en-US" sz="2800" b="1" kern="0" dirty="0">
                <a:solidFill>
                  <a:prstClr val="black">
                    <a:lumMod val="65000"/>
                    <a:lumOff val="35000"/>
                  </a:prstClr>
                </a:solidFill>
                <a:latin typeface="Calibri" panose="020F0502020204030204"/>
              </a:rPr>
              <a:t> 1</a:t>
            </a:r>
            <a:r>
              <a:rPr lang="en-US" sz="2800" b="1" kern="0" dirty="0">
                <a:solidFill>
                  <a:schemeClr val="tx1">
                    <a:lumMod val="65000"/>
                    <a:lumOff val="35000"/>
                  </a:schemeClr>
                </a:solidFill>
                <a:latin typeface="Calibri" panose="020F0502020204030204"/>
              </a:rPr>
              <a:t>) la note technique du </a:t>
            </a:r>
            <a:r>
              <a:rPr lang="en-US" sz="2800" b="1" kern="0" dirty="0" err="1">
                <a:solidFill>
                  <a:schemeClr val="tx1">
                    <a:lumMod val="65000"/>
                    <a:lumOff val="35000"/>
                  </a:schemeClr>
                </a:solidFill>
                <a:latin typeface="Calibri" panose="020F0502020204030204"/>
              </a:rPr>
              <a:t>chapitre</a:t>
            </a:r>
            <a:r>
              <a:rPr lang="en-US" sz="2800" b="1" kern="0" dirty="0">
                <a:solidFill>
                  <a:schemeClr val="tx1">
                    <a:lumMod val="65000"/>
                    <a:lumOff val="35000"/>
                  </a:schemeClr>
                </a:solidFill>
                <a:latin typeface="Calibri" panose="020F0502020204030204"/>
              </a:rPr>
              <a:t> 22/HTP, 2) le guide </a:t>
            </a:r>
            <a:r>
              <a:rPr lang="en-US" sz="2800" b="1" kern="0" dirty="0" err="1">
                <a:solidFill>
                  <a:schemeClr val="tx1">
                    <a:lumMod val="65000"/>
                    <a:lumOff val="35000"/>
                  </a:schemeClr>
                </a:solidFill>
                <a:latin typeface="Calibri" panose="020F0502020204030204"/>
              </a:rPr>
              <a:t>thématique</a:t>
            </a:r>
            <a:r>
              <a:rPr lang="en-US" sz="2800" b="1" kern="0" dirty="0">
                <a:solidFill>
                  <a:schemeClr val="tx1">
                    <a:lumMod val="65000"/>
                    <a:lumOff val="35000"/>
                  </a:schemeClr>
                </a:solidFill>
                <a:latin typeface="Calibri" panose="020F0502020204030204"/>
              </a:rPr>
              <a:t> sur la </a:t>
            </a:r>
            <a:r>
              <a:rPr lang="en-US" sz="2800" b="1" kern="0" dirty="0">
                <a:solidFill>
                  <a:prstClr val="black">
                    <a:lumMod val="65000"/>
                    <a:lumOff val="35000"/>
                  </a:prstClr>
                </a:solidFill>
                <a:latin typeface="Calibri" panose="020F0502020204030204"/>
              </a:rPr>
              <a:t>nutrition des directives de VBG et 3) le guide des genres/</a:t>
            </a:r>
            <a:r>
              <a:rPr lang="en-US" sz="2800" b="1" kern="0" dirty="0" err="1">
                <a:solidFill>
                  <a:prstClr val="black">
                    <a:lumMod val="65000"/>
                    <a:lumOff val="35000"/>
                  </a:prstClr>
                </a:solidFill>
                <a:latin typeface="Calibri" panose="020F0502020204030204"/>
              </a:rPr>
              <a:t>chapitre</a:t>
            </a:r>
            <a:r>
              <a:rPr lang="en-US" sz="2800" b="1" kern="0" dirty="0">
                <a:solidFill>
                  <a:prstClr val="black">
                    <a:lumMod val="65000"/>
                    <a:lumOff val="35000"/>
                  </a:prstClr>
                </a:solidFill>
                <a:latin typeface="Calibri" panose="020F0502020204030204"/>
              </a:rPr>
              <a:t> sur la nutrition.</a:t>
            </a:r>
            <a:endParaRPr kumimoji="0" lang="en-US" sz="2800" b="1" i="0" u="none" strike="noStrike" kern="0" cap="none" spc="0" normalizeH="0" baseline="0" noProof="0" dirty="0">
              <a:ln>
                <a:noFill/>
              </a:ln>
              <a:solidFill>
                <a:prstClr val="black">
                  <a:lumMod val="65000"/>
                  <a:lumOff val="35000"/>
                </a:prstClr>
              </a:solidFill>
              <a:effectLst/>
              <a:uLnTx/>
              <a:uFillTx/>
              <a:latin typeface="Calibri" panose="020F0502020204030204"/>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2800" b="1" kern="0" dirty="0" err="1">
                <a:solidFill>
                  <a:prstClr val="black">
                    <a:lumMod val="65000"/>
                    <a:lumOff val="35000"/>
                  </a:prstClr>
                </a:solidFill>
                <a:latin typeface="Calibri" panose="020F0502020204030204"/>
              </a:rPr>
              <a:t>Fournir</a:t>
            </a:r>
            <a:r>
              <a:rPr lang="en-US" sz="2800" b="1" kern="0" dirty="0">
                <a:solidFill>
                  <a:prstClr val="black">
                    <a:lumMod val="65000"/>
                    <a:lumOff val="35000"/>
                  </a:prstClr>
                </a:solidFill>
                <a:latin typeface="Calibri" panose="020F0502020204030204"/>
              </a:rPr>
              <a:t> des </a:t>
            </a:r>
            <a:r>
              <a:rPr lang="en-US" sz="2800" b="1" kern="0" dirty="0" err="1">
                <a:solidFill>
                  <a:prstClr val="black">
                    <a:lumMod val="65000"/>
                    <a:lumOff val="35000"/>
                  </a:prstClr>
                </a:solidFill>
                <a:latin typeface="Calibri" panose="020F0502020204030204"/>
              </a:rPr>
              <a:t>conseils</a:t>
            </a:r>
            <a:r>
              <a:rPr lang="en-US" sz="2800" b="1" kern="0" dirty="0">
                <a:solidFill>
                  <a:prstClr val="black">
                    <a:lumMod val="65000"/>
                    <a:lumOff val="35000"/>
                  </a:prstClr>
                </a:solidFill>
                <a:latin typeface="Calibri" panose="020F0502020204030204"/>
              </a:rPr>
              <a:t> au </a:t>
            </a:r>
            <a:r>
              <a:rPr lang="en-US" sz="2800" b="1" kern="0" dirty="0" err="1">
                <a:solidFill>
                  <a:prstClr val="black">
                    <a:lumMod val="65000"/>
                    <a:lumOff val="35000"/>
                  </a:prstClr>
                </a:solidFill>
                <a:latin typeface="Calibri" panose="020F0502020204030204"/>
              </a:rPr>
              <a:t>sujet</a:t>
            </a:r>
            <a:r>
              <a:rPr lang="en-US" sz="2800" b="1" kern="0" dirty="0">
                <a:solidFill>
                  <a:prstClr val="black">
                    <a:lumMod val="65000"/>
                    <a:lumOff val="35000"/>
                  </a:prstClr>
                </a:solidFill>
                <a:latin typeface="Calibri" panose="020F0502020204030204"/>
              </a:rPr>
              <a:t> de </a:t>
            </a:r>
            <a:r>
              <a:rPr lang="en-US" sz="2800" b="1" kern="0" dirty="0" err="1">
                <a:solidFill>
                  <a:prstClr val="black">
                    <a:lumMod val="65000"/>
                    <a:lumOff val="35000"/>
                  </a:prstClr>
                </a:solidFill>
                <a:latin typeface="Calibri" panose="020F0502020204030204"/>
              </a:rPr>
              <a:t>l’intégration</a:t>
            </a:r>
            <a:r>
              <a:rPr lang="en-US" sz="2800" b="1" kern="0" dirty="0">
                <a:solidFill>
                  <a:prstClr val="black">
                    <a:lumMod val="65000"/>
                    <a:lumOff val="35000"/>
                  </a:prstClr>
                </a:solidFill>
                <a:latin typeface="Calibri" panose="020F0502020204030204"/>
              </a:rPr>
              <a:t> de la VBG dans le travail </a:t>
            </a:r>
            <a:r>
              <a:rPr lang="en-US" sz="2800" b="1" kern="0" dirty="0" err="1">
                <a:solidFill>
                  <a:prstClr val="black">
                    <a:lumMod val="65000"/>
                    <a:lumOff val="35000"/>
                  </a:prstClr>
                </a:solidFill>
                <a:latin typeface="Calibri" panose="020F0502020204030204"/>
              </a:rPr>
              <a:t>lié</a:t>
            </a:r>
            <a:r>
              <a:rPr lang="en-US" sz="2800" b="1" kern="0" dirty="0">
                <a:solidFill>
                  <a:prstClr val="black">
                    <a:lumMod val="65000"/>
                    <a:lumOff val="35000"/>
                  </a:prstClr>
                </a:solidFill>
                <a:latin typeface="Calibri" panose="020F0502020204030204"/>
              </a:rPr>
              <a:t> à </a:t>
            </a:r>
            <a:r>
              <a:rPr lang="en-US" sz="2800" b="1" kern="0" dirty="0" err="1">
                <a:solidFill>
                  <a:prstClr val="black">
                    <a:lumMod val="65000"/>
                    <a:lumOff val="35000"/>
                  </a:prstClr>
                </a:solidFill>
                <a:latin typeface="Calibri" panose="020F0502020204030204"/>
              </a:rPr>
              <a:t>l’identification</a:t>
            </a:r>
            <a:r>
              <a:rPr lang="en-US" sz="2800" b="1" kern="0" dirty="0">
                <a:solidFill>
                  <a:prstClr val="black">
                    <a:lumMod val="65000"/>
                    <a:lumOff val="35000"/>
                  </a:prstClr>
                </a:solidFill>
                <a:latin typeface="Calibri" panose="020F0502020204030204"/>
              </a:rPr>
              <a:t> des </a:t>
            </a:r>
            <a:r>
              <a:rPr lang="en-US" sz="2800" b="1" kern="0" dirty="0" err="1">
                <a:solidFill>
                  <a:prstClr val="black">
                    <a:lumMod val="65000"/>
                    <a:lumOff val="35000"/>
                  </a:prstClr>
                </a:solidFill>
                <a:latin typeface="Calibri" panose="020F0502020204030204"/>
              </a:rPr>
              <a:t>besoins</a:t>
            </a:r>
            <a:r>
              <a:rPr lang="en-US" sz="2800" b="1" kern="0" dirty="0">
                <a:solidFill>
                  <a:prstClr val="black">
                    <a:lumMod val="65000"/>
                    <a:lumOff val="35000"/>
                  </a:prstClr>
                </a:solidFill>
                <a:latin typeface="Calibri" panose="020F0502020204030204"/>
              </a:rPr>
              <a:t> </a:t>
            </a:r>
            <a:r>
              <a:rPr lang="en-US" sz="2800" b="1" kern="0" dirty="0" err="1">
                <a:solidFill>
                  <a:prstClr val="black">
                    <a:lumMod val="65000"/>
                    <a:lumOff val="35000"/>
                  </a:prstClr>
                </a:solidFill>
                <a:latin typeface="Calibri" panose="020F0502020204030204"/>
              </a:rPr>
              <a:t>comme</a:t>
            </a:r>
            <a:r>
              <a:rPr lang="en-US" sz="2800" b="1" kern="0" dirty="0">
                <a:solidFill>
                  <a:prstClr val="black">
                    <a:lumMod val="65000"/>
                    <a:lumOff val="35000"/>
                  </a:prstClr>
                </a:solidFill>
                <a:latin typeface="Calibri" panose="020F0502020204030204"/>
              </a:rPr>
              <a:t> </a:t>
            </a:r>
            <a:r>
              <a:rPr lang="en-US" sz="2800" b="1" kern="0" dirty="0" err="1">
                <a:solidFill>
                  <a:prstClr val="black">
                    <a:lumMod val="65000"/>
                    <a:lumOff val="35000"/>
                  </a:prstClr>
                </a:solidFill>
                <a:latin typeface="Calibri" panose="020F0502020204030204"/>
              </a:rPr>
              <a:t>l’évaluation</a:t>
            </a:r>
            <a:r>
              <a:rPr lang="en-US" sz="2800" b="1" kern="0" dirty="0">
                <a:solidFill>
                  <a:prstClr val="black">
                    <a:lumMod val="65000"/>
                    <a:lumOff val="35000"/>
                  </a:prstClr>
                </a:solidFill>
                <a:latin typeface="Calibri" panose="020F0502020204030204"/>
              </a:rPr>
              <a:t> </a:t>
            </a:r>
            <a:r>
              <a:rPr lang="en-US" sz="2800" b="1" kern="0" dirty="0" err="1">
                <a:solidFill>
                  <a:prstClr val="black">
                    <a:lumMod val="65000"/>
                    <a:lumOff val="35000"/>
                  </a:prstClr>
                </a:solidFill>
                <a:latin typeface="Calibri" panose="020F0502020204030204"/>
              </a:rPr>
              <a:t>rapide</a:t>
            </a:r>
            <a:r>
              <a:rPr lang="en-US" sz="2800" b="1" kern="0" dirty="0">
                <a:solidFill>
                  <a:prstClr val="black">
                    <a:lumMod val="65000"/>
                    <a:lumOff val="35000"/>
                  </a:prstClr>
                </a:solidFill>
                <a:latin typeface="Calibri" panose="020F0502020204030204"/>
              </a:rPr>
              <a:t> </a:t>
            </a:r>
            <a:r>
              <a:rPr lang="en-US" sz="2800" b="1" kern="0" dirty="0" err="1">
                <a:solidFill>
                  <a:prstClr val="black">
                    <a:lumMod val="65000"/>
                    <a:lumOff val="35000"/>
                  </a:prstClr>
                </a:solidFill>
                <a:latin typeface="Calibri" panose="020F0502020204030204"/>
              </a:rPr>
              <a:t>initiale</a:t>
            </a:r>
            <a:r>
              <a:rPr lang="en-US" sz="2800" b="1" kern="0" dirty="0">
                <a:solidFill>
                  <a:prstClr val="black">
                    <a:lumMod val="65000"/>
                    <a:lumOff val="35000"/>
                  </a:prstClr>
                </a:solidFill>
                <a:latin typeface="Calibri" panose="020F0502020204030204"/>
              </a:rPr>
              <a:t> </a:t>
            </a:r>
            <a:r>
              <a:rPr lang="en-US" sz="2800" b="1" kern="0" dirty="0" err="1">
                <a:solidFill>
                  <a:prstClr val="black">
                    <a:lumMod val="65000"/>
                    <a:lumOff val="35000"/>
                  </a:prstClr>
                </a:solidFill>
                <a:latin typeface="Calibri" panose="020F0502020204030204"/>
              </a:rPr>
              <a:t>multisectorielle</a:t>
            </a:r>
            <a:r>
              <a:rPr lang="en-US" sz="2800" b="1" kern="0" dirty="0">
                <a:solidFill>
                  <a:prstClr val="black">
                    <a:lumMod val="65000"/>
                    <a:lumOff val="35000"/>
                  </a:prstClr>
                </a:solidFill>
                <a:latin typeface="Calibri" panose="020F0502020204030204"/>
              </a:rPr>
              <a:t> et </a:t>
            </a:r>
            <a:r>
              <a:rPr lang="en-US" sz="2800" b="1" kern="0" dirty="0" err="1">
                <a:solidFill>
                  <a:prstClr val="black">
                    <a:lumMod val="65000"/>
                    <a:lumOff val="35000"/>
                  </a:prstClr>
                </a:solidFill>
                <a:latin typeface="Calibri" panose="020F0502020204030204"/>
              </a:rPr>
              <a:t>intersectorielle</a:t>
            </a:r>
            <a:r>
              <a:rPr lang="en-US" sz="2800" b="1" kern="0" dirty="0">
                <a:solidFill>
                  <a:prstClr val="black">
                    <a:lumMod val="65000"/>
                    <a:lumOff val="35000"/>
                  </a:prstClr>
                </a:solidFill>
                <a:latin typeface="Calibri" panose="020F0502020204030204"/>
              </a:rPr>
              <a:t> des </a:t>
            </a:r>
            <a:r>
              <a:rPr lang="en-US" sz="2800" b="1" kern="0" dirty="0" err="1">
                <a:solidFill>
                  <a:prstClr val="black">
                    <a:lumMod val="65000"/>
                    <a:lumOff val="35000"/>
                  </a:prstClr>
                </a:solidFill>
                <a:latin typeface="Calibri" panose="020F0502020204030204"/>
              </a:rPr>
              <a:t>besoins</a:t>
            </a:r>
            <a:r>
              <a:rPr lang="en-US" sz="2800" b="1" kern="0" dirty="0">
                <a:solidFill>
                  <a:prstClr val="black">
                    <a:lumMod val="65000"/>
                    <a:lumOff val="35000"/>
                  </a:prstClr>
                </a:solidFill>
                <a:latin typeface="Calibri" panose="020F0502020204030204"/>
              </a:rPr>
              <a:t>, aper</a:t>
            </a:r>
            <a:r>
              <a:rPr lang="en-US" sz="2800" b="1" kern="0" dirty="0">
                <a:solidFill>
                  <a:prstClr val="black">
                    <a:lumMod val="65000"/>
                    <a:lumOff val="35000"/>
                  </a:prstClr>
                </a:solidFill>
                <a:latin typeface="Calibri" panose="020F0502020204030204" pitchFamily="34" charset="0"/>
                <a:cs typeface="Calibri" panose="020F0502020204030204" pitchFamily="34" charset="0"/>
              </a:rPr>
              <a:t>çu de la situation </a:t>
            </a:r>
            <a:r>
              <a:rPr lang="en-US" sz="2800" b="1" kern="0" dirty="0" err="1">
                <a:solidFill>
                  <a:prstClr val="black">
                    <a:lumMod val="65000"/>
                    <a:lumOff val="35000"/>
                  </a:prstClr>
                </a:solidFill>
                <a:latin typeface="Calibri" panose="020F0502020204030204" pitchFamily="34" charset="0"/>
                <a:cs typeface="Calibri" panose="020F0502020204030204" pitchFamily="34" charset="0"/>
              </a:rPr>
              <a:t>humanitaire</a:t>
            </a:r>
            <a:r>
              <a:rPr lang="en-US" sz="2800" b="1" kern="0" dirty="0">
                <a:solidFill>
                  <a:prstClr val="black">
                    <a:lumMod val="65000"/>
                    <a:lumOff val="35000"/>
                  </a:prstClr>
                </a:solidFill>
                <a:latin typeface="Calibri" panose="020F0502020204030204" pitchFamily="34" charset="0"/>
                <a:cs typeface="Calibri" panose="020F0502020204030204" pitchFamily="34" charset="0"/>
              </a:rPr>
              <a:t> </a:t>
            </a:r>
            <a:r>
              <a:rPr lang="en-US" sz="2800" b="1" kern="0" dirty="0" err="1">
                <a:solidFill>
                  <a:prstClr val="black">
                    <a:lumMod val="65000"/>
                    <a:lumOff val="35000"/>
                  </a:prstClr>
                </a:solidFill>
                <a:latin typeface="Calibri" panose="020F0502020204030204" pitchFamily="34" charset="0"/>
                <a:cs typeface="Calibri" panose="020F0502020204030204" pitchFamily="34" charset="0"/>
              </a:rPr>
              <a:t>mondiale</a:t>
            </a:r>
            <a:r>
              <a:rPr lang="en-US" sz="2800" b="1" kern="0" dirty="0">
                <a:solidFill>
                  <a:prstClr val="black">
                    <a:lumMod val="65000"/>
                    <a:lumOff val="35000"/>
                  </a:prstClr>
                </a:solidFill>
                <a:latin typeface="Calibri" panose="020F0502020204030204" pitchFamily="34" charset="0"/>
                <a:cs typeface="Calibri" panose="020F0502020204030204" pitchFamily="34" charset="0"/>
              </a:rPr>
              <a:t> (HNO), etc.</a:t>
            </a:r>
            <a:endParaRPr kumimoji="0" lang="en-US" sz="2800" b="1" i="0" u="none" strike="noStrike" kern="0" cap="none" spc="0" normalizeH="0" baseline="0" noProof="0" dirty="0">
              <a:ln>
                <a:noFill/>
              </a:ln>
              <a:solidFill>
                <a:prstClr val="black">
                  <a:lumMod val="65000"/>
                  <a:lumOff val="35000"/>
                </a:prstClr>
              </a:solidFill>
              <a:effectLst/>
              <a:uLnTx/>
              <a:uFillTx/>
              <a:latin typeface="Calibri" panose="020F0502020204030204"/>
            </a:endParaRPr>
          </a:p>
        </p:txBody>
      </p:sp>
      <p:sp>
        <p:nvSpPr>
          <p:cNvPr id="7" name="Title 1">
            <a:extLst>
              <a:ext uri="{FF2B5EF4-FFF2-40B4-BE49-F238E27FC236}">
                <a16:creationId xmlns:a16="http://schemas.microsoft.com/office/drawing/2014/main" id="{FBB5F0E3-C719-408D-BA14-7EB63A401AD0}"/>
              </a:ext>
            </a:extLst>
          </p:cNvPr>
          <p:cNvSpPr txBox="1">
            <a:spLocks/>
          </p:cNvSpPr>
          <p:nvPr/>
        </p:nvSpPr>
        <p:spPr>
          <a:xfrm>
            <a:off x="0" y="-50218"/>
            <a:ext cx="11478986" cy="1597252"/>
          </a:xfrm>
          <a:prstGeom prst="rect">
            <a:avLst/>
          </a:prstGeom>
          <a:noFill/>
          <a:ln>
            <a:noFill/>
          </a:ln>
        </p:spPr>
        <p:style>
          <a:lnRef idx="0">
            <a:scrgbClr r="0" g="0" b="0"/>
          </a:lnRef>
          <a:fillRef idx="0">
            <a:scrgbClr r="0" g="0" b="0"/>
          </a:fillRef>
          <a:effectRef idx="0">
            <a:scrgbClr r="0" g="0" b="0"/>
          </a:effectRef>
          <a:fontRef idx="minor">
            <a:schemeClr val="dk1"/>
          </a:fontRef>
        </p:style>
        <p:txBody>
          <a:bodyPr>
            <a:normAutofit fontScale="975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400" b="0" i="0" u="none" strike="noStrike" kern="1200" cap="none" spc="0" normalizeH="0" baseline="0" noProof="0" dirty="0">
                <a:ln>
                  <a:noFill/>
                </a:ln>
                <a:solidFill>
                  <a:prstClr val="black">
                    <a:lumMod val="65000"/>
                    <a:lumOff val="35000"/>
                  </a:prstClr>
                </a:solidFill>
                <a:effectLst/>
                <a:uLnTx/>
                <a:uFillTx/>
                <a:latin typeface="Arial" pitchFamily="34"/>
                <a:ea typeface="+mn-ea"/>
                <a:cs typeface="Arial" pitchFamily="34"/>
              </a:rPr>
              <a:t>Suite…</a:t>
            </a:r>
            <a:endParaRPr kumimoji="0" lang="en-US" altLang="en-US" sz="4400" b="1" i="0" u="none" strike="noStrike" kern="1200" cap="none" spc="0" normalizeH="0" baseline="0" noProof="0" dirty="0">
              <a:ln>
                <a:noFill/>
              </a:ln>
              <a:solidFill>
                <a:prstClr val="black"/>
              </a:solidFill>
              <a:effectLst/>
              <a:uLnTx/>
              <a:uFillTx/>
              <a:latin typeface="Calibri Light" panose="020F0302020204030204" pitchFamily="34" charset="0"/>
              <a:ea typeface="+mn-ea"/>
              <a:cs typeface="+mn-cs"/>
            </a:endParaRPr>
          </a:p>
        </p:txBody>
      </p:sp>
    </p:spTree>
    <p:extLst>
      <p:ext uri="{BB962C8B-B14F-4D97-AF65-F5344CB8AC3E}">
        <p14:creationId xmlns:p14="http://schemas.microsoft.com/office/powerpoint/2010/main" val="148327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835F6BF-D7FD-47A2-A8DA-079AE73C1335}"/>
              </a:ext>
            </a:extLst>
          </p:cNvPr>
          <p:cNvSpPr txBox="1"/>
          <p:nvPr/>
        </p:nvSpPr>
        <p:spPr>
          <a:xfrm>
            <a:off x="375558" y="1828800"/>
            <a:ext cx="2792186" cy="2554545"/>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342900" lvl="0" indent="-342900">
              <a:buFont typeface="Arial" panose="020B0604020202020204" pitchFamily="34" charset="0"/>
              <a:buChar char="•"/>
              <a:defRPr/>
            </a:pPr>
            <a:r>
              <a:rPr lang="en-US" sz="3200" b="1" kern="0" dirty="0" err="1">
                <a:solidFill>
                  <a:srgbClr val="70AD47"/>
                </a:solidFill>
              </a:rPr>
              <a:t>Renforcer</a:t>
            </a:r>
            <a:r>
              <a:rPr lang="en-US" sz="3200" b="1" kern="0" dirty="0">
                <a:solidFill>
                  <a:srgbClr val="70AD47"/>
                </a:solidFill>
              </a:rPr>
              <a:t> les </a:t>
            </a:r>
            <a:r>
              <a:rPr lang="en-US" sz="3200" b="1" kern="0" dirty="0" err="1">
                <a:solidFill>
                  <a:srgbClr val="70AD47"/>
                </a:solidFill>
              </a:rPr>
              <a:t>capacités</a:t>
            </a:r>
            <a:r>
              <a:rPr lang="en-US" sz="3200" b="1" kern="0" dirty="0">
                <a:solidFill>
                  <a:srgbClr val="70AD47"/>
                </a:solidFill>
              </a:rPr>
              <a:t> des parties </a:t>
            </a:r>
            <a:r>
              <a:rPr lang="en-US" sz="3200" b="1" kern="0" dirty="0" err="1">
                <a:solidFill>
                  <a:srgbClr val="70AD47"/>
                </a:solidFill>
              </a:rPr>
              <a:t>prenantes</a:t>
            </a:r>
            <a:r>
              <a:rPr lang="en-US" sz="3200" b="1" kern="0" dirty="0">
                <a:solidFill>
                  <a:srgbClr val="70AD47"/>
                </a:solidFill>
              </a:rPr>
              <a:t> de la nutrition</a:t>
            </a:r>
            <a:endParaRPr kumimoji="0" lang="en-US" sz="3200" b="1" i="0" u="none" strike="noStrike" kern="0" cap="none" spc="0" normalizeH="0" baseline="0" noProof="0" dirty="0">
              <a:ln>
                <a:noFill/>
              </a:ln>
              <a:solidFill>
                <a:srgbClr val="70AD47"/>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D835F6BF-D7FD-47A2-A8DA-079AE73C1335}"/>
              </a:ext>
            </a:extLst>
          </p:cNvPr>
          <p:cNvSpPr txBox="1"/>
          <p:nvPr/>
        </p:nvSpPr>
        <p:spPr>
          <a:xfrm>
            <a:off x="4419600" y="1828800"/>
            <a:ext cx="5791200" cy="353943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nchor="t">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3200" b="1" i="0" u="none" strike="noStrike" kern="0" cap="none" spc="0" normalizeH="0" baseline="0" noProof="0" dirty="0" err="1">
                <a:ln>
                  <a:noFill/>
                </a:ln>
                <a:solidFill>
                  <a:schemeClr val="tx1">
                    <a:lumMod val="65000"/>
                    <a:lumOff val="35000"/>
                  </a:schemeClr>
                </a:solidFill>
                <a:effectLst/>
                <a:uLnTx/>
                <a:uFillTx/>
                <a:latin typeface="Calibri" panose="020F0502020204030204"/>
                <a:ea typeface="+mn-ea"/>
                <a:cs typeface="+mn-cs"/>
              </a:rPr>
              <a:t>Initier</a:t>
            </a:r>
            <a:r>
              <a:rPr kumimoji="0" lang="en-US" sz="3200" b="1" i="0" u="none" strike="noStrike" kern="0" cap="none" spc="0" normalizeH="0" baseline="0" noProof="0" dirty="0">
                <a:ln>
                  <a:noFill/>
                </a:ln>
                <a:solidFill>
                  <a:schemeClr val="tx1">
                    <a:lumMod val="65000"/>
                    <a:lumOff val="35000"/>
                  </a:schemeClr>
                </a:solidFill>
                <a:effectLst/>
                <a:uLnTx/>
                <a:uFillTx/>
                <a:latin typeface="Calibri" panose="020F0502020204030204"/>
                <a:ea typeface="+mn-ea"/>
                <a:cs typeface="+mn-cs"/>
              </a:rPr>
              <a:t> et </a:t>
            </a:r>
            <a:r>
              <a:rPr kumimoji="0" lang="en-US" sz="3200" b="1" i="0" u="none" strike="noStrike" kern="0" cap="none" spc="0" normalizeH="0" baseline="0" noProof="0" dirty="0" err="1">
                <a:ln>
                  <a:noFill/>
                </a:ln>
                <a:solidFill>
                  <a:schemeClr val="tx1">
                    <a:lumMod val="65000"/>
                    <a:lumOff val="35000"/>
                  </a:schemeClr>
                </a:solidFill>
                <a:effectLst/>
                <a:uLnTx/>
                <a:uFillTx/>
                <a:latin typeface="Calibri" panose="020F0502020204030204"/>
                <a:ea typeface="+mn-ea"/>
                <a:cs typeface="+mn-cs"/>
              </a:rPr>
              <a:t>diriger</a:t>
            </a:r>
            <a:r>
              <a:rPr kumimoji="0" lang="en-US" sz="3200" b="1" i="0" u="none" strike="noStrike" kern="0" cap="none" spc="0" normalizeH="0" baseline="0" noProof="0" dirty="0">
                <a:ln>
                  <a:noFill/>
                </a:ln>
                <a:solidFill>
                  <a:schemeClr val="tx1">
                    <a:lumMod val="65000"/>
                    <a:lumOff val="35000"/>
                  </a:schemeClr>
                </a:solidFill>
                <a:effectLst/>
                <a:uLnTx/>
                <a:uFillTx/>
                <a:latin typeface="Calibri" panose="020F0502020204030204"/>
                <a:ea typeface="+mn-ea"/>
                <a:cs typeface="+mn-cs"/>
              </a:rPr>
              <a:t> </a:t>
            </a:r>
            <a:r>
              <a:rPr lang="en-US" sz="3200" b="1" kern="0" dirty="0">
                <a:solidFill>
                  <a:schemeClr val="tx1">
                    <a:lumMod val="65000"/>
                    <a:lumOff val="35000"/>
                  </a:schemeClr>
                </a:solidFill>
                <a:latin typeface="Calibri" panose="020F0502020204030204"/>
              </a:rPr>
              <a:t>des formations au </a:t>
            </a:r>
            <a:r>
              <a:rPr lang="en-US" sz="3200" b="1" kern="0" dirty="0" err="1">
                <a:solidFill>
                  <a:schemeClr val="tx1">
                    <a:lumMod val="65000"/>
                    <a:lumOff val="35000"/>
                  </a:schemeClr>
                </a:solidFill>
                <a:latin typeface="Calibri" panose="020F0502020204030204"/>
              </a:rPr>
              <a:t>sujet</a:t>
            </a:r>
            <a:r>
              <a:rPr lang="en-US" sz="3200" b="1" kern="0" dirty="0">
                <a:solidFill>
                  <a:schemeClr val="tx1">
                    <a:lumMod val="65000"/>
                    <a:lumOff val="35000"/>
                  </a:schemeClr>
                </a:solidFill>
                <a:latin typeface="Calibri" panose="020F0502020204030204"/>
              </a:rPr>
              <a:t> des </a:t>
            </a:r>
            <a:r>
              <a:rPr lang="en-US" sz="3200" b="1" kern="0" dirty="0" err="1">
                <a:solidFill>
                  <a:schemeClr val="tx1">
                    <a:lumMod val="65000"/>
                    <a:lumOff val="35000"/>
                  </a:schemeClr>
                </a:solidFill>
                <a:latin typeface="Calibri" panose="020F0502020204030204"/>
              </a:rPr>
              <a:t>programmations</a:t>
            </a:r>
            <a:r>
              <a:rPr lang="en-US" sz="3200" b="1" kern="0" dirty="0">
                <a:solidFill>
                  <a:schemeClr val="tx1">
                    <a:lumMod val="65000"/>
                    <a:lumOff val="35000"/>
                  </a:schemeClr>
                </a:solidFill>
                <a:latin typeface="Calibri" panose="020F0502020204030204"/>
              </a:rPr>
              <a:t> </a:t>
            </a:r>
            <a:r>
              <a:rPr lang="en-US" sz="3200" b="1" kern="0" dirty="0" err="1">
                <a:solidFill>
                  <a:schemeClr val="tx1">
                    <a:lumMod val="65000"/>
                    <a:lumOff val="35000"/>
                  </a:schemeClr>
                </a:solidFill>
                <a:latin typeface="Calibri" panose="020F0502020204030204"/>
              </a:rPr>
              <a:t>réactives</a:t>
            </a:r>
            <a:r>
              <a:rPr lang="en-US" sz="3200" b="1" kern="0" dirty="0">
                <a:solidFill>
                  <a:schemeClr val="tx1">
                    <a:lumMod val="65000"/>
                    <a:lumOff val="35000"/>
                  </a:schemeClr>
                </a:solidFill>
                <a:latin typeface="Calibri" panose="020F0502020204030204"/>
              </a:rPr>
              <a:t> au genre et </a:t>
            </a:r>
            <a:r>
              <a:rPr lang="en-US" sz="3200" b="1" kern="0" dirty="0">
                <a:solidFill>
                  <a:schemeClr val="tx1">
                    <a:lumMod val="65000"/>
                    <a:lumOff val="35000"/>
                  </a:schemeClr>
                </a:solidFill>
                <a:latin typeface="Calibri"/>
                <a:cs typeface="Calibri"/>
              </a:rPr>
              <a:t>à </a:t>
            </a:r>
            <a:r>
              <a:rPr lang="en-US" sz="3200" b="1" kern="0" dirty="0">
                <a:solidFill>
                  <a:schemeClr val="tx1">
                    <a:lumMod val="65000"/>
                    <a:lumOff val="35000"/>
                  </a:schemeClr>
                </a:solidFill>
                <a:latin typeface="Calibri" panose="020F0502020204030204"/>
              </a:rPr>
              <a:t>la VBG pour les </a:t>
            </a:r>
            <a:r>
              <a:rPr lang="en-US" sz="3200" b="1" kern="0" dirty="0" err="1">
                <a:solidFill>
                  <a:schemeClr val="tx1">
                    <a:lumMod val="65000"/>
                    <a:lumOff val="35000"/>
                  </a:schemeClr>
                </a:solidFill>
                <a:latin typeface="Calibri" panose="020F0502020204030204"/>
              </a:rPr>
              <a:t>coordinateur</a:t>
            </a:r>
            <a:r>
              <a:rPr lang="en-US" sz="3200" b="1" kern="0" dirty="0">
                <a:solidFill>
                  <a:schemeClr val="tx1">
                    <a:lumMod val="65000"/>
                    <a:lumOff val="35000"/>
                  </a:schemeClr>
                </a:solidFill>
                <a:latin typeface="Calibri" panose="020F0502020204030204"/>
              </a:rPr>
              <a:t>(-trice)s dans les pays et </a:t>
            </a:r>
            <a:r>
              <a:rPr lang="en-US" sz="3200" b="1" kern="0" dirty="0" err="1">
                <a:solidFill>
                  <a:schemeClr val="tx1">
                    <a:lumMod val="65000"/>
                    <a:lumOff val="35000"/>
                  </a:schemeClr>
                </a:solidFill>
                <a:latin typeface="Calibri" panose="020F0502020204030204"/>
              </a:rPr>
              <a:t>ensuite</a:t>
            </a:r>
            <a:r>
              <a:rPr lang="en-US" sz="3200" b="1" kern="0" dirty="0">
                <a:solidFill>
                  <a:schemeClr val="tx1">
                    <a:lumMod val="65000"/>
                    <a:lumOff val="35000"/>
                  </a:schemeClr>
                </a:solidFill>
                <a:latin typeface="Calibri" panose="020F0502020204030204"/>
              </a:rPr>
              <a:t> pour les </a:t>
            </a:r>
            <a:r>
              <a:rPr lang="en-US" sz="3200" b="1" kern="0" dirty="0" err="1">
                <a:solidFill>
                  <a:schemeClr val="tx1">
                    <a:lumMod val="65000"/>
                    <a:lumOff val="35000"/>
                  </a:schemeClr>
                </a:solidFill>
                <a:latin typeface="Calibri" panose="020F0502020204030204"/>
              </a:rPr>
              <a:t>personnels</a:t>
            </a:r>
            <a:r>
              <a:rPr lang="en-US" sz="3200" b="1" kern="0" dirty="0">
                <a:solidFill>
                  <a:schemeClr val="tx1">
                    <a:lumMod val="65000"/>
                    <a:lumOff val="35000"/>
                  </a:schemeClr>
                </a:solidFill>
                <a:latin typeface="Calibri" panose="020F0502020204030204"/>
              </a:rPr>
              <a:t> des </a:t>
            </a:r>
            <a:r>
              <a:rPr lang="en-US" sz="3200" b="1" kern="0" dirty="0" err="1">
                <a:solidFill>
                  <a:schemeClr val="tx1">
                    <a:lumMod val="65000"/>
                    <a:lumOff val="35000"/>
                  </a:schemeClr>
                </a:solidFill>
                <a:latin typeface="Calibri" panose="020F0502020204030204"/>
              </a:rPr>
              <a:t>programmes</a:t>
            </a:r>
            <a:r>
              <a:rPr lang="en-US" sz="3200" b="1" kern="0" dirty="0">
                <a:solidFill>
                  <a:schemeClr val="tx1">
                    <a:lumMod val="65000"/>
                    <a:lumOff val="35000"/>
                  </a:schemeClr>
                </a:solidFill>
                <a:latin typeface="Calibri" panose="020F0502020204030204"/>
              </a:rPr>
              <a:t>.</a:t>
            </a:r>
            <a:endParaRPr kumimoji="0" lang="en-US" sz="3200" b="1" i="0" u="none" strike="noStrike" kern="0" cap="none" spc="0" normalizeH="0" baseline="0" noProof="0" dirty="0">
              <a:ln>
                <a:noFill/>
              </a:ln>
              <a:solidFill>
                <a:schemeClr val="tx1">
                  <a:lumMod val="65000"/>
                  <a:lumOff val="35000"/>
                </a:schemeClr>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FBB5F0E3-C719-408D-BA14-7EB63A401AD0}"/>
              </a:ext>
            </a:extLst>
          </p:cNvPr>
          <p:cNvSpPr txBox="1">
            <a:spLocks/>
          </p:cNvSpPr>
          <p:nvPr/>
        </p:nvSpPr>
        <p:spPr>
          <a:xfrm>
            <a:off x="0" y="-7086"/>
            <a:ext cx="11478986" cy="1597252"/>
          </a:xfrm>
          <a:prstGeom prst="rect">
            <a:avLst/>
          </a:prstGeom>
          <a:noFill/>
          <a:ln>
            <a:noFill/>
          </a:ln>
        </p:spPr>
        <p:style>
          <a:lnRef idx="0">
            <a:scrgbClr r="0" g="0" b="0"/>
          </a:lnRef>
          <a:fillRef idx="0">
            <a:scrgbClr r="0" g="0" b="0"/>
          </a:fillRef>
          <a:effectRef idx="0">
            <a:scrgbClr r="0" g="0" b="0"/>
          </a:effectRef>
          <a:fontRef idx="minor">
            <a:schemeClr val="dk1"/>
          </a:fontRef>
        </p:style>
        <p:txBody>
          <a:bodyPr>
            <a:normAutofit fontScale="975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sz="4500" dirty="0">
                <a:solidFill>
                  <a:prstClr val="black">
                    <a:lumMod val="65000"/>
                    <a:lumOff val="35000"/>
                  </a:prstClr>
                </a:solidFill>
                <a:latin typeface="Arial" pitchFamily="34"/>
                <a:cs typeface="Arial" pitchFamily="34"/>
              </a:rPr>
              <a:t>Suite</a:t>
            </a:r>
            <a:r>
              <a:rPr kumimoji="0" lang="en-US" altLang="en-US" sz="4500" b="0" i="0" u="none" strike="noStrike" kern="1200" cap="none" spc="0" normalizeH="0" baseline="0" noProof="0" dirty="0">
                <a:ln>
                  <a:noFill/>
                </a:ln>
                <a:solidFill>
                  <a:prstClr val="black">
                    <a:lumMod val="65000"/>
                    <a:lumOff val="35000"/>
                  </a:prstClr>
                </a:solidFill>
                <a:effectLst/>
                <a:uLnTx/>
                <a:uFillTx/>
                <a:latin typeface="Arial" pitchFamily="34"/>
                <a:ea typeface="+mn-ea"/>
                <a:cs typeface="Arial" pitchFamily="34"/>
              </a:rPr>
              <a: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000" b="1" i="0" u="none" strike="noStrike" kern="1200" cap="none" spc="0" normalizeH="0" baseline="0" noProof="0" dirty="0">
              <a:ln>
                <a:noFill/>
              </a:ln>
              <a:solidFill>
                <a:prstClr val="black"/>
              </a:solidFill>
              <a:effectLst/>
              <a:uLnTx/>
              <a:uFillTx/>
              <a:latin typeface="Calibri Light" panose="020F0302020204030204" pitchFamily="34" charset="0"/>
              <a:ea typeface="+mn-ea"/>
              <a:cs typeface="+mn-cs"/>
            </a:endParaRPr>
          </a:p>
        </p:txBody>
      </p:sp>
    </p:spTree>
    <p:extLst>
      <p:ext uri="{BB962C8B-B14F-4D97-AF65-F5344CB8AC3E}">
        <p14:creationId xmlns:p14="http://schemas.microsoft.com/office/powerpoint/2010/main" val="2644807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835F6BF-D7FD-47A2-A8DA-079AE73C1335}"/>
              </a:ext>
            </a:extLst>
          </p:cNvPr>
          <p:cNvSpPr txBox="1"/>
          <p:nvPr/>
        </p:nvSpPr>
        <p:spPr>
          <a:xfrm>
            <a:off x="358657" y="1183829"/>
            <a:ext cx="2677885" cy="156966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0" cap="none" spc="0" normalizeH="0" baseline="0" noProof="0" dirty="0">
                <a:ln>
                  <a:noFill/>
                </a:ln>
                <a:solidFill>
                  <a:srgbClr val="70AD47"/>
                </a:solidFill>
                <a:effectLst/>
                <a:uLnTx/>
                <a:uFillTx/>
                <a:latin typeface="Calibri" panose="020F0502020204030204"/>
                <a:ea typeface="+mn-ea"/>
                <a:cs typeface="+mn-cs"/>
              </a:rPr>
              <a:t>Influencer </a:t>
            </a:r>
            <a:r>
              <a:rPr kumimoji="0" lang="en-US" sz="3200" b="1" i="0" u="none" strike="noStrike" kern="0" cap="none" spc="0" normalizeH="0" baseline="0" noProof="0">
                <a:ln>
                  <a:noFill/>
                </a:ln>
                <a:solidFill>
                  <a:srgbClr val="70AD47"/>
                </a:solidFill>
                <a:effectLst/>
                <a:uLnTx/>
                <a:uFillTx/>
                <a:latin typeface="Calibri" panose="020F0502020204030204"/>
                <a:ea typeface="+mn-ea"/>
                <a:cs typeface="+mn-cs"/>
              </a:rPr>
              <a:t>et </a:t>
            </a:r>
            <a:r>
              <a:rPr lang="en-US" sz="3200" b="1" kern="0" dirty="0" err="1">
                <a:solidFill>
                  <a:srgbClr val="70AD47"/>
                </a:solidFill>
                <a:latin typeface="Calibri" panose="020F0502020204030204"/>
              </a:rPr>
              <a:t>et</a:t>
            </a:r>
            <a:r>
              <a:rPr lang="en-US" sz="3200" b="1" kern="0">
                <a:solidFill>
                  <a:srgbClr val="70AD47"/>
                </a:solidFill>
                <a:latin typeface="Calibri" panose="020F0502020204030204"/>
              </a:rPr>
              <a:t> faire du plaidoyer</a:t>
            </a:r>
            <a:endParaRPr kumimoji="0" lang="en-US" sz="3200" b="1" i="0" u="none" strike="noStrike" kern="0" cap="none" spc="0" normalizeH="0" baseline="0" noProof="0" dirty="0">
              <a:ln>
                <a:noFill/>
              </a:ln>
              <a:solidFill>
                <a:srgbClr val="70AD47"/>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D835F6BF-D7FD-47A2-A8DA-079AE73C1335}"/>
              </a:ext>
            </a:extLst>
          </p:cNvPr>
          <p:cNvSpPr txBox="1"/>
          <p:nvPr/>
        </p:nvSpPr>
        <p:spPr>
          <a:xfrm>
            <a:off x="3850105" y="1183829"/>
            <a:ext cx="8192503" cy="550920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Promouvoir</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l’intégration</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du genre et de la VBG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en</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tant</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que bonne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pratique</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de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programmation</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par le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partage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connaissances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autour</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pratiques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réussies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Intégrer</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la VBG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dans</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les plans de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réponse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humanitaire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(HRP) et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l’aperçu</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besoins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humanitaires (HNO)</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Travailler</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avec les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équipes</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de pays (HCT) sur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l’integration</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des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programmes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réactifs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au</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genre et à la VBG</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au debut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d’une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situation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d’urgence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FBB5F0E3-C719-408D-BA14-7EB63A401AD0}"/>
              </a:ext>
            </a:extLst>
          </p:cNvPr>
          <p:cNvSpPr txBox="1">
            <a:spLocks/>
          </p:cNvSpPr>
          <p:nvPr/>
        </p:nvSpPr>
        <p:spPr>
          <a:xfrm>
            <a:off x="0" y="-179614"/>
            <a:ext cx="11478986" cy="1597252"/>
          </a:xfrm>
          <a:prstGeom prst="rect">
            <a:avLst/>
          </a:prstGeom>
          <a:noFill/>
          <a:ln>
            <a:noFill/>
          </a:ln>
        </p:spPr>
        <p:style>
          <a:lnRef idx="0">
            <a:scrgbClr r="0" g="0" b="0"/>
          </a:lnRef>
          <a:fillRef idx="0">
            <a:scrgbClr r="0" g="0" b="0"/>
          </a:fillRef>
          <a:effectRef idx="0">
            <a:scrgbClr r="0" g="0" b="0"/>
          </a:effectRef>
          <a:fontRef idx="minor">
            <a:schemeClr val="dk1"/>
          </a:fontRef>
        </p:style>
        <p:txBody>
          <a:bodyPr>
            <a:normAutofit fontScale="975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000" b="1" i="0" u="none" strike="noStrike" kern="1200" cap="none" spc="0" normalizeH="0" baseline="0" noProof="0" dirty="0">
              <a:ln>
                <a:noFill/>
              </a:ln>
              <a:solidFill>
                <a:prstClr val="black"/>
              </a:solidFill>
              <a:effectLst/>
              <a:uLnTx/>
              <a:uFillTx/>
              <a:latin typeface="Calibri Light" panose="020F0302020204030204" pitchFamily="34" charset="0"/>
              <a:ea typeface="+mn-ea"/>
              <a:cs typeface="+mn-cs"/>
            </a:endParaRPr>
          </a:p>
        </p:txBody>
      </p:sp>
      <p:sp>
        <p:nvSpPr>
          <p:cNvPr id="8" name="Title 1">
            <a:extLst>
              <a:ext uri="{FF2B5EF4-FFF2-40B4-BE49-F238E27FC236}">
                <a16:creationId xmlns:a16="http://schemas.microsoft.com/office/drawing/2014/main" id="{FBB5F0E3-C719-408D-BA14-7EB63A401AD0}"/>
              </a:ext>
            </a:extLst>
          </p:cNvPr>
          <p:cNvSpPr txBox="1">
            <a:spLocks/>
          </p:cNvSpPr>
          <p:nvPr/>
        </p:nvSpPr>
        <p:spPr>
          <a:xfrm>
            <a:off x="152400" y="-27214"/>
            <a:ext cx="11478986" cy="1597252"/>
          </a:xfrm>
          <a:prstGeom prst="rect">
            <a:avLst/>
          </a:prstGeom>
          <a:noFill/>
          <a:ln>
            <a:noFill/>
          </a:ln>
        </p:spPr>
        <p:style>
          <a:lnRef idx="0">
            <a:scrgbClr r="0" g="0" b="0"/>
          </a:lnRef>
          <a:fillRef idx="0">
            <a:scrgbClr r="0" g="0" b="0"/>
          </a:fillRef>
          <a:effectRef idx="0">
            <a:scrgbClr r="0" g="0" b="0"/>
          </a:effectRef>
          <a:fontRef idx="minor">
            <a:schemeClr val="dk1"/>
          </a:fontRef>
        </p:style>
        <p:txBody>
          <a:bodyPr>
            <a:normAutofit fontScale="975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sz="4500" dirty="0">
                <a:solidFill>
                  <a:prstClr val="black">
                    <a:lumMod val="65000"/>
                    <a:lumOff val="35000"/>
                  </a:prstClr>
                </a:solidFill>
                <a:latin typeface="Arial" pitchFamily="34"/>
                <a:cs typeface="Arial" pitchFamily="34"/>
              </a:rPr>
              <a:t>Suite.</a:t>
            </a:r>
            <a:r>
              <a:rPr kumimoji="0" lang="en-US" altLang="en-US" sz="4500" b="0" i="0" u="none" strike="noStrike" kern="1200" cap="none" spc="0" normalizeH="0" baseline="0" noProof="0" dirty="0">
                <a:ln>
                  <a:noFill/>
                </a:ln>
                <a:solidFill>
                  <a:prstClr val="black">
                    <a:lumMod val="65000"/>
                    <a:lumOff val="35000"/>
                  </a:prstClr>
                </a:solidFill>
                <a:effectLst/>
                <a:uLnTx/>
                <a:uFillTx/>
                <a:latin typeface="Arial" pitchFamily="34"/>
                <a:ea typeface="+mn-ea"/>
                <a:cs typeface="Arial" pitchFamily="34"/>
              </a:rPr>
              <a: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000" b="1" i="0" u="none" strike="noStrike" kern="1200" cap="none" spc="0" normalizeH="0" baseline="0" noProof="0" dirty="0">
              <a:ln>
                <a:noFill/>
              </a:ln>
              <a:solidFill>
                <a:prstClr val="black"/>
              </a:solidFill>
              <a:effectLst/>
              <a:uLnTx/>
              <a:uFillTx/>
              <a:latin typeface="Calibri Light" panose="020F0302020204030204" pitchFamily="34" charset="0"/>
              <a:ea typeface="+mn-ea"/>
              <a:cs typeface="+mn-cs"/>
            </a:endParaRPr>
          </a:p>
        </p:txBody>
      </p:sp>
    </p:spTree>
    <p:extLst>
      <p:ext uri="{BB962C8B-B14F-4D97-AF65-F5344CB8AC3E}">
        <p14:creationId xmlns:p14="http://schemas.microsoft.com/office/powerpoint/2010/main" val="1028951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5556"/>
            <a:ext cx="11353800" cy="1534886"/>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dirty="0" err="1">
                <a:solidFill>
                  <a:schemeClr val="tx1">
                    <a:lumMod val="65000"/>
                    <a:lumOff val="35000"/>
                  </a:schemeClr>
                </a:solidFill>
                <a:latin typeface="Arial" pitchFamily="34"/>
                <a:ea typeface="+mj-ea"/>
                <a:cs typeface="Arial" pitchFamily="34"/>
              </a:rPr>
              <a:t>Exemples</a:t>
            </a:r>
            <a:r>
              <a:rPr lang="en-US" dirty="0">
                <a:solidFill>
                  <a:schemeClr val="tx1">
                    <a:lumMod val="65000"/>
                    <a:lumOff val="35000"/>
                  </a:schemeClr>
                </a:solidFill>
                <a:latin typeface="Arial" pitchFamily="34"/>
                <a:ea typeface="+mj-ea"/>
                <a:cs typeface="Arial" pitchFamily="34"/>
              </a:rPr>
              <a:t> </a:t>
            </a:r>
            <a:r>
              <a:rPr lang="en-US" dirty="0" err="1">
                <a:solidFill>
                  <a:schemeClr val="tx1">
                    <a:lumMod val="65000"/>
                    <a:lumOff val="35000"/>
                  </a:schemeClr>
                </a:solidFill>
                <a:latin typeface="Arial" pitchFamily="34"/>
                <a:ea typeface="+mj-ea"/>
                <a:cs typeface="Arial" pitchFamily="34"/>
              </a:rPr>
              <a:t>d’intégration</a:t>
            </a:r>
            <a:r>
              <a:rPr lang="en-US" dirty="0">
                <a:solidFill>
                  <a:schemeClr val="tx1">
                    <a:lumMod val="65000"/>
                    <a:lumOff val="35000"/>
                  </a:schemeClr>
                </a:solidFill>
                <a:latin typeface="Arial" pitchFamily="34"/>
                <a:ea typeface="+mj-ea"/>
                <a:cs typeface="Arial" pitchFamily="34"/>
              </a:rPr>
              <a:t> </a:t>
            </a:r>
            <a:r>
              <a:rPr lang="en-US" dirty="0" err="1">
                <a:solidFill>
                  <a:schemeClr val="tx1">
                    <a:lumMod val="65000"/>
                    <a:lumOff val="35000"/>
                  </a:schemeClr>
                </a:solidFill>
                <a:latin typeface="Arial" pitchFamily="34"/>
                <a:ea typeface="+mj-ea"/>
                <a:cs typeface="Arial" pitchFamily="34"/>
              </a:rPr>
              <a:t>dans</a:t>
            </a:r>
            <a:r>
              <a:rPr lang="en-US" dirty="0">
                <a:solidFill>
                  <a:schemeClr val="tx1">
                    <a:lumMod val="65000"/>
                    <a:lumOff val="35000"/>
                  </a:schemeClr>
                </a:solidFill>
                <a:latin typeface="Arial" pitchFamily="34"/>
                <a:ea typeface="+mj-ea"/>
                <a:cs typeface="Arial" pitchFamily="34"/>
              </a:rPr>
              <a:t> les HNO/HRP</a:t>
            </a:r>
          </a:p>
        </p:txBody>
      </p:sp>
      <p:sp>
        <p:nvSpPr>
          <p:cNvPr id="4" name="Content Placeholder 2">
            <a:extLst>
              <a:ext uri="{FF2B5EF4-FFF2-40B4-BE49-F238E27FC236}">
                <a16:creationId xmlns:a16="http://schemas.microsoft.com/office/drawing/2014/main" id="{C32D3C0F-B295-4662-84E4-2A20885D1BF7}"/>
              </a:ext>
            </a:extLst>
          </p:cNvPr>
          <p:cNvSpPr>
            <a:spLocks noGrp="1"/>
          </p:cNvSpPr>
          <p:nvPr>
            <p:ph idx="1"/>
          </p:nvPr>
        </p:nvSpPr>
        <p:spPr>
          <a:xfrm>
            <a:off x="293913" y="1159330"/>
            <a:ext cx="11511643" cy="4817811"/>
          </a:xfr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chor="t">
            <a:noAutofit/>
          </a:bodyPr>
          <a:lstStyle/>
          <a:p>
            <a:pPr marL="0" indent="0">
              <a:buNone/>
            </a:pPr>
            <a:r>
              <a:rPr lang="en-US" sz="3200" b="1" kern="0" dirty="0">
                <a:solidFill>
                  <a:schemeClr val="tx1">
                    <a:lumMod val="65000"/>
                    <a:lumOff val="35000"/>
                  </a:schemeClr>
                </a:solidFill>
              </a:rPr>
              <a:t>Sud-Soudan </a:t>
            </a:r>
          </a:p>
          <a:p>
            <a:r>
              <a:rPr lang="en-US" sz="3200" b="1" kern="0" dirty="0">
                <a:solidFill>
                  <a:schemeClr val="tx1">
                    <a:lumMod val="65000"/>
                    <a:lumOff val="35000"/>
                  </a:schemeClr>
                </a:solidFill>
              </a:rPr>
              <a:t>Les services de nutrition </a:t>
            </a:r>
            <a:r>
              <a:rPr lang="en-US" sz="3200" b="1" kern="0" dirty="0" err="1">
                <a:solidFill>
                  <a:schemeClr val="tx1">
                    <a:lumMod val="65000"/>
                    <a:lumOff val="35000"/>
                  </a:schemeClr>
                </a:solidFill>
              </a:rPr>
              <a:t>seront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considérés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comme</a:t>
            </a:r>
            <a:r>
              <a:rPr lang="en-US" sz="3200" b="1" kern="0" dirty="0">
                <a:solidFill>
                  <a:schemeClr val="tx1">
                    <a:lumMod val="65000"/>
                    <a:lumOff val="35000"/>
                  </a:schemeClr>
                </a:solidFill>
              </a:rPr>
              <a:t> des points </a:t>
            </a:r>
            <a:r>
              <a:rPr lang="en-US" sz="3200" b="1" kern="0" dirty="0" err="1">
                <a:solidFill>
                  <a:schemeClr val="tx1">
                    <a:lumMod val="65000"/>
                    <a:lumOff val="35000"/>
                  </a:schemeClr>
                </a:solidFill>
              </a:rPr>
              <a:t>d’accès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potentiels</a:t>
            </a:r>
            <a:r>
              <a:rPr lang="en-US" sz="3200" b="1" kern="0" dirty="0">
                <a:solidFill>
                  <a:schemeClr val="tx1">
                    <a:lumMod val="65000"/>
                    <a:lumOff val="35000"/>
                  </a:schemeClr>
                </a:solidFill>
              </a:rPr>
              <a:t> pour les </a:t>
            </a:r>
            <a:r>
              <a:rPr lang="en-US" sz="3200" b="1" kern="0" dirty="0" err="1">
                <a:solidFill>
                  <a:schemeClr val="tx1">
                    <a:lumMod val="65000"/>
                    <a:lumOff val="35000"/>
                  </a:schemeClr>
                </a:solidFill>
              </a:rPr>
              <a:t>survivant</a:t>
            </a:r>
            <a:r>
              <a:rPr lang="en-US" sz="3200" b="1" kern="0" dirty="0">
                <a:solidFill>
                  <a:schemeClr val="tx1">
                    <a:lumMod val="65000"/>
                    <a:lumOff val="35000"/>
                  </a:schemeClr>
                </a:solidFill>
              </a:rPr>
              <a:t>(e)s de VBG qui </a:t>
            </a:r>
            <a:r>
              <a:rPr lang="en-US" sz="3200" b="1" kern="0" dirty="0" err="1">
                <a:solidFill>
                  <a:schemeClr val="tx1">
                    <a:lumMod val="65000"/>
                    <a:lumOff val="35000"/>
                  </a:schemeClr>
                </a:solidFill>
              </a:rPr>
              <a:t>cherchent</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l’aide</a:t>
            </a:r>
            <a:r>
              <a:rPr lang="en-US" sz="3200" b="1" kern="0" dirty="0">
                <a:solidFill>
                  <a:schemeClr val="tx1">
                    <a:lumMod val="65000"/>
                    <a:lumOff val="35000"/>
                  </a:schemeClr>
                </a:solidFill>
              </a:rPr>
              <a:t>, avec un personnel de nutrition </a:t>
            </a:r>
            <a:r>
              <a:rPr lang="en-US" sz="3200" b="1" kern="0" dirty="0" err="1">
                <a:solidFill>
                  <a:schemeClr val="tx1">
                    <a:lumMod val="65000"/>
                    <a:lumOff val="35000"/>
                  </a:schemeClr>
                </a:solidFill>
              </a:rPr>
              <a:t>formé</a:t>
            </a:r>
            <a:r>
              <a:rPr lang="en-US" sz="3200" b="1" kern="0" dirty="0">
                <a:solidFill>
                  <a:schemeClr val="tx1">
                    <a:lumMod val="65000"/>
                    <a:lumOff val="35000"/>
                  </a:schemeClr>
                </a:solidFill>
              </a:rPr>
              <a:t> aux </a:t>
            </a:r>
            <a:r>
              <a:rPr lang="en-US" sz="3200" b="1" kern="0" dirty="0" err="1">
                <a:solidFill>
                  <a:schemeClr val="tx1">
                    <a:lumMod val="65000"/>
                    <a:lumOff val="35000"/>
                  </a:schemeClr>
                </a:solidFill>
              </a:rPr>
              <a:t>systèmes</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référencement</a:t>
            </a:r>
            <a:r>
              <a:rPr lang="en-US" sz="3200" b="1" kern="0" dirty="0">
                <a:solidFill>
                  <a:schemeClr val="tx1">
                    <a:lumMod val="65000"/>
                    <a:lumOff val="35000"/>
                  </a:schemeClr>
                </a:solidFill>
              </a:rPr>
              <a:t>. Le cluster global de protection </a:t>
            </a:r>
            <a:r>
              <a:rPr lang="en-US" sz="3200" b="1" kern="0" dirty="0" err="1">
                <a:solidFill>
                  <a:schemeClr val="tx1">
                    <a:lumMod val="65000"/>
                    <a:lumOff val="35000"/>
                  </a:schemeClr>
                </a:solidFill>
              </a:rPr>
              <a:t>conduira</a:t>
            </a:r>
            <a:r>
              <a:rPr lang="en-US" sz="3200" b="1" kern="0" dirty="0">
                <a:solidFill>
                  <a:schemeClr val="tx1">
                    <a:lumMod val="65000"/>
                    <a:lumOff val="35000"/>
                  </a:schemeClr>
                </a:solidFill>
              </a:rPr>
              <a:t> les audits de </a:t>
            </a:r>
            <a:r>
              <a:rPr lang="en-US" sz="3200" b="1" kern="0" dirty="0" err="1">
                <a:solidFill>
                  <a:schemeClr val="tx1">
                    <a:lumMod val="65000"/>
                    <a:lumOff val="35000"/>
                  </a:schemeClr>
                </a:solidFill>
              </a:rPr>
              <a:t>sécurité</a:t>
            </a:r>
            <a:r>
              <a:rPr lang="en-US" sz="3200" b="1" kern="0" dirty="0">
                <a:solidFill>
                  <a:schemeClr val="tx1">
                    <a:lumMod val="65000"/>
                    <a:lumOff val="35000"/>
                  </a:schemeClr>
                </a:solidFill>
              </a:rPr>
              <a:t> et des </a:t>
            </a:r>
            <a:r>
              <a:rPr lang="en-US" sz="3200" b="1" kern="0" dirty="0" err="1">
                <a:solidFill>
                  <a:schemeClr val="tx1">
                    <a:lumMod val="65000"/>
                    <a:lumOff val="35000"/>
                  </a:schemeClr>
                </a:solidFill>
              </a:rPr>
              <a:t>évaluations</a:t>
            </a:r>
            <a:r>
              <a:rPr lang="en-US" sz="3200" b="1" kern="0" dirty="0">
                <a:solidFill>
                  <a:schemeClr val="tx1">
                    <a:lumMod val="65000"/>
                    <a:lumOff val="35000"/>
                  </a:schemeClr>
                </a:solidFill>
              </a:rPr>
              <a:t> des sites de nutrition.</a:t>
            </a:r>
          </a:p>
          <a:p>
            <a:r>
              <a:rPr lang="en-US" sz="3200" b="1" kern="0" dirty="0">
                <a:solidFill>
                  <a:schemeClr val="tx1">
                    <a:lumMod val="65000"/>
                    <a:lumOff val="35000"/>
                  </a:schemeClr>
                </a:solidFill>
              </a:rPr>
              <a:t>Le cluster </a:t>
            </a:r>
            <a:r>
              <a:rPr lang="en-US" sz="3200" b="1" kern="0" dirty="0" err="1">
                <a:solidFill>
                  <a:schemeClr val="tx1">
                    <a:lumMod val="65000"/>
                    <a:lumOff val="35000"/>
                  </a:schemeClr>
                </a:solidFill>
              </a:rPr>
              <a:t>adoptera</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une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approche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réactive</a:t>
            </a:r>
            <a:r>
              <a:rPr lang="en-US" sz="3200" b="1" kern="0" dirty="0">
                <a:solidFill>
                  <a:schemeClr val="tx1">
                    <a:lumMod val="65000"/>
                    <a:lumOff val="35000"/>
                  </a:schemeClr>
                </a:solidFill>
              </a:rPr>
              <a:t> au genre </a:t>
            </a:r>
            <a:r>
              <a:rPr lang="en-US" sz="3200" b="1" kern="0" dirty="0" err="1">
                <a:solidFill>
                  <a:schemeClr val="tx1">
                    <a:lumMod val="65000"/>
                    <a:lumOff val="35000"/>
                  </a:schemeClr>
                </a:solidFill>
              </a:rPr>
              <a:t>afin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d’atténuer</a:t>
            </a:r>
            <a:r>
              <a:rPr lang="en-US" sz="3200" b="1" kern="0" dirty="0">
                <a:solidFill>
                  <a:schemeClr val="tx1">
                    <a:lumMod val="65000"/>
                    <a:lumOff val="35000"/>
                  </a:schemeClr>
                </a:solidFill>
              </a:rPr>
              <a:t> les obstacles qui </a:t>
            </a:r>
            <a:r>
              <a:rPr lang="en-US" sz="3200" b="1" kern="0" dirty="0" err="1">
                <a:solidFill>
                  <a:schemeClr val="tx1">
                    <a:lumMod val="65000"/>
                    <a:lumOff val="35000"/>
                  </a:schemeClr>
                </a:solidFill>
              </a:rPr>
              <a:t>affectent</a:t>
            </a:r>
            <a:r>
              <a:rPr lang="en-US" sz="3200" b="1" kern="0" dirty="0">
                <a:solidFill>
                  <a:schemeClr val="tx1">
                    <a:lumMod val="65000"/>
                    <a:lumOff val="35000"/>
                  </a:schemeClr>
                </a:solidFill>
              </a:rPr>
              <a:t> la </a:t>
            </a:r>
            <a:r>
              <a:rPr lang="en-US" sz="3200" b="1" kern="0" dirty="0" err="1">
                <a:solidFill>
                  <a:schemeClr val="tx1">
                    <a:lumMod val="65000"/>
                    <a:lumOff val="35000"/>
                  </a:schemeClr>
                </a:solidFill>
              </a:rPr>
              <a:t>capacité</a:t>
            </a:r>
            <a:r>
              <a:rPr lang="en-US" sz="3200" b="1" kern="0" dirty="0">
                <a:solidFill>
                  <a:schemeClr val="tx1">
                    <a:lumMod val="65000"/>
                    <a:lumOff val="35000"/>
                  </a:schemeClr>
                </a:solidFill>
              </a:rPr>
              <a:t> des femmes et des </a:t>
            </a:r>
            <a:r>
              <a:rPr lang="en-US" sz="3200" b="1" kern="0" dirty="0" err="1">
                <a:solidFill>
                  <a:schemeClr val="tx1">
                    <a:lumMod val="65000"/>
                    <a:lumOff val="35000"/>
                  </a:schemeClr>
                </a:solidFill>
              </a:rPr>
              <a:t>filles</a:t>
            </a:r>
            <a:r>
              <a:rPr lang="en-US" sz="3200" b="1" kern="0" dirty="0">
                <a:solidFill>
                  <a:schemeClr val="tx1">
                    <a:lumMod val="65000"/>
                    <a:lumOff val="35000"/>
                  </a:schemeClr>
                </a:solidFill>
              </a:rPr>
              <a:t> à </a:t>
            </a:r>
            <a:r>
              <a:rPr lang="en-US" sz="3200" b="1" kern="0" dirty="0" err="1">
                <a:solidFill>
                  <a:schemeClr val="tx1">
                    <a:lumMod val="65000"/>
                    <a:lumOff val="35000"/>
                  </a:schemeClr>
                </a:solidFill>
              </a:rPr>
              <a:t>recevoir</a:t>
            </a:r>
            <a:r>
              <a:rPr lang="en-US" sz="3200" b="1" kern="0" dirty="0">
                <a:solidFill>
                  <a:schemeClr val="tx1">
                    <a:lumMod val="65000"/>
                    <a:lumOff val="35000"/>
                  </a:schemeClr>
                </a:solidFill>
              </a:rPr>
              <a:t> un </a:t>
            </a:r>
            <a:r>
              <a:rPr lang="en-US" sz="3200" b="1" kern="0" dirty="0" err="1">
                <a:solidFill>
                  <a:schemeClr val="tx1">
                    <a:lumMod val="65000"/>
                    <a:lumOff val="35000"/>
                  </a:schemeClr>
                </a:solidFill>
              </a:rPr>
              <a:t>soutien</a:t>
            </a:r>
            <a:r>
              <a:rPr lang="en-US" sz="3200" b="1" kern="0" dirty="0">
                <a:solidFill>
                  <a:schemeClr val="tx1">
                    <a:lumMod val="65000"/>
                    <a:lumOff val="35000"/>
                  </a:schemeClr>
                </a:solidFill>
              </a:rPr>
              <a:t> en matière de nutrition. La participation des femmes sera </a:t>
            </a:r>
            <a:r>
              <a:rPr lang="en-US" sz="3200" b="1" kern="0" dirty="0" err="1">
                <a:solidFill>
                  <a:schemeClr val="tx1">
                    <a:lumMod val="65000"/>
                    <a:lumOff val="35000"/>
                  </a:schemeClr>
                </a:solidFill>
              </a:rPr>
              <a:t>encouragée</a:t>
            </a:r>
            <a:r>
              <a:rPr lang="en-US" sz="3200" b="1" kern="0" dirty="0">
                <a:solidFill>
                  <a:schemeClr val="tx1">
                    <a:lumMod val="65000"/>
                    <a:lumOff val="35000"/>
                  </a:schemeClr>
                </a:solidFill>
              </a:rPr>
              <a:t> dans la conception des </a:t>
            </a:r>
            <a:r>
              <a:rPr lang="en-US" sz="3200" b="1" kern="0" dirty="0" err="1">
                <a:solidFill>
                  <a:schemeClr val="tx1">
                    <a:lumMod val="65000"/>
                    <a:lumOff val="35000"/>
                  </a:schemeClr>
                </a:solidFill>
              </a:rPr>
              <a:t>programmes</a:t>
            </a:r>
            <a:r>
              <a:rPr lang="en-US" sz="3200" b="1" kern="0" dirty="0">
                <a:solidFill>
                  <a:schemeClr val="tx1">
                    <a:lumMod val="65000"/>
                    <a:lumOff val="35000"/>
                  </a:schemeClr>
                </a:solidFill>
              </a:rPr>
              <a:t> et dans les </a:t>
            </a:r>
            <a:r>
              <a:rPr lang="en-US" sz="3200" b="1" kern="0" dirty="0" err="1">
                <a:solidFill>
                  <a:schemeClr val="tx1">
                    <a:lumMod val="65000"/>
                    <a:lumOff val="35000"/>
                  </a:schemeClr>
                </a:solidFill>
              </a:rPr>
              <a:t>mécanismes</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rétroaction</a:t>
            </a:r>
            <a:r>
              <a:rPr lang="en-US" sz="3200" b="1" kern="0" dirty="0">
                <a:solidFill>
                  <a:schemeClr val="tx1">
                    <a:lumMod val="65000"/>
                    <a:lumOff val="35000"/>
                  </a:schemeClr>
                </a:solidFill>
              </a:rPr>
              <a:t>.</a:t>
            </a:r>
            <a:endParaRPr lang="en-US" sz="3200" b="1" kern="0" dirty="0">
              <a:solidFill>
                <a:schemeClr val="tx1">
                  <a:lumMod val="65000"/>
                  <a:lumOff val="35000"/>
                </a:schemeClr>
              </a:solidFill>
              <a:cs typeface="Calibri"/>
            </a:endParaRPr>
          </a:p>
          <a:p>
            <a:r>
              <a:rPr lang="en-US" sz="1400" b="1" kern="0" dirty="0">
                <a:solidFill>
                  <a:schemeClr val="tx1">
                    <a:lumMod val="65000"/>
                    <a:lumOff val="35000"/>
                  </a:schemeClr>
                </a:solidFill>
              </a:rPr>
              <a:t>* </a:t>
            </a:r>
            <a:r>
              <a:rPr lang="en-US" sz="1400" b="1" kern="0" dirty="0" err="1">
                <a:solidFill>
                  <a:schemeClr val="tx1">
                    <a:lumMod val="65000"/>
                    <a:lumOff val="35000"/>
                  </a:schemeClr>
                </a:solidFill>
              </a:rPr>
              <a:t>Exemple</a:t>
            </a:r>
            <a:r>
              <a:rPr lang="en-US" sz="1400" b="1" kern="0" dirty="0">
                <a:solidFill>
                  <a:schemeClr val="tx1">
                    <a:lumMod val="65000"/>
                    <a:lumOff val="35000"/>
                  </a:schemeClr>
                </a:solidFill>
              </a:rPr>
              <a:t> du HNO/HRP 2019</a:t>
            </a:r>
          </a:p>
          <a:p>
            <a:pPr marL="0" indent="0">
              <a:buNone/>
            </a:pPr>
            <a:endParaRPr lang="en-US" dirty="0"/>
          </a:p>
        </p:txBody>
      </p:sp>
    </p:spTree>
    <p:extLst>
      <p:ext uri="{BB962C8B-B14F-4D97-AF65-F5344CB8AC3E}">
        <p14:creationId xmlns:p14="http://schemas.microsoft.com/office/powerpoint/2010/main" val="17581721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555171"/>
            <a:ext cx="11353800" cy="1812471"/>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dirty="0" err="1">
                <a:solidFill>
                  <a:schemeClr val="tx1">
                    <a:lumMod val="65000"/>
                    <a:lumOff val="35000"/>
                  </a:schemeClr>
                </a:solidFill>
                <a:latin typeface="Arial" pitchFamily="34"/>
                <a:cs typeface="Arial" pitchFamily="34"/>
              </a:rPr>
              <a:t>Exemples</a:t>
            </a:r>
            <a:r>
              <a:rPr lang="en-US" dirty="0">
                <a:solidFill>
                  <a:schemeClr val="tx1">
                    <a:lumMod val="65000"/>
                    <a:lumOff val="35000"/>
                  </a:schemeClr>
                </a:solidFill>
                <a:latin typeface="Arial" pitchFamily="34"/>
                <a:cs typeface="Arial" pitchFamily="34"/>
              </a:rPr>
              <a:t> </a:t>
            </a:r>
            <a:r>
              <a:rPr lang="en-US" dirty="0" err="1">
                <a:solidFill>
                  <a:schemeClr val="tx1">
                    <a:lumMod val="65000"/>
                    <a:lumOff val="35000"/>
                  </a:schemeClr>
                </a:solidFill>
                <a:latin typeface="Arial" pitchFamily="34"/>
                <a:cs typeface="Arial" pitchFamily="34"/>
              </a:rPr>
              <a:t>d’intégration</a:t>
            </a:r>
            <a:r>
              <a:rPr lang="en-US" dirty="0">
                <a:solidFill>
                  <a:schemeClr val="tx1">
                    <a:lumMod val="65000"/>
                    <a:lumOff val="35000"/>
                  </a:schemeClr>
                </a:solidFill>
                <a:latin typeface="Arial" pitchFamily="34"/>
                <a:cs typeface="Arial" pitchFamily="34"/>
              </a:rPr>
              <a:t> </a:t>
            </a:r>
            <a:r>
              <a:rPr lang="en-US" dirty="0" err="1">
                <a:solidFill>
                  <a:schemeClr val="tx1">
                    <a:lumMod val="65000"/>
                    <a:lumOff val="35000"/>
                  </a:schemeClr>
                </a:solidFill>
                <a:latin typeface="Arial" pitchFamily="34"/>
                <a:cs typeface="Arial" pitchFamily="34"/>
              </a:rPr>
              <a:t>dans</a:t>
            </a:r>
            <a:r>
              <a:rPr lang="en-US" dirty="0">
                <a:solidFill>
                  <a:schemeClr val="tx1">
                    <a:lumMod val="65000"/>
                    <a:lumOff val="35000"/>
                  </a:schemeClr>
                </a:solidFill>
                <a:latin typeface="Arial" pitchFamily="34"/>
                <a:cs typeface="Arial" pitchFamily="34"/>
              </a:rPr>
              <a:t> les HNO/HRP</a:t>
            </a:r>
            <a:endParaRPr lang="en-US" dirty="0">
              <a:solidFill>
                <a:schemeClr val="tx1">
                  <a:lumMod val="65000"/>
                  <a:lumOff val="35000"/>
                </a:schemeClr>
              </a:solidFill>
              <a:latin typeface="Arial" pitchFamily="34"/>
              <a:ea typeface="+mj-ea"/>
              <a:cs typeface="Arial" pitchFamily="34"/>
            </a:endParaRPr>
          </a:p>
        </p:txBody>
      </p:sp>
      <p:sp>
        <p:nvSpPr>
          <p:cNvPr id="5" name="Content Placeholder 3">
            <a:extLst>
              <a:ext uri="{FF2B5EF4-FFF2-40B4-BE49-F238E27FC236}">
                <a16:creationId xmlns:a16="http://schemas.microsoft.com/office/drawing/2014/main" id="{BBE05D4D-D415-4E35-8DE4-8D2408DC22E4}"/>
              </a:ext>
            </a:extLst>
          </p:cNvPr>
          <p:cNvSpPr txBox="1">
            <a:spLocks/>
          </p:cNvSpPr>
          <p:nvPr/>
        </p:nvSpPr>
        <p:spPr>
          <a:xfrm>
            <a:off x="310243" y="815546"/>
            <a:ext cx="11381013" cy="4442254"/>
          </a:xfrm>
          <a:prstGeom prst="rect">
            <a:avLst/>
          </a:prstGeom>
          <a:noFill/>
          <a:ln>
            <a:noFill/>
          </a:ln>
        </p:spPr>
        <p:style>
          <a:lnRef idx="0">
            <a:scrgbClr r="0" g="0" b="0"/>
          </a:lnRef>
          <a:fillRef idx="0">
            <a:scrgbClr r="0" g="0" b="0"/>
          </a:fillRef>
          <a:effectRef idx="0">
            <a:scrgbClr r="0" g="0" b="0"/>
          </a:effectRef>
          <a:fontRef idx="minor">
            <a:schemeClr val="dk1"/>
          </a:fontRef>
        </p:style>
        <p:txBody>
          <a:bodyPr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lang="en-US" sz="2800" b="1" kern="0" dirty="0" err="1">
                <a:solidFill>
                  <a:prstClr val="black">
                    <a:lumMod val="65000"/>
                    <a:lumOff val="35000"/>
                  </a:prstClr>
                </a:solidFill>
                <a:latin typeface="Calibri" panose="020F0502020204030204"/>
              </a:rPr>
              <a:t>Nigéria</a:t>
            </a:r>
            <a:endParaRPr kumimoji="0" lang="en-US" sz="2800" b="1" i="0" u="none" strike="noStrike" kern="0" cap="none" spc="0" normalizeH="0" baseline="0" noProof="0" dirty="0">
              <a:ln>
                <a:noFill/>
              </a:ln>
              <a:solidFill>
                <a:prstClr val="black">
                  <a:lumMod val="65000"/>
                  <a:lumOff val="35000"/>
                </a:prstClr>
              </a:solidFill>
              <a:effectLst/>
              <a:uLnTx/>
              <a:uFillTx/>
              <a:latin typeface="Calibri" panose="020F0502020204030204"/>
            </a:endParaRPr>
          </a:p>
          <a:p>
            <a:pPr marL="342900" marR="0" lvl="0" indent="-342900" algn="l" defTabSz="914400" rtl="0" eaLnBrk="1" fontAlgn="auto" latinLnBrk="0" hangingPunct="1">
              <a:lnSpc>
                <a:spcPct val="110000"/>
              </a:lnSpc>
              <a:spcBef>
                <a:spcPts val="1000"/>
              </a:spcBef>
              <a:spcAft>
                <a:spcPts val="0"/>
              </a:spcAft>
              <a:buClrTx/>
              <a:buSzTx/>
              <a:buFont typeface="Arial" pitchFamily="34" charset="0"/>
              <a:buChar char="•"/>
              <a:tabLst/>
              <a:defRPr/>
            </a:pPr>
            <a:r>
              <a:rPr kumimoji="0" lang="en-US" sz="2800" b="1" i="0" u="none" strike="noStrike" kern="0" cap="none" spc="0" normalizeH="0" baseline="0" noProof="0" dirty="0" err="1">
                <a:ln>
                  <a:noFill/>
                </a:ln>
                <a:solidFill>
                  <a:prstClr val="black">
                    <a:lumMod val="65000"/>
                    <a:lumOff val="35000"/>
                  </a:prstClr>
                </a:solidFill>
                <a:effectLst/>
                <a:uLnTx/>
                <a:uFillTx/>
                <a:latin typeface="Calibri" panose="020F0502020204030204"/>
              </a:rPr>
              <a:t>Nombre</a:t>
            </a:r>
            <a:r>
              <a:rPr kumimoji="0" lang="en-US" sz="2800" b="1" i="0" u="none" strike="noStrike" kern="0" cap="none" spc="0" normalizeH="0" baseline="0" noProof="0" dirty="0">
                <a:ln>
                  <a:noFill/>
                </a:ln>
                <a:solidFill>
                  <a:prstClr val="black">
                    <a:lumMod val="65000"/>
                    <a:lumOff val="35000"/>
                  </a:prstClr>
                </a:solidFill>
                <a:effectLst/>
                <a:uLnTx/>
                <a:uFillTx/>
                <a:latin typeface="Calibri" panose="020F0502020204030204"/>
              </a:rPr>
              <a:t> de femmes </a:t>
            </a:r>
            <a:r>
              <a:rPr kumimoji="0" lang="en-US" sz="2800" b="1" i="0" u="none" strike="noStrike" kern="0" cap="none" spc="0" normalizeH="0" baseline="0" noProof="0" dirty="0" err="1">
                <a:ln>
                  <a:noFill/>
                </a:ln>
                <a:solidFill>
                  <a:prstClr val="black">
                    <a:lumMod val="65000"/>
                    <a:lumOff val="35000"/>
                  </a:prstClr>
                </a:solidFill>
                <a:effectLst/>
                <a:uLnTx/>
                <a:uFillTx/>
                <a:latin typeface="Calibri" panose="020F0502020204030204"/>
              </a:rPr>
              <a:t>touchées</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par des messages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clés</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a:t>
            </a:r>
            <a:r>
              <a:rPr lang="en-US" sz="2800" b="1" kern="0" dirty="0">
                <a:solidFill>
                  <a:prstClr val="black">
                    <a:lumMod val="65000"/>
                    <a:lumOff val="35000"/>
                  </a:prstClr>
                </a:solidFill>
                <a:latin typeface="Calibri" panose="020F0502020204030204"/>
              </a:rPr>
              <a:t>sur la </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VBG par </a:t>
            </a:r>
            <a:r>
              <a:rPr lang="en-US" sz="2800" b="1" kern="0" dirty="0" err="1">
                <a:solidFill>
                  <a:prstClr val="black">
                    <a:lumMod val="65000"/>
                    <a:lumOff val="35000"/>
                  </a:prstClr>
                </a:solidFill>
                <a:latin typeface="Calibri" panose="020F0502020204030204"/>
              </a:rPr>
              <a:t>l’intermédiaire</a:t>
            </a:r>
            <a:r>
              <a:rPr lang="en-US" sz="2800" b="1" kern="0" dirty="0">
                <a:solidFill>
                  <a:prstClr val="black">
                    <a:lumMod val="65000"/>
                    <a:lumOff val="35000"/>
                  </a:prstClr>
                </a:solidFill>
                <a:latin typeface="Calibri" panose="020F0502020204030204"/>
              </a:rPr>
              <a:t> des </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services de nutrition.</a:t>
            </a:r>
            <a:endParaRPr kumimoji="0" lang="en-US" sz="2800" b="1" i="0" u="none" strike="noStrike" kern="0" cap="none" spc="0" normalizeH="0" baseline="0" noProof="0" dirty="0">
              <a:ln>
                <a:noFill/>
              </a:ln>
              <a:solidFill>
                <a:prstClr val="black">
                  <a:lumMod val="65000"/>
                  <a:lumOff val="35000"/>
                </a:prstClr>
              </a:solidFill>
              <a:effectLst/>
              <a:uLnTx/>
              <a:uFillTx/>
              <a:latin typeface="Calibri" panose="020F0502020204030204"/>
            </a:endParaRPr>
          </a:p>
          <a:p>
            <a:pPr marL="342900" marR="0" lvl="0" indent="-342900" algn="l" defTabSz="914400" rtl="0" eaLnBrk="1" fontAlgn="auto" latinLnBrk="0" hangingPunct="1">
              <a:lnSpc>
                <a:spcPct val="110000"/>
              </a:lnSpc>
              <a:spcBef>
                <a:spcPts val="1000"/>
              </a:spcBef>
              <a:spcAft>
                <a:spcPts val="0"/>
              </a:spcAft>
              <a:buClrTx/>
              <a:buSzTx/>
              <a:buFont typeface="Arial" pitchFamily="34" charset="0"/>
              <a:buChar char="•"/>
              <a:tabLst/>
              <a:defRPr/>
            </a:pPr>
            <a:r>
              <a:rPr kumimoji="0" lang="en-US" sz="2800" b="1" i="0" u="none" strike="noStrike" kern="0" cap="none" spc="0" normalizeH="0" baseline="0" noProof="0" dirty="0" err="1">
                <a:ln>
                  <a:noFill/>
                </a:ln>
                <a:solidFill>
                  <a:prstClr val="black">
                    <a:lumMod val="65000"/>
                    <a:lumOff val="35000"/>
                  </a:prstClr>
                </a:solidFill>
                <a:effectLst/>
                <a:uLnTx/>
                <a:uFillTx/>
                <a:latin typeface="Calibri" panose="020F0502020204030204"/>
              </a:rPr>
              <a:t>Pourcentage</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des sites de nutrition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où</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les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membres</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de la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communauté</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a:t>
            </a:r>
            <a:r>
              <a:rPr lang="en-US" sz="2800" b="1" kern="0" dirty="0" err="1">
                <a:solidFill>
                  <a:prstClr val="black">
                    <a:lumMod val="65000"/>
                    <a:lumOff val="35000"/>
                  </a:prstClr>
                </a:solidFill>
                <a:latin typeface="Calibri" panose="020F0502020204030204"/>
              </a:rPr>
              <a:t>signalent</a:t>
            </a:r>
            <a:r>
              <a:rPr lang="en-US" sz="2800" b="1" kern="0" dirty="0">
                <a:solidFill>
                  <a:prstClr val="black">
                    <a:lumMod val="65000"/>
                    <a:lumOff val="35000"/>
                  </a:prstClr>
                </a:solidFill>
                <a:latin typeface="Calibri" panose="020F0502020204030204"/>
              </a:rPr>
              <a:t> </a:t>
            </a:r>
            <a:r>
              <a:rPr lang="en-US" sz="2800" b="1" kern="0" dirty="0" err="1">
                <a:solidFill>
                  <a:prstClr val="black">
                    <a:lumMod val="65000"/>
                    <a:lumOff val="35000"/>
                  </a:prstClr>
                </a:solidFill>
                <a:latin typeface="Calibri" panose="020F0502020204030204"/>
              </a:rPr>
              <a:t>une</a:t>
            </a:r>
            <a:r>
              <a:rPr lang="en-US" sz="2800" b="1" kern="0" dirty="0">
                <a:solidFill>
                  <a:prstClr val="black">
                    <a:lumMod val="65000"/>
                    <a:lumOff val="35000"/>
                  </a:prstClr>
                </a:solidFill>
                <a:latin typeface="Calibri" panose="020F0502020204030204"/>
              </a:rPr>
              <a:t> </a:t>
            </a:r>
            <a:r>
              <a:rPr lang="en-US" sz="2800" b="1" kern="0" dirty="0" err="1">
                <a:solidFill>
                  <a:prstClr val="black">
                    <a:lumMod val="65000"/>
                    <a:lumOff val="35000"/>
                  </a:prstClr>
                </a:solidFill>
                <a:latin typeface="Calibri" panose="020F0502020204030204"/>
              </a:rPr>
              <a:t>amélioration</a:t>
            </a:r>
            <a:r>
              <a:rPr lang="en-US" sz="2800" b="1" kern="0" dirty="0">
                <a:solidFill>
                  <a:prstClr val="black">
                    <a:lumMod val="65000"/>
                    <a:lumOff val="35000"/>
                  </a:prstClr>
                </a:solidFill>
                <a:latin typeface="Calibri" panose="020F0502020204030204"/>
              </a:rPr>
              <a:t> de </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la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sécurité</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et </a:t>
            </a:r>
            <a:r>
              <a:rPr lang="en-US" sz="2800" b="1" kern="0" dirty="0">
                <a:solidFill>
                  <a:prstClr val="black">
                    <a:lumMod val="65000"/>
                    <a:lumOff val="35000"/>
                  </a:prstClr>
                </a:solidFill>
                <a:latin typeface="Calibri" panose="020F0502020204030204"/>
              </a:rPr>
              <a:t>du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confort</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a:t>
            </a:r>
            <a:r>
              <a:rPr lang="en-US" sz="2800" b="1" kern="0" dirty="0">
                <a:solidFill>
                  <a:prstClr val="black">
                    <a:lumMod val="65000"/>
                    <a:lumOff val="35000"/>
                  </a:prstClr>
                </a:solidFill>
                <a:latin typeface="Calibri" panose="020F0502020204030204"/>
              </a:rPr>
              <a:t>dans </a:t>
            </a:r>
            <a:r>
              <a:rPr lang="en-US" sz="2800" b="1" kern="0" dirty="0" err="1">
                <a:solidFill>
                  <a:prstClr val="black">
                    <a:lumMod val="65000"/>
                    <a:lumOff val="35000"/>
                  </a:prstClr>
                </a:solidFill>
                <a:latin typeface="Calibri" panose="020F0502020204030204"/>
              </a:rPr>
              <a:t>l’accès</a:t>
            </a:r>
            <a:r>
              <a:rPr lang="en-US" sz="2800" b="1" kern="0" dirty="0">
                <a:solidFill>
                  <a:prstClr val="black">
                    <a:lumMod val="65000"/>
                    <a:lumOff val="35000"/>
                  </a:prstClr>
                </a:solidFill>
                <a:latin typeface="Calibri" panose="020F0502020204030204"/>
              </a:rPr>
              <a:t> </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aux services de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nutritions</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a:t>
            </a:r>
            <a:endParaRPr kumimoji="0" lang="en-US" sz="2800" b="1" i="0" u="none" strike="noStrike" kern="0" cap="none" spc="0" normalizeH="0" baseline="0" noProof="0" dirty="0">
              <a:ln>
                <a:noFill/>
              </a:ln>
              <a:solidFill>
                <a:prstClr val="black">
                  <a:lumMod val="65000"/>
                  <a:lumOff val="35000"/>
                </a:prstClr>
              </a:solidFill>
              <a:effectLst/>
              <a:uLnTx/>
              <a:uFillTx/>
              <a:latin typeface="Calibri" panose="020F0502020204030204"/>
            </a:endParaRPr>
          </a:p>
          <a:p>
            <a:pPr marL="342900" marR="0" lvl="0" indent="-342900" algn="l" defTabSz="914400" rtl="0" eaLnBrk="1" fontAlgn="auto" latinLnBrk="0" hangingPunct="1">
              <a:lnSpc>
                <a:spcPct val="110000"/>
              </a:lnSpc>
              <a:spcBef>
                <a:spcPts val="1000"/>
              </a:spcBef>
              <a:spcAft>
                <a:spcPts val="0"/>
              </a:spcAft>
              <a:buClrTx/>
              <a:buSzTx/>
              <a:buFont typeface="Arial" pitchFamily="34" charset="0"/>
              <a:buChar char="•"/>
              <a:tabLst/>
              <a:defRPr/>
            </a:pPr>
            <a:r>
              <a:rPr kumimoji="0" lang="en-US" sz="2800" b="1" i="0" u="none" strike="noStrike" kern="0" cap="none" spc="0" normalizeH="0" baseline="0" noProof="0" dirty="0" err="1">
                <a:ln>
                  <a:noFill/>
                </a:ln>
                <a:solidFill>
                  <a:prstClr val="black">
                    <a:lumMod val="65000"/>
                    <a:lumOff val="35000"/>
                  </a:prstClr>
                </a:solidFill>
                <a:effectLst/>
                <a:uLnTx/>
                <a:uFillTx/>
                <a:latin typeface="Calibri" panose="020F0502020204030204"/>
              </a:rPr>
              <a:t>Nombre</a:t>
            </a:r>
            <a:r>
              <a:rPr kumimoji="0" lang="en-US" sz="2800" b="1" i="0" u="none" strike="noStrike" kern="0" cap="none" spc="0" normalizeH="0" baseline="0" noProof="0" dirty="0">
                <a:ln>
                  <a:noFill/>
                </a:ln>
                <a:solidFill>
                  <a:prstClr val="black">
                    <a:lumMod val="65000"/>
                    <a:lumOff val="35000"/>
                  </a:prstClr>
                </a:solidFill>
                <a:effectLst/>
                <a:uLnTx/>
                <a:uFillTx/>
                <a:latin typeface="Calibri" panose="020F0502020204030204"/>
              </a:rPr>
              <a:t> </a:t>
            </a:r>
            <a:r>
              <a:rPr kumimoji="0" lang="en-US" sz="2800" b="1" i="0" u="none" strike="noStrike" kern="0" cap="none" spc="0" normalizeH="0" baseline="0" noProof="0" dirty="0" err="1">
                <a:ln>
                  <a:noFill/>
                </a:ln>
                <a:solidFill>
                  <a:prstClr val="black">
                    <a:lumMod val="65000"/>
                    <a:lumOff val="35000"/>
                  </a:prstClr>
                </a:solidFill>
                <a:effectLst/>
                <a:uLnTx/>
                <a:uFillTx/>
                <a:latin typeface="Calibri" panose="020F0502020204030204"/>
              </a:rPr>
              <a:t>d’évaluations</a:t>
            </a:r>
            <a:r>
              <a:rPr kumimoji="0" lang="en-US" sz="2800" b="1" i="0" u="none" strike="noStrike" kern="0" cap="none" spc="0" normalizeH="0" baseline="0" noProof="0" dirty="0">
                <a:ln>
                  <a:noFill/>
                </a:ln>
                <a:solidFill>
                  <a:prstClr val="black">
                    <a:lumMod val="65000"/>
                    <a:lumOff val="35000"/>
                  </a:prstClr>
                </a:solidFill>
                <a:effectLst/>
                <a:uLnTx/>
                <a:uFillTx/>
                <a:latin typeface="Calibri" panose="020F0502020204030204"/>
              </a:rPr>
              <a:t> du</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secteur</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de la nutrition et de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suivi</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qui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incluent</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une</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a:t>
            </a:r>
            <a:r>
              <a:rPr kumimoji="0" lang="en-US" sz="2800" b="1" i="0" u="none" strike="noStrike" kern="0" cap="none" spc="0" normalizeH="0" noProof="0" dirty="0" err="1">
                <a:ln>
                  <a:noFill/>
                </a:ln>
                <a:solidFill>
                  <a:prstClr val="black">
                    <a:lumMod val="65000"/>
                    <a:lumOff val="35000"/>
                  </a:prstClr>
                </a:solidFill>
                <a:effectLst/>
                <a:uLnTx/>
                <a:uFillTx/>
                <a:latin typeface="Calibri" panose="020F0502020204030204"/>
              </a:rPr>
              <a:t>analyse</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 de </a:t>
            </a:r>
            <a:r>
              <a:rPr lang="en-US" sz="2800" b="1" kern="0" dirty="0" err="1">
                <a:solidFill>
                  <a:prstClr val="black">
                    <a:lumMod val="65000"/>
                    <a:lumOff val="35000"/>
                  </a:prstClr>
                </a:solidFill>
                <a:latin typeface="Calibri" panose="020F0502020204030204"/>
              </a:rPr>
              <a:t>risques</a:t>
            </a:r>
            <a:r>
              <a:rPr lang="en-US" sz="2800" b="1" kern="0" dirty="0">
                <a:solidFill>
                  <a:prstClr val="black">
                    <a:lumMod val="65000"/>
                    <a:lumOff val="35000"/>
                  </a:prstClr>
                </a:solidFill>
                <a:latin typeface="Calibri" panose="020F0502020204030204"/>
              </a:rPr>
              <a:t> </a:t>
            </a:r>
            <a:r>
              <a:rPr kumimoji="0" lang="en-US" sz="2800" b="1" i="0" u="none" strike="noStrike" kern="0" cap="none" spc="0" normalizeH="0" noProof="0" dirty="0">
                <a:ln>
                  <a:noFill/>
                </a:ln>
                <a:solidFill>
                  <a:prstClr val="black">
                    <a:lumMod val="65000"/>
                    <a:lumOff val="35000"/>
                  </a:prstClr>
                </a:solidFill>
                <a:effectLst/>
                <a:uLnTx/>
                <a:uFillTx/>
                <a:latin typeface="Calibri" panose="020F0502020204030204"/>
              </a:rPr>
              <a:t>de la VBG. </a:t>
            </a:r>
            <a:endParaRPr kumimoji="0" lang="en-US" sz="2800" b="1" i="0" u="none" strike="noStrike" kern="0" cap="none" spc="0" normalizeH="0" baseline="0" noProof="0" dirty="0">
              <a:ln>
                <a:noFill/>
              </a:ln>
              <a:solidFill>
                <a:prstClr val="black">
                  <a:lumMod val="65000"/>
                  <a:lumOff val="35000"/>
                </a:prstClr>
              </a:solidFill>
              <a:effectLst/>
              <a:uLnTx/>
              <a:uFillTx/>
              <a:latin typeface="Calibri" panose="020F0502020204030204"/>
            </a:endParaRPr>
          </a:p>
          <a:p>
            <a:pPr>
              <a:lnSpc>
                <a:spcPct val="110000"/>
              </a:lnSpc>
              <a:spcBef>
                <a:spcPts val="1000"/>
              </a:spcBef>
              <a:defRPr/>
            </a:pPr>
            <a:r>
              <a:rPr lang="fr-FR" sz="2800" b="1" kern="0" dirty="0">
                <a:solidFill>
                  <a:schemeClr val="tx1">
                    <a:lumMod val="65000"/>
                    <a:lumOff val="35000"/>
                  </a:schemeClr>
                </a:solidFill>
              </a:rPr>
              <a:t>Pourcentage du personnel de nutrition qui a reçu une orientation sur le système de référencement et qui peut les orienter vers les soins appropriés.</a:t>
            </a:r>
            <a:endParaRPr lang="en-US" sz="1400" b="1" kern="0" dirty="0">
              <a:solidFill>
                <a:schemeClr val="tx1">
                  <a:lumMod val="65000"/>
                  <a:lumOff val="35000"/>
                </a:schemeClr>
              </a:solidFill>
              <a:latin typeface="Calibri" panose="020F0502020204030204"/>
            </a:endParaRPr>
          </a:p>
          <a:p>
            <a:pPr>
              <a:lnSpc>
                <a:spcPct val="110000"/>
              </a:lnSpc>
              <a:spcBef>
                <a:spcPts val="1000"/>
              </a:spcBef>
              <a:defRPr/>
            </a:pPr>
            <a:r>
              <a:rPr lang="en-US" sz="1200" b="1" kern="0" dirty="0">
                <a:solidFill>
                  <a:schemeClr val="tx1">
                    <a:lumMod val="65000"/>
                    <a:lumOff val="35000"/>
                  </a:schemeClr>
                </a:solidFill>
              </a:rPr>
              <a:t>* </a:t>
            </a:r>
            <a:r>
              <a:rPr lang="en-US" sz="1200" b="1" kern="0" dirty="0" err="1">
                <a:solidFill>
                  <a:schemeClr val="tx1">
                    <a:lumMod val="65000"/>
                    <a:lumOff val="35000"/>
                  </a:schemeClr>
                </a:solidFill>
              </a:rPr>
              <a:t>Exemple</a:t>
            </a:r>
            <a:r>
              <a:rPr lang="en-US" sz="1200" b="1" kern="0" dirty="0">
                <a:solidFill>
                  <a:schemeClr val="tx1">
                    <a:lumMod val="65000"/>
                    <a:lumOff val="35000"/>
                  </a:schemeClr>
                </a:solidFill>
              </a:rPr>
              <a:t> du HNO/HRP 2019</a:t>
            </a:r>
          </a:p>
          <a:p>
            <a:pPr marL="0" marR="0" lvl="0" indent="0" algn="l" defTabSz="914400" rtl="0" eaLnBrk="1" fontAlgn="auto" latinLnBrk="0" hangingPunct="1">
              <a:lnSpc>
                <a:spcPct val="110000"/>
              </a:lnSpc>
              <a:spcBef>
                <a:spcPts val="1000"/>
              </a:spcBef>
              <a:spcAft>
                <a:spcPts val="0"/>
              </a:spcAft>
              <a:buClrTx/>
              <a:buSzTx/>
              <a:buFont typeface="Arial" pitchFamily="34" charset="0"/>
              <a:buNone/>
              <a:tabLst/>
              <a:defRPr/>
            </a:pPr>
            <a:endParaRPr kumimoji="0" lang="en-US" sz="3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1951134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3718"/>
            <a:ext cx="10515600" cy="1325563"/>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a:solidFill>
                  <a:schemeClr val="tx1">
                    <a:lumMod val="65000"/>
                    <a:lumOff val="35000"/>
                  </a:schemeClr>
                </a:solidFill>
                <a:latin typeface="Arial" pitchFamily="34"/>
                <a:ea typeface="+mj-ea"/>
                <a:cs typeface="Arial" pitchFamily="34"/>
              </a:rPr>
              <a:t>Définition</a:t>
            </a:r>
            <a:r>
              <a:rPr lang="en-US" dirty="0">
                <a:solidFill>
                  <a:schemeClr val="tx1">
                    <a:lumMod val="65000"/>
                    <a:lumOff val="35000"/>
                  </a:schemeClr>
                </a:solidFill>
                <a:latin typeface="Arial" pitchFamily="34"/>
                <a:ea typeface="+mj-ea"/>
                <a:cs typeface="Arial" pitchFamily="34"/>
              </a:rPr>
              <a:t> </a:t>
            </a:r>
            <a:r>
              <a:rPr lang="en-US">
                <a:solidFill>
                  <a:schemeClr val="tx1">
                    <a:lumMod val="65000"/>
                    <a:lumOff val="35000"/>
                  </a:schemeClr>
                </a:solidFill>
                <a:latin typeface="Arial" pitchFamily="34"/>
                <a:ea typeface="+mj-ea"/>
                <a:cs typeface="Arial" pitchFamily="34"/>
              </a:rPr>
              <a:t>: </a:t>
            </a:r>
            <a:r>
              <a:rPr lang="en-US" dirty="0">
                <a:solidFill>
                  <a:schemeClr val="tx1">
                    <a:lumMod val="65000"/>
                    <a:lumOff val="35000"/>
                  </a:schemeClr>
                </a:solidFill>
                <a:latin typeface="Arial" pitchFamily="34"/>
                <a:ea typeface="+mj-ea"/>
                <a:cs typeface="Arial" pitchFamily="34"/>
              </a:rPr>
              <a:t>Genre</a:t>
            </a:r>
          </a:p>
        </p:txBody>
      </p:sp>
      <p:sp>
        <p:nvSpPr>
          <p:cNvPr id="3" name="Content Placeholder 2"/>
          <p:cNvSpPr>
            <a:spLocks noGrp="1"/>
          </p:cNvSpPr>
          <p:nvPr>
            <p:ph idx="1"/>
          </p:nvPr>
        </p:nvSpPr>
        <p:spPr>
          <a:xfrm>
            <a:off x="375557" y="1338943"/>
            <a:ext cx="11168743" cy="4882243"/>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fr-FR" sz="3200" dirty="0">
                <a:solidFill>
                  <a:schemeClr val="tx1">
                    <a:lumMod val="65000"/>
                    <a:lumOff val="35000"/>
                  </a:schemeClr>
                </a:solidFill>
              </a:rPr>
              <a:t>Genre: il s’agit des caractéristiques socialement construites des femmes et des hommes;</a:t>
            </a:r>
            <a:r>
              <a:rPr lang="en-US" sz="3200" dirty="0">
                <a:solidFill>
                  <a:schemeClr val="tx1">
                    <a:lumMod val="65000"/>
                    <a:lumOff val="35000"/>
                  </a:schemeClr>
                </a:solidFill>
              </a:rPr>
              <a:t> </a:t>
            </a:r>
            <a:r>
              <a:rPr lang="fr-FR" sz="3200" dirty="0">
                <a:solidFill>
                  <a:schemeClr val="tx1">
                    <a:lumMod val="65000"/>
                    <a:lumOff val="35000"/>
                  </a:schemeClr>
                </a:solidFill>
              </a:rPr>
              <a:t>tels que les normes, les rôles et les relations de et entre des groupes des femmes et des hommes (OMS) </a:t>
            </a:r>
            <a:endParaRPr lang="en-US" sz="3200" dirty="0">
              <a:solidFill>
                <a:schemeClr val="tx1">
                  <a:lumMod val="65000"/>
                  <a:lumOff val="35000"/>
                </a:schemeClr>
              </a:solidFill>
            </a:endParaRPr>
          </a:p>
          <a:p>
            <a:r>
              <a:rPr lang="fr-FR" sz="3200" dirty="0">
                <a:solidFill>
                  <a:schemeClr val="tx1">
                    <a:lumMod val="65000"/>
                    <a:lumOff val="35000"/>
                  </a:schemeClr>
                </a:solidFill>
              </a:rPr>
              <a:t>Ces caractéristiques varient d’une soci</a:t>
            </a:r>
            <a:r>
              <a:rPr lang="fr-FR" sz="3200" dirty="0">
                <a:solidFill>
                  <a:schemeClr val="tx1">
                    <a:lumMod val="65000"/>
                    <a:lumOff val="35000"/>
                  </a:schemeClr>
                </a:solidFill>
                <a:latin typeface="Calibri" panose="020F0502020204030204" pitchFamily="34" charset="0"/>
                <a:cs typeface="Calibri" panose="020F0502020204030204" pitchFamily="34" charset="0"/>
              </a:rPr>
              <a:t>été à une autre et elles peuvent être changés (OMS)</a:t>
            </a:r>
            <a:endParaRPr lang="en-US" sz="3200" dirty="0">
              <a:solidFill>
                <a:schemeClr val="tx1">
                  <a:lumMod val="65000"/>
                  <a:lumOff val="35000"/>
                </a:schemeClr>
              </a:solidFill>
            </a:endParaRPr>
          </a:p>
          <a:p>
            <a:pPr marL="0">
              <a:buNone/>
            </a:pPr>
            <a:endParaRPr lang="en-US" sz="2400" dirty="0"/>
          </a:p>
        </p:txBody>
      </p:sp>
    </p:spTree>
    <p:extLst>
      <p:ext uri="{BB962C8B-B14F-4D97-AF65-F5344CB8AC3E}">
        <p14:creationId xmlns:p14="http://schemas.microsoft.com/office/powerpoint/2010/main" val="20544333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a:solidFill>
                  <a:schemeClr val="accent6"/>
                </a:solidFill>
                <a:latin typeface="Trebuchet MS" panose="020B0603020202020204" pitchFamily="34" charset="0"/>
              </a:rPr>
              <a:t>Évaluation</a:t>
            </a:r>
            <a:r>
              <a:rPr lang="en-US" sz="5400" dirty="0">
                <a:solidFill>
                  <a:schemeClr val="accent6"/>
                </a:solidFill>
                <a:latin typeface="Trebuchet MS" panose="020B0603020202020204" pitchFamily="34" charset="0"/>
              </a:rPr>
              <a:t> des </a:t>
            </a:r>
            <a:r>
              <a:rPr lang="en-US" sz="5400" dirty="0" err="1">
                <a:solidFill>
                  <a:schemeClr val="accent6"/>
                </a:solidFill>
                <a:latin typeface="Trebuchet MS" panose="020B0603020202020204" pitchFamily="34" charset="0"/>
              </a:rPr>
              <a:t>risques</a:t>
            </a:r>
            <a:r>
              <a:rPr lang="en-US" sz="5400" dirty="0">
                <a:solidFill>
                  <a:schemeClr val="accent6"/>
                </a:solidFill>
                <a:latin typeface="Trebuchet MS" panose="020B0603020202020204" pitchFamily="34" charset="0"/>
              </a:rPr>
              <a:t> et </a:t>
            </a:r>
            <a:r>
              <a:rPr lang="en-US" sz="5400" dirty="0" err="1">
                <a:solidFill>
                  <a:schemeClr val="accent6"/>
                </a:solidFill>
                <a:latin typeface="Trebuchet MS" panose="020B0603020202020204" pitchFamily="34" charset="0"/>
              </a:rPr>
              <a:t>analyse</a:t>
            </a:r>
            <a:r>
              <a:rPr lang="en-US" sz="5400" dirty="0">
                <a:solidFill>
                  <a:schemeClr val="accent6"/>
                </a:solidFill>
                <a:latin typeface="Trebuchet MS" panose="020B0603020202020204" pitchFamily="34" charset="0"/>
              </a:rPr>
              <a:t> de genre et de VBG</a:t>
            </a:r>
          </a:p>
        </p:txBody>
      </p:sp>
    </p:spTree>
    <p:extLst>
      <p:ext uri="{BB962C8B-B14F-4D97-AF65-F5344CB8AC3E}">
        <p14:creationId xmlns:p14="http://schemas.microsoft.com/office/powerpoint/2010/main" val="3400138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7781"/>
            <a:ext cx="11813059" cy="605767"/>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pPr lvl="0"/>
            <a:br>
              <a:rPr lang="en-US" sz="3900" dirty="0"/>
            </a:br>
            <a:br>
              <a:rPr lang="en-US" sz="3900" dirty="0">
                <a:solidFill>
                  <a:schemeClr val="tx1">
                    <a:lumMod val="65000"/>
                    <a:lumOff val="35000"/>
                  </a:schemeClr>
                </a:solidFill>
                <a:latin typeface="Arial" pitchFamily="34"/>
                <a:ea typeface="+mj-ea"/>
                <a:cs typeface="Arial" pitchFamily="34"/>
              </a:rPr>
            </a:br>
            <a:r>
              <a:rPr lang="en-US" sz="3900" dirty="0" err="1">
                <a:solidFill>
                  <a:schemeClr val="tx1">
                    <a:lumMod val="65000"/>
                    <a:lumOff val="35000"/>
                  </a:schemeClr>
                </a:solidFill>
                <a:latin typeface="Arial" pitchFamily="34"/>
                <a:ea typeface="+mj-ea"/>
                <a:cs typeface="Arial" pitchFamily="34"/>
              </a:rPr>
              <a:t>Évaluations</a:t>
            </a:r>
            <a:r>
              <a:rPr lang="en-US" sz="3900" dirty="0">
                <a:solidFill>
                  <a:schemeClr val="tx1">
                    <a:lumMod val="65000"/>
                    <a:lumOff val="35000"/>
                  </a:schemeClr>
                </a:solidFill>
                <a:latin typeface="Arial" pitchFamily="34"/>
                <a:ea typeface="+mj-ea"/>
                <a:cs typeface="Arial" pitchFamily="34"/>
              </a:rPr>
              <a:t> des </a:t>
            </a:r>
            <a:r>
              <a:rPr lang="en-US" sz="3900" dirty="0" err="1">
                <a:solidFill>
                  <a:schemeClr val="tx1">
                    <a:lumMod val="65000"/>
                    <a:lumOff val="35000"/>
                  </a:schemeClr>
                </a:solidFill>
                <a:latin typeface="Arial" pitchFamily="34"/>
                <a:ea typeface="+mj-ea"/>
                <a:cs typeface="Arial" pitchFamily="34"/>
              </a:rPr>
              <a:t>risques</a:t>
            </a:r>
            <a:r>
              <a:rPr lang="en-US" sz="3900" dirty="0">
                <a:solidFill>
                  <a:schemeClr val="tx1">
                    <a:lumMod val="65000"/>
                    <a:lumOff val="35000"/>
                  </a:schemeClr>
                </a:solidFill>
                <a:latin typeface="Arial" pitchFamily="34"/>
                <a:ea typeface="+mj-ea"/>
                <a:cs typeface="Arial" pitchFamily="34"/>
              </a:rPr>
              <a:t> et </a:t>
            </a:r>
            <a:r>
              <a:rPr lang="en-US" sz="3900" dirty="0" err="1">
                <a:solidFill>
                  <a:schemeClr val="tx1">
                    <a:lumMod val="65000"/>
                    <a:lumOff val="35000"/>
                  </a:schemeClr>
                </a:solidFill>
                <a:latin typeface="Arial" pitchFamily="34"/>
                <a:ea typeface="+mj-ea"/>
                <a:cs typeface="Arial" pitchFamily="34"/>
              </a:rPr>
              <a:t>analyse</a:t>
            </a:r>
            <a:r>
              <a:rPr lang="en-US" sz="3900" dirty="0">
                <a:solidFill>
                  <a:schemeClr val="tx1">
                    <a:lumMod val="65000"/>
                    <a:lumOff val="35000"/>
                  </a:schemeClr>
                </a:solidFill>
                <a:latin typeface="Arial" pitchFamily="34"/>
                <a:ea typeface="+mj-ea"/>
                <a:cs typeface="Arial" pitchFamily="34"/>
              </a:rPr>
              <a:t> de genre et de VBG</a:t>
            </a:r>
            <a:br>
              <a:rPr lang="en-US" sz="3900" dirty="0"/>
            </a:br>
            <a:r>
              <a:rPr lang="en-US" dirty="0"/>
              <a:t> </a:t>
            </a:r>
            <a:br>
              <a:rPr lang="en-US" dirty="0"/>
            </a:br>
            <a:endParaRPr lang="en-US" dirty="0"/>
          </a:p>
        </p:txBody>
      </p:sp>
      <p:sp>
        <p:nvSpPr>
          <p:cNvPr id="5" name="Down Arrow 4"/>
          <p:cNvSpPr/>
          <p:nvPr/>
        </p:nvSpPr>
        <p:spPr>
          <a:xfrm>
            <a:off x="2438400" y="787508"/>
            <a:ext cx="484632" cy="1498492"/>
          </a:xfrm>
          <a:prstGeom prst="downArrow">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Down Arrow 5"/>
          <p:cNvSpPr/>
          <p:nvPr/>
        </p:nvSpPr>
        <p:spPr>
          <a:xfrm>
            <a:off x="8915400" y="801142"/>
            <a:ext cx="484632" cy="1484858"/>
          </a:xfrm>
          <a:prstGeom prst="downArrow">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Down Arrow 6"/>
          <p:cNvSpPr/>
          <p:nvPr/>
        </p:nvSpPr>
        <p:spPr>
          <a:xfrm>
            <a:off x="5577840" y="801142"/>
            <a:ext cx="484632" cy="1484858"/>
          </a:xfrm>
          <a:prstGeom prst="downArrow">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p:cNvSpPr txBox="1"/>
          <p:nvPr/>
        </p:nvSpPr>
        <p:spPr>
          <a:xfrm>
            <a:off x="2100499" y="2310037"/>
            <a:ext cx="198120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Analyse</a:t>
            </a:r>
            <a:r>
              <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de genre</a:t>
            </a:r>
          </a:p>
        </p:txBody>
      </p:sp>
      <p:sp>
        <p:nvSpPr>
          <p:cNvPr id="9" name="TextBox 8"/>
          <p:cNvSpPr txBox="1"/>
          <p:nvPr/>
        </p:nvSpPr>
        <p:spPr>
          <a:xfrm>
            <a:off x="4963667" y="2399960"/>
            <a:ext cx="172707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kern="0" err="1">
                <a:solidFill>
                  <a:prstClr val="black">
                    <a:lumMod val="65000"/>
                    <a:lumOff val="35000"/>
                  </a:prstClr>
                </a:solidFill>
                <a:latin typeface="Calibri" panose="020F0502020204030204"/>
              </a:rPr>
              <a:t>Collecte</a:t>
            </a:r>
            <a:r>
              <a:rPr lang="en-US" sz="2000" b="1" kern="0">
                <a:solidFill>
                  <a:prstClr val="black">
                    <a:lumMod val="65000"/>
                    <a:lumOff val="35000"/>
                  </a:prstClr>
                </a:solidFill>
                <a:latin typeface="Calibri" panose="020F0502020204030204"/>
              </a:rPr>
              <a:t> </a:t>
            </a:r>
            <a:r>
              <a:rPr kumimoji="0" lang="en-US" sz="2000" b="1" i="0" u="none" strike="noStrike" kern="0" cap="none" spc="0" normalizeH="0" baseline="0" noProof="0">
                <a:ln>
                  <a:noFill/>
                </a:ln>
                <a:solidFill>
                  <a:prstClr val="black">
                    <a:lumMod val="65000"/>
                    <a:lumOff val="35000"/>
                  </a:prstClr>
                </a:solidFill>
                <a:effectLst/>
                <a:uLnTx/>
                <a:uFillTx/>
                <a:latin typeface="Calibri" panose="020F0502020204030204"/>
                <a:ea typeface="+mn-ea"/>
                <a:cs typeface="+mn-cs"/>
              </a:rPr>
              <a:t>DVSA/analyse</a:t>
            </a:r>
            <a:endPar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
        <p:nvSpPr>
          <p:cNvPr id="10" name="TextBox 9"/>
          <p:cNvSpPr txBox="1"/>
          <p:nvPr/>
        </p:nvSpPr>
        <p:spPr>
          <a:xfrm>
            <a:off x="8550208" y="2377361"/>
            <a:ext cx="2436713"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kern="0" dirty="0" err="1">
                <a:solidFill>
                  <a:prstClr val="black">
                    <a:lumMod val="65000"/>
                    <a:lumOff val="35000"/>
                  </a:prstClr>
                </a:solidFill>
                <a:latin typeface="Calibri" panose="020F0502020204030204"/>
              </a:rPr>
              <a:t>Analyse</a:t>
            </a:r>
            <a:r>
              <a:rPr lang="en-US" sz="2000" b="1" kern="0" dirty="0">
                <a:solidFill>
                  <a:prstClr val="black">
                    <a:lumMod val="65000"/>
                    <a:lumOff val="35000"/>
                  </a:prstClr>
                </a:solidFill>
                <a:latin typeface="Calibri" panose="020F0502020204030204"/>
              </a:rPr>
              <a:t> de D</a:t>
            </a:r>
            <a:r>
              <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AAQ</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analyse</a:t>
            </a:r>
            <a:r>
              <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2000" b="1" i="0" u="none" strike="noStrike" kern="0" cap="none" spc="0" normalizeH="0" baseline="0" noProof="0">
                <a:ln>
                  <a:noFill/>
                </a:ln>
                <a:solidFill>
                  <a:prstClr val="black">
                    <a:lumMod val="65000"/>
                    <a:lumOff val="35000"/>
                  </a:prstClr>
                </a:solidFill>
                <a:effectLst/>
                <a:uLnTx/>
                <a:uFillTx/>
                <a:latin typeface="Calibri" panose="020F0502020204030204"/>
                <a:ea typeface="+mn-ea"/>
                <a:cs typeface="+mn-cs"/>
              </a:rPr>
              <a:t>des </a:t>
            </a:r>
            <a:r>
              <a:rPr lang="en-US" sz="2000" b="1" kern="0">
                <a:solidFill>
                  <a:prstClr val="black">
                    <a:lumMod val="65000"/>
                    <a:lumOff val="35000"/>
                  </a:prstClr>
                </a:solidFill>
                <a:latin typeface="Calibri" panose="020F0502020204030204"/>
              </a:rPr>
              <a:t>obstacles</a:t>
            </a:r>
            <a:r>
              <a:rPr kumimoji="0" lang="en-US" sz="2000" b="1" i="0" u="none" strike="noStrike" kern="0" cap="none" spc="0" normalizeH="0" baseline="0" noProof="0">
                <a:ln>
                  <a:noFill/>
                </a:ln>
                <a:solidFill>
                  <a:prstClr val="black">
                    <a:lumMod val="65000"/>
                    <a:lumOff val="35000"/>
                  </a:prstClr>
                </a:solidFill>
                <a:effectLst/>
                <a:uLnTx/>
                <a:uFillTx/>
                <a:latin typeface="Calibri" panose="020F0502020204030204"/>
                <a:ea typeface="+mn-ea"/>
                <a:cs typeface="+mn-cs"/>
              </a:rPr>
              <a:t>)</a:t>
            </a:r>
            <a:endPar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
        <p:nvSpPr>
          <p:cNvPr id="11" name="Down Arrow 10"/>
          <p:cNvSpPr/>
          <p:nvPr/>
        </p:nvSpPr>
        <p:spPr>
          <a:xfrm>
            <a:off x="3765804" y="801142"/>
            <a:ext cx="484632" cy="1484860"/>
          </a:xfrm>
          <a:prstGeom prst="downArrow">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Down Arrow 11"/>
          <p:cNvSpPr/>
          <p:nvPr/>
        </p:nvSpPr>
        <p:spPr>
          <a:xfrm>
            <a:off x="7206996" y="801142"/>
            <a:ext cx="484632" cy="1484859"/>
          </a:xfrm>
          <a:prstGeom prst="downArrow">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TextBox 12"/>
          <p:cNvSpPr txBox="1"/>
          <p:nvPr/>
        </p:nvSpPr>
        <p:spPr>
          <a:xfrm>
            <a:off x="3477986" y="2377363"/>
            <a:ext cx="1485681"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Analyse</a:t>
            </a:r>
            <a:r>
              <a:rPr lang="en-US" sz="2000" b="1" kern="0" dirty="0">
                <a:solidFill>
                  <a:prstClr val="black">
                    <a:lumMod val="65000"/>
                    <a:lumOff val="35000"/>
                  </a:prstClr>
                </a:solidFill>
                <a:latin typeface="Calibri" panose="020F0502020204030204"/>
              </a:rPr>
              <a:t> des </a:t>
            </a:r>
            <a:r>
              <a:rPr lang="en-US" sz="2000" b="1" kern="0" dirty="0" err="1">
                <a:solidFill>
                  <a:prstClr val="black">
                    <a:lumMod val="65000"/>
                    <a:lumOff val="35000"/>
                  </a:prstClr>
                </a:solidFill>
                <a:latin typeface="Calibri" panose="020F0502020204030204"/>
              </a:rPr>
              <a:t>risques</a:t>
            </a:r>
            <a:r>
              <a:rPr lang="en-US" sz="2000" b="1" kern="0" dirty="0">
                <a:solidFill>
                  <a:prstClr val="black">
                    <a:lumMod val="65000"/>
                    <a:lumOff val="35000"/>
                  </a:prstClr>
                </a:solidFill>
                <a:latin typeface="Calibri" panose="020F0502020204030204"/>
              </a:rPr>
              <a:t> de VBG</a:t>
            </a:r>
            <a:endPar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
        <p:nvSpPr>
          <p:cNvPr id="14" name="TextBox 13"/>
          <p:cNvSpPr txBox="1"/>
          <p:nvPr/>
        </p:nvSpPr>
        <p:spPr>
          <a:xfrm>
            <a:off x="6629400" y="2377361"/>
            <a:ext cx="192080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Consultation des</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femmes et des </a:t>
            </a:r>
            <a:r>
              <a:rPr kumimoji="0" lang="en-US" sz="20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jeunes</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20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filles</a:t>
            </a:r>
            <a:endPar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
        <p:nvSpPr>
          <p:cNvPr id="17" name="Rectangle 16"/>
          <p:cNvSpPr/>
          <p:nvPr/>
        </p:nvSpPr>
        <p:spPr>
          <a:xfrm>
            <a:off x="1600200" y="3493347"/>
            <a:ext cx="9026652" cy="132343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defRPr/>
            </a:pPr>
            <a:r>
              <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Les </a:t>
            </a:r>
            <a:r>
              <a:rPr kumimoji="0" lang="en-US" sz="2000" b="1" i="0" u="none" strike="noStrike" kern="0" cap="none" spc="0" normalizeH="0" baseline="0" noProof="0" err="1">
                <a:ln>
                  <a:noFill/>
                </a:ln>
                <a:solidFill>
                  <a:prstClr val="black">
                    <a:lumMod val="65000"/>
                    <a:lumOff val="35000"/>
                  </a:prstClr>
                </a:solidFill>
                <a:effectLst/>
                <a:uLnTx/>
                <a:uFillTx/>
                <a:latin typeface="Calibri" panose="020F0502020204030204"/>
                <a:ea typeface="+mn-ea"/>
                <a:cs typeface="+mn-cs"/>
              </a:rPr>
              <a:t>données</a:t>
            </a:r>
            <a:r>
              <a:rPr kumimoji="0" lang="en-US" sz="2000" b="1" i="0" u="none" strike="noStrike" kern="0" cap="none" spc="0" normalizeH="0" noProof="0">
                <a:ln>
                  <a:noFill/>
                </a:ln>
                <a:solidFill>
                  <a:prstClr val="black">
                    <a:lumMod val="65000"/>
                    <a:lumOff val="35000"/>
                  </a:prstClr>
                </a:solidFill>
                <a:effectLst/>
                <a:uLnTx/>
                <a:uFillTx/>
                <a:latin typeface="Calibri" panose="020F0502020204030204"/>
                <a:ea typeface="+mn-ea"/>
                <a:cs typeface="+mn-cs"/>
              </a:rPr>
              <a:t> </a:t>
            </a:r>
            <a:r>
              <a:rPr lang="en-US" sz="2000" b="1" kern="0" err="1">
                <a:solidFill>
                  <a:prstClr val="black">
                    <a:lumMod val="65000"/>
                    <a:lumOff val="35000"/>
                  </a:prstClr>
                </a:solidFill>
                <a:latin typeface="Calibri" panose="020F0502020204030204"/>
              </a:rPr>
              <a:t>ventilées</a:t>
            </a:r>
            <a:r>
              <a:rPr lang="en-US" sz="2000" b="1" kern="0">
                <a:solidFill>
                  <a:prstClr val="black">
                    <a:lumMod val="65000"/>
                    <a:lumOff val="35000"/>
                  </a:prstClr>
                </a:solidFill>
                <a:latin typeface="Calibri" panose="020F0502020204030204"/>
              </a:rPr>
              <a:t> </a:t>
            </a:r>
            <a:r>
              <a:rPr kumimoji="0" lang="en-US" sz="2000" b="1" i="0" u="none" strike="noStrike" kern="0" cap="none" spc="0" normalizeH="0" noProof="0">
                <a:ln>
                  <a:noFill/>
                </a:ln>
                <a:solidFill>
                  <a:prstClr val="black">
                    <a:lumMod val="65000"/>
                    <a:lumOff val="35000"/>
                  </a:prstClr>
                </a:solidFill>
                <a:effectLst/>
                <a:uLnTx/>
                <a:uFillTx/>
                <a:latin typeface="Calibri" panose="020F0502020204030204"/>
                <a:ea typeface="+mn-ea"/>
                <a:cs typeface="+mn-cs"/>
              </a:rPr>
              <a:t>par </a:t>
            </a:r>
            <a:r>
              <a:rPr kumimoji="0" lang="en-US" sz="20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sexe</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et </a:t>
            </a:r>
            <a:r>
              <a:rPr kumimoji="0" lang="en-US" sz="20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âge</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2000" b="1" i="0" u="none" strike="noStrike" kern="0" cap="none" spc="0" normalizeH="0" noProof="0">
                <a:ln>
                  <a:noFill/>
                </a:ln>
                <a:solidFill>
                  <a:prstClr val="black">
                    <a:lumMod val="65000"/>
                    <a:lumOff val="35000"/>
                  </a:prstClr>
                </a:solidFill>
                <a:effectLst/>
                <a:uLnTx/>
                <a:uFillTx/>
                <a:latin typeface="Calibri" panose="020F0502020204030204"/>
                <a:ea typeface="+mn-ea"/>
                <a:cs typeface="+mn-cs"/>
              </a:rPr>
              <a:t>et </a:t>
            </a:r>
            <a:r>
              <a:rPr lang="en-US" sz="2000" b="1" kern="0" dirty="0">
                <a:solidFill>
                  <a:prstClr val="black">
                    <a:lumMod val="65000"/>
                    <a:lumOff val="35000"/>
                  </a:prstClr>
                </a:solidFill>
                <a:latin typeface="Calibri" panose="020F0502020204030204"/>
              </a:rPr>
              <a:t>les</a:t>
            </a:r>
            <a:r>
              <a:rPr lang="en-US" sz="2000" b="1" kern="0">
                <a:solidFill>
                  <a:prstClr val="black">
                    <a:lumMod val="65000"/>
                    <a:lumOff val="35000"/>
                  </a:prstClr>
                </a:solidFill>
                <a:latin typeface="Calibri" panose="020F0502020204030204"/>
              </a:rPr>
              <a:t> information sensibles </a:t>
            </a:r>
            <a:r>
              <a:rPr kumimoji="0" lang="en-US" sz="2000" b="1" i="0" u="none" strike="noStrike" kern="0" cap="none" spc="0" normalizeH="0" noProof="0">
                <a:ln>
                  <a:noFill/>
                </a:ln>
                <a:solidFill>
                  <a:prstClr val="black">
                    <a:lumMod val="65000"/>
                    <a:lumOff val="35000"/>
                  </a:prstClr>
                </a:solidFill>
                <a:effectLst/>
                <a:uLnTx/>
                <a:uFillTx/>
                <a:latin typeface="Calibri" panose="020F0502020204030204"/>
                <a:ea typeface="+mn-ea"/>
                <a:cs typeface="+mn-cs"/>
              </a:rPr>
              <a:t>au </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genre </a:t>
            </a:r>
            <a:r>
              <a:rPr lang="en-US" sz="2000" b="1" kern="0" noProof="0" dirty="0">
                <a:solidFill>
                  <a:prstClr val="black">
                    <a:lumMod val="65000"/>
                    <a:lumOff val="35000"/>
                  </a:prstClr>
                </a:solidFill>
              </a:rPr>
              <a:t>à propos de l</a:t>
            </a:r>
            <a:r>
              <a:rPr lang="en-US" sz="2000" b="1" kern="0" dirty="0">
                <a:solidFill>
                  <a:prstClr val="black">
                    <a:lumMod val="65000"/>
                    <a:lumOff val="35000"/>
                  </a:prstClr>
                </a:solidFill>
              </a:rPr>
              <a:t>a </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population </a:t>
            </a:r>
            <a:r>
              <a:rPr kumimoji="0" lang="en-US" sz="20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concernée</a:t>
            </a:r>
            <a:r>
              <a:rPr lang="en-US" sz="2000" b="1" kern="0" dirty="0">
                <a:solidFill>
                  <a:prstClr val="black">
                    <a:lumMod val="65000"/>
                    <a:lumOff val="35000"/>
                  </a:prstClr>
                </a:solidFill>
                <a:latin typeface="Calibri" panose="020F0502020204030204"/>
              </a:rPr>
              <a:t>. Examiner </a:t>
            </a:r>
            <a:r>
              <a:rPr lang="en-US" sz="2000" b="1" kern="0" dirty="0" err="1">
                <a:solidFill>
                  <a:prstClr val="black">
                    <a:lumMod val="65000"/>
                    <a:lumOff val="35000"/>
                  </a:prstClr>
                </a:solidFill>
                <a:latin typeface="Calibri" panose="020F0502020204030204"/>
              </a:rPr>
              <a:t>quand</a:t>
            </a:r>
            <a:r>
              <a:rPr lang="en-US" sz="2000" b="1" kern="0" dirty="0">
                <a:solidFill>
                  <a:prstClr val="black">
                    <a:lumMod val="65000"/>
                    <a:lumOff val="35000"/>
                  </a:prstClr>
                </a:solidFill>
                <a:latin typeface="Calibri" panose="020F0502020204030204"/>
              </a:rPr>
              <a:t>, </a:t>
            </a:r>
            <a:r>
              <a:rPr lang="en-US" sz="2000" b="1" kern="0" dirty="0" err="1">
                <a:solidFill>
                  <a:prstClr val="black">
                    <a:lumMod val="65000"/>
                    <a:lumOff val="35000"/>
                  </a:prstClr>
                </a:solidFill>
                <a:latin typeface="Calibri" panose="020F0502020204030204"/>
              </a:rPr>
              <a:t>pourquoi</a:t>
            </a:r>
            <a:r>
              <a:rPr lang="en-US" sz="2000" b="1" kern="0" dirty="0">
                <a:solidFill>
                  <a:prstClr val="black">
                    <a:lumMod val="65000"/>
                    <a:lumOff val="35000"/>
                  </a:prstClr>
                </a:solidFill>
                <a:latin typeface="Calibri" panose="020F0502020204030204"/>
              </a:rPr>
              <a:t> et comment les questions de </a:t>
            </a:r>
            <a:r>
              <a:rPr lang="en-US" sz="2000" b="1" kern="0" dirty="0" err="1">
                <a:solidFill>
                  <a:prstClr val="black">
                    <a:lumMod val="65000"/>
                    <a:lumOff val="35000"/>
                  </a:prstClr>
                </a:solidFill>
                <a:latin typeface="Calibri" panose="020F0502020204030204"/>
              </a:rPr>
              <a:t>sécurité</a:t>
            </a:r>
            <a:r>
              <a:rPr lang="en-US" sz="2000" b="1" kern="0" dirty="0">
                <a:solidFill>
                  <a:prstClr val="black">
                    <a:lumMod val="65000"/>
                    <a:lumOff val="35000"/>
                  </a:prstClr>
                </a:solidFill>
                <a:latin typeface="Calibri" panose="020F0502020204030204"/>
              </a:rPr>
              <a:t> </a:t>
            </a:r>
            <a:r>
              <a:rPr lang="en-US" sz="2000" b="1" kern="0" dirty="0" err="1">
                <a:solidFill>
                  <a:prstClr val="black">
                    <a:lumMod val="65000"/>
                    <a:lumOff val="35000"/>
                  </a:prstClr>
                </a:solidFill>
                <a:latin typeface="Calibri" panose="020F0502020204030204"/>
              </a:rPr>
              <a:t>liées</a:t>
            </a:r>
            <a:r>
              <a:rPr lang="en-US" sz="2000" b="1" kern="0" dirty="0">
                <a:solidFill>
                  <a:prstClr val="black">
                    <a:lumMod val="65000"/>
                    <a:lumOff val="35000"/>
                  </a:prstClr>
                </a:solidFill>
                <a:latin typeface="Calibri" panose="020F0502020204030204"/>
              </a:rPr>
              <a:t> à la VBG </a:t>
            </a:r>
            <a:r>
              <a:rPr lang="en-US" sz="2000" b="1" kern="0" dirty="0" err="1">
                <a:solidFill>
                  <a:prstClr val="black">
                    <a:lumMod val="65000"/>
                    <a:lumOff val="35000"/>
                  </a:prstClr>
                </a:solidFill>
                <a:latin typeface="Calibri" panose="020F0502020204030204"/>
              </a:rPr>
              <a:t>peuvent</a:t>
            </a:r>
            <a:r>
              <a:rPr lang="en-US" sz="2000" b="1" kern="0" dirty="0">
                <a:solidFill>
                  <a:prstClr val="black">
                    <a:lumMod val="65000"/>
                    <a:lumOff val="35000"/>
                  </a:prstClr>
                </a:solidFill>
                <a:latin typeface="Calibri" panose="020F0502020204030204"/>
              </a:rPr>
              <a:t> </a:t>
            </a:r>
            <a:r>
              <a:rPr lang="en-US" sz="2000" b="1" kern="0" dirty="0" err="1">
                <a:solidFill>
                  <a:prstClr val="black">
                    <a:lumMod val="65000"/>
                    <a:lumOff val="35000"/>
                  </a:prstClr>
                </a:solidFill>
                <a:latin typeface="Calibri" panose="020F0502020204030204"/>
              </a:rPr>
              <a:t>survenir</a:t>
            </a:r>
            <a:r>
              <a:rPr lang="en-US" sz="2000" b="1" kern="0" dirty="0">
                <a:solidFill>
                  <a:prstClr val="black">
                    <a:lumMod val="65000"/>
                    <a:lumOff val="35000"/>
                  </a:prstClr>
                </a:solidFill>
                <a:latin typeface="Calibri" panose="020F0502020204030204"/>
              </a:rPr>
              <a:t>, </a:t>
            </a:r>
            <a:r>
              <a:rPr lang="en-US" sz="2000" b="1" kern="0" dirty="0" err="1">
                <a:solidFill>
                  <a:prstClr val="black">
                    <a:lumMod val="65000"/>
                    <a:lumOff val="35000"/>
                  </a:prstClr>
                </a:solidFill>
                <a:latin typeface="Calibri" panose="020F0502020204030204"/>
              </a:rPr>
              <a:t>notamment</a:t>
            </a:r>
            <a:r>
              <a:rPr lang="en-US" sz="2000" b="1" kern="0" dirty="0">
                <a:solidFill>
                  <a:prstClr val="black">
                    <a:lumMod val="65000"/>
                    <a:lumOff val="35000"/>
                  </a:prstClr>
                </a:solidFill>
                <a:latin typeface="Calibri" panose="020F0502020204030204"/>
              </a:rPr>
              <a:t> </a:t>
            </a:r>
            <a:r>
              <a:rPr lang="en-US" sz="2000" b="1" kern="0" dirty="0" err="1">
                <a:solidFill>
                  <a:prstClr val="black">
                    <a:lumMod val="65000"/>
                    <a:lumOff val="35000"/>
                  </a:prstClr>
                </a:solidFill>
                <a:latin typeface="Calibri" panose="020F0502020204030204"/>
              </a:rPr>
              <a:t>dans</a:t>
            </a:r>
            <a:r>
              <a:rPr lang="en-US" sz="2000" b="1" kern="0" dirty="0">
                <a:solidFill>
                  <a:prstClr val="black">
                    <a:lumMod val="65000"/>
                    <a:lumOff val="35000"/>
                  </a:prstClr>
                </a:solidFill>
                <a:latin typeface="Calibri" panose="020F0502020204030204"/>
              </a:rPr>
              <a:t> le cadre de la </a:t>
            </a:r>
            <a:r>
              <a:rPr lang="en-US" sz="2000" b="1" kern="0" dirty="0" err="1">
                <a:solidFill>
                  <a:prstClr val="black">
                    <a:lumMod val="65000"/>
                    <a:lumOff val="35000"/>
                  </a:prstClr>
                </a:solidFill>
                <a:latin typeface="Calibri" panose="020F0502020204030204"/>
              </a:rPr>
              <a:t>fourniture</a:t>
            </a:r>
            <a:r>
              <a:rPr lang="en-US" sz="2000" b="1" kern="0" dirty="0">
                <a:solidFill>
                  <a:prstClr val="black">
                    <a:lumMod val="65000"/>
                    <a:lumOff val="35000"/>
                  </a:prstClr>
                </a:solidFill>
                <a:latin typeface="Calibri" panose="020F0502020204030204"/>
              </a:rPr>
              <a:t> </a:t>
            </a:r>
            <a:r>
              <a:rPr lang="en-US" sz="2000" b="1" kern="0" dirty="0" err="1">
                <a:solidFill>
                  <a:prstClr val="black">
                    <a:lumMod val="65000"/>
                    <a:lumOff val="35000"/>
                  </a:prstClr>
                </a:solidFill>
                <a:latin typeface="Calibri" panose="020F0502020204030204"/>
              </a:rPr>
              <a:t>ou</a:t>
            </a:r>
            <a:r>
              <a:rPr lang="en-US" sz="2000" b="1" kern="0" dirty="0">
                <a:solidFill>
                  <a:prstClr val="black">
                    <a:lumMod val="65000"/>
                    <a:lumOff val="35000"/>
                  </a:prstClr>
                </a:solidFill>
                <a:latin typeface="Calibri" panose="020F0502020204030204"/>
              </a:rPr>
              <a:t> de </a:t>
            </a:r>
            <a:r>
              <a:rPr lang="en-US" sz="2000" b="1" kern="0" dirty="0" err="1">
                <a:solidFill>
                  <a:prstClr val="black">
                    <a:lumMod val="65000"/>
                    <a:lumOff val="35000"/>
                  </a:prstClr>
                </a:solidFill>
                <a:latin typeface="Calibri" panose="020F0502020204030204"/>
              </a:rPr>
              <a:t>l’utilisation</a:t>
            </a:r>
            <a:r>
              <a:rPr lang="en-US" sz="2000" b="1" kern="0" dirty="0">
                <a:solidFill>
                  <a:prstClr val="black">
                    <a:lumMod val="65000"/>
                    <a:lumOff val="35000"/>
                  </a:prstClr>
                </a:solidFill>
                <a:latin typeface="Calibri" panose="020F0502020204030204"/>
              </a:rPr>
              <a:t> de services humanitaires. </a:t>
            </a:r>
            <a:endPar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
        <p:nvSpPr>
          <p:cNvPr id="16" name="Down Arrow 15"/>
          <p:cNvSpPr/>
          <p:nvPr/>
        </p:nvSpPr>
        <p:spPr>
          <a:xfrm>
            <a:off x="5664213" y="4917107"/>
            <a:ext cx="484632" cy="745963"/>
          </a:xfrm>
          <a:prstGeom prst="downArrow">
            <a:avLst/>
          </a:prstGeom>
          <a:solidFill>
            <a:srgbClr val="2EA725"/>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Rectangle 2"/>
          <p:cNvSpPr/>
          <p:nvPr/>
        </p:nvSpPr>
        <p:spPr>
          <a:xfrm>
            <a:off x="1600200" y="5704991"/>
            <a:ext cx="9026652" cy="101566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Des </a:t>
            </a:r>
            <a:r>
              <a:rPr kumimoji="0" lang="en-US" sz="20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données</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qui </a:t>
            </a:r>
            <a:r>
              <a:rPr kumimoji="0" lang="en-US" sz="20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peuvent</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faire </a:t>
            </a:r>
            <a:r>
              <a:rPr kumimoji="0" lang="en-US" sz="20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ressortir</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les </a:t>
            </a:r>
            <a:r>
              <a:rPr kumimoji="0" lang="en-US" sz="20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priorités</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et les </a:t>
            </a:r>
            <a:r>
              <a:rPr kumimoji="0" lang="en-US" sz="20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carences</a:t>
            </a:r>
            <a:r>
              <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services </a:t>
            </a:r>
            <a:r>
              <a:rPr lang="en-US" sz="2000" b="1" kern="0" noProof="0" dirty="0">
                <a:solidFill>
                  <a:prstClr val="black">
                    <a:lumMod val="65000"/>
                    <a:lumOff val="35000"/>
                  </a:prstClr>
                </a:solidFill>
                <a:latin typeface="Calibri" panose="020F0502020204030204"/>
              </a:rPr>
              <a:t>à </a:t>
            </a:r>
            <a:r>
              <a:rPr lang="en-US" sz="2000" b="1" kern="0" noProof="0" dirty="0" err="1">
                <a:solidFill>
                  <a:prstClr val="black">
                    <a:lumMod val="65000"/>
                    <a:lumOff val="35000"/>
                  </a:prstClr>
                </a:solidFill>
                <a:latin typeface="Calibri" panose="020F0502020204030204"/>
              </a:rPr>
              <a:t>combler</a:t>
            </a:r>
            <a:r>
              <a:rPr lang="en-US" sz="2000" b="1" kern="0" noProof="0" dirty="0">
                <a:solidFill>
                  <a:prstClr val="black">
                    <a:lumMod val="65000"/>
                    <a:lumOff val="35000"/>
                  </a:prstClr>
                </a:solidFill>
                <a:latin typeface="Calibri" panose="020F0502020204030204"/>
              </a:rPr>
              <a:t> </a:t>
            </a:r>
            <a:r>
              <a:rPr lang="en-US" sz="2000" b="1" kern="0" noProof="0" dirty="0" err="1">
                <a:solidFill>
                  <a:prstClr val="black">
                    <a:lumMod val="65000"/>
                    <a:lumOff val="35000"/>
                  </a:prstClr>
                </a:solidFill>
                <a:latin typeface="Calibri" panose="020F0502020204030204"/>
              </a:rPr>
              <a:t>lors</a:t>
            </a:r>
            <a:r>
              <a:rPr lang="en-US" sz="2000" b="1" kern="0" noProof="0" dirty="0">
                <a:solidFill>
                  <a:prstClr val="black">
                    <a:lumMod val="65000"/>
                    <a:lumOff val="35000"/>
                  </a:prstClr>
                </a:solidFill>
                <a:latin typeface="Calibri" panose="020F0502020204030204"/>
              </a:rPr>
              <a:t> de </a:t>
            </a:r>
            <a:r>
              <a:rPr lang="en-US" sz="2000" b="1" kern="0" noProof="0">
                <a:solidFill>
                  <a:prstClr val="black">
                    <a:lumMod val="65000"/>
                    <a:lumOff val="35000"/>
                  </a:prstClr>
                </a:solidFill>
                <a:latin typeface="Calibri" panose="020F0502020204030204"/>
              </a:rPr>
              <a:t>la </a:t>
            </a:r>
            <a:r>
              <a:rPr lang="en-US" sz="2000" b="1" kern="0">
                <a:solidFill>
                  <a:prstClr val="black">
                    <a:lumMod val="65000"/>
                    <a:lumOff val="35000"/>
                  </a:prstClr>
                </a:solidFill>
                <a:latin typeface="Calibri" panose="020F0502020204030204"/>
              </a:rPr>
              <a:t>planification </a:t>
            </a:r>
            <a:r>
              <a:rPr lang="en-US" sz="2000" b="1" kern="0" noProof="0">
                <a:solidFill>
                  <a:prstClr val="black">
                    <a:lumMod val="65000"/>
                    <a:lumOff val="35000"/>
                  </a:prstClr>
                </a:solidFill>
                <a:latin typeface="Calibri" panose="020F0502020204030204"/>
              </a:rPr>
              <a:t>de </a:t>
            </a:r>
            <a:r>
              <a:rPr lang="en-US" sz="2000" b="1" kern="0" noProof="0" dirty="0">
                <a:solidFill>
                  <a:prstClr val="black">
                    <a:lumMod val="65000"/>
                    <a:lumOff val="35000"/>
                  </a:prstClr>
                </a:solidFill>
                <a:latin typeface="Calibri" panose="020F0502020204030204"/>
              </a:rPr>
              <a:t>nouveaux </a:t>
            </a:r>
            <a:r>
              <a:rPr lang="en-US" sz="2000" b="1" kern="0" noProof="0" dirty="0" err="1">
                <a:solidFill>
                  <a:prstClr val="black">
                    <a:lumMod val="65000"/>
                    <a:lumOff val="35000"/>
                  </a:prstClr>
                </a:solidFill>
                <a:latin typeface="Calibri" panose="020F0502020204030204"/>
              </a:rPr>
              <a:t>programmes</a:t>
            </a:r>
            <a:r>
              <a:rPr lang="en-US" sz="2000" b="1" kern="0" noProof="0" dirty="0">
                <a:solidFill>
                  <a:prstClr val="black">
                    <a:lumMod val="65000"/>
                    <a:lumOff val="35000"/>
                  </a:prstClr>
                </a:solidFill>
                <a:latin typeface="Calibri" panose="020F0502020204030204"/>
              </a:rPr>
              <a:t> de nutrition </a:t>
            </a:r>
            <a:r>
              <a:rPr lang="en-US" sz="2000" b="1" kern="0" noProof="0" dirty="0" err="1">
                <a:solidFill>
                  <a:prstClr val="black">
                    <a:lumMod val="65000"/>
                    <a:lumOff val="35000"/>
                  </a:prstClr>
                </a:solidFill>
                <a:latin typeface="Calibri" panose="020F0502020204030204"/>
              </a:rPr>
              <a:t>ou</a:t>
            </a:r>
            <a:r>
              <a:rPr lang="en-US" sz="2000" b="1" kern="0" noProof="0" dirty="0">
                <a:solidFill>
                  <a:prstClr val="black">
                    <a:lumMod val="65000"/>
                    <a:lumOff val="35000"/>
                  </a:prstClr>
                </a:solidFill>
                <a:latin typeface="Calibri" panose="020F0502020204030204"/>
              </a:rPr>
              <a:t> pendant </a:t>
            </a:r>
            <a:r>
              <a:rPr lang="en-US" sz="2000" b="1" kern="0" noProof="0" dirty="0" err="1">
                <a:solidFill>
                  <a:prstClr val="black">
                    <a:lumMod val="65000"/>
                    <a:lumOff val="35000"/>
                  </a:prstClr>
                </a:solidFill>
                <a:latin typeface="Calibri" panose="020F0502020204030204"/>
              </a:rPr>
              <a:t>l’adaptation</a:t>
            </a:r>
            <a:r>
              <a:rPr lang="en-US" sz="2000" b="1" kern="0" noProof="0" dirty="0">
                <a:solidFill>
                  <a:prstClr val="black">
                    <a:lumMod val="65000"/>
                    <a:lumOff val="35000"/>
                  </a:prstClr>
                </a:solidFill>
                <a:latin typeface="Calibri" panose="020F0502020204030204"/>
              </a:rPr>
              <a:t> de </a:t>
            </a:r>
            <a:r>
              <a:rPr lang="en-US" sz="2000" b="1" kern="0" noProof="0" dirty="0" err="1">
                <a:solidFill>
                  <a:prstClr val="black">
                    <a:lumMod val="65000"/>
                    <a:lumOff val="35000"/>
                  </a:prstClr>
                </a:solidFill>
                <a:latin typeface="Calibri" panose="020F0502020204030204"/>
              </a:rPr>
              <a:t>programmes</a:t>
            </a:r>
            <a:r>
              <a:rPr lang="en-US" sz="2000" b="1" kern="0" noProof="0" dirty="0">
                <a:solidFill>
                  <a:prstClr val="black">
                    <a:lumMod val="65000"/>
                    <a:lumOff val="35000"/>
                  </a:prstClr>
                </a:solidFill>
                <a:latin typeface="Calibri" panose="020F0502020204030204"/>
              </a:rPr>
              <a:t> </a:t>
            </a:r>
            <a:r>
              <a:rPr lang="en-US" sz="2000" b="1" kern="0" noProof="0" dirty="0" err="1">
                <a:solidFill>
                  <a:prstClr val="black">
                    <a:lumMod val="65000"/>
                    <a:lumOff val="35000"/>
                  </a:prstClr>
                </a:solidFill>
                <a:latin typeface="Calibri" panose="020F0502020204030204"/>
              </a:rPr>
              <a:t>existants</a:t>
            </a:r>
            <a:r>
              <a:rPr lang="en-US" sz="2000" b="1" kern="0" noProof="0" dirty="0">
                <a:solidFill>
                  <a:prstClr val="black">
                    <a:lumMod val="65000"/>
                    <a:lumOff val="35000"/>
                  </a:prstClr>
                </a:solidFill>
                <a:latin typeface="Calibri" panose="020F0502020204030204"/>
              </a:rPr>
              <a:t>.</a:t>
            </a:r>
            <a:endParaRPr kumimoji="0" lang="en-US" sz="20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58949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9989"/>
            <a:ext cx="11843216" cy="947058"/>
          </a:xfrm>
        </p:spPr>
        <p:txBody>
          <a:bodyPr>
            <a:noAutofit/>
          </a:bodyPr>
          <a:lstStyle/>
          <a:p>
            <a:r>
              <a:rPr lang="en-US" sz="3000" dirty="0">
                <a:solidFill>
                  <a:schemeClr val="tx1">
                    <a:lumMod val="65000"/>
                    <a:lumOff val="35000"/>
                  </a:schemeClr>
                </a:solidFill>
                <a:latin typeface="Arial" pitchFamily="34"/>
                <a:cs typeface="Arial" pitchFamily="34"/>
              </a:rPr>
              <a:t>Obstacles </a:t>
            </a:r>
            <a:r>
              <a:rPr lang="en-US" sz="3000" dirty="0" err="1">
                <a:solidFill>
                  <a:schemeClr val="tx1">
                    <a:lumMod val="65000"/>
                    <a:lumOff val="35000"/>
                  </a:schemeClr>
                </a:solidFill>
                <a:latin typeface="Arial" pitchFamily="34"/>
                <a:cs typeface="Arial" pitchFamily="34"/>
              </a:rPr>
              <a:t>communs</a:t>
            </a:r>
            <a:r>
              <a:rPr lang="en-US" sz="3000" dirty="0">
                <a:solidFill>
                  <a:schemeClr val="tx1">
                    <a:lumMod val="65000"/>
                    <a:lumOff val="35000"/>
                  </a:schemeClr>
                </a:solidFill>
                <a:latin typeface="Arial" pitchFamily="34"/>
                <a:cs typeface="Arial" pitchFamily="34"/>
              </a:rPr>
              <a:t> </a:t>
            </a:r>
            <a:r>
              <a:rPr lang="en-US" sz="3000" dirty="0" err="1">
                <a:solidFill>
                  <a:schemeClr val="tx1">
                    <a:lumMod val="65000"/>
                    <a:lumOff val="35000"/>
                  </a:schemeClr>
                </a:solidFill>
                <a:latin typeface="Arial" pitchFamily="34"/>
                <a:cs typeface="Arial" pitchFamily="34"/>
              </a:rPr>
              <a:t>liés</a:t>
            </a:r>
            <a:r>
              <a:rPr lang="en-US" sz="3000" dirty="0">
                <a:solidFill>
                  <a:schemeClr val="tx1">
                    <a:lumMod val="65000"/>
                    <a:lumOff val="35000"/>
                  </a:schemeClr>
                </a:solidFill>
                <a:latin typeface="Arial" pitchFamily="34"/>
                <a:cs typeface="Arial" pitchFamily="34"/>
              </a:rPr>
              <a:t> à la </a:t>
            </a:r>
            <a:r>
              <a:rPr lang="en-US" sz="3000">
                <a:solidFill>
                  <a:schemeClr val="tx1">
                    <a:lumMod val="65000"/>
                    <a:lumOff val="35000"/>
                  </a:schemeClr>
                </a:solidFill>
                <a:latin typeface="Arial" pitchFamily="34"/>
                <a:cs typeface="Arial" pitchFamily="34"/>
              </a:rPr>
              <a:t>VBG </a:t>
            </a:r>
            <a:r>
              <a:rPr lang="en-US" sz="3000" dirty="0">
                <a:solidFill>
                  <a:schemeClr val="tx1">
                    <a:lumMod val="65000"/>
                    <a:lumOff val="35000"/>
                  </a:schemeClr>
                </a:solidFill>
                <a:latin typeface="Arial" pitchFamily="34"/>
                <a:cs typeface="Arial" pitchFamily="34"/>
              </a:rPr>
              <a:t>pour</a:t>
            </a:r>
            <a:r>
              <a:rPr lang="en-US" sz="3000">
                <a:solidFill>
                  <a:schemeClr val="tx1">
                    <a:lumMod val="65000"/>
                    <a:lumOff val="35000"/>
                  </a:schemeClr>
                </a:solidFill>
                <a:latin typeface="Arial" pitchFamily="34"/>
                <a:cs typeface="Arial" pitchFamily="34"/>
              </a:rPr>
              <a:t> l’accés aux </a:t>
            </a:r>
            <a:r>
              <a:rPr lang="en-US" sz="3000" dirty="0">
                <a:solidFill>
                  <a:schemeClr val="tx1">
                    <a:lumMod val="65000"/>
                    <a:lumOff val="35000"/>
                  </a:schemeClr>
                </a:solidFill>
                <a:latin typeface="Arial" pitchFamily="34"/>
                <a:cs typeface="Arial" pitchFamily="34"/>
              </a:rPr>
              <a:t>services de nutrition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6923124"/>
              </p:ext>
            </p:extLst>
          </p:nvPr>
        </p:nvGraphicFramePr>
        <p:xfrm>
          <a:off x="838200" y="1825625"/>
          <a:ext cx="10515600" cy="4899975"/>
        </p:xfrm>
        <a:graphic>
          <a:graphicData uri="http://schemas.openxmlformats.org/drawingml/2006/table">
            <a:tbl>
              <a:tblPr firstRow="1" bandRow="1">
                <a:tableStyleId>{D7AC3CCA-C797-4891-BE02-D94E43425B78}</a:tableStyleId>
              </a:tblPr>
              <a:tblGrid>
                <a:gridCol w="10515600">
                  <a:extLst>
                    <a:ext uri="{9D8B030D-6E8A-4147-A177-3AD203B41FA5}">
                      <a16:colId xmlns:a16="http://schemas.microsoft.com/office/drawing/2014/main" val="3180009099"/>
                    </a:ext>
                  </a:extLst>
                </a:gridCol>
              </a:tblGrid>
              <a:tr h="759050">
                <a:tc>
                  <a:txBody>
                    <a:bodyPr/>
                    <a:lstStyle/>
                    <a:p>
                      <a:r>
                        <a:rPr lang="en-US" sz="3200" b="1" kern="0" dirty="0" err="1">
                          <a:solidFill>
                            <a:schemeClr val="tx1">
                              <a:lumMod val="65000"/>
                              <a:lumOff val="35000"/>
                            </a:schemeClr>
                          </a:solidFill>
                          <a:latin typeface="+mn-lt"/>
                          <a:ea typeface="+mn-ea"/>
                          <a:cs typeface="+mn-cs"/>
                        </a:rPr>
                        <a:t>Rôles</a:t>
                      </a:r>
                      <a:r>
                        <a:rPr lang="en-US" sz="3200" b="1" kern="0" baseline="0" dirty="0">
                          <a:solidFill>
                            <a:schemeClr val="tx1">
                              <a:lumMod val="65000"/>
                              <a:lumOff val="35000"/>
                            </a:schemeClr>
                          </a:solidFill>
                          <a:latin typeface="+mn-lt"/>
                          <a:ea typeface="+mn-ea"/>
                          <a:cs typeface="+mn-cs"/>
                        </a:rPr>
                        <a:t> </a:t>
                      </a:r>
                      <a:r>
                        <a:rPr lang="en-US" sz="3200" b="1" kern="0" baseline="0" dirty="0" err="1">
                          <a:solidFill>
                            <a:schemeClr val="tx1">
                              <a:lumMod val="65000"/>
                              <a:lumOff val="35000"/>
                            </a:schemeClr>
                          </a:solidFill>
                          <a:latin typeface="+mn-lt"/>
                          <a:ea typeface="+mn-ea"/>
                          <a:cs typeface="+mn-cs"/>
                        </a:rPr>
                        <a:t>sociaux</a:t>
                      </a:r>
                      <a:r>
                        <a:rPr lang="en-US" sz="3200" b="1" kern="0" baseline="0" dirty="0">
                          <a:solidFill>
                            <a:schemeClr val="tx1">
                              <a:lumMod val="65000"/>
                              <a:lumOff val="35000"/>
                            </a:schemeClr>
                          </a:solidFill>
                          <a:latin typeface="+mn-lt"/>
                          <a:ea typeface="+mn-ea"/>
                          <a:cs typeface="+mn-cs"/>
                        </a:rPr>
                        <a:t> des femmes et des hommes</a:t>
                      </a:r>
                      <a:endParaRPr lang="en-US" sz="3200" b="1" kern="0" dirty="0">
                        <a:solidFill>
                          <a:schemeClr val="tx1">
                            <a:lumMod val="65000"/>
                            <a:lumOff val="35000"/>
                          </a:schemeClr>
                        </a:solidFill>
                        <a:latin typeface="+mn-lt"/>
                        <a:ea typeface="+mn-ea"/>
                        <a:cs typeface="+mn-cs"/>
                      </a:endParaRPr>
                    </a:p>
                  </a:txBody>
                  <a:tcPr marL="87630" marR="87630">
                    <a:solidFill>
                      <a:schemeClr val="accent6">
                        <a:lumMod val="40000"/>
                        <a:lumOff val="60000"/>
                      </a:schemeClr>
                    </a:solidFill>
                  </a:tcPr>
                </a:tc>
                <a:extLst>
                  <a:ext uri="{0D108BD9-81ED-4DB2-BD59-A6C34878D82A}">
                    <a16:rowId xmlns:a16="http://schemas.microsoft.com/office/drawing/2014/main" val="3785765549"/>
                  </a:ext>
                </a:extLst>
              </a:tr>
              <a:tr h="7590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kern="0" dirty="0" err="1">
                          <a:solidFill>
                            <a:schemeClr val="tx1">
                              <a:lumMod val="65000"/>
                              <a:lumOff val="35000"/>
                            </a:schemeClr>
                          </a:solidFill>
                          <a:latin typeface="+mn-lt"/>
                          <a:ea typeface="+mn-ea"/>
                          <a:cs typeface="+mn-cs"/>
                        </a:rPr>
                        <a:t>Manque</a:t>
                      </a:r>
                      <a:r>
                        <a:rPr lang="en-US" sz="3200" b="1" kern="0" dirty="0">
                          <a:solidFill>
                            <a:schemeClr val="tx1">
                              <a:lumMod val="65000"/>
                              <a:lumOff val="35000"/>
                            </a:schemeClr>
                          </a:solidFill>
                          <a:latin typeface="+mn-lt"/>
                          <a:ea typeface="+mn-ea"/>
                          <a:cs typeface="+mn-cs"/>
                        </a:rPr>
                        <a:t> de </a:t>
                      </a:r>
                      <a:r>
                        <a:rPr lang="en-US" sz="3200" b="1" kern="0" dirty="0" err="1">
                          <a:solidFill>
                            <a:schemeClr val="tx1">
                              <a:lumMod val="65000"/>
                              <a:lumOff val="35000"/>
                            </a:schemeClr>
                          </a:solidFill>
                          <a:latin typeface="+mn-lt"/>
                          <a:ea typeface="+mn-ea"/>
                          <a:cs typeface="+mn-cs"/>
                        </a:rPr>
                        <a:t>ressources</a:t>
                      </a:r>
                      <a:r>
                        <a:rPr lang="en-US" sz="3200" b="1" kern="0" dirty="0">
                          <a:solidFill>
                            <a:schemeClr val="tx1">
                              <a:lumMod val="65000"/>
                              <a:lumOff val="35000"/>
                            </a:schemeClr>
                          </a:solidFill>
                          <a:latin typeface="+mn-lt"/>
                          <a:ea typeface="+mn-ea"/>
                          <a:cs typeface="+mn-cs"/>
                        </a:rPr>
                        <a:t> et absence d’un</a:t>
                      </a:r>
                      <a:r>
                        <a:rPr lang="en-US" sz="3200" b="1" kern="0" baseline="0" dirty="0">
                          <a:solidFill>
                            <a:schemeClr val="tx1">
                              <a:lumMod val="65000"/>
                              <a:lumOff val="35000"/>
                            </a:schemeClr>
                          </a:solidFill>
                          <a:latin typeface="+mn-lt"/>
                          <a:ea typeface="+mn-ea"/>
                          <a:cs typeface="+mn-cs"/>
                        </a:rPr>
                        <a:t> </a:t>
                      </a:r>
                      <a:r>
                        <a:rPr lang="en-US" sz="3200" b="1" kern="0" baseline="0" dirty="0" err="1">
                          <a:solidFill>
                            <a:schemeClr val="tx1">
                              <a:lumMod val="65000"/>
                              <a:lumOff val="35000"/>
                            </a:schemeClr>
                          </a:solidFill>
                          <a:latin typeface="+mn-lt"/>
                          <a:ea typeface="+mn-ea"/>
                          <a:cs typeface="+mn-cs"/>
                        </a:rPr>
                        <a:t>pouvoir</a:t>
                      </a:r>
                      <a:r>
                        <a:rPr lang="en-US" sz="3200" b="1" kern="0" baseline="0" dirty="0">
                          <a:solidFill>
                            <a:schemeClr val="tx1">
                              <a:lumMod val="65000"/>
                              <a:lumOff val="35000"/>
                            </a:schemeClr>
                          </a:solidFill>
                          <a:latin typeface="+mn-lt"/>
                          <a:ea typeface="+mn-ea"/>
                          <a:cs typeface="+mn-cs"/>
                        </a:rPr>
                        <a:t> de </a:t>
                      </a:r>
                      <a:r>
                        <a:rPr lang="en-US" sz="3200" b="1" kern="0" baseline="0" dirty="0" err="1">
                          <a:solidFill>
                            <a:schemeClr val="tx1">
                              <a:lumMod val="65000"/>
                              <a:lumOff val="35000"/>
                            </a:schemeClr>
                          </a:solidFill>
                          <a:latin typeface="+mn-lt"/>
                          <a:ea typeface="+mn-ea"/>
                          <a:cs typeface="+mn-cs"/>
                        </a:rPr>
                        <a:t>décision</a:t>
                      </a:r>
                      <a:endParaRPr lang="en-US" sz="3200" b="1" kern="0" dirty="0">
                        <a:solidFill>
                          <a:schemeClr val="tx1">
                            <a:lumMod val="65000"/>
                            <a:lumOff val="35000"/>
                          </a:schemeClr>
                        </a:solidFill>
                        <a:latin typeface="+mn-lt"/>
                        <a:ea typeface="+mn-ea"/>
                        <a:cs typeface="+mn-cs"/>
                      </a:endParaRPr>
                    </a:p>
                  </a:txBody>
                  <a:tcPr marL="87630" marR="87630">
                    <a:solidFill>
                      <a:schemeClr val="accent6">
                        <a:lumMod val="40000"/>
                        <a:lumOff val="60000"/>
                      </a:schemeClr>
                    </a:solidFill>
                  </a:tcPr>
                </a:tc>
                <a:extLst>
                  <a:ext uri="{0D108BD9-81ED-4DB2-BD59-A6C34878D82A}">
                    <a16:rowId xmlns:a16="http://schemas.microsoft.com/office/drawing/2014/main" val="457104686"/>
                  </a:ext>
                </a:extLst>
              </a:tr>
              <a:tr h="7590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kern="0" dirty="0" err="1">
                          <a:solidFill>
                            <a:schemeClr val="tx1">
                              <a:lumMod val="65000"/>
                              <a:lumOff val="35000"/>
                            </a:schemeClr>
                          </a:solidFill>
                          <a:latin typeface="+mn-lt"/>
                          <a:ea typeface="+mn-ea"/>
                          <a:cs typeface="+mn-cs"/>
                        </a:rPr>
                        <a:t>Accès</a:t>
                      </a:r>
                      <a:r>
                        <a:rPr lang="en-US" sz="3200" b="1" kern="0" dirty="0">
                          <a:solidFill>
                            <a:schemeClr val="tx1">
                              <a:lumMod val="65000"/>
                              <a:lumOff val="35000"/>
                            </a:schemeClr>
                          </a:solidFill>
                          <a:latin typeface="+mn-lt"/>
                          <a:ea typeface="+mn-ea"/>
                          <a:cs typeface="+mn-cs"/>
                        </a:rPr>
                        <a:t> </a:t>
                      </a:r>
                      <a:r>
                        <a:rPr lang="en-US" sz="3200" b="1" kern="0" dirty="0" err="1">
                          <a:solidFill>
                            <a:schemeClr val="tx1">
                              <a:lumMod val="65000"/>
                              <a:lumOff val="35000"/>
                            </a:schemeClr>
                          </a:solidFill>
                          <a:latin typeface="+mn-lt"/>
                          <a:ea typeface="+mn-ea"/>
                          <a:cs typeface="+mn-cs"/>
                        </a:rPr>
                        <a:t>limité</a:t>
                      </a:r>
                      <a:r>
                        <a:rPr lang="en-US" sz="3200" b="1" kern="0" dirty="0">
                          <a:solidFill>
                            <a:schemeClr val="tx1">
                              <a:lumMod val="65000"/>
                              <a:lumOff val="35000"/>
                            </a:schemeClr>
                          </a:solidFill>
                          <a:latin typeface="+mn-lt"/>
                          <a:ea typeface="+mn-ea"/>
                          <a:cs typeface="+mn-cs"/>
                        </a:rPr>
                        <a:t> aux </a:t>
                      </a:r>
                      <a:r>
                        <a:rPr lang="en-US" sz="3200" b="1" kern="0" dirty="0" err="1">
                          <a:solidFill>
                            <a:schemeClr val="tx1">
                              <a:lumMod val="65000"/>
                              <a:lumOff val="35000"/>
                            </a:schemeClr>
                          </a:solidFill>
                          <a:latin typeface="+mn-lt"/>
                          <a:ea typeface="+mn-ea"/>
                          <a:cs typeface="+mn-cs"/>
                        </a:rPr>
                        <a:t>connaissances</a:t>
                      </a:r>
                      <a:r>
                        <a:rPr lang="en-US" sz="3200" b="1" kern="0" dirty="0">
                          <a:solidFill>
                            <a:schemeClr val="tx1">
                              <a:lumMod val="65000"/>
                              <a:lumOff val="35000"/>
                            </a:schemeClr>
                          </a:solidFill>
                          <a:latin typeface="+mn-lt"/>
                          <a:ea typeface="+mn-ea"/>
                          <a:cs typeface="+mn-cs"/>
                        </a:rPr>
                        <a:t>,</a:t>
                      </a:r>
                      <a:r>
                        <a:rPr lang="en-US" sz="3200" b="1" kern="0" baseline="0" dirty="0">
                          <a:solidFill>
                            <a:schemeClr val="tx1">
                              <a:lumMod val="65000"/>
                              <a:lumOff val="35000"/>
                            </a:schemeClr>
                          </a:solidFill>
                          <a:latin typeface="+mn-lt"/>
                          <a:ea typeface="+mn-ea"/>
                          <a:cs typeface="+mn-cs"/>
                        </a:rPr>
                        <a:t> à </a:t>
                      </a:r>
                      <a:r>
                        <a:rPr lang="en-US" sz="3200" b="1" kern="0" baseline="0" dirty="0" err="1">
                          <a:solidFill>
                            <a:schemeClr val="tx1">
                              <a:lumMod val="65000"/>
                              <a:lumOff val="35000"/>
                            </a:schemeClr>
                          </a:solidFill>
                          <a:latin typeface="+mn-lt"/>
                          <a:ea typeface="+mn-ea"/>
                          <a:cs typeface="+mn-cs"/>
                        </a:rPr>
                        <a:t>l’information</a:t>
                      </a:r>
                      <a:r>
                        <a:rPr lang="en-US" sz="3200" b="1" kern="0" baseline="0" dirty="0">
                          <a:solidFill>
                            <a:schemeClr val="tx1">
                              <a:lumMod val="65000"/>
                              <a:lumOff val="35000"/>
                            </a:schemeClr>
                          </a:solidFill>
                          <a:latin typeface="+mn-lt"/>
                          <a:ea typeface="+mn-ea"/>
                          <a:cs typeface="+mn-cs"/>
                        </a:rPr>
                        <a:t> et à la </a:t>
                      </a:r>
                      <a:r>
                        <a:rPr lang="en-US" sz="3200" b="1" kern="0" baseline="0" dirty="0" err="1">
                          <a:solidFill>
                            <a:schemeClr val="tx1">
                              <a:lumMod val="65000"/>
                              <a:lumOff val="35000"/>
                            </a:schemeClr>
                          </a:solidFill>
                          <a:latin typeface="+mn-lt"/>
                          <a:ea typeface="+mn-ea"/>
                          <a:cs typeface="+mn-cs"/>
                        </a:rPr>
                        <a:t>technologie</a:t>
                      </a:r>
                      <a:endParaRPr lang="en-US" sz="3200" b="1" kern="0" dirty="0">
                        <a:solidFill>
                          <a:schemeClr val="tx1">
                            <a:lumMod val="65000"/>
                            <a:lumOff val="35000"/>
                          </a:schemeClr>
                        </a:solidFill>
                        <a:latin typeface="+mn-lt"/>
                        <a:ea typeface="+mn-ea"/>
                        <a:cs typeface="+mn-cs"/>
                      </a:endParaRPr>
                    </a:p>
                  </a:txBody>
                  <a:tcPr marL="87630" marR="87630">
                    <a:solidFill>
                      <a:schemeClr val="accent6">
                        <a:lumMod val="40000"/>
                        <a:lumOff val="60000"/>
                      </a:schemeClr>
                    </a:solidFill>
                  </a:tcPr>
                </a:tc>
                <a:extLst>
                  <a:ext uri="{0D108BD9-81ED-4DB2-BD59-A6C34878D82A}">
                    <a16:rowId xmlns:a16="http://schemas.microsoft.com/office/drawing/2014/main" val="3815248552"/>
                  </a:ext>
                </a:extLst>
              </a:tr>
              <a:tr h="7590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kern="0" dirty="0" err="1">
                          <a:solidFill>
                            <a:schemeClr val="tx1">
                              <a:lumMod val="65000"/>
                              <a:lumOff val="35000"/>
                            </a:schemeClr>
                          </a:solidFill>
                          <a:latin typeface="+mn-lt"/>
                          <a:ea typeface="+mn-ea"/>
                          <a:cs typeface="+mn-cs"/>
                        </a:rPr>
                        <a:t>Manque</a:t>
                      </a:r>
                      <a:r>
                        <a:rPr lang="en-US" sz="3200" b="1" kern="0" baseline="0" dirty="0">
                          <a:solidFill>
                            <a:schemeClr val="tx1">
                              <a:lumMod val="65000"/>
                              <a:lumOff val="35000"/>
                            </a:schemeClr>
                          </a:solidFill>
                          <a:latin typeface="+mn-lt"/>
                          <a:ea typeface="+mn-ea"/>
                          <a:cs typeface="+mn-cs"/>
                        </a:rPr>
                        <a:t> de </a:t>
                      </a:r>
                      <a:r>
                        <a:rPr lang="en-US" sz="3200" b="1" kern="0" baseline="0" dirty="0" err="1">
                          <a:solidFill>
                            <a:schemeClr val="tx1">
                              <a:lumMod val="65000"/>
                              <a:lumOff val="35000"/>
                            </a:schemeClr>
                          </a:solidFill>
                          <a:latin typeface="+mn-lt"/>
                          <a:ea typeface="+mn-ea"/>
                          <a:cs typeface="+mn-cs"/>
                        </a:rPr>
                        <a:t>sécurité</a:t>
                      </a:r>
                      <a:r>
                        <a:rPr lang="en-US" sz="3200" b="1" kern="0" baseline="0" dirty="0">
                          <a:solidFill>
                            <a:schemeClr val="tx1">
                              <a:lumMod val="65000"/>
                              <a:lumOff val="35000"/>
                            </a:schemeClr>
                          </a:solidFill>
                          <a:latin typeface="+mn-lt"/>
                          <a:ea typeface="+mn-ea"/>
                          <a:cs typeface="+mn-cs"/>
                        </a:rPr>
                        <a:t> et de </a:t>
                      </a:r>
                      <a:r>
                        <a:rPr lang="en-US" sz="3200" b="1" kern="0" baseline="0" dirty="0" err="1">
                          <a:solidFill>
                            <a:schemeClr val="tx1">
                              <a:lumMod val="65000"/>
                              <a:lumOff val="35000"/>
                            </a:schemeClr>
                          </a:solidFill>
                          <a:latin typeface="+mn-lt"/>
                          <a:ea typeface="+mn-ea"/>
                          <a:cs typeface="+mn-cs"/>
                        </a:rPr>
                        <a:t>mobilité</a:t>
                      </a:r>
                      <a:endParaRPr lang="en-US" sz="3200" b="1" kern="0" dirty="0">
                        <a:solidFill>
                          <a:schemeClr val="tx1">
                            <a:lumMod val="65000"/>
                            <a:lumOff val="35000"/>
                          </a:schemeClr>
                        </a:solidFill>
                        <a:latin typeface="+mn-lt"/>
                        <a:ea typeface="+mn-ea"/>
                        <a:cs typeface="+mn-cs"/>
                      </a:endParaRPr>
                    </a:p>
                  </a:txBody>
                  <a:tcPr marL="87630" marR="87630">
                    <a:solidFill>
                      <a:schemeClr val="accent6">
                        <a:lumMod val="40000"/>
                        <a:lumOff val="60000"/>
                      </a:schemeClr>
                    </a:solidFill>
                  </a:tcPr>
                </a:tc>
                <a:extLst>
                  <a:ext uri="{0D108BD9-81ED-4DB2-BD59-A6C34878D82A}">
                    <a16:rowId xmlns:a16="http://schemas.microsoft.com/office/drawing/2014/main" val="459352256"/>
                  </a:ext>
                </a:extLst>
              </a:tr>
              <a:tr h="759050">
                <a:tc>
                  <a:txBody>
                    <a:bodyPr/>
                    <a:lstStyle/>
                    <a:p>
                      <a:r>
                        <a:rPr lang="en-US" sz="3200" b="1" kern="0" dirty="0">
                          <a:solidFill>
                            <a:schemeClr val="tx1">
                              <a:lumMod val="65000"/>
                              <a:lumOff val="35000"/>
                            </a:schemeClr>
                          </a:solidFill>
                          <a:latin typeface="+mn-lt"/>
                          <a:ea typeface="+mn-ea"/>
                          <a:cs typeface="+mn-cs"/>
                        </a:rPr>
                        <a:t>Surcharge</a:t>
                      </a:r>
                      <a:r>
                        <a:rPr lang="en-US" sz="3200" b="1" kern="0" baseline="0" dirty="0">
                          <a:solidFill>
                            <a:schemeClr val="tx1">
                              <a:lumMod val="65000"/>
                              <a:lumOff val="35000"/>
                            </a:schemeClr>
                          </a:solidFill>
                          <a:latin typeface="+mn-lt"/>
                          <a:ea typeface="+mn-ea"/>
                          <a:cs typeface="+mn-cs"/>
                        </a:rPr>
                        <a:t> de travail</a:t>
                      </a:r>
                      <a:endParaRPr lang="en-US" sz="3200" b="1" kern="0" dirty="0">
                        <a:solidFill>
                          <a:schemeClr val="tx1">
                            <a:lumMod val="65000"/>
                            <a:lumOff val="35000"/>
                          </a:schemeClr>
                        </a:solidFill>
                        <a:latin typeface="+mn-lt"/>
                        <a:ea typeface="+mn-ea"/>
                        <a:cs typeface="+mn-cs"/>
                      </a:endParaRPr>
                    </a:p>
                  </a:txBody>
                  <a:tcPr marL="87630" marR="87630">
                    <a:solidFill>
                      <a:schemeClr val="accent6">
                        <a:lumMod val="40000"/>
                        <a:lumOff val="60000"/>
                      </a:schemeClr>
                    </a:solidFill>
                  </a:tcPr>
                </a:tc>
                <a:extLst>
                  <a:ext uri="{0D108BD9-81ED-4DB2-BD59-A6C34878D82A}">
                    <a16:rowId xmlns:a16="http://schemas.microsoft.com/office/drawing/2014/main" val="448692862"/>
                  </a:ext>
                </a:extLst>
              </a:tr>
              <a:tr h="7969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kern="0" dirty="0">
                          <a:solidFill>
                            <a:schemeClr val="tx1">
                              <a:lumMod val="65000"/>
                              <a:lumOff val="35000"/>
                            </a:schemeClr>
                          </a:solidFill>
                          <a:latin typeface="+mn-lt"/>
                          <a:ea typeface="+mn-ea"/>
                          <a:cs typeface="+mn-cs"/>
                        </a:rPr>
                        <a:t>Une double </a:t>
                      </a:r>
                      <a:r>
                        <a:rPr lang="en-US" sz="3200" b="1" kern="0" dirty="0" err="1">
                          <a:solidFill>
                            <a:schemeClr val="tx1">
                              <a:lumMod val="65000"/>
                              <a:lumOff val="35000"/>
                            </a:schemeClr>
                          </a:solidFill>
                          <a:latin typeface="+mn-lt"/>
                          <a:ea typeface="+mn-ea"/>
                          <a:cs typeface="+mn-cs"/>
                        </a:rPr>
                        <a:t>responsabilité</a:t>
                      </a:r>
                      <a:r>
                        <a:rPr lang="en-US" sz="3200" b="1" kern="0" dirty="0">
                          <a:solidFill>
                            <a:schemeClr val="tx1">
                              <a:lumMod val="65000"/>
                              <a:lumOff val="35000"/>
                            </a:schemeClr>
                          </a:solidFill>
                          <a:latin typeface="+mn-lt"/>
                          <a:ea typeface="+mn-ea"/>
                          <a:cs typeface="+mn-cs"/>
                        </a:rPr>
                        <a:t> pour les femmes et les </a:t>
                      </a:r>
                      <a:r>
                        <a:rPr lang="en-US" sz="3200" b="1" kern="0" dirty="0" err="1">
                          <a:solidFill>
                            <a:schemeClr val="tx1">
                              <a:lumMod val="65000"/>
                              <a:lumOff val="35000"/>
                            </a:schemeClr>
                          </a:solidFill>
                          <a:latin typeface="+mn-lt"/>
                          <a:ea typeface="+mn-ea"/>
                          <a:cs typeface="+mn-cs"/>
                        </a:rPr>
                        <a:t>filles</a:t>
                      </a:r>
                      <a:endParaRPr lang="en-US" sz="3200" b="1" kern="0" dirty="0">
                        <a:solidFill>
                          <a:schemeClr val="tx1">
                            <a:lumMod val="65000"/>
                            <a:lumOff val="35000"/>
                          </a:schemeClr>
                        </a:solidFill>
                        <a:latin typeface="+mn-lt"/>
                        <a:ea typeface="+mn-ea"/>
                        <a:cs typeface="+mn-cs"/>
                      </a:endParaRPr>
                    </a:p>
                  </a:txBody>
                  <a:tcPr marL="87630" marR="87630">
                    <a:solidFill>
                      <a:schemeClr val="accent6">
                        <a:lumMod val="40000"/>
                        <a:lumOff val="60000"/>
                      </a:schemeClr>
                    </a:solidFill>
                  </a:tcPr>
                </a:tc>
                <a:extLst>
                  <a:ext uri="{0D108BD9-81ED-4DB2-BD59-A6C34878D82A}">
                    <a16:rowId xmlns:a16="http://schemas.microsoft.com/office/drawing/2014/main" val="2606541226"/>
                  </a:ext>
                </a:extLst>
              </a:tr>
            </a:tbl>
          </a:graphicData>
        </a:graphic>
      </p:graphicFrame>
    </p:spTree>
    <p:extLst>
      <p:ext uri="{BB962C8B-B14F-4D97-AF65-F5344CB8AC3E}">
        <p14:creationId xmlns:p14="http://schemas.microsoft.com/office/powerpoint/2010/main" val="29826226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5943"/>
            <a:ext cx="11353800" cy="1159329"/>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pPr lvl="0"/>
            <a:br>
              <a:rPr lang="en-US" dirty="0"/>
            </a:br>
            <a:br>
              <a:rPr lang="en-US" dirty="0"/>
            </a:br>
            <a:r>
              <a:rPr lang="en-US" sz="4000" dirty="0" err="1">
                <a:solidFill>
                  <a:schemeClr val="tx1">
                    <a:lumMod val="65000"/>
                    <a:lumOff val="35000"/>
                  </a:schemeClr>
                </a:solidFill>
                <a:latin typeface="Arial" pitchFamily="34"/>
                <a:ea typeface="+mj-ea"/>
                <a:cs typeface="Arial" pitchFamily="34"/>
              </a:rPr>
              <a:t>Évaluation</a:t>
            </a:r>
            <a:r>
              <a:rPr lang="en-US" sz="4000" dirty="0">
                <a:solidFill>
                  <a:schemeClr val="tx1">
                    <a:lumMod val="65000"/>
                    <a:lumOff val="35000"/>
                  </a:schemeClr>
                </a:solidFill>
                <a:latin typeface="Arial" pitchFamily="34"/>
                <a:ea typeface="+mj-ea"/>
                <a:cs typeface="Arial" pitchFamily="34"/>
              </a:rPr>
              <a:t> des </a:t>
            </a:r>
            <a:r>
              <a:rPr lang="en-US" sz="4000" err="1">
                <a:solidFill>
                  <a:schemeClr val="tx1">
                    <a:lumMod val="65000"/>
                    <a:lumOff val="35000"/>
                  </a:schemeClr>
                </a:solidFill>
                <a:latin typeface="Arial" pitchFamily="34"/>
                <a:ea typeface="+mj-ea"/>
                <a:cs typeface="Arial" pitchFamily="34"/>
              </a:rPr>
              <a:t>risques</a:t>
            </a:r>
            <a:r>
              <a:rPr lang="en-US" sz="4000">
                <a:solidFill>
                  <a:schemeClr val="tx1">
                    <a:lumMod val="65000"/>
                    <a:lumOff val="35000"/>
                  </a:schemeClr>
                </a:solidFill>
                <a:latin typeface="Arial" pitchFamily="34"/>
                <a:ea typeface="+mj-ea"/>
                <a:cs typeface="Arial" pitchFamily="34"/>
              </a:rPr>
              <a:t> </a:t>
            </a:r>
            <a:r>
              <a:rPr lang="en-US" sz="4000" dirty="0" err="1">
                <a:solidFill>
                  <a:schemeClr val="tx1">
                    <a:lumMod val="65000"/>
                    <a:lumOff val="35000"/>
                  </a:schemeClr>
                </a:solidFill>
                <a:latin typeface="Arial" pitchFamily="34"/>
                <a:ea typeface="+mj-ea"/>
                <a:cs typeface="Arial" pitchFamily="34"/>
              </a:rPr>
              <a:t>en</a:t>
            </a:r>
            <a:r>
              <a:rPr lang="en-US" sz="4000">
                <a:solidFill>
                  <a:schemeClr val="tx1">
                    <a:lumMod val="65000"/>
                    <a:lumOff val="35000"/>
                  </a:schemeClr>
                </a:solidFill>
                <a:latin typeface="Arial" pitchFamily="34"/>
                <a:ea typeface="+mj-ea"/>
                <a:cs typeface="Arial" pitchFamily="34"/>
              </a:rPr>
              <a:t> matière de </a:t>
            </a:r>
            <a:r>
              <a:rPr lang="en-US" sz="4000" dirty="0">
                <a:solidFill>
                  <a:schemeClr val="tx1">
                    <a:lumMod val="65000"/>
                    <a:lumOff val="35000"/>
                  </a:schemeClr>
                </a:solidFill>
                <a:latin typeface="Arial" pitchFamily="34"/>
                <a:ea typeface="+mj-ea"/>
                <a:cs typeface="Arial" pitchFamily="34"/>
              </a:rPr>
              <a:t>genre et de VBG</a:t>
            </a:r>
            <a:br>
              <a:rPr lang="en-US" sz="4000" dirty="0">
                <a:solidFill>
                  <a:schemeClr val="tx1">
                    <a:lumMod val="65000"/>
                    <a:lumOff val="35000"/>
                  </a:schemeClr>
                </a:solidFill>
                <a:latin typeface="Arial" pitchFamily="34"/>
                <a:ea typeface="+mj-ea"/>
                <a:cs typeface="Arial" pitchFamily="34"/>
              </a:rPr>
            </a:br>
            <a:r>
              <a:rPr lang="en-US" dirty="0"/>
              <a:t> </a:t>
            </a:r>
            <a:br>
              <a:rPr lang="en-US" dirty="0"/>
            </a:br>
            <a:endParaRPr lang="en-US" dirty="0"/>
          </a:p>
        </p:txBody>
      </p:sp>
      <p:sp>
        <p:nvSpPr>
          <p:cNvPr id="3" name="Content Placeholder 2"/>
          <p:cNvSpPr>
            <a:spLocks noGrp="1"/>
          </p:cNvSpPr>
          <p:nvPr>
            <p:ph idx="1"/>
          </p:nvPr>
        </p:nvSpPr>
        <p:spPr>
          <a:xfrm>
            <a:off x="244929" y="1143001"/>
            <a:ext cx="11740242" cy="4876802"/>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sz="3000" b="1" kern="0" dirty="0">
                <a:solidFill>
                  <a:schemeClr val="tx1">
                    <a:lumMod val="65000"/>
                    <a:lumOff val="35000"/>
                  </a:schemeClr>
                </a:solidFill>
              </a:rPr>
              <a:t>Les </a:t>
            </a:r>
            <a:r>
              <a:rPr lang="en-US" sz="3000" b="1" kern="0" dirty="0" err="1">
                <a:solidFill>
                  <a:schemeClr val="tx1">
                    <a:lumMod val="65000"/>
                    <a:lumOff val="35000"/>
                  </a:schemeClr>
                </a:solidFill>
              </a:rPr>
              <a:t>risques</a:t>
            </a:r>
            <a:r>
              <a:rPr lang="en-US" sz="3000" b="1" kern="0" dirty="0">
                <a:solidFill>
                  <a:schemeClr val="tx1">
                    <a:lumMod val="65000"/>
                    <a:lumOff val="35000"/>
                  </a:schemeClr>
                </a:solidFill>
              </a:rPr>
              <a:t> de VBG </a:t>
            </a:r>
            <a:r>
              <a:rPr lang="en-US" sz="3000" b="1" kern="0" dirty="0">
                <a:solidFill>
                  <a:schemeClr val="tx1">
                    <a:lumMod val="65000"/>
                    <a:lumOff val="35000"/>
                  </a:schemeClr>
                </a:solidFill>
                <a:sym typeface="Symbol" panose="05050102010706020507" pitchFamily="18" charset="2"/>
              </a:rPr>
              <a:t>  Les incidents/types de VBG</a:t>
            </a:r>
          </a:p>
          <a:p>
            <a:pPr marL="0" indent="0">
              <a:buNone/>
            </a:pPr>
            <a:endParaRPr lang="en-US" sz="3000" b="1" kern="0" dirty="0">
              <a:solidFill>
                <a:schemeClr val="tx1">
                  <a:lumMod val="65000"/>
                  <a:lumOff val="35000"/>
                </a:schemeClr>
              </a:solidFill>
            </a:endParaRPr>
          </a:p>
          <a:p>
            <a:r>
              <a:rPr lang="en-US" sz="3000" b="1" kern="0" dirty="0">
                <a:solidFill>
                  <a:schemeClr val="tx1">
                    <a:lumMod val="65000"/>
                    <a:lumOff val="35000"/>
                  </a:schemeClr>
                </a:solidFill>
              </a:rPr>
              <a:t>Les </a:t>
            </a:r>
            <a:r>
              <a:rPr lang="en-US" sz="3000" b="1" kern="0" dirty="0" err="1">
                <a:solidFill>
                  <a:schemeClr val="tx1">
                    <a:lumMod val="65000"/>
                    <a:lumOff val="35000"/>
                  </a:schemeClr>
                </a:solidFill>
              </a:rPr>
              <a:t>risques</a:t>
            </a:r>
            <a:r>
              <a:rPr lang="en-US" sz="3000" b="1" kern="0" dirty="0">
                <a:solidFill>
                  <a:schemeClr val="tx1">
                    <a:lumMod val="65000"/>
                    <a:lumOff val="35000"/>
                  </a:schemeClr>
                </a:solidFill>
              </a:rPr>
              <a:t> de VBG = les </a:t>
            </a:r>
            <a:r>
              <a:rPr lang="en-US" sz="3000" b="1" kern="0" dirty="0" err="1">
                <a:solidFill>
                  <a:schemeClr val="tx1">
                    <a:lumMod val="65000"/>
                    <a:lumOff val="35000"/>
                  </a:schemeClr>
                </a:solidFill>
              </a:rPr>
              <a:t>risques</a:t>
            </a:r>
            <a:r>
              <a:rPr lang="en-US" sz="3000" b="1" kern="0" dirty="0">
                <a:solidFill>
                  <a:schemeClr val="tx1">
                    <a:lumMod val="65000"/>
                    <a:lumOff val="35000"/>
                  </a:schemeClr>
                </a:solidFill>
              </a:rPr>
              <a:t> qui </a:t>
            </a:r>
            <a:r>
              <a:rPr lang="en-US" sz="3000" b="1" kern="0" dirty="0" err="1">
                <a:solidFill>
                  <a:schemeClr val="tx1">
                    <a:lumMod val="65000"/>
                    <a:lumOff val="35000"/>
                  </a:schemeClr>
                </a:solidFill>
              </a:rPr>
              <a:t>augmentent</a:t>
            </a:r>
            <a:r>
              <a:rPr lang="en-US" sz="3000" b="1" kern="0" dirty="0">
                <a:solidFill>
                  <a:schemeClr val="tx1">
                    <a:lumMod val="65000"/>
                    <a:lumOff val="35000"/>
                  </a:schemeClr>
                </a:solidFill>
              </a:rPr>
              <a:t> la </a:t>
            </a:r>
            <a:r>
              <a:rPr lang="en-US" sz="3000" b="1" kern="0" dirty="0" err="1">
                <a:solidFill>
                  <a:schemeClr val="tx1">
                    <a:lumMod val="65000"/>
                    <a:lumOff val="35000"/>
                  </a:schemeClr>
                </a:solidFill>
              </a:rPr>
              <a:t>probabilité</a:t>
            </a:r>
            <a:r>
              <a:rPr lang="en-US" sz="3000" b="1" kern="0" dirty="0">
                <a:solidFill>
                  <a:schemeClr val="tx1">
                    <a:lumMod val="65000"/>
                    <a:lumOff val="35000"/>
                  </a:schemeClr>
                </a:solidFill>
              </a:rPr>
              <a:t> de VBG</a:t>
            </a:r>
          </a:p>
          <a:p>
            <a:pPr marL="0" indent="0">
              <a:buNone/>
            </a:pPr>
            <a:endParaRPr lang="en-US" sz="3000" b="1" kern="0" dirty="0">
              <a:solidFill>
                <a:schemeClr val="tx1">
                  <a:lumMod val="65000"/>
                  <a:lumOff val="35000"/>
                </a:schemeClr>
              </a:solidFill>
            </a:endParaRPr>
          </a:p>
          <a:p>
            <a:r>
              <a:rPr lang="en-US" sz="3000" b="1" kern="0" dirty="0">
                <a:solidFill>
                  <a:schemeClr val="tx1">
                    <a:lumMod val="65000"/>
                    <a:lumOff val="35000"/>
                  </a:schemeClr>
                </a:solidFill>
              </a:rPr>
              <a:t>Il </a:t>
            </a:r>
            <a:r>
              <a:rPr lang="en-US" sz="3000" b="1" kern="0" dirty="0" err="1">
                <a:solidFill>
                  <a:schemeClr val="tx1">
                    <a:lumMod val="65000"/>
                    <a:lumOff val="35000"/>
                  </a:schemeClr>
                </a:solidFill>
              </a:rPr>
              <a:t>n’est</a:t>
            </a:r>
            <a:r>
              <a:rPr lang="en-US" sz="3000" b="1" kern="0" dirty="0">
                <a:solidFill>
                  <a:schemeClr val="tx1">
                    <a:lumMod val="65000"/>
                    <a:lumOff val="35000"/>
                  </a:schemeClr>
                </a:solidFill>
              </a:rPr>
              <a:t> pas </a:t>
            </a:r>
            <a:r>
              <a:rPr lang="en-US" sz="3000" b="1" kern="0" dirty="0" err="1">
                <a:solidFill>
                  <a:schemeClr val="tx1">
                    <a:lumMod val="65000"/>
                    <a:lumOff val="35000"/>
                  </a:schemeClr>
                </a:solidFill>
              </a:rPr>
              <a:t>nécessaire</a:t>
            </a:r>
            <a:r>
              <a:rPr lang="en-US" sz="3000" b="1" kern="0" dirty="0">
                <a:solidFill>
                  <a:schemeClr val="tx1">
                    <a:lumMod val="65000"/>
                    <a:lumOff val="35000"/>
                  </a:schemeClr>
                </a:solidFill>
              </a:rPr>
              <a:t> de faire </a:t>
            </a:r>
            <a:r>
              <a:rPr lang="en-US" sz="3000" b="1" kern="0" dirty="0" err="1">
                <a:solidFill>
                  <a:schemeClr val="tx1">
                    <a:lumMod val="65000"/>
                    <a:lumOff val="35000"/>
                  </a:schemeClr>
                </a:solidFill>
              </a:rPr>
              <a:t>une</a:t>
            </a:r>
            <a:r>
              <a:rPr lang="en-US" sz="3000" b="1" kern="0" dirty="0">
                <a:solidFill>
                  <a:schemeClr val="tx1">
                    <a:lumMod val="65000"/>
                    <a:lumOff val="35000"/>
                  </a:schemeClr>
                </a:solidFill>
              </a:rPr>
              <a:t> </a:t>
            </a:r>
            <a:r>
              <a:rPr lang="en-US" sz="3000" b="1" kern="0" dirty="0" err="1">
                <a:solidFill>
                  <a:schemeClr val="tx1">
                    <a:lumMod val="65000"/>
                    <a:lumOff val="35000"/>
                  </a:schemeClr>
                </a:solidFill>
              </a:rPr>
              <a:t>évaluation</a:t>
            </a:r>
            <a:r>
              <a:rPr lang="en-US" sz="3000" b="1" kern="0" dirty="0">
                <a:solidFill>
                  <a:schemeClr val="tx1">
                    <a:lumMod val="65000"/>
                    <a:lumOff val="35000"/>
                  </a:schemeClr>
                </a:solidFill>
              </a:rPr>
              <a:t> </a:t>
            </a:r>
            <a:r>
              <a:rPr lang="en-US" sz="3000" b="1" kern="0" dirty="0" err="1">
                <a:solidFill>
                  <a:schemeClr val="tx1">
                    <a:lumMod val="65000"/>
                    <a:lumOff val="35000"/>
                  </a:schemeClr>
                </a:solidFill>
              </a:rPr>
              <a:t>indépendante</a:t>
            </a:r>
            <a:r>
              <a:rPr lang="en-US" sz="3000" b="1" kern="0" dirty="0">
                <a:solidFill>
                  <a:schemeClr val="tx1">
                    <a:lumMod val="65000"/>
                    <a:lumOff val="35000"/>
                  </a:schemeClr>
                </a:solidFill>
              </a:rPr>
              <a:t> du genre/de la VBG</a:t>
            </a:r>
          </a:p>
          <a:p>
            <a:pPr marL="0" indent="0">
              <a:buNone/>
            </a:pPr>
            <a:endParaRPr lang="en-US" sz="3000" b="1" kern="0" dirty="0">
              <a:solidFill>
                <a:schemeClr val="tx1">
                  <a:lumMod val="65000"/>
                  <a:lumOff val="35000"/>
                </a:schemeClr>
              </a:solidFill>
            </a:endParaRPr>
          </a:p>
          <a:p>
            <a:r>
              <a:rPr lang="fr-FR" sz="3000" b="1" kern="0" dirty="0">
                <a:solidFill>
                  <a:schemeClr val="tx1">
                    <a:lumMod val="65000"/>
                    <a:lumOff val="35000"/>
                  </a:schemeClr>
                </a:solidFill>
              </a:rPr>
              <a:t>Les évaluations et analyses des besoins réguliers constituent une occasion stratégique d'identifier les questions de genre et les risques de VBG qui affectent les programmes.</a:t>
            </a:r>
            <a:endParaRPr lang="en-US" sz="3000" b="1" dirty="0"/>
          </a:p>
        </p:txBody>
      </p:sp>
    </p:spTree>
    <p:extLst>
      <p:ext uri="{BB962C8B-B14F-4D97-AF65-F5344CB8AC3E}">
        <p14:creationId xmlns:p14="http://schemas.microsoft.com/office/powerpoint/2010/main" val="28096077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4299"/>
            <a:ext cx="11353800" cy="1045028"/>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pPr lvl="0"/>
            <a:br>
              <a:rPr lang="en-US" dirty="0"/>
            </a:br>
            <a:br>
              <a:rPr lang="en-US" dirty="0"/>
            </a:br>
            <a:r>
              <a:rPr lang="en-US" sz="4000" dirty="0" err="1">
                <a:solidFill>
                  <a:schemeClr val="tx1">
                    <a:lumMod val="65000"/>
                    <a:lumOff val="35000"/>
                  </a:schemeClr>
                </a:solidFill>
                <a:latin typeface="Arial" pitchFamily="34"/>
                <a:cs typeface="Arial" pitchFamily="34"/>
              </a:rPr>
              <a:t>Évaluation</a:t>
            </a:r>
            <a:r>
              <a:rPr lang="en-US" sz="4000" dirty="0">
                <a:solidFill>
                  <a:schemeClr val="tx1">
                    <a:lumMod val="65000"/>
                    <a:lumOff val="35000"/>
                  </a:schemeClr>
                </a:solidFill>
                <a:latin typeface="Arial" pitchFamily="34"/>
                <a:cs typeface="Arial" pitchFamily="34"/>
              </a:rPr>
              <a:t> des </a:t>
            </a:r>
            <a:r>
              <a:rPr lang="en-US" sz="4000" dirty="0" err="1">
                <a:solidFill>
                  <a:schemeClr val="tx1">
                    <a:lumMod val="65000"/>
                    <a:lumOff val="35000"/>
                  </a:schemeClr>
                </a:solidFill>
                <a:latin typeface="Arial" pitchFamily="34"/>
                <a:cs typeface="Arial" pitchFamily="34"/>
              </a:rPr>
              <a:t>risques</a:t>
            </a:r>
            <a:r>
              <a:rPr lang="en-US" sz="4000" dirty="0">
                <a:solidFill>
                  <a:schemeClr val="tx1">
                    <a:lumMod val="65000"/>
                    <a:lumOff val="35000"/>
                  </a:schemeClr>
                </a:solidFill>
                <a:latin typeface="Arial" pitchFamily="34"/>
                <a:cs typeface="Arial" pitchFamily="34"/>
              </a:rPr>
              <a:t> </a:t>
            </a:r>
            <a:r>
              <a:rPr lang="en-US" sz="4000" dirty="0" err="1">
                <a:solidFill>
                  <a:schemeClr val="tx1">
                    <a:lumMod val="65000"/>
                    <a:lumOff val="35000"/>
                  </a:schemeClr>
                </a:solidFill>
                <a:latin typeface="Arial" pitchFamily="34"/>
                <a:cs typeface="Arial" pitchFamily="34"/>
              </a:rPr>
              <a:t>en</a:t>
            </a:r>
            <a:r>
              <a:rPr lang="en-US" sz="4000" dirty="0">
                <a:solidFill>
                  <a:schemeClr val="tx1">
                    <a:lumMod val="65000"/>
                    <a:lumOff val="35000"/>
                  </a:schemeClr>
                </a:solidFill>
                <a:latin typeface="Arial" pitchFamily="34"/>
                <a:cs typeface="Arial" pitchFamily="34"/>
              </a:rPr>
              <a:t> </a:t>
            </a:r>
            <a:r>
              <a:rPr lang="en-US" sz="4000" dirty="0" err="1">
                <a:solidFill>
                  <a:schemeClr val="tx1">
                    <a:lumMod val="65000"/>
                    <a:lumOff val="35000"/>
                  </a:schemeClr>
                </a:solidFill>
                <a:latin typeface="Arial" pitchFamily="34"/>
                <a:cs typeface="Arial" pitchFamily="34"/>
              </a:rPr>
              <a:t>matière</a:t>
            </a:r>
            <a:r>
              <a:rPr lang="en-US" sz="4000" dirty="0">
                <a:solidFill>
                  <a:schemeClr val="tx1">
                    <a:lumMod val="65000"/>
                    <a:lumOff val="35000"/>
                  </a:schemeClr>
                </a:solidFill>
                <a:latin typeface="Arial" pitchFamily="34"/>
                <a:cs typeface="Arial" pitchFamily="34"/>
              </a:rPr>
              <a:t> de genre et de VBG</a:t>
            </a:r>
            <a:br>
              <a:rPr lang="en-US" sz="3600" dirty="0">
                <a:solidFill>
                  <a:schemeClr val="tx1">
                    <a:lumMod val="65000"/>
                    <a:lumOff val="35000"/>
                  </a:schemeClr>
                </a:solidFill>
                <a:latin typeface="Arial" pitchFamily="34"/>
                <a:cs typeface="Arial" pitchFamily="34"/>
              </a:rPr>
            </a:br>
            <a:r>
              <a:rPr lang="en-US" dirty="0"/>
              <a:t> </a:t>
            </a:r>
            <a:br>
              <a:rPr lang="en-US" dirty="0"/>
            </a:br>
            <a:endParaRPr lang="en-US" dirty="0"/>
          </a:p>
        </p:txBody>
      </p:sp>
      <p:sp>
        <p:nvSpPr>
          <p:cNvPr id="3" name="Content Placeholder 2"/>
          <p:cNvSpPr>
            <a:spLocks noGrp="1"/>
          </p:cNvSpPr>
          <p:nvPr>
            <p:ph idx="1"/>
          </p:nvPr>
        </p:nvSpPr>
        <p:spPr>
          <a:xfrm>
            <a:off x="326571" y="1905001"/>
            <a:ext cx="11560629" cy="4114801"/>
          </a:xfrm>
          <a:noFill/>
          <a:ln>
            <a:noFill/>
          </a:ln>
        </p:spPr>
        <p:style>
          <a:lnRef idx="0">
            <a:scrgbClr r="0" g="0" b="0"/>
          </a:lnRef>
          <a:fillRef idx="0">
            <a:scrgbClr r="0" g="0" b="0"/>
          </a:fillRef>
          <a:effectRef idx="0">
            <a:scrgbClr r="0" g="0" b="0"/>
          </a:effectRef>
          <a:fontRef idx="minor">
            <a:schemeClr val="dk1"/>
          </a:fontRef>
        </p:style>
        <p:txBody>
          <a:bodyPr>
            <a:noAutofit/>
          </a:bodyPr>
          <a:lstStyle/>
          <a:p>
            <a:pPr marL="0" indent="0">
              <a:buNone/>
            </a:pPr>
            <a:r>
              <a:rPr lang="en-US" sz="3200" b="1" kern="0" dirty="0">
                <a:solidFill>
                  <a:schemeClr val="tx1">
                    <a:lumMod val="65000"/>
                    <a:lumOff val="35000"/>
                  </a:schemeClr>
                </a:solidFill>
              </a:rPr>
              <a:t>Le cadre du cluster global de nutrition au </a:t>
            </a:r>
            <a:r>
              <a:rPr lang="en-US" sz="3200" b="1" kern="0" dirty="0" err="1">
                <a:solidFill>
                  <a:schemeClr val="tx1">
                    <a:lumMod val="65000"/>
                    <a:lumOff val="35000"/>
                  </a:schemeClr>
                </a:solidFill>
              </a:rPr>
              <a:t>sujet</a:t>
            </a:r>
            <a:r>
              <a:rPr lang="en-US" sz="3200" b="1" kern="0" dirty="0">
                <a:solidFill>
                  <a:schemeClr val="tx1">
                    <a:lumMod val="65000"/>
                    <a:lumOff val="35000"/>
                  </a:schemeClr>
                </a:solidFill>
              </a:rPr>
              <a:t> de la </a:t>
            </a:r>
            <a:r>
              <a:rPr lang="en-US" sz="3200" b="1" kern="0" dirty="0" err="1">
                <a:solidFill>
                  <a:schemeClr val="tx1">
                    <a:lumMod val="65000"/>
                    <a:lumOff val="35000"/>
                  </a:schemeClr>
                </a:solidFill>
              </a:rPr>
              <a:t>responsabilité</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envers</a:t>
            </a:r>
            <a:r>
              <a:rPr lang="en-US" sz="3200" b="1" kern="0" dirty="0">
                <a:solidFill>
                  <a:schemeClr val="tx1">
                    <a:lumMod val="65000"/>
                    <a:lumOff val="35000"/>
                  </a:schemeClr>
                </a:solidFill>
              </a:rPr>
              <a:t> les populations </a:t>
            </a:r>
            <a:r>
              <a:rPr lang="en-US" sz="3200" b="1" kern="0" dirty="0" err="1">
                <a:solidFill>
                  <a:schemeClr val="tx1">
                    <a:lumMod val="65000"/>
                    <a:lumOff val="35000"/>
                  </a:schemeClr>
                </a:solidFill>
              </a:rPr>
              <a:t>affectées</a:t>
            </a:r>
            <a:r>
              <a:rPr lang="en-US" sz="3200" b="1" kern="0" dirty="0">
                <a:solidFill>
                  <a:schemeClr val="tx1">
                    <a:lumMod val="65000"/>
                    <a:lumOff val="35000"/>
                  </a:schemeClr>
                </a:solidFill>
              </a:rPr>
              <a:t>, </a:t>
            </a:r>
          </a:p>
          <a:p>
            <a:pPr marL="0" indent="0">
              <a:buNone/>
            </a:pPr>
            <a:endParaRPr lang="en-US" sz="3200" b="1" kern="0" dirty="0">
              <a:solidFill>
                <a:schemeClr val="tx1">
                  <a:lumMod val="65000"/>
                  <a:lumOff val="35000"/>
                </a:schemeClr>
              </a:solidFill>
            </a:endParaRPr>
          </a:p>
          <a:p>
            <a:pPr marL="0" indent="0">
              <a:buNone/>
            </a:pPr>
            <a:r>
              <a:rPr lang="en-US" sz="3200" b="1" kern="0" dirty="0">
                <a:solidFill>
                  <a:schemeClr val="tx1">
                    <a:lumMod val="65000"/>
                    <a:lumOff val="35000"/>
                  </a:schemeClr>
                </a:solidFill>
              </a:rPr>
              <a:t>Il </a:t>
            </a:r>
            <a:r>
              <a:rPr lang="en-US" sz="3200" b="1" kern="0" dirty="0" err="1">
                <a:solidFill>
                  <a:schemeClr val="tx1">
                    <a:lumMod val="65000"/>
                    <a:lumOff val="35000"/>
                  </a:schemeClr>
                </a:solidFill>
              </a:rPr>
              <a:t>fournit</a:t>
            </a:r>
            <a:r>
              <a:rPr lang="en-US" sz="3200" b="1" kern="0" dirty="0">
                <a:solidFill>
                  <a:schemeClr val="tx1">
                    <a:lumMod val="65000"/>
                    <a:lumOff val="35000"/>
                  </a:schemeClr>
                </a:solidFill>
              </a:rPr>
              <a:t> des engagements </a:t>
            </a:r>
            <a:r>
              <a:rPr lang="en-US" sz="3200" b="1" kern="0" dirty="0" err="1">
                <a:solidFill>
                  <a:schemeClr val="tx1">
                    <a:lumMod val="65000"/>
                    <a:lumOff val="35000"/>
                  </a:schemeClr>
                </a:solidFill>
              </a:rPr>
              <a:t>clés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matière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d’évaluation</a:t>
            </a:r>
            <a:r>
              <a:rPr lang="en-US" sz="3200" b="1" kern="0" dirty="0">
                <a:solidFill>
                  <a:schemeClr val="tx1">
                    <a:lumMod val="65000"/>
                    <a:lumOff val="35000"/>
                  </a:schemeClr>
                </a:solidFill>
              </a:rPr>
              <a:t> et </a:t>
            </a:r>
            <a:r>
              <a:rPr lang="en-US" sz="3200" b="1" kern="0" dirty="0" err="1">
                <a:solidFill>
                  <a:schemeClr val="tx1">
                    <a:lumMod val="65000"/>
                    <a:lumOff val="35000"/>
                  </a:schemeClr>
                </a:solidFill>
              </a:rPr>
              <a:t>d’analyse</a:t>
            </a:r>
            <a:r>
              <a:rPr lang="en-US" sz="3200" b="1" kern="0" dirty="0">
                <a:solidFill>
                  <a:schemeClr val="tx1">
                    <a:lumMod val="65000"/>
                    <a:lumOff val="35000"/>
                  </a:schemeClr>
                </a:solidFill>
              </a:rPr>
              <a:t>. Il y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a </a:t>
            </a:r>
            <a:r>
              <a:rPr lang="en-US" sz="3200" b="1" kern="0" dirty="0" err="1">
                <a:solidFill>
                  <a:schemeClr val="tx1">
                    <a:lumMod val="65000"/>
                    <a:lumOff val="35000"/>
                  </a:schemeClr>
                </a:solidFill>
              </a:rPr>
              <a:t>aussi</a:t>
            </a:r>
            <a:r>
              <a:rPr lang="en-US" sz="3200" b="1" kern="0" dirty="0">
                <a:solidFill>
                  <a:schemeClr val="tx1">
                    <a:lumMod val="65000"/>
                    <a:lumOff val="35000"/>
                  </a:schemeClr>
                </a:solidFill>
              </a:rPr>
              <a:t> des </a:t>
            </a:r>
            <a:r>
              <a:rPr lang="en-US" sz="3200" b="1" kern="0" dirty="0" err="1">
                <a:solidFill>
                  <a:schemeClr val="tx1">
                    <a:lumMod val="65000"/>
                    <a:lumOff val="35000"/>
                  </a:schemeClr>
                </a:solidFill>
              </a:rPr>
              <a:t>éléments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clés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concernant</a:t>
            </a:r>
            <a:r>
              <a:rPr lang="en-US" sz="3200" b="1" kern="0" dirty="0">
                <a:solidFill>
                  <a:schemeClr val="tx1">
                    <a:lumMod val="65000"/>
                    <a:lumOff val="35000"/>
                  </a:schemeClr>
                </a:solidFill>
              </a:rPr>
              <a:t> le genre et </a:t>
            </a:r>
            <a:r>
              <a:rPr lang="en-US" sz="3200" b="1" kern="0" dirty="0" err="1">
                <a:solidFill>
                  <a:schemeClr val="tx1">
                    <a:lumMod val="65000"/>
                    <a:lumOff val="35000"/>
                  </a:schemeClr>
                </a:solidFill>
              </a:rPr>
              <a:t>l’analyse</a:t>
            </a:r>
            <a:r>
              <a:rPr lang="en-US" sz="3200" b="1" kern="0" dirty="0">
                <a:solidFill>
                  <a:schemeClr val="tx1">
                    <a:lumMod val="65000"/>
                    <a:lumOff val="35000"/>
                  </a:schemeClr>
                </a:solidFill>
              </a:rPr>
              <a:t> des </a:t>
            </a:r>
            <a:r>
              <a:rPr lang="en-US" sz="3200" b="1" kern="0" dirty="0" err="1">
                <a:solidFill>
                  <a:schemeClr val="tx1">
                    <a:lumMod val="65000"/>
                    <a:lumOff val="35000"/>
                  </a:schemeClr>
                </a:solidFill>
              </a:rPr>
              <a:t>violences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basées</a:t>
            </a:r>
            <a:r>
              <a:rPr lang="en-US" sz="3200" b="1" kern="0" dirty="0">
                <a:solidFill>
                  <a:schemeClr val="tx1">
                    <a:lumMod val="65000"/>
                    <a:lumOff val="35000"/>
                  </a:schemeClr>
                </a:solidFill>
              </a:rPr>
              <a:t> sur le genre.</a:t>
            </a:r>
          </a:p>
        </p:txBody>
      </p:sp>
    </p:spTree>
    <p:extLst>
      <p:ext uri="{BB962C8B-B14F-4D97-AF65-F5344CB8AC3E}">
        <p14:creationId xmlns:p14="http://schemas.microsoft.com/office/powerpoint/2010/main" val="20994936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52" y="-418805"/>
            <a:ext cx="11527971" cy="1257300"/>
          </a:xfrm>
          <a:noFill/>
          <a:ln>
            <a:noFill/>
          </a:ln>
        </p:spPr>
        <p:style>
          <a:lnRef idx="0">
            <a:scrgbClr r="0" g="0" b="0"/>
          </a:lnRef>
          <a:fillRef idx="0">
            <a:scrgbClr r="0" g="0" b="0"/>
          </a:fillRef>
          <a:effectRef idx="0">
            <a:scrgbClr r="0" g="0" b="0"/>
          </a:effectRef>
          <a:fontRef idx="minor">
            <a:schemeClr val="dk1"/>
          </a:fontRef>
        </p:style>
        <p:txBody>
          <a:bodyPr>
            <a:noAutofit/>
          </a:bodyPr>
          <a:lstStyle/>
          <a:p>
            <a:pPr lvl="0"/>
            <a:br>
              <a:rPr lang="en-US" sz="3200" dirty="0"/>
            </a:br>
            <a:br>
              <a:rPr lang="en-US" sz="3000" dirty="0"/>
            </a:br>
            <a:r>
              <a:rPr lang="en-US" sz="3000" dirty="0" err="1">
                <a:solidFill>
                  <a:schemeClr val="tx1">
                    <a:lumMod val="65000"/>
                    <a:lumOff val="35000"/>
                  </a:schemeClr>
                </a:solidFill>
                <a:latin typeface="Arial"/>
                <a:ea typeface="+mj-ea"/>
                <a:cs typeface="Arial"/>
              </a:rPr>
              <a:t>Étapes</a:t>
            </a:r>
            <a:r>
              <a:rPr lang="en-US" sz="3000" dirty="0">
                <a:solidFill>
                  <a:schemeClr val="tx1">
                    <a:lumMod val="65000"/>
                    <a:lumOff val="35000"/>
                  </a:schemeClr>
                </a:solidFill>
                <a:latin typeface="Arial"/>
                <a:ea typeface="+mj-ea"/>
                <a:cs typeface="Arial"/>
              </a:rPr>
              <a:t> de </a:t>
            </a:r>
            <a:r>
              <a:rPr lang="en-US" sz="3000" dirty="0" err="1">
                <a:solidFill>
                  <a:schemeClr val="tx1">
                    <a:lumMod val="65000"/>
                    <a:lumOff val="35000"/>
                  </a:schemeClr>
                </a:solidFill>
                <a:latin typeface="Arial"/>
                <a:ea typeface="+mj-ea"/>
                <a:cs typeface="Arial"/>
              </a:rPr>
              <a:t>l’évaluation</a:t>
            </a:r>
            <a:r>
              <a:rPr lang="en-US" sz="3000" dirty="0">
                <a:solidFill>
                  <a:schemeClr val="tx1">
                    <a:lumMod val="65000"/>
                    <a:lumOff val="35000"/>
                  </a:schemeClr>
                </a:solidFill>
                <a:latin typeface="Arial"/>
                <a:ea typeface="+mj-ea"/>
                <a:cs typeface="Arial"/>
              </a:rPr>
              <a:t> et </a:t>
            </a:r>
            <a:r>
              <a:rPr lang="en-US" sz="3000" dirty="0" err="1">
                <a:solidFill>
                  <a:schemeClr val="tx1">
                    <a:lumMod val="65000"/>
                    <a:lumOff val="35000"/>
                  </a:schemeClr>
                </a:solidFill>
                <a:latin typeface="Arial"/>
                <a:ea typeface="+mj-ea"/>
                <a:cs typeface="Arial"/>
              </a:rPr>
              <a:t>d’analyse</a:t>
            </a:r>
            <a:r>
              <a:rPr lang="en-US" sz="3000" dirty="0">
                <a:solidFill>
                  <a:schemeClr val="tx1">
                    <a:lumMod val="65000"/>
                    <a:lumOff val="35000"/>
                  </a:schemeClr>
                </a:solidFill>
                <a:latin typeface="Arial"/>
                <a:ea typeface="+mj-ea"/>
                <a:cs typeface="Arial"/>
              </a:rPr>
              <a:t> des </a:t>
            </a:r>
            <a:r>
              <a:rPr lang="en-US" sz="3000" dirty="0" err="1">
                <a:solidFill>
                  <a:schemeClr val="tx1">
                    <a:lumMod val="65000"/>
                    <a:lumOff val="35000"/>
                  </a:schemeClr>
                </a:solidFill>
                <a:latin typeface="Arial"/>
                <a:ea typeface="+mj-ea"/>
                <a:cs typeface="Arial"/>
              </a:rPr>
              <a:t>risques</a:t>
            </a:r>
            <a:r>
              <a:rPr lang="en-US" sz="3000" dirty="0">
                <a:solidFill>
                  <a:schemeClr val="tx1">
                    <a:lumMod val="65000"/>
                    <a:lumOff val="35000"/>
                  </a:schemeClr>
                </a:solidFill>
                <a:latin typeface="Arial"/>
                <a:ea typeface="+mj-ea"/>
                <a:cs typeface="Arial"/>
              </a:rPr>
              <a:t> en matière de genre et de VBG</a:t>
            </a:r>
            <a:r>
              <a:rPr lang="en-US" sz="3000" dirty="0"/>
              <a:t> </a:t>
            </a:r>
            <a:br>
              <a:rPr lang="en-US" sz="3200" dirty="0"/>
            </a:br>
            <a:endParaRPr lang="en-US" sz="3200" dirty="0"/>
          </a:p>
        </p:txBody>
      </p:sp>
      <p:sp>
        <p:nvSpPr>
          <p:cNvPr id="3" name="Content Placeholder 2"/>
          <p:cNvSpPr>
            <a:spLocks noGrp="1"/>
          </p:cNvSpPr>
          <p:nvPr>
            <p:ph idx="1"/>
          </p:nvPr>
        </p:nvSpPr>
        <p:spPr>
          <a:xfrm>
            <a:off x="359229" y="1110344"/>
            <a:ext cx="11527971" cy="5040087"/>
          </a:xfrm>
          <a:noFill/>
          <a:ln>
            <a:noFill/>
          </a:ln>
        </p:spPr>
        <p:style>
          <a:lnRef idx="0">
            <a:scrgbClr r="0" g="0" b="0"/>
          </a:lnRef>
          <a:fillRef idx="0">
            <a:scrgbClr r="0" g="0" b="0"/>
          </a:fillRef>
          <a:effectRef idx="0">
            <a:scrgbClr r="0" g="0" b="0"/>
          </a:effectRef>
          <a:fontRef idx="minor">
            <a:schemeClr val="dk1"/>
          </a:fontRef>
        </p:style>
        <p:txBody>
          <a:bodyPr>
            <a:noAutofit/>
          </a:bodyPr>
          <a:lstStyle/>
          <a:p>
            <a:pPr marL="457200" indent="-457200">
              <a:buFont typeface="+mj-lt"/>
              <a:buAutoNum type="arabicPeriod"/>
            </a:pPr>
            <a:r>
              <a:rPr lang="fr-FR" sz="3200" b="1" kern="0" dirty="0">
                <a:solidFill>
                  <a:schemeClr val="tx1">
                    <a:lumMod val="65000"/>
                    <a:lumOff val="35000"/>
                  </a:schemeClr>
                </a:solidFill>
              </a:rPr>
              <a:t>Trouver les données existantes sur les </a:t>
            </a:r>
            <a:r>
              <a:rPr lang="fr-FR" sz="3200" b="1" kern="0">
                <a:solidFill>
                  <a:schemeClr val="tx1">
                    <a:lumMod val="65000"/>
                    <a:lumOff val="35000"/>
                  </a:schemeClr>
                </a:solidFill>
              </a:rPr>
              <a:t>questions de genre </a:t>
            </a:r>
            <a:r>
              <a:rPr lang="fr-FR" sz="3200" b="1" kern="0" dirty="0">
                <a:solidFill>
                  <a:schemeClr val="tx1">
                    <a:lumMod val="65000"/>
                    <a:lumOff val="35000"/>
                  </a:schemeClr>
                </a:solidFill>
              </a:rPr>
              <a:t>et de VBG qui pourraient affecter l’accès équitable et </a:t>
            </a:r>
            <a:r>
              <a:rPr lang="fr-FR" sz="3200" b="1" kern="0">
                <a:solidFill>
                  <a:schemeClr val="tx1">
                    <a:lumMod val="65000"/>
                    <a:lumOff val="35000"/>
                  </a:schemeClr>
                </a:solidFill>
              </a:rPr>
              <a:t>sûr aux programmes </a:t>
            </a:r>
            <a:r>
              <a:rPr lang="fr-FR" sz="3200" b="1" kern="0" dirty="0">
                <a:solidFill>
                  <a:schemeClr val="tx1">
                    <a:lumMod val="65000"/>
                    <a:lumOff val="35000"/>
                  </a:schemeClr>
                </a:solidFill>
              </a:rPr>
              <a:t>de nutrition </a:t>
            </a:r>
            <a:r>
              <a:rPr lang="fr-FR" sz="3200" b="1" kern="0">
                <a:solidFill>
                  <a:schemeClr val="tx1">
                    <a:lumMod val="65000"/>
                    <a:lumOff val="35000"/>
                  </a:schemeClr>
                </a:solidFill>
              </a:rPr>
              <a:t>par </a:t>
            </a:r>
            <a:r>
              <a:rPr lang="fr-FR" sz="3200" b="1" kern="0" dirty="0">
                <a:solidFill>
                  <a:schemeClr val="tx1">
                    <a:lumMod val="65000"/>
                    <a:lumOff val="35000"/>
                  </a:schemeClr>
                </a:solidFill>
              </a:rPr>
              <a:t>l’intermédiaire</a:t>
            </a:r>
            <a:r>
              <a:rPr lang="fr-FR" sz="3200" b="1" kern="0">
                <a:solidFill>
                  <a:schemeClr val="tx1">
                    <a:lumMod val="65000"/>
                    <a:lumOff val="35000"/>
                  </a:schemeClr>
                </a:solidFill>
              </a:rPr>
              <a:t> d’un examen sur dossier.</a:t>
            </a:r>
            <a:endParaRPr lang="fr-FR" sz="3200" b="1" kern="0" dirty="0">
              <a:solidFill>
                <a:schemeClr val="tx1">
                  <a:lumMod val="65000"/>
                  <a:lumOff val="35000"/>
                </a:schemeClr>
              </a:solidFill>
            </a:endParaRPr>
          </a:p>
          <a:p>
            <a:pPr marL="457200" indent="-457200">
              <a:buFont typeface="+mj-lt"/>
              <a:buAutoNum type="arabicPeriod"/>
            </a:pPr>
            <a:r>
              <a:rPr lang="fr-FR" sz="3200" b="1" kern="0">
                <a:solidFill>
                  <a:schemeClr val="tx1">
                    <a:lumMod val="65000"/>
                    <a:lumOff val="35000"/>
                  </a:schemeClr>
                </a:solidFill>
              </a:rPr>
              <a:t>Collecter l’information manquante </a:t>
            </a:r>
            <a:r>
              <a:rPr lang="fr-FR" sz="3200" b="1" kern="0" dirty="0">
                <a:solidFill>
                  <a:schemeClr val="tx1">
                    <a:lumMod val="65000"/>
                    <a:lumOff val="35000"/>
                  </a:schemeClr>
                </a:solidFill>
              </a:rPr>
              <a:t>par</a:t>
            </a:r>
            <a:r>
              <a:rPr lang="fr-FR" sz="3200" b="1" kern="0">
                <a:solidFill>
                  <a:schemeClr val="tx1">
                    <a:lumMod val="65000"/>
                    <a:lumOff val="35000"/>
                  </a:schemeClr>
                </a:solidFill>
              </a:rPr>
              <a:t> le moyen d’entretiens informatifs et de </a:t>
            </a:r>
            <a:r>
              <a:rPr lang="fr-FR" sz="3200" b="1" kern="0" dirty="0">
                <a:solidFill>
                  <a:schemeClr val="tx1">
                    <a:lumMod val="65000"/>
                    <a:lumOff val="35000"/>
                  </a:schemeClr>
                </a:solidFill>
              </a:rPr>
              <a:t>groupes</a:t>
            </a:r>
            <a:r>
              <a:rPr lang="fr-FR" sz="3200" b="1" kern="0">
                <a:solidFill>
                  <a:schemeClr val="tx1">
                    <a:lumMod val="65000"/>
                    <a:lumOff val="35000"/>
                  </a:schemeClr>
                </a:solidFill>
              </a:rPr>
              <a:t> de discussion </a:t>
            </a:r>
            <a:r>
              <a:rPr lang="fr-FR" sz="3200" b="1" kern="0" dirty="0">
                <a:solidFill>
                  <a:schemeClr val="tx1">
                    <a:lumMod val="65000"/>
                    <a:lumOff val="35000"/>
                  </a:schemeClr>
                </a:solidFill>
              </a:rPr>
              <a:t>et analyser les résultats.</a:t>
            </a:r>
          </a:p>
          <a:p>
            <a:pPr marL="457200" indent="-457200">
              <a:buFont typeface="+mj-lt"/>
              <a:buAutoNum type="arabicPeriod"/>
            </a:pPr>
            <a:r>
              <a:rPr lang="fr-FR" sz="3200" b="1" kern="0" dirty="0">
                <a:solidFill>
                  <a:schemeClr val="tx1">
                    <a:lumMod val="65000"/>
                    <a:lumOff val="35000"/>
                  </a:schemeClr>
                </a:solidFill>
              </a:rPr>
              <a:t>Élaborer des recommandations et des plans d’actions fondées sur les résultats.</a:t>
            </a:r>
          </a:p>
        </p:txBody>
      </p:sp>
    </p:spTree>
    <p:extLst>
      <p:ext uri="{BB962C8B-B14F-4D97-AF65-F5344CB8AC3E}">
        <p14:creationId xmlns:p14="http://schemas.microsoft.com/office/powerpoint/2010/main" val="37781726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3285"/>
            <a:ext cx="11911914" cy="1077685"/>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pPr lvl="0"/>
            <a:br>
              <a:rPr lang="en-US" sz="4200" dirty="0"/>
            </a:br>
            <a:br>
              <a:rPr lang="en-US" sz="4200" dirty="0"/>
            </a:br>
            <a:r>
              <a:rPr lang="en-US" sz="4000" dirty="0" err="1">
                <a:solidFill>
                  <a:schemeClr val="tx1">
                    <a:lumMod val="65000"/>
                    <a:lumOff val="35000"/>
                  </a:schemeClr>
                </a:solidFill>
                <a:latin typeface="Arial" pitchFamily="34"/>
                <a:cs typeface="Arial" pitchFamily="34"/>
              </a:rPr>
              <a:t>Étapes</a:t>
            </a:r>
            <a:r>
              <a:rPr lang="en-US" sz="4000" dirty="0">
                <a:solidFill>
                  <a:schemeClr val="tx1">
                    <a:lumMod val="65000"/>
                    <a:lumOff val="35000"/>
                  </a:schemeClr>
                </a:solidFill>
                <a:latin typeface="Arial" pitchFamily="34"/>
                <a:cs typeface="Arial" pitchFamily="34"/>
              </a:rPr>
              <a:t> de </a:t>
            </a:r>
            <a:r>
              <a:rPr lang="en-US" sz="4000" dirty="0" err="1">
                <a:solidFill>
                  <a:schemeClr val="tx1">
                    <a:lumMod val="65000"/>
                    <a:lumOff val="35000"/>
                  </a:schemeClr>
                </a:solidFill>
                <a:latin typeface="Arial" pitchFamily="34"/>
                <a:cs typeface="Arial" pitchFamily="34"/>
              </a:rPr>
              <a:t>l’évaluation</a:t>
            </a:r>
            <a:r>
              <a:rPr lang="en-US" sz="4000" dirty="0">
                <a:solidFill>
                  <a:schemeClr val="tx1">
                    <a:lumMod val="65000"/>
                    <a:lumOff val="35000"/>
                  </a:schemeClr>
                </a:solidFill>
                <a:latin typeface="Arial" pitchFamily="34"/>
                <a:cs typeface="Arial" pitchFamily="34"/>
              </a:rPr>
              <a:t> </a:t>
            </a:r>
            <a:r>
              <a:rPr lang="en-US" sz="4000">
                <a:solidFill>
                  <a:schemeClr val="tx1">
                    <a:lumMod val="65000"/>
                    <a:lumOff val="35000"/>
                  </a:schemeClr>
                </a:solidFill>
                <a:latin typeface="Arial" pitchFamily="34"/>
                <a:cs typeface="Arial" pitchFamily="34"/>
              </a:rPr>
              <a:t>– </a:t>
            </a:r>
            <a:r>
              <a:rPr lang="en-US" sz="4000" err="1">
                <a:solidFill>
                  <a:schemeClr val="tx1">
                    <a:lumMod val="65000"/>
                    <a:lumOff val="35000"/>
                  </a:schemeClr>
                </a:solidFill>
                <a:latin typeface="Arial" pitchFamily="34"/>
                <a:cs typeface="Arial" pitchFamily="34"/>
              </a:rPr>
              <a:t>trouver</a:t>
            </a:r>
            <a:r>
              <a:rPr lang="en-US" sz="4000">
                <a:solidFill>
                  <a:schemeClr val="tx1">
                    <a:lumMod val="65000"/>
                    <a:lumOff val="35000"/>
                  </a:schemeClr>
                </a:solidFill>
                <a:latin typeface="Arial" pitchFamily="34"/>
                <a:cs typeface="Arial" pitchFamily="34"/>
              </a:rPr>
              <a:t> les </a:t>
            </a:r>
            <a:r>
              <a:rPr lang="en-US" sz="4000" err="1">
                <a:solidFill>
                  <a:schemeClr val="tx1">
                    <a:lumMod val="65000"/>
                    <a:lumOff val="35000"/>
                  </a:schemeClr>
                </a:solidFill>
                <a:latin typeface="Arial" pitchFamily="34"/>
                <a:cs typeface="Arial" pitchFamily="34"/>
              </a:rPr>
              <a:t>données</a:t>
            </a:r>
            <a:r>
              <a:rPr lang="en-US" sz="4000">
                <a:solidFill>
                  <a:schemeClr val="tx1">
                    <a:lumMod val="65000"/>
                    <a:lumOff val="35000"/>
                  </a:schemeClr>
                </a:solidFill>
                <a:latin typeface="Arial" pitchFamily="34"/>
                <a:cs typeface="Arial" pitchFamily="34"/>
              </a:rPr>
              <a:t> existantes</a:t>
            </a:r>
            <a:br>
              <a:rPr lang="en-US" sz="4200" dirty="0"/>
            </a:br>
            <a:r>
              <a:rPr lang="en-US" dirty="0"/>
              <a:t> </a:t>
            </a:r>
            <a:br>
              <a:rPr lang="en-US" dirty="0"/>
            </a:br>
            <a:endParaRPr lang="en-US" dirty="0"/>
          </a:p>
        </p:txBody>
      </p:sp>
      <p:sp>
        <p:nvSpPr>
          <p:cNvPr id="3" name="Content Placeholder 2"/>
          <p:cNvSpPr>
            <a:spLocks noGrp="1"/>
          </p:cNvSpPr>
          <p:nvPr>
            <p:ph idx="1"/>
          </p:nvPr>
        </p:nvSpPr>
        <p:spPr>
          <a:xfrm>
            <a:off x="636813" y="1420587"/>
            <a:ext cx="11038115" cy="4599216"/>
          </a:xfrm>
          <a:noFill/>
          <a:ln>
            <a:noFill/>
          </a:ln>
        </p:spPr>
        <p:style>
          <a:lnRef idx="0">
            <a:scrgbClr r="0" g="0" b="0"/>
          </a:lnRef>
          <a:fillRef idx="0">
            <a:scrgbClr r="0" g="0" b="0"/>
          </a:fillRef>
          <a:effectRef idx="0">
            <a:scrgbClr r="0" g="0" b="0"/>
          </a:effectRef>
          <a:fontRef idx="minor">
            <a:schemeClr val="dk1"/>
          </a:fontRef>
        </p:style>
        <p:txBody>
          <a:bodyPr>
            <a:noAutofit/>
          </a:bodyPr>
          <a:lstStyle/>
          <a:p>
            <a:pPr marL="0" indent="0">
              <a:buNone/>
            </a:pPr>
            <a:r>
              <a:rPr lang="en-US" sz="3200" b="1" kern="0" dirty="0">
                <a:solidFill>
                  <a:schemeClr val="tx1">
                    <a:lumMod val="65000"/>
                    <a:lumOff val="35000"/>
                  </a:schemeClr>
                </a:solidFill>
              </a:rPr>
              <a:t>Information à </a:t>
            </a:r>
            <a:r>
              <a:rPr lang="en-US" sz="3200" b="1" kern="0" dirty="0" err="1">
                <a:solidFill>
                  <a:schemeClr val="tx1">
                    <a:lumMod val="65000"/>
                    <a:lumOff val="35000"/>
                  </a:schemeClr>
                </a:solidFill>
              </a:rPr>
              <a:t>chercher</a:t>
            </a:r>
            <a:r>
              <a:rPr lang="en-US" sz="3200" b="1" kern="0" dirty="0">
                <a:solidFill>
                  <a:schemeClr val="tx1">
                    <a:lumMod val="65000"/>
                    <a:lumOff val="35000"/>
                  </a:schemeClr>
                </a:solidFill>
              </a:rPr>
              <a:t> ?</a:t>
            </a:r>
          </a:p>
          <a:p>
            <a:pPr marL="0" indent="0">
              <a:buNone/>
            </a:pPr>
            <a:endParaRPr lang="en-US" sz="3200" b="1" kern="0" dirty="0">
              <a:solidFill>
                <a:schemeClr val="tx1">
                  <a:lumMod val="65000"/>
                  <a:lumOff val="35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774137343"/>
              </p:ext>
            </p:extLst>
          </p:nvPr>
        </p:nvGraphicFramePr>
        <p:xfrm>
          <a:off x="2209800" y="2514600"/>
          <a:ext cx="2743200" cy="1554480"/>
        </p:xfrm>
        <a:graphic>
          <a:graphicData uri="http://schemas.openxmlformats.org/drawingml/2006/table">
            <a:tbl>
              <a:tblPr firstRow="1" bandRow="1">
                <a:tableStyleId>{2D5ABB26-0587-4C30-8999-92F81FD0307C}</a:tableStyleId>
              </a:tblPr>
              <a:tblGrid>
                <a:gridCol w="2743200">
                  <a:extLst>
                    <a:ext uri="{9D8B030D-6E8A-4147-A177-3AD203B41FA5}">
                      <a16:colId xmlns:a16="http://schemas.microsoft.com/office/drawing/2014/main" val="848023171"/>
                    </a:ext>
                  </a:extLst>
                </a:gridCol>
              </a:tblGrid>
              <a:tr h="685800">
                <a:tc>
                  <a:txBody>
                    <a:bodyPr/>
                    <a:lstStyle/>
                    <a:p>
                      <a:pPr marL="0" algn="l" defTabSz="914400" rtl="0" eaLnBrk="1" latinLnBrk="0" hangingPunct="1"/>
                      <a:r>
                        <a:rPr lang="en-US" sz="3200" b="1" kern="1200" dirty="0" err="1">
                          <a:solidFill>
                            <a:schemeClr val="lt1"/>
                          </a:solidFill>
                          <a:latin typeface="+mn-lt"/>
                          <a:ea typeface="+mn-ea"/>
                          <a:cs typeface="+mn-cs"/>
                        </a:rPr>
                        <a:t>Démographie</a:t>
                      </a:r>
                      <a:r>
                        <a:rPr lang="en-US" sz="3200" b="1" kern="1200" dirty="0">
                          <a:solidFill>
                            <a:schemeClr val="lt1"/>
                          </a:solidFill>
                          <a:latin typeface="+mn-lt"/>
                          <a:ea typeface="+mn-ea"/>
                          <a:cs typeface="+mn-cs"/>
                        </a:rPr>
                        <a:t> de la population</a:t>
                      </a:r>
                    </a:p>
                  </a:txBody>
                  <a:tcPr>
                    <a:solidFill>
                      <a:srgbClr val="2EA725"/>
                    </a:solidFill>
                  </a:tcPr>
                </a:tc>
                <a:extLst>
                  <a:ext uri="{0D108BD9-81ED-4DB2-BD59-A6C34878D82A}">
                    <a16:rowId xmlns:a16="http://schemas.microsoft.com/office/drawing/2014/main" val="224400599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202177733"/>
              </p:ext>
            </p:extLst>
          </p:nvPr>
        </p:nvGraphicFramePr>
        <p:xfrm>
          <a:off x="4800600" y="3352802"/>
          <a:ext cx="1722120" cy="1066800"/>
        </p:xfrm>
        <a:graphic>
          <a:graphicData uri="http://schemas.openxmlformats.org/drawingml/2006/table">
            <a:tbl>
              <a:tblPr firstRow="1" bandRow="1">
                <a:tableStyleId>{5C22544A-7EE6-4342-B048-85BDC9FD1C3A}</a:tableStyleId>
              </a:tblPr>
              <a:tblGrid>
                <a:gridCol w="1722120">
                  <a:extLst>
                    <a:ext uri="{9D8B030D-6E8A-4147-A177-3AD203B41FA5}">
                      <a16:colId xmlns:a16="http://schemas.microsoft.com/office/drawing/2014/main" val="3126991700"/>
                    </a:ext>
                  </a:extLst>
                </a:gridCol>
              </a:tblGrid>
              <a:tr h="370840">
                <a:tc>
                  <a:txBody>
                    <a:bodyPr/>
                    <a:lstStyle/>
                    <a:p>
                      <a:r>
                        <a:rPr lang="en-US" sz="3200" dirty="0"/>
                        <a:t>Les </a:t>
                      </a:r>
                      <a:r>
                        <a:rPr lang="en-US" sz="3200" dirty="0" err="1"/>
                        <a:t>rôles</a:t>
                      </a:r>
                      <a:r>
                        <a:rPr lang="en-US" sz="3200" dirty="0"/>
                        <a:t> de genre</a:t>
                      </a:r>
                    </a:p>
                  </a:txBody>
                  <a:tcPr>
                    <a:solidFill>
                      <a:schemeClr val="accent6">
                        <a:lumMod val="60000"/>
                        <a:lumOff val="40000"/>
                      </a:schemeClr>
                    </a:solidFill>
                  </a:tcPr>
                </a:tc>
                <a:extLst>
                  <a:ext uri="{0D108BD9-81ED-4DB2-BD59-A6C34878D82A}">
                    <a16:rowId xmlns:a16="http://schemas.microsoft.com/office/drawing/2014/main" val="286463189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052771618"/>
              </p:ext>
            </p:extLst>
          </p:nvPr>
        </p:nvGraphicFramePr>
        <p:xfrm>
          <a:off x="6664440" y="2225040"/>
          <a:ext cx="3299048" cy="1066800"/>
        </p:xfrm>
        <a:graphic>
          <a:graphicData uri="http://schemas.openxmlformats.org/drawingml/2006/table">
            <a:tbl>
              <a:tblPr firstRow="1" bandRow="1">
                <a:tableStyleId>{5C22544A-7EE6-4342-B048-85BDC9FD1C3A}</a:tableStyleId>
              </a:tblPr>
              <a:tblGrid>
                <a:gridCol w="3299048">
                  <a:extLst>
                    <a:ext uri="{9D8B030D-6E8A-4147-A177-3AD203B41FA5}">
                      <a16:colId xmlns:a16="http://schemas.microsoft.com/office/drawing/2014/main" val="1412664476"/>
                    </a:ext>
                  </a:extLst>
                </a:gridCol>
              </a:tblGrid>
              <a:tr h="1042086">
                <a:tc>
                  <a:txBody>
                    <a:bodyPr/>
                    <a:lstStyle/>
                    <a:p>
                      <a:r>
                        <a:rPr lang="en-US" sz="3200" dirty="0"/>
                        <a:t>Les</a:t>
                      </a:r>
                      <a:r>
                        <a:rPr lang="en-US" sz="3200" baseline="0" dirty="0"/>
                        <a:t> structures de </a:t>
                      </a:r>
                      <a:r>
                        <a:rPr lang="en-US" sz="3200" baseline="0" dirty="0" err="1"/>
                        <a:t>prise</a:t>
                      </a:r>
                      <a:r>
                        <a:rPr lang="en-US" sz="3200" baseline="0" dirty="0"/>
                        <a:t> de </a:t>
                      </a:r>
                      <a:r>
                        <a:rPr lang="en-US" sz="3200" baseline="0" dirty="0" err="1"/>
                        <a:t>décisions</a:t>
                      </a:r>
                      <a:endParaRPr lang="en-US" sz="3200" dirty="0"/>
                    </a:p>
                  </a:txBody>
                  <a:tcPr>
                    <a:solidFill>
                      <a:srgbClr val="92D050"/>
                    </a:solidFill>
                  </a:tcPr>
                </a:tc>
                <a:extLst>
                  <a:ext uri="{0D108BD9-81ED-4DB2-BD59-A6C34878D82A}">
                    <a16:rowId xmlns:a16="http://schemas.microsoft.com/office/drawing/2014/main" val="335194629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42396126"/>
              </p:ext>
            </p:extLst>
          </p:nvPr>
        </p:nvGraphicFramePr>
        <p:xfrm>
          <a:off x="2487930" y="4747261"/>
          <a:ext cx="2186940" cy="1554480"/>
        </p:xfrm>
        <a:graphic>
          <a:graphicData uri="http://schemas.openxmlformats.org/drawingml/2006/table">
            <a:tbl>
              <a:tblPr firstRow="1" bandRow="1">
                <a:tableStyleId>{5C22544A-7EE6-4342-B048-85BDC9FD1C3A}</a:tableStyleId>
              </a:tblPr>
              <a:tblGrid>
                <a:gridCol w="2186940">
                  <a:extLst>
                    <a:ext uri="{9D8B030D-6E8A-4147-A177-3AD203B41FA5}">
                      <a16:colId xmlns:a16="http://schemas.microsoft.com/office/drawing/2014/main" val="3915168279"/>
                    </a:ext>
                  </a:extLst>
                </a:gridCol>
              </a:tblGrid>
              <a:tr h="370840">
                <a:tc>
                  <a:txBody>
                    <a:bodyPr/>
                    <a:lstStyle/>
                    <a:p>
                      <a:r>
                        <a:rPr lang="en-US" sz="3200" dirty="0"/>
                        <a:t>Protection/</a:t>
                      </a:r>
                      <a:r>
                        <a:rPr lang="en-US" sz="3200" dirty="0" err="1"/>
                        <a:t>risques</a:t>
                      </a:r>
                      <a:r>
                        <a:rPr lang="en-US" sz="3200" baseline="0" dirty="0"/>
                        <a:t> de VBG</a:t>
                      </a:r>
                      <a:endParaRPr lang="en-US" sz="3200" dirty="0"/>
                    </a:p>
                  </a:txBody>
                  <a:tcPr>
                    <a:solidFill>
                      <a:schemeClr val="accent6">
                        <a:lumMod val="75000"/>
                      </a:schemeClr>
                    </a:solidFill>
                  </a:tcPr>
                </a:tc>
                <a:extLst>
                  <a:ext uri="{0D108BD9-81ED-4DB2-BD59-A6C34878D82A}">
                    <a16:rowId xmlns:a16="http://schemas.microsoft.com/office/drawing/2014/main" val="3944251199"/>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598394944"/>
              </p:ext>
            </p:extLst>
          </p:nvPr>
        </p:nvGraphicFramePr>
        <p:xfrm>
          <a:off x="6155870" y="4355534"/>
          <a:ext cx="4343400" cy="1554480"/>
        </p:xfrm>
        <a:graphic>
          <a:graphicData uri="http://schemas.openxmlformats.org/drawingml/2006/table">
            <a:tbl>
              <a:tblPr firstRow="1" bandRow="1">
                <a:tableStyleId>{5C22544A-7EE6-4342-B048-85BDC9FD1C3A}</a:tableStyleId>
              </a:tblPr>
              <a:tblGrid>
                <a:gridCol w="4343400">
                  <a:extLst>
                    <a:ext uri="{9D8B030D-6E8A-4147-A177-3AD203B41FA5}">
                      <a16:colId xmlns:a16="http://schemas.microsoft.com/office/drawing/2014/main" val="3904303978"/>
                    </a:ext>
                  </a:extLst>
                </a:gridCol>
              </a:tblGrid>
              <a:tr h="0">
                <a:tc>
                  <a:txBody>
                    <a:bodyPr/>
                    <a:lstStyle/>
                    <a:p>
                      <a:r>
                        <a:rPr lang="en-US" sz="3200" dirty="0"/>
                        <a:t>Les </a:t>
                      </a:r>
                      <a:r>
                        <a:rPr lang="en-US" sz="3200" dirty="0" err="1"/>
                        <a:t>besoins</a:t>
                      </a:r>
                      <a:r>
                        <a:rPr lang="en-US" sz="3200" dirty="0"/>
                        <a:t>, </a:t>
                      </a:r>
                      <a:r>
                        <a:rPr lang="en-US" sz="3200" dirty="0" err="1"/>
                        <a:t>capacités</a:t>
                      </a:r>
                      <a:r>
                        <a:rPr lang="en-US" sz="3200" baseline="0" dirty="0"/>
                        <a:t> et aspirations </a:t>
                      </a:r>
                      <a:r>
                        <a:rPr lang="en-US" sz="3200" baseline="0" dirty="0" err="1"/>
                        <a:t>liées</a:t>
                      </a:r>
                      <a:r>
                        <a:rPr lang="en-US" sz="3200" baseline="0" dirty="0"/>
                        <a:t> au genre</a:t>
                      </a:r>
                      <a:endParaRPr lang="en-US" sz="3200" dirty="0"/>
                    </a:p>
                  </a:txBody>
                  <a:tcPr>
                    <a:solidFill>
                      <a:schemeClr val="accent6"/>
                    </a:solidFill>
                  </a:tcPr>
                </a:tc>
                <a:extLst>
                  <a:ext uri="{0D108BD9-81ED-4DB2-BD59-A6C34878D82A}">
                    <a16:rowId xmlns:a16="http://schemas.microsoft.com/office/drawing/2014/main" val="2681013489"/>
                  </a:ext>
                </a:extLst>
              </a:tr>
            </a:tbl>
          </a:graphicData>
        </a:graphic>
      </p:graphicFrame>
    </p:spTree>
    <p:extLst>
      <p:ext uri="{BB962C8B-B14F-4D97-AF65-F5344CB8AC3E}">
        <p14:creationId xmlns:p14="http://schemas.microsoft.com/office/powerpoint/2010/main" val="33420675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72995"/>
            <a:ext cx="11919856" cy="963386"/>
          </a:xfrm>
          <a:noFill/>
          <a:ln>
            <a:noFill/>
          </a:ln>
        </p:spPr>
        <p:style>
          <a:lnRef idx="0">
            <a:scrgbClr r="0" g="0" b="0"/>
          </a:lnRef>
          <a:fillRef idx="0">
            <a:scrgbClr r="0" g="0" b="0"/>
          </a:fillRef>
          <a:effectRef idx="0">
            <a:scrgbClr r="0" g="0" b="0"/>
          </a:effectRef>
          <a:fontRef idx="minor">
            <a:schemeClr val="dk1"/>
          </a:fontRef>
        </p:style>
        <p:txBody>
          <a:bodyPr>
            <a:noAutofit/>
          </a:bodyPr>
          <a:lstStyle/>
          <a:p>
            <a:br>
              <a:rPr lang="en-US" sz="4200" dirty="0"/>
            </a:br>
            <a:r>
              <a:rPr lang="en-US" sz="3600" dirty="0" err="1">
                <a:solidFill>
                  <a:schemeClr val="tx1">
                    <a:lumMod val="65000"/>
                    <a:lumOff val="35000"/>
                  </a:schemeClr>
                </a:solidFill>
                <a:latin typeface="Arial" pitchFamily="34"/>
                <a:cs typeface="Arial" pitchFamily="34"/>
              </a:rPr>
              <a:t>Étapes</a:t>
            </a:r>
            <a:r>
              <a:rPr lang="en-US" sz="3600" dirty="0">
                <a:solidFill>
                  <a:schemeClr val="tx1">
                    <a:lumMod val="65000"/>
                    <a:lumOff val="35000"/>
                  </a:schemeClr>
                </a:solidFill>
                <a:latin typeface="Arial" pitchFamily="34"/>
                <a:cs typeface="Arial" pitchFamily="34"/>
              </a:rPr>
              <a:t> de </a:t>
            </a:r>
            <a:r>
              <a:rPr lang="en-US" sz="3600" dirty="0" err="1">
                <a:solidFill>
                  <a:schemeClr val="tx1">
                    <a:lumMod val="65000"/>
                    <a:lumOff val="35000"/>
                  </a:schemeClr>
                </a:solidFill>
                <a:latin typeface="Arial" pitchFamily="34"/>
                <a:cs typeface="Arial" pitchFamily="34"/>
              </a:rPr>
              <a:t>l’évaluation</a:t>
            </a:r>
            <a:r>
              <a:rPr lang="en-US" sz="3600" dirty="0">
                <a:solidFill>
                  <a:schemeClr val="tx1">
                    <a:lumMod val="65000"/>
                    <a:lumOff val="35000"/>
                  </a:schemeClr>
                </a:solidFill>
                <a:latin typeface="Arial" pitchFamily="34"/>
                <a:cs typeface="Arial" pitchFamily="34"/>
              </a:rPr>
              <a:t> </a:t>
            </a:r>
            <a:r>
              <a:rPr lang="en-US" sz="3600">
                <a:solidFill>
                  <a:schemeClr val="tx1">
                    <a:lumMod val="65000"/>
                    <a:lumOff val="35000"/>
                  </a:schemeClr>
                </a:solidFill>
                <a:latin typeface="Arial" pitchFamily="34"/>
                <a:cs typeface="Arial" pitchFamily="34"/>
              </a:rPr>
              <a:t>– </a:t>
            </a:r>
            <a:r>
              <a:rPr lang="en-US" sz="3600" err="1">
                <a:solidFill>
                  <a:schemeClr val="tx1">
                    <a:lumMod val="65000"/>
                    <a:lumOff val="35000"/>
                  </a:schemeClr>
                </a:solidFill>
                <a:latin typeface="Arial" pitchFamily="34"/>
                <a:cs typeface="Arial" pitchFamily="34"/>
              </a:rPr>
              <a:t>trouver</a:t>
            </a:r>
            <a:r>
              <a:rPr lang="en-US" sz="3600">
                <a:solidFill>
                  <a:schemeClr val="tx1">
                    <a:lumMod val="65000"/>
                    <a:lumOff val="35000"/>
                  </a:schemeClr>
                </a:solidFill>
                <a:latin typeface="Arial" pitchFamily="34"/>
                <a:cs typeface="Arial" pitchFamily="34"/>
              </a:rPr>
              <a:t> les </a:t>
            </a:r>
            <a:r>
              <a:rPr lang="en-US" sz="3600" err="1">
                <a:solidFill>
                  <a:schemeClr val="tx1">
                    <a:lumMod val="65000"/>
                    <a:lumOff val="35000"/>
                  </a:schemeClr>
                </a:solidFill>
                <a:latin typeface="Arial" pitchFamily="34"/>
                <a:cs typeface="Arial" pitchFamily="34"/>
              </a:rPr>
              <a:t>données</a:t>
            </a:r>
            <a:r>
              <a:rPr lang="en-US" sz="3600">
                <a:solidFill>
                  <a:schemeClr val="tx1">
                    <a:lumMod val="65000"/>
                    <a:lumOff val="35000"/>
                  </a:schemeClr>
                </a:solidFill>
                <a:latin typeface="Arial" pitchFamily="34"/>
                <a:cs typeface="Arial" pitchFamily="34"/>
              </a:rPr>
              <a:t> existantes</a:t>
            </a:r>
            <a:br>
              <a:rPr lang="en-US" sz="3600" dirty="0"/>
            </a:br>
            <a:r>
              <a:rPr lang="en-US" sz="3600" dirty="0"/>
              <a:t> </a:t>
            </a:r>
            <a:br>
              <a:rPr lang="en-US" sz="3600" dirty="0"/>
            </a:br>
            <a:endParaRPr lang="en-US"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sz="half" idx="1"/>
          </p:nvPr>
        </p:nvSpPr>
        <p:spPr>
          <a:xfrm>
            <a:off x="391886" y="1825625"/>
            <a:ext cx="4065814" cy="4351338"/>
          </a:xfrm>
        </p:spPr>
        <p:style>
          <a:lnRef idx="2">
            <a:schemeClr val="accent3"/>
          </a:lnRef>
          <a:fillRef idx="1">
            <a:schemeClr val="lt1"/>
          </a:fillRef>
          <a:effectRef idx="0">
            <a:schemeClr val="accent3"/>
          </a:effectRef>
          <a:fontRef idx="minor">
            <a:schemeClr val="dk1"/>
          </a:fontRef>
        </p:style>
        <p:txBody>
          <a:bodyPr>
            <a:normAutofit fontScale="47500" lnSpcReduction="20000"/>
          </a:bodyPr>
          <a:lstStyle/>
          <a:p>
            <a:pPr marL="0" indent="0">
              <a:buNone/>
            </a:pPr>
            <a:r>
              <a:rPr lang="en-US" sz="7200" b="1" kern="0" dirty="0">
                <a:solidFill>
                  <a:schemeClr val="tx1">
                    <a:lumMod val="65000"/>
                    <a:lumOff val="35000"/>
                  </a:schemeClr>
                </a:solidFill>
              </a:rPr>
              <a:t>OÙ </a:t>
            </a:r>
            <a:r>
              <a:rPr lang="en-US" sz="7200" b="1" kern="0">
                <a:solidFill>
                  <a:schemeClr val="tx1">
                    <a:lumMod val="65000"/>
                    <a:lumOff val="35000"/>
                  </a:schemeClr>
                </a:solidFill>
              </a:rPr>
              <a:t>TROUVER DE L’INFORMATION?</a:t>
            </a:r>
            <a:endParaRPr lang="en-US" sz="7200" b="1" kern="0" dirty="0">
              <a:solidFill>
                <a:schemeClr val="tx1">
                  <a:lumMod val="65000"/>
                  <a:lumOff val="35000"/>
                </a:schemeClr>
              </a:solidFill>
            </a:endParaRPr>
          </a:p>
        </p:txBody>
      </p:sp>
      <p:sp>
        <p:nvSpPr>
          <p:cNvPr id="4" name="Content Placeholder 3"/>
          <p:cNvSpPr>
            <a:spLocks noGrp="1"/>
          </p:cNvSpPr>
          <p:nvPr>
            <p:ph sz="half" idx="2"/>
          </p:nvPr>
        </p:nvSpPr>
        <p:spPr>
          <a:xfrm>
            <a:off x="4457700" y="1825625"/>
            <a:ext cx="7462156" cy="4351338"/>
          </a:xfrm>
        </p:spPr>
        <p:style>
          <a:lnRef idx="2">
            <a:schemeClr val="accent3"/>
          </a:lnRef>
          <a:fillRef idx="1">
            <a:schemeClr val="lt1"/>
          </a:fillRef>
          <a:effectRef idx="0">
            <a:schemeClr val="accent3"/>
          </a:effectRef>
          <a:fontRef idx="minor">
            <a:schemeClr val="dk1"/>
          </a:fontRef>
        </p:style>
        <p:txBody>
          <a:bodyPr>
            <a:normAutofit fontScale="47500" lnSpcReduction="20000"/>
          </a:bodyPr>
          <a:lstStyle/>
          <a:p>
            <a:pPr lvl="0"/>
            <a:r>
              <a:rPr lang="en-US" sz="5300" b="1" kern="0" dirty="0" err="1">
                <a:solidFill>
                  <a:schemeClr val="tx1">
                    <a:lumMod val="65000"/>
                    <a:lumOff val="35000"/>
                  </a:schemeClr>
                </a:solidFill>
              </a:rPr>
              <a:t>L’analyse</a:t>
            </a:r>
            <a:r>
              <a:rPr lang="en-US" sz="5300" b="1" kern="0" dirty="0">
                <a:solidFill>
                  <a:schemeClr val="tx1">
                    <a:lumMod val="65000"/>
                    <a:lumOff val="35000"/>
                  </a:schemeClr>
                </a:solidFill>
              </a:rPr>
              <a:t> </a:t>
            </a:r>
            <a:r>
              <a:rPr lang="en-US" sz="5300" b="1" kern="0">
                <a:solidFill>
                  <a:schemeClr val="tx1">
                    <a:lumMod val="65000"/>
                    <a:lumOff val="35000"/>
                  </a:schemeClr>
                </a:solidFill>
              </a:rPr>
              <a:t>de </a:t>
            </a:r>
            <a:r>
              <a:rPr lang="en-US" sz="5300" b="1" kern="0" dirty="0">
                <a:solidFill>
                  <a:schemeClr val="tx1">
                    <a:lumMod val="65000"/>
                    <a:lumOff val="35000"/>
                  </a:schemeClr>
                </a:solidFill>
              </a:rPr>
              <a:t>la</a:t>
            </a:r>
            <a:r>
              <a:rPr lang="en-US" sz="5300" b="1" kern="0">
                <a:solidFill>
                  <a:schemeClr val="tx1">
                    <a:lumMod val="65000"/>
                    <a:lumOff val="35000"/>
                  </a:schemeClr>
                </a:solidFill>
              </a:rPr>
              <a:t> situation </a:t>
            </a:r>
            <a:r>
              <a:rPr lang="en-US" sz="5300" b="1" kern="0" dirty="0">
                <a:solidFill>
                  <a:schemeClr val="tx1">
                    <a:lumMod val="65000"/>
                    <a:lumOff val="35000"/>
                  </a:schemeClr>
                </a:solidFill>
              </a:rPr>
              <a:t>du </a:t>
            </a:r>
            <a:r>
              <a:rPr lang="en-US" sz="5300" b="1" kern="0">
                <a:solidFill>
                  <a:schemeClr val="tx1">
                    <a:lumMod val="65000"/>
                    <a:lumOff val="35000"/>
                  </a:schemeClr>
                </a:solidFill>
              </a:rPr>
              <a:t>pays la plus </a:t>
            </a:r>
            <a:r>
              <a:rPr lang="en-US" sz="5300" b="1" kern="0" dirty="0" err="1">
                <a:solidFill>
                  <a:schemeClr val="tx1">
                    <a:lumMod val="65000"/>
                    <a:lumOff val="35000"/>
                  </a:schemeClr>
                </a:solidFill>
              </a:rPr>
              <a:t>récente</a:t>
            </a:r>
            <a:r>
              <a:rPr lang="en-US" sz="5300" b="1" kern="0" dirty="0">
                <a:solidFill>
                  <a:schemeClr val="tx1">
                    <a:lumMod val="65000"/>
                    <a:lumOff val="35000"/>
                  </a:schemeClr>
                </a:solidFill>
              </a:rPr>
              <a:t> </a:t>
            </a:r>
          </a:p>
          <a:p>
            <a:pPr lvl="0"/>
            <a:r>
              <a:rPr lang="en-US" sz="5300" b="1" kern="0" dirty="0">
                <a:solidFill>
                  <a:schemeClr val="tx1">
                    <a:lumMod val="65000"/>
                    <a:lumOff val="35000"/>
                  </a:schemeClr>
                </a:solidFill>
              </a:rPr>
              <a:t>Les</a:t>
            </a:r>
            <a:r>
              <a:rPr lang="en-US" sz="5300" b="1" kern="0">
                <a:solidFill>
                  <a:schemeClr val="tx1">
                    <a:lumMod val="65000"/>
                    <a:lumOff val="35000"/>
                  </a:schemeClr>
                </a:solidFill>
              </a:rPr>
              <a:t> objectifs et </a:t>
            </a:r>
            <a:r>
              <a:rPr lang="en-US" sz="5300" b="1" kern="0" dirty="0" err="1">
                <a:solidFill>
                  <a:schemeClr val="tx1">
                    <a:lumMod val="65000"/>
                    <a:lumOff val="35000"/>
                  </a:schemeClr>
                </a:solidFill>
              </a:rPr>
              <a:t>cibles</a:t>
            </a:r>
            <a:r>
              <a:rPr lang="en-US" sz="5300" b="1" kern="0" dirty="0">
                <a:solidFill>
                  <a:schemeClr val="tx1">
                    <a:lumMod val="65000"/>
                    <a:lumOff val="35000"/>
                  </a:schemeClr>
                </a:solidFill>
              </a:rPr>
              <a:t> </a:t>
            </a:r>
            <a:r>
              <a:rPr lang="en-US" sz="5300" b="1" kern="0" dirty="0" err="1">
                <a:solidFill>
                  <a:schemeClr val="tx1">
                    <a:lumMod val="65000"/>
                    <a:lumOff val="35000"/>
                  </a:schemeClr>
                </a:solidFill>
              </a:rPr>
              <a:t>en</a:t>
            </a:r>
            <a:r>
              <a:rPr lang="en-US" sz="5300" b="1" kern="0" dirty="0">
                <a:solidFill>
                  <a:schemeClr val="tx1">
                    <a:lumMod val="65000"/>
                    <a:lumOff val="35000"/>
                  </a:schemeClr>
                </a:solidFill>
              </a:rPr>
              <a:t> </a:t>
            </a:r>
            <a:r>
              <a:rPr lang="en-US" sz="5300" b="1" kern="0" dirty="0" err="1">
                <a:solidFill>
                  <a:schemeClr val="tx1">
                    <a:lumMod val="65000"/>
                    <a:lumOff val="35000"/>
                  </a:schemeClr>
                </a:solidFill>
              </a:rPr>
              <a:t>matière</a:t>
            </a:r>
            <a:r>
              <a:rPr lang="en-US" sz="5300" b="1" kern="0" dirty="0">
                <a:solidFill>
                  <a:schemeClr val="tx1">
                    <a:lumMod val="65000"/>
                    <a:lumOff val="35000"/>
                  </a:schemeClr>
                </a:solidFill>
              </a:rPr>
              <a:t> </a:t>
            </a:r>
            <a:r>
              <a:rPr lang="en-US" sz="5300" b="1" kern="0" dirty="0" err="1">
                <a:solidFill>
                  <a:schemeClr val="tx1">
                    <a:lumMod val="65000"/>
                    <a:lumOff val="35000"/>
                  </a:schemeClr>
                </a:solidFill>
              </a:rPr>
              <a:t>d’égalité</a:t>
            </a:r>
            <a:r>
              <a:rPr lang="en-US" sz="5300" b="1" kern="0" dirty="0">
                <a:solidFill>
                  <a:schemeClr val="tx1">
                    <a:lumMod val="65000"/>
                    <a:lumOff val="35000"/>
                  </a:schemeClr>
                </a:solidFill>
              </a:rPr>
              <a:t> de genre </a:t>
            </a:r>
            <a:r>
              <a:rPr lang="en-US" sz="5300" b="1" kern="0" dirty="0" err="1">
                <a:solidFill>
                  <a:schemeClr val="tx1">
                    <a:lumMod val="65000"/>
                    <a:lumOff val="35000"/>
                  </a:schemeClr>
                </a:solidFill>
              </a:rPr>
              <a:t>dans</a:t>
            </a:r>
            <a:r>
              <a:rPr lang="en-US" sz="5300" b="1" kern="0" dirty="0">
                <a:solidFill>
                  <a:schemeClr val="tx1">
                    <a:lumMod val="65000"/>
                    <a:lumOff val="35000"/>
                  </a:schemeClr>
                </a:solidFill>
              </a:rPr>
              <a:t> le document de </a:t>
            </a:r>
            <a:r>
              <a:rPr lang="en-US" sz="5300" b="1" kern="0" dirty="0" err="1">
                <a:solidFill>
                  <a:schemeClr val="tx1">
                    <a:lumMod val="65000"/>
                    <a:lumOff val="35000"/>
                  </a:schemeClr>
                </a:solidFill>
              </a:rPr>
              <a:t>programme</a:t>
            </a:r>
            <a:r>
              <a:rPr lang="en-US" sz="5300" b="1" kern="0" dirty="0">
                <a:solidFill>
                  <a:schemeClr val="tx1">
                    <a:lumMod val="65000"/>
                    <a:lumOff val="35000"/>
                  </a:schemeClr>
                </a:solidFill>
              </a:rPr>
              <a:t> pour </a:t>
            </a:r>
            <a:r>
              <a:rPr lang="en-US" sz="5300" b="1" kern="0" dirty="0" err="1">
                <a:solidFill>
                  <a:schemeClr val="tx1">
                    <a:lumMod val="65000"/>
                    <a:lumOff val="35000"/>
                  </a:schemeClr>
                </a:solidFill>
              </a:rPr>
              <a:t>chaque</a:t>
            </a:r>
            <a:r>
              <a:rPr lang="en-US" sz="5300" b="1" kern="0" dirty="0">
                <a:solidFill>
                  <a:schemeClr val="tx1">
                    <a:lumMod val="65000"/>
                    <a:lumOff val="35000"/>
                  </a:schemeClr>
                </a:solidFill>
              </a:rPr>
              <a:t> pays </a:t>
            </a:r>
          </a:p>
          <a:p>
            <a:pPr lvl="0"/>
            <a:r>
              <a:rPr lang="en-US" sz="5300" b="1" kern="0" dirty="0">
                <a:solidFill>
                  <a:schemeClr val="tx1">
                    <a:lumMod val="65000"/>
                    <a:lumOff val="35000"/>
                  </a:schemeClr>
                </a:solidFill>
              </a:rPr>
              <a:t>Le</a:t>
            </a:r>
            <a:r>
              <a:rPr lang="en-US" sz="5300" b="1" kern="0">
                <a:solidFill>
                  <a:schemeClr val="tx1">
                    <a:lumMod val="65000"/>
                    <a:lumOff val="35000"/>
                  </a:schemeClr>
                </a:solidFill>
              </a:rPr>
              <a:t> rapport sur </a:t>
            </a:r>
            <a:r>
              <a:rPr lang="en-US" sz="5300" b="1" kern="0" dirty="0">
                <a:solidFill>
                  <a:schemeClr val="tx1">
                    <a:lumMod val="65000"/>
                    <a:lumOff val="35000"/>
                  </a:schemeClr>
                </a:solidFill>
              </a:rPr>
              <a:t>le plan </a:t>
            </a:r>
            <a:r>
              <a:rPr lang="en-US" sz="5300" b="1" kern="0" dirty="0" err="1">
                <a:solidFill>
                  <a:schemeClr val="tx1">
                    <a:lumMod val="65000"/>
                    <a:lumOff val="35000"/>
                  </a:schemeClr>
                </a:solidFill>
              </a:rPr>
              <a:t>d’action</a:t>
            </a:r>
            <a:r>
              <a:rPr lang="en-US" sz="5300" b="1" kern="0" dirty="0">
                <a:solidFill>
                  <a:schemeClr val="tx1">
                    <a:lumMod val="65000"/>
                    <a:lumOff val="35000"/>
                  </a:schemeClr>
                </a:solidFill>
              </a:rPr>
              <a:t> du </a:t>
            </a:r>
            <a:r>
              <a:rPr lang="en-US" sz="5300" b="1" kern="0" dirty="0" err="1">
                <a:solidFill>
                  <a:schemeClr val="tx1">
                    <a:lumMod val="65000"/>
                    <a:lumOff val="35000"/>
                  </a:schemeClr>
                </a:solidFill>
              </a:rPr>
              <a:t>programme</a:t>
            </a:r>
            <a:r>
              <a:rPr lang="en-US" sz="5300" b="1" kern="0" dirty="0">
                <a:solidFill>
                  <a:schemeClr val="tx1">
                    <a:lumMod val="65000"/>
                    <a:lumOff val="35000"/>
                  </a:schemeClr>
                </a:solidFill>
              </a:rPr>
              <a:t> de pays </a:t>
            </a:r>
          </a:p>
          <a:p>
            <a:pPr lvl="0"/>
            <a:r>
              <a:rPr lang="en-US" sz="5300" b="1" kern="0" dirty="0">
                <a:solidFill>
                  <a:schemeClr val="tx1">
                    <a:lumMod val="65000"/>
                    <a:lumOff val="35000"/>
                  </a:schemeClr>
                </a:solidFill>
              </a:rPr>
              <a:t>Les</a:t>
            </a:r>
            <a:r>
              <a:rPr lang="en-US" sz="5300" b="1" kern="0">
                <a:solidFill>
                  <a:schemeClr val="tx1">
                    <a:lumMod val="65000"/>
                    <a:lumOff val="35000"/>
                  </a:schemeClr>
                </a:solidFill>
              </a:rPr>
              <a:t> documents et </a:t>
            </a:r>
            <a:r>
              <a:rPr lang="en-US" sz="5300" b="1" kern="0" dirty="0" err="1">
                <a:solidFill>
                  <a:schemeClr val="tx1">
                    <a:lumMod val="65000"/>
                    <a:lumOff val="35000"/>
                  </a:schemeClr>
                </a:solidFill>
              </a:rPr>
              <a:t>évaluations</a:t>
            </a:r>
            <a:r>
              <a:rPr lang="en-US" sz="5300" b="1" kern="0" dirty="0">
                <a:solidFill>
                  <a:schemeClr val="tx1">
                    <a:lumMod val="65000"/>
                    <a:lumOff val="35000"/>
                  </a:schemeClr>
                </a:solidFill>
              </a:rPr>
              <a:t> </a:t>
            </a:r>
            <a:r>
              <a:rPr lang="en-US" sz="5300" b="1" kern="0" dirty="0" err="1">
                <a:solidFill>
                  <a:schemeClr val="tx1">
                    <a:lumMod val="65000"/>
                    <a:lumOff val="35000"/>
                  </a:schemeClr>
                </a:solidFill>
              </a:rPr>
              <a:t>liées</a:t>
            </a:r>
            <a:r>
              <a:rPr lang="en-US" sz="5300" b="1" kern="0" dirty="0">
                <a:solidFill>
                  <a:schemeClr val="tx1">
                    <a:lumMod val="65000"/>
                    <a:lumOff val="35000"/>
                  </a:schemeClr>
                </a:solidFill>
              </a:rPr>
              <a:t> aux </a:t>
            </a:r>
            <a:r>
              <a:rPr lang="en-US" sz="5300" b="1" kern="0" err="1">
                <a:solidFill>
                  <a:schemeClr val="tx1">
                    <a:lumMod val="65000"/>
                    <a:lumOff val="35000"/>
                  </a:schemeClr>
                </a:solidFill>
              </a:rPr>
              <a:t>programmes</a:t>
            </a:r>
            <a:r>
              <a:rPr lang="en-US" sz="5300" b="1" kern="0">
                <a:solidFill>
                  <a:schemeClr val="tx1">
                    <a:lumMod val="65000"/>
                    <a:lumOff val="35000"/>
                  </a:schemeClr>
                </a:solidFill>
              </a:rPr>
              <a:t> </a:t>
            </a:r>
            <a:r>
              <a:rPr lang="en-US" sz="5300" b="1" kern="0" err="1">
                <a:solidFill>
                  <a:schemeClr val="tx1">
                    <a:lumMod val="65000"/>
                    <a:lumOff val="35000"/>
                  </a:schemeClr>
                </a:solidFill>
              </a:rPr>
              <a:t>adaptés</a:t>
            </a:r>
            <a:r>
              <a:rPr lang="en-US" sz="5300" b="1" kern="0">
                <a:solidFill>
                  <a:schemeClr val="tx1">
                    <a:lumMod val="65000"/>
                    <a:lumOff val="35000"/>
                  </a:schemeClr>
                </a:solidFill>
              </a:rPr>
              <a:t> au </a:t>
            </a:r>
            <a:r>
              <a:rPr lang="en-US" sz="5300" b="1" kern="0" dirty="0">
                <a:solidFill>
                  <a:schemeClr val="tx1">
                    <a:lumMod val="65000"/>
                    <a:lumOff val="35000"/>
                  </a:schemeClr>
                </a:solidFill>
              </a:rPr>
              <a:t>genre </a:t>
            </a:r>
            <a:r>
              <a:rPr lang="en-US" sz="5300" b="1" kern="0" dirty="0" err="1">
                <a:solidFill>
                  <a:schemeClr val="tx1">
                    <a:lumMod val="65000"/>
                    <a:lumOff val="35000"/>
                  </a:schemeClr>
                </a:solidFill>
              </a:rPr>
              <a:t>existant</a:t>
            </a:r>
            <a:r>
              <a:rPr lang="en-US" sz="5300" b="1" kern="0" dirty="0">
                <a:solidFill>
                  <a:schemeClr val="tx1">
                    <a:lumMod val="65000"/>
                    <a:lumOff val="35000"/>
                  </a:schemeClr>
                </a:solidFill>
              </a:rPr>
              <a:t> </a:t>
            </a:r>
            <a:r>
              <a:rPr lang="en-US" sz="5300" b="1" kern="0" dirty="0" err="1">
                <a:solidFill>
                  <a:schemeClr val="tx1">
                    <a:lumMod val="65000"/>
                    <a:lumOff val="35000"/>
                  </a:schemeClr>
                </a:solidFill>
              </a:rPr>
              <a:t>dans</a:t>
            </a:r>
            <a:r>
              <a:rPr lang="en-US" sz="5300" b="1" kern="0" dirty="0">
                <a:solidFill>
                  <a:schemeClr val="tx1">
                    <a:lumMod val="65000"/>
                    <a:lumOff val="35000"/>
                  </a:schemeClr>
                </a:solidFill>
              </a:rPr>
              <a:t> le pays </a:t>
            </a:r>
            <a:r>
              <a:rPr lang="en-US" sz="5300" b="1" kern="0" dirty="0" err="1">
                <a:solidFill>
                  <a:schemeClr val="tx1">
                    <a:lumMod val="65000"/>
                    <a:lumOff val="35000"/>
                  </a:schemeClr>
                </a:solidFill>
              </a:rPr>
              <a:t>ou</a:t>
            </a:r>
            <a:r>
              <a:rPr lang="en-US" sz="5300" b="1" kern="0" dirty="0">
                <a:solidFill>
                  <a:schemeClr val="tx1">
                    <a:lumMod val="65000"/>
                    <a:lumOff val="35000"/>
                  </a:schemeClr>
                </a:solidFill>
              </a:rPr>
              <a:t> la </a:t>
            </a:r>
            <a:r>
              <a:rPr lang="en-US" sz="5300" b="1" kern="0" dirty="0" err="1">
                <a:solidFill>
                  <a:schemeClr val="tx1">
                    <a:lumMod val="65000"/>
                    <a:lumOff val="35000"/>
                  </a:schemeClr>
                </a:solidFill>
              </a:rPr>
              <a:t>région</a:t>
            </a:r>
            <a:endParaRPr lang="en-US" sz="5300" b="1" kern="0" dirty="0">
              <a:solidFill>
                <a:schemeClr val="tx1">
                  <a:lumMod val="65000"/>
                  <a:lumOff val="35000"/>
                </a:schemeClr>
              </a:solidFill>
            </a:endParaRPr>
          </a:p>
          <a:p>
            <a:pPr lvl="0"/>
            <a:r>
              <a:rPr lang="en-US" sz="5300" b="1" kern="0" dirty="0" err="1">
                <a:solidFill>
                  <a:schemeClr val="tx1">
                    <a:lumMod val="65000"/>
                    <a:lumOff val="35000"/>
                  </a:schemeClr>
                </a:solidFill>
              </a:rPr>
              <a:t>Toutes</a:t>
            </a:r>
            <a:r>
              <a:rPr lang="en-US" sz="5300" b="1" kern="0" dirty="0">
                <a:solidFill>
                  <a:schemeClr val="tx1">
                    <a:lumMod val="65000"/>
                    <a:lumOff val="35000"/>
                  </a:schemeClr>
                </a:solidFill>
              </a:rPr>
              <a:t> les </a:t>
            </a:r>
            <a:r>
              <a:rPr lang="en-US" sz="5300" b="1" kern="0" dirty="0" err="1">
                <a:solidFill>
                  <a:schemeClr val="tx1">
                    <a:lumMod val="65000"/>
                    <a:lumOff val="35000"/>
                  </a:schemeClr>
                </a:solidFill>
              </a:rPr>
              <a:t>évaluations</a:t>
            </a:r>
            <a:r>
              <a:rPr lang="en-US" sz="5300" b="1" kern="0" dirty="0">
                <a:solidFill>
                  <a:schemeClr val="tx1">
                    <a:lumMod val="65000"/>
                    <a:lumOff val="35000"/>
                  </a:schemeClr>
                </a:solidFill>
              </a:rPr>
              <a:t> des </a:t>
            </a:r>
            <a:r>
              <a:rPr lang="en-US" sz="5300" b="1" kern="0" dirty="0" err="1">
                <a:solidFill>
                  <a:schemeClr val="tx1">
                    <a:lumMod val="65000"/>
                    <a:lumOff val="35000"/>
                  </a:schemeClr>
                </a:solidFill>
              </a:rPr>
              <a:t>programmes</a:t>
            </a:r>
            <a:r>
              <a:rPr lang="en-US" sz="5300" b="1" kern="0" dirty="0">
                <a:solidFill>
                  <a:schemeClr val="tx1">
                    <a:lumMod val="65000"/>
                    <a:lumOff val="35000"/>
                  </a:schemeClr>
                </a:solidFill>
              </a:rPr>
              <a:t> de nutrition qui </a:t>
            </a:r>
            <a:r>
              <a:rPr lang="en-US" sz="5300" b="1" kern="0" dirty="0" err="1">
                <a:solidFill>
                  <a:schemeClr val="tx1">
                    <a:lumMod val="65000"/>
                    <a:lumOff val="35000"/>
                  </a:schemeClr>
                </a:solidFill>
              </a:rPr>
              <a:t>incluent</a:t>
            </a:r>
            <a:r>
              <a:rPr lang="en-US" sz="5300" b="1" kern="0" dirty="0">
                <a:solidFill>
                  <a:schemeClr val="tx1">
                    <a:lumMod val="65000"/>
                    <a:lumOff val="35000"/>
                  </a:schemeClr>
                </a:solidFill>
              </a:rPr>
              <a:t> </a:t>
            </a:r>
            <a:r>
              <a:rPr lang="en-US" sz="5300" b="1" kern="0" dirty="0" err="1">
                <a:solidFill>
                  <a:schemeClr val="tx1">
                    <a:lumMod val="65000"/>
                    <a:lumOff val="35000"/>
                  </a:schemeClr>
                </a:solidFill>
              </a:rPr>
              <a:t>une</a:t>
            </a:r>
            <a:r>
              <a:rPr lang="en-US" sz="5300" b="1" kern="0" dirty="0">
                <a:solidFill>
                  <a:schemeClr val="tx1">
                    <a:lumMod val="65000"/>
                    <a:lumOff val="35000"/>
                  </a:schemeClr>
                </a:solidFill>
              </a:rPr>
              <a:t> </a:t>
            </a:r>
            <a:r>
              <a:rPr lang="en-US" sz="5300" b="1" kern="0" dirty="0" err="1">
                <a:solidFill>
                  <a:schemeClr val="tx1">
                    <a:lumMod val="65000"/>
                    <a:lumOff val="35000"/>
                  </a:schemeClr>
                </a:solidFill>
              </a:rPr>
              <a:t>évaluation</a:t>
            </a:r>
            <a:r>
              <a:rPr lang="en-US" sz="5300" b="1" kern="0" dirty="0">
                <a:solidFill>
                  <a:schemeClr val="tx1">
                    <a:lumMod val="65000"/>
                    <a:lumOff val="35000"/>
                  </a:schemeClr>
                </a:solidFill>
              </a:rPr>
              <a:t> sur </a:t>
            </a:r>
            <a:r>
              <a:rPr lang="en-US" sz="5300" b="1" kern="0" dirty="0" err="1">
                <a:solidFill>
                  <a:schemeClr val="tx1">
                    <a:lumMod val="65000"/>
                    <a:lumOff val="35000"/>
                  </a:schemeClr>
                </a:solidFill>
              </a:rPr>
              <a:t>l’équité</a:t>
            </a:r>
            <a:r>
              <a:rPr lang="en-US" sz="5300" b="1" kern="0" dirty="0">
                <a:solidFill>
                  <a:schemeClr val="tx1">
                    <a:lumMod val="65000"/>
                    <a:lumOff val="35000"/>
                  </a:schemeClr>
                </a:solidFill>
              </a:rPr>
              <a:t>, y </a:t>
            </a:r>
            <a:r>
              <a:rPr lang="en-US" sz="5300" b="1" kern="0" dirty="0" err="1">
                <a:solidFill>
                  <a:schemeClr val="tx1">
                    <a:lumMod val="65000"/>
                    <a:lumOff val="35000"/>
                  </a:schemeClr>
                </a:solidFill>
              </a:rPr>
              <a:t>compris</a:t>
            </a:r>
            <a:r>
              <a:rPr lang="en-US" sz="5300" b="1" kern="0" dirty="0">
                <a:solidFill>
                  <a:schemeClr val="tx1">
                    <a:lumMod val="65000"/>
                    <a:lumOff val="35000"/>
                  </a:schemeClr>
                </a:solidFill>
              </a:rPr>
              <a:t> les dimensions de genre</a:t>
            </a:r>
          </a:p>
          <a:p>
            <a:pPr lvl="0"/>
            <a:r>
              <a:rPr lang="en-US" sz="5300" b="1" kern="0" dirty="0">
                <a:solidFill>
                  <a:schemeClr val="tx1">
                    <a:lumMod val="65000"/>
                    <a:lumOff val="35000"/>
                  </a:schemeClr>
                </a:solidFill>
              </a:rPr>
              <a:t>Les </a:t>
            </a:r>
            <a:r>
              <a:rPr lang="en-US" sz="5300" b="1" kern="0" dirty="0" err="1">
                <a:solidFill>
                  <a:schemeClr val="tx1">
                    <a:lumMod val="65000"/>
                    <a:lumOff val="35000"/>
                  </a:schemeClr>
                </a:solidFill>
              </a:rPr>
              <a:t>évaluations</a:t>
            </a:r>
            <a:r>
              <a:rPr lang="en-US" sz="5300" b="1" kern="0" dirty="0">
                <a:solidFill>
                  <a:schemeClr val="tx1">
                    <a:lumMod val="65000"/>
                    <a:lumOff val="35000"/>
                  </a:schemeClr>
                </a:solidFill>
              </a:rPr>
              <a:t> de population avec </a:t>
            </a:r>
            <a:r>
              <a:rPr lang="en-US" sz="5300" b="1" kern="0">
                <a:solidFill>
                  <a:schemeClr val="tx1">
                    <a:lumMod val="65000"/>
                    <a:lumOff val="35000"/>
                  </a:schemeClr>
                </a:solidFill>
              </a:rPr>
              <a:t>DVSA </a:t>
            </a:r>
            <a:r>
              <a:rPr lang="en-US" sz="5300" b="1" kern="0" err="1">
                <a:solidFill>
                  <a:schemeClr val="tx1">
                    <a:lumMod val="65000"/>
                    <a:lumOff val="35000"/>
                  </a:schemeClr>
                </a:solidFill>
              </a:rPr>
              <a:t>telles</a:t>
            </a:r>
            <a:r>
              <a:rPr lang="en-US" sz="5300" b="1" kern="0">
                <a:solidFill>
                  <a:schemeClr val="tx1">
                    <a:lumMod val="65000"/>
                    <a:lumOff val="35000"/>
                  </a:schemeClr>
                </a:solidFill>
              </a:rPr>
              <a:t> que </a:t>
            </a:r>
            <a:r>
              <a:rPr lang="en-US" sz="5300" b="1" kern="0" dirty="0">
                <a:solidFill>
                  <a:schemeClr val="tx1">
                    <a:lumMod val="65000"/>
                    <a:lumOff val="35000"/>
                  </a:schemeClr>
                </a:solidFill>
              </a:rPr>
              <a:t>MICS, EDS et les </a:t>
            </a:r>
            <a:r>
              <a:rPr lang="en-US" sz="5300" b="1" kern="0" dirty="0" err="1">
                <a:solidFill>
                  <a:schemeClr val="tx1">
                    <a:lumMod val="65000"/>
                    <a:lumOff val="35000"/>
                  </a:schemeClr>
                </a:solidFill>
              </a:rPr>
              <a:t>enquêtes</a:t>
            </a:r>
            <a:r>
              <a:rPr lang="en-US" sz="5300" b="1" kern="0" dirty="0">
                <a:solidFill>
                  <a:schemeClr val="tx1">
                    <a:lumMod val="65000"/>
                    <a:lumOff val="35000"/>
                  </a:schemeClr>
                </a:solidFill>
              </a:rPr>
              <a:t> de nutrition SMART</a:t>
            </a:r>
          </a:p>
          <a:p>
            <a:endParaRPr lang="en-US" dirty="0"/>
          </a:p>
        </p:txBody>
      </p:sp>
    </p:spTree>
    <p:extLst>
      <p:ext uri="{BB962C8B-B14F-4D97-AF65-F5344CB8AC3E}">
        <p14:creationId xmlns:p14="http://schemas.microsoft.com/office/powerpoint/2010/main" val="16816356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0628"/>
            <a:ext cx="11353800" cy="963386"/>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r>
              <a:rPr lang="en-US" dirty="0" err="1">
                <a:solidFill>
                  <a:schemeClr val="tx1">
                    <a:lumMod val="65000"/>
                    <a:lumOff val="35000"/>
                  </a:schemeClr>
                </a:solidFill>
                <a:latin typeface="Arial" pitchFamily="34"/>
                <a:ea typeface="+mj-ea"/>
                <a:cs typeface="Arial" pitchFamily="34"/>
              </a:rPr>
              <a:t>Données</a:t>
            </a:r>
            <a:r>
              <a:rPr lang="en-US" dirty="0">
                <a:solidFill>
                  <a:schemeClr val="tx1">
                    <a:lumMod val="65000"/>
                    <a:lumOff val="35000"/>
                  </a:schemeClr>
                </a:solidFill>
                <a:latin typeface="Arial" pitchFamily="34"/>
                <a:ea typeface="+mj-ea"/>
                <a:cs typeface="Arial" pitchFamily="34"/>
              </a:rPr>
              <a:t> </a:t>
            </a:r>
            <a:r>
              <a:rPr lang="en-US" dirty="0" err="1">
                <a:solidFill>
                  <a:schemeClr val="tx1">
                    <a:lumMod val="65000"/>
                    <a:lumOff val="35000"/>
                  </a:schemeClr>
                </a:solidFill>
                <a:latin typeface="Arial" pitchFamily="34"/>
                <a:ea typeface="+mj-ea"/>
                <a:cs typeface="Arial" pitchFamily="34"/>
              </a:rPr>
              <a:t>ventilées</a:t>
            </a:r>
            <a:r>
              <a:rPr lang="en-US" dirty="0">
                <a:solidFill>
                  <a:schemeClr val="tx1">
                    <a:lumMod val="65000"/>
                    <a:lumOff val="35000"/>
                  </a:schemeClr>
                </a:solidFill>
                <a:latin typeface="Arial" pitchFamily="34"/>
                <a:ea typeface="+mj-ea"/>
                <a:cs typeface="Arial" pitchFamily="34"/>
              </a:rPr>
              <a:t> par </a:t>
            </a:r>
            <a:r>
              <a:rPr lang="en-US" dirty="0" err="1">
                <a:solidFill>
                  <a:schemeClr val="tx1">
                    <a:lumMod val="65000"/>
                    <a:lumOff val="35000"/>
                  </a:schemeClr>
                </a:solidFill>
                <a:latin typeface="Arial" pitchFamily="34"/>
                <a:ea typeface="+mj-ea"/>
                <a:cs typeface="Arial" pitchFamily="34"/>
              </a:rPr>
              <a:t>sexe</a:t>
            </a:r>
            <a:r>
              <a:rPr lang="en-US" dirty="0">
                <a:solidFill>
                  <a:schemeClr val="tx1">
                    <a:lumMod val="65000"/>
                    <a:lumOff val="35000"/>
                  </a:schemeClr>
                </a:solidFill>
                <a:latin typeface="Arial" pitchFamily="34"/>
                <a:ea typeface="+mj-ea"/>
                <a:cs typeface="Arial" pitchFamily="34"/>
              </a:rPr>
              <a:t> et par </a:t>
            </a:r>
            <a:r>
              <a:rPr lang="en-US" dirty="0" err="1">
                <a:solidFill>
                  <a:schemeClr val="tx1">
                    <a:lumMod val="65000"/>
                    <a:lumOff val="35000"/>
                  </a:schemeClr>
                </a:solidFill>
                <a:latin typeface="Arial" pitchFamily="34"/>
                <a:ea typeface="+mj-ea"/>
                <a:cs typeface="Arial" pitchFamily="34"/>
              </a:rPr>
              <a:t>âge</a:t>
            </a:r>
            <a:r>
              <a:rPr lang="en-US" dirty="0">
                <a:solidFill>
                  <a:schemeClr val="tx1">
                    <a:lumMod val="65000"/>
                    <a:lumOff val="35000"/>
                  </a:schemeClr>
                </a:solidFill>
                <a:latin typeface="Arial" pitchFamily="34"/>
                <a:ea typeface="+mj-ea"/>
                <a:cs typeface="Arial" pitchFamily="34"/>
              </a:rPr>
              <a:t> (DVSA)</a:t>
            </a:r>
          </a:p>
        </p:txBody>
      </p:sp>
      <p:sp>
        <p:nvSpPr>
          <p:cNvPr id="3" name="Content Placeholder 2"/>
          <p:cNvSpPr>
            <a:spLocks noGrp="1"/>
          </p:cNvSpPr>
          <p:nvPr>
            <p:ph idx="1"/>
          </p:nvPr>
        </p:nvSpPr>
        <p:spPr>
          <a:noFill/>
          <a:ln>
            <a:noFill/>
          </a:ln>
        </p:spPr>
        <p:style>
          <a:lnRef idx="0">
            <a:scrgbClr r="0" g="0" b="0"/>
          </a:lnRef>
          <a:fillRef idx="0">
            <a:scrgbClr r="0" g="0" b="0"/>
          </a:fillRef>
          <a:effectRef idx="0">
            <a:scrgbClr r="0" g="0" b="0"/>
          </a:effectRef>
          <a:fontRef idx="minor">
            <a:schemeClr val="dk1"/>
          </a:fontRef>
        </p:style>
        <p:txBody>
          <a:bodyPr>
            <a:normAutofit fontScale="77500" lnSpcReduction="20000"/>
          </a:bodyPr>
          <a:lstStyle/>
          <a:p>
            <a:pPr>
              <a:lnSpc>
                <a:spcPct val="120000"/>
              </a:lnSpc>
            </a:pPr>
            <a:r>
              <a:rPr lang="fr-FR" sz="3200" b="1" kern="0" dirty="0">
                <a:solidFill>
                  <a:schemeClr val="tx1">
                    <a:lumMod val="65000"/>
                    <a:lumOff val="35000"/>
                  </a:schemeClr>
                </a:solidFill>
              </a:rPr>
              <a:t>Lorsque c’est possible, cherchez les DVSA</a:t>
            </a:r>
          </a:p>
          <a:p>
            <a:pPr>
              <a:lnSpc>
                <a:spcPct val="120000"/>
              </a:lnSpc>
            </a:pPr>
            <a:r>
              <a:rPr lang="fr-FR" sz="3200" b="1" kern="0" dirty="0">
                <a:solidFill>
                  <a:schemeClr val="tx1">
                    <a:lumMod val="65000"/>
                    <a:lumOff val="35000"/>
                  </a:schemeClr>
                </a:solidFill>
              </a:rPr>
              <a:t>Quand il est difficile de collecter les DVSA, les estimations basées sur les statistiques nationales et internationales, les données collectées par d’autres acteurs humanitaires et du développement ou par les enquêtes par petits échantillons peuvent être fournies.</a:t>
            </a:r>
          </a:p>
          <a:p>
            <a:pPr>
              <a:lnSpc>
                <a:spcPct val="120000"/>
              </a:lnSpc>
            </a:pPr>
            <a:r>
              <a:rPr lang="fr-FR" sz="3200" b="1" kern="0" dirty="0">
                <a:solidFill>
                  <a:schemeClr val="tx1">
                    <a:lumMod val="65000"/>
                    <a:lumOff val="35000"/>
                  </a:schemeClr>
                </a:solidFill>
              </a:rPr>
              <a:t>Un certain nombre de systèmes d'information nutritionnelle/flux de données ont déjà les DVSA.</a:t>
            </a:r>
          </a:p>
          <a:p>
            <a:pPr>
              <a:lnSpc>
                <a:spcPct val="120000"/>
              </a:lnSpc>
            </a:pPr>
            <a:r>
              <a:rPr lang="fr-FR" sz="3200" b="1" kern="0" dirty="0">
                <a:solidFill>
                  <a:schemeClr val="tx1">
                    <a:lumMod val="65000"/>
                    <a:lumOff val="35000"/>
                  </a:schemeClr>
                </a:solidFill>
              </a:rPr>
              <a:t>La valeur des DVSA = quels groupes de population sont plus vulnérables aux questions de nutrition et ont un accès limité aux services de nutrition.</a:t>
            </a:r>
            <a:endParaRPr lang="fr-FR" dirty="0"/>
          </a:p>
          <a:p>
            <a:endParaRPr lang="en-US" dirty="0"/>
          </a:p>
        </p:txBody>
      </p:sp>
    </p:spTree>
    <p:extLst>
      <p:ext uri="{BB962C8B-B14F-4D97-AF65-F5344CB8AC3E}">
        <p14:creationId xmlns:p14="http://schemas.microsoft.com/office/powerpoint/2010/main" val="23007920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0628"/>
            <a:ext cx="11353800" cy="10287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dirty="0" err="1">
                <a:solidFill>
                  <a:schemeClr val="tx1">
                    <a:lumMod val="65000"/>
                    <a:lumOff val="35000"/>
                  </a:schemeClr>
                </a:solidFill>
                <a:latin typeface="Arial" pitchFamily="34"/>
                <a:ea typeface="+mj-ea"/>
                <a:cs typeface="Arial" pitchFamily="34"/>
              </a:rPr>
              <a:t>Exemple</a:t>
            </a:r>
            <a:r>
              <a:rPr lang="en-US" dirty="0">
                <a:solidFill>
                  <a:schemeClr val="tx1">
                    <a:lumMod val="65000"/>
                    <a:lumOff val="35000"/>
                  </a:schemeClr>
                </a:solidFill>
                <a:latin typeface="Arial" pitchFamily="34"/>
                <a:ea typeface="+mj-ea"/>
                <a:cs typeface="Arial" pitchFamily="34"/>
              </a:rPr>
              <a:t> – </a:t>
            </a:r>
            <a:r>
              <a:rPr lang="en-US" dirty="0" err="1">
                <a:solidFill>
                  <a:schemeClr val="tx1">
                    <a:lumMod val="65000"/>
                    <a:lumOff val="35000"/>
                  </a:schemeClr>
                </a:solidFill>
                <a:latin typeface="Arial" pitchFamily="34"/>
                <a:ea typeface="+mj-ea"/>
                <a:cs typeface="Arial" pitchFamily="34"/>
              </a:rPr>
              <a:t>analyse</a:t>
            </a:r>
            <a:r>
              <a:rPr lang="en-US" dirty="0">
                <a:solidFill>
                  <a:schemeClr val="tx1">
                    <a:lumMod val="65000"/>
                    <a:lumOff val="35000"/>
                  </a:schemeClr>
                </a:solidFill>
                <a:latin typeface="Arial" pitchFamily="34"/>
                <a:ea typeface="+mj-ea"/>
                <a:cs typeface="Arial" pitchFamily="34"/>
              </a:rPr>
              <a:t> des </a:t>
            </a:r>
            <a:r>
              <a:rPr lang="en-US" dirty="0" err="1">
                <a:solidFill>
                  <a:schemeClr val="tx1">
                    <a:lumMod val="65000"/>
                    <a:lumOff val="35000"/>
                  </a:schemeClr>
                </a:solidFill>
                <a:latin typeface="Arial" pitchFamily="34"/>
                <a:ea typeface="+mj-ea"/>
                <a:cs typeface="Arial" pitchFamily="34"/>
              </a:rPr>
              <a:t>données</a:t>
            </a:r>
            <a:r>
              <a:rPr lang="en-US" dirty="0">
                <a:solidFill>
                  <a:schemeClr val="tx1">
                    <a:lumMod val="65000"/>
                    <a:lumOff val="35000"/>
                  </a:schemeClr>
                </a:solidFill>
                <a:latin typeface="Arial" pitchFamily="34"/>
                <a:ea typeface="+mj-ea"/>
                <a:cs typeface="Arial" pitchFamily="34"/>
              </a:rPr>
              <a:t> </a:t>
            </a:r>
            <a:r>
              <a:rPr lang="en-US" dirty="0" err="1">
                <a:solidFill>
                  <a:schemeClr val="tx1">
                    <a:lumMod val="65000"/>
                    <a:lumOff val="35000"/>
                  </a:schemeClr>
                </a:solidFill>
                <a:latin typeface="Arial" pitchFamily="34"/>
                <a:ea typeface="+mj-ea"/>
                <a:cs typeface="Arial" pitchFamily="34"/>
              </a:rPr>
              <a:t>existantes</a:t>
            </a:r>
            <a:endParaRPr lang="en-US"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idx="1"/>
          </p:nvPr>
        </p:nvSpPr>
        <p:spPr>
          <a:xfrm>
            <a:off x="838200" y="1401082"/>
            <a:ext cx="10515600" cy="4351338"/>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sz="3200" b="1" kern="0" dirty="0">
                <a:solidFill>
                  <a:schemeClr val="tx1">
                    <a:lumMod val="65000"/>
                    <a:lumOff val="35000"/>
                  </a:schemeClr>
                </a:solidFill>
              </a:rPr>
              <a:t>La Link NCA </a:t>
            </a:r>
            <a:r>
              <a:rPr lang="en-US" sz="3200" b="1" kern="0" dirty="0" err="1">
                <a:solidFill>
                  <a:schemeClr val="tx1">
                    <a:lumMod val="65000"/>
                    <a:lumOff val="35000"/>
                  </a:schemeClr>
                </a:solidFill>
              </a:rPr>
              <a:t>peut</a:t>
            </a:r>
            <a:r>
              <a:rPr lang="en-US" sz="3200" b="1" kern="0" dirty="0">
                <a:solidFill>
                  <a:schemeClr val="tx1">
                    <a:lumMod val="65000"/>
                    <a:lumOff val="35000"/>
                  </a:schemeClr>
                </a:solidFill>
              </a:rPr>
              <a:t> </a:t>
            </a:r>
            <a:r>
              <a:rPr lang="en-US" sz="3200" b="1" kern="0" err="1">
                <a:solidFill>
                  <a:schemeClr val="tx1">
                    <a:lumMod val="65000"/>
                    <a:lumOff val="35000"/>
                  </a:schemeClr>
                </a:solidFill>
              </a:rPr>
              <a:t>être</a:t>
            </a:r>
            <a:r>
              <a:rPr lang="en-US" sz="3200" b="1" kern="0">
                <a:solidFill>
                  <a:schemeClr val="tx1">
                    <a:lumMod val="65000"/>
                    <a:lumOff val="35000"/>
                  </a:schemeClr>
                </a:solidFill>
              </a:rPr>
              <a:t> </a:t>
            </a:r>
            <a:r>
              <a:rPr lang="en-US" sz="3200" b="1" kern="0" err="1">
                <a:solidFill>
                  <a:schemeClr val="tx1">
                    <a:lumMod val="65000"/>
                    <a:lumOff val="35000"/>
                  </a:schemeClr>
                </a:solidFill>
              </a:rPr>
              <a:t>utilisée</a:t>
            </a:r>
            <a:r>
              <a:rPr lang="en-US" sz="3200" b="1" kern="0">
                <a:solidFill>
                  <a:schemeClr val="tx1">
                    <a:lumMod val="65000"/>
                    <a:lumOff val="35000"/>
                  </a:schemeClr>
                </a:solidFill>
              </a:rPr>
              <a:t> pour </a:t>
            </a:r>
            <a:r>
              <a:rPr lang="en-US" sz="3200" b="1" kern="0" dirty="0" err="1">
                <a:solidFill>
                  <a:schemeClr val="tx1">
                    <a:lumMod val="65000"/>
                    <a:lumOff val="35000"/>
                  </a:schemeClr>
                </a:solidFill>
              </a:rPr>
              <a:t>générer</a:t>
            </a:r>
            <a:r>
              <a:rPr lang="en-US" sz="3200" b="1" kern="0" dirty="0">
                <a:solidFill>
                  <a:schemeClr val="tx1">
                    <a:lumMod val="65000"/>
                    <a:lumOff val="35000"/>
                  </a:schemeClr>
                </a:solidFill>
              </a:rPr>
              <a:t> des </a:t>
            </a:r>
            <a:r>
              <a:rPr lang="en-US" sz="3200" b="1" kern="0" dirty="0" err="1">
                <a:solidFill>
                  <a:schemeClr val="tx1">
                    <a:lumMod val="65000"/>
                    <a:lumOff val="35000"/>
                  </a:schemeClr>
                </a:solidFill>
              </a:rPr>
              <a:t>données</a:t>
            </a:r>
            <a:r>
              <a:rPr lang="en-US" sz="3200" b="1" kern="0" dirty="0">
                <a:solidFill>
                  <a:schemeClr val="tx1">
                    <a:lumMod val="65000"/>
                    <a:lumOff val="35000"/>
                  </a:schemeClr>
                </a:solidFill>
              </a:rPr>
              <a:t> sur les </a:t>
            </a:r>
            <a:r>
              <a:rPr lang="en-US" sz="3200" b="1" kern="0" dirty="0" err="1">
                <a:solidFill>
                  <a:schemeClr val="tx1">
                    <a:lumMod val="65000"/>
                    <a:lumOff val="35000"/>
                  </a:schemeClr>
                </a:solidFill>
              </a:rPr>
              <a:t>facteurs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liés</a:t>
            </a:r>
            <a:r>
              <a:rPr lang="en-US" sz="3200" b="1" kern="0" dirty="0">
                <a:solidFill>
                  <a:schemeClr val="tx1">
                    <a:lumMod val="65000"/>
                    <a:lumOff val="35000"/>
                  </a:schemeClr>
                </a:solidFill>
              </a:rPr>
              <a:t> au genre et à la VBG qui </a:t>
            </a:r>
            <a:r>
              <a:rPr lang="en-US" sz="3200" b="1" kern="0" dirty="0" err="1">
                <a:solidFill>
                  <a:schemeClr val="tx1">
                    <a:lumMod val="65000"/>
                    <a:lumOff val="35000"/>
                  </a:schemeClr>
                </a:solidFill>
              </a:rPr>
              <a:t>influencent</a:t>
            </a:r>
            <a:r>
              <a:rPr lang="en-US" sz="3200" b="1" kern="0" dirty="0">
                <a:solidFill>
                  <a:schemeClr val="tx1">
                    <a:lumMod val="65000"/>
                    <a:lumOff val="35000"/>
                  </a:schemeClr>
                </a:solidFill>
              </a:rPr>
              <a:t> le </a:t>
            </a:r>
            <a:r>
              <a:rPr lang="en-US" sz="3200" b="1" kern="0" dirty="0" err="1">
                <a:solidFill>
                  <a:schemeClr val="tx1">
                    <a:lumMod val="65000"/>
                    <a:lumOff val="35000"/>
                  </a:schemeClr>
                </a:solidFill>
              </a:rPr>
              <a:t>statut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nutritionnel</a:t>
            </a:r>
            <a:endParaRPr lang="en-US" sz="3200" b="1" kern="0" dirty="0">
              <a:solidFill>
                <a:schemeClr val="tx1">
                  <a:lumMod val="65000"/>
                  <a:lumOff val="35000"/>
                </a:schemeClr>
              </a:solidFill>
            </a:endParaRPr>
          </a:p>
          <a:p>
            <a:r>
              <a:rPr lang="en-US" sz="3200" b="1" kern="0" dirty="0">
                <a:solidFill>
                  <a:schemeClr val="tx1">
                    <a:lumMod val="65000"/>
                    <a:lumOff val="35000"/>
                  </a:schemeClr>
                </a:solidFill>
              </a:rPr>
              <a:t>La surcharge de travail des femmes </a:t>
            </a:r>
            <a:r>
              <a:rPr lang="en-US" sz="3200" b="1" kern="0" dirty="0" err="1">
                <a:solidFill>
                  <a:schemeClr val="tx1">
                    <a:lumMod val="65000"/>
                    <a:lumOff val="35000"/>
                  </a:schemeClr>
                </a:solidFill>
              </a:rPr>
              <a:t>est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identifiée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majoritairement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comme</a:t>
            </a:r>
            <a:r>
              <a:rPr lang="en-US" sz="3200" b="1" kern="0" dirty="0">
                <a:solidFill>
                  <a:schemeClr val="tx1">
                    <a:lumMod val="65000"/>
                    <a:lumOff val="35000"/>
                  </a:schemeClr>
                </a:solidFill>
              </a:rPr>
              <a:t> </a:t>
            </a:r>
            <a:r>
              <a:rPr lang="en-US" sz="3200" b="1" kern="0">
                <a:solidFill>
                  <a:schemeClr val="tx1">
                    <a:lumMod val="65000"/>
                    <a:lumOff val="35000"/>
                  </a:schemeClr>
                </a:solidFill>
              </a:rPr>
              <a:t>le </a:t>
            </a:r>
            <a:r>
              <a:rPr lang="en-US" sz="3200" b="1" kern="0" dirty="0">
                <a:solidFill>
                  <a:schemeClr val="tx1">
                    <a:lumMod val="65000"/>
                    <a:lumOff val="35000"/>
                  </a:schemeClr>
                </a:solidFill>
              </a:rPr>
              <a:t>principal</a:t>
            </a:r>
            <a:r>
              <a:rPr lang="en-US" sz="3200" b="1" kern="0">
                <a:solidFill>
                  <a:schemeClr val="tx1">
                    <a:lumMod val="65000"/>
                    <a:lumOff val="35000"/>
                  </a:schemeClr>
                </a:solidFill>
              </a:rPr>
              <a:t> facteur contribuant à la </a:t>
            </a:r>
            <a:r>
              <a:rPr lang="en-US" sz="3200" b="1" kern="0" dirty="0">
                <a:solidFill>
                  <a:schemeClr val="tx1">
                    <a:lumMod val="65000"/>
                    <a:lumOff val="35000"/>
                  </a:schemeClr>
                </a:solidFill>
              </a:rPr>
              <a:t>sous-nutrition infantile par les </a:t>
            </a:r>
            <a:r>
              <a:rPr lang="en-US" sz="3200" b="1" kern="0" dirty="0" err="1">
                <a:solidFill>
                  <a:schemeClr val="tx1">
                    <a:lumMod val="65000"/>
                    <a:lumOff val="35000"/>
                  </a:schemeClr>
                </a:solidFill>
              </a:rPr>
              <a:t>communautés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interrogées</a:t>
            </a:r>
            <a:r>
              <a:rPr lang="en-US" sz="3200" b="1" kern="0" dirty="0">
                <a:solidFill>
                  <a:schemeClr val="tx1">
                    <a:lumMod val="65000"/>
                    <a:lumOff val="35000"/>
                  </a:schemeClr>
                </a:solidFill>
              </a:rPr>
              <a:t>. </a:t>
            </a:r>
          </a:p>
          <a:p>
            <a:pPr>
              <a:buFont typeface="Wingdings" panose="05000000000000000000" pitchFamily="2" charset="2"/>
              <a:buChar char="Ø"/>
            </a:pPr>
            <a:r>
              <a:rPr lang="en-CA" sz="3200" dirty="0">
                <a:hlinkClick r:id="rId2"/>
              </a:rPr>
              <a:t>http://linknca.org/article/alleger_la_surcharge_de_travail_des_femmes_pour_ameliorer_le_statut_nutritionnel_des_enfants1.htm?lng=fr&amp;</a:t>
            </a:r>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1661955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0" y="-179613"/>
            <a:ext cx="11353800" cy="947056"/>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a:solidFill>
                  <a:schemeClr val="tx1">
                    <a:lumMod val="65000"/>
                    <a:lumOff val="35000"/>
                  </a:schemeClr>
                </a:solidFill>
                <a:latin typeface="Arial" pitchFamily="34"/>
                <a:cs typeface="Arial" pitchFamily="34"/>
              </a:rPr>
              <a:t>Définition</a:t>
            </a:r>
            <a:r>
              <a:rPr lang="en-US" dirty="0">
                <a:solidFill>
                  <a:schemeClr val="tx1">
                    <a:lumMod val="65000"/>
                    <a:lumOff val="35000"/>
                  </a:schemeClr>
                </a:solidFill>
                <a:latin typeface="Arial" pitchFamily="34"/>
                <a:cs typeface="Arial" pitchFamily="34"/>
              </a:rPr>
              <a:t> </a:t>
            </a:r>
            <a:r>
              <a:rPr lang="en-US">
                <a:solidFill>
                  <a:schemeClr val="tx1">
                    <a:lumMod val="65000"/>
                    <a:lumOff val="35000"/>
                  </a:schemeClr>
                </a:solidFill>
                <a:latin typeface="Arial" pitchFamily="34"/>
                <a:cs typeface="Arial" pitchFamily="34"/>
              </a:rPr>
              <a:t>: </a:t>
            </a:r>
            <a:r>
              <a:rPr lang="en-US" dirty="0" err="1">
                <a:solidFill>
                  <a:schemeClr val="tx1">
                    <a:lumMod val="65000"/>
                    <a:lumOff val="35000"/>
                  </a:schemeClr>
                </a:solidFill>
                <a:latin typeface="Arial" panose="020B0604020202020204" pitchFamily="34" charset="0"/>
                <a:cs typeface="Arial" panose="020B0604020202020204" pitchFamily="34" charset="0"/>
              </a:rPr>
              <a:t>L’égalité</a:t>
            </a:r>
            <a:r>
              <a:rPr lang="en-US" dirty="0">
                <a:solidFill>
                  <a:schemeClr val="tx1">
                    <a:lumMod val="65000"/>
                    <a:lumOff val="35000"/>
                  </a:schemeClr>
                </a:solidFill>
                <a:latin typeface="Arial" panose="020B0604020202020204" pitchFamily="34" charset="0"/>
                <a:cs typeface="Arial" panose="020B0604020202020204" pitchFamily="34" charset="0"/>
              </a:rPr>
              <a:t> des genres</a:t>
            </a:r>
            <a:endParaRPr lang="en-US"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idx="1"/>
          </p:nvPr>
        </p:nvSpPr>
        <p:spPr>
          <a:xfrm>
            <a:off x="310243" y="1485901"/>
            <a:ext cx="11043557" cy="4533902"/>
          </a:xfrm>
          <a:noFill/>
          <a:ln>
            <a:noFill/>
          </a:ln>
        </p:spPr>
        <p:style>
          <a:lnRef idx="0">
            <a:scrgbClr r="0" g="0" b="0"/>
          </a:lnRef>
          <a:fillRef idx="0">
            <a:scrgbClr r="0" g="0" b="0"/>
          </a:fillRef>
          <a:effectRef idx="0">
            <a:scrgbClr r="0" g="0" b="0"/>
          </a:effectRef>
          <a:fontRef idx="minor">
            <a:schemeClr val="dk1"/>
          </a:fontRef>
        </p:style>
        <p:txBody>
          <a:bodyPr>
            <a:noAutofit/>
          </a:bodyPr>
          <a:lstStyle/>
          <a:p>
            <a:pPr marL="0">
              <a:buNone/>
            </a:pPr>
            <a:r>
              <a:rPr lang="fr-FR" sz="3200" dirty="0">
                <a:solidFill>
                  <a:schemeClr val="tx1">
                    <a:lumMod val="65000"/>
                    <a:lumOff val="35000"/>
                  </a:schemeClr>
                </a:solidFill>
              </a:rPr>
              <a:t>L’égalité </a:t>
            </a:r>
            <a:r>
              <a:rPr lang="fr-FR" sz="3200">
                <a:solidFill>
                  <a:schemeClr val="tx1">
                    <a:lumMod val="65000"/>
                    <a:lumOff val="35000"/>
                  </a:schemeClr>
                </a:solidFill>
              </a:rPr>
              <a:t>des genres </a:t>
            </a:r>
            <a:r>
              <a:rPr lang="fr-FR" sz="3200" dirty="0">
                <a:solidFill>
                  <a:schemeClr val="tx1">
                    <a:lumMod val="65000"/>
                    <a:lumOff val="35000"/>
                  </a:schemeClr>
                </a:solidFill>
              </a:rPr>
              <a:t>ou l’égalité entre les hommes et les femmes, fait référence à l’exercice égal par les femmes, les filles, les hommes et les garçons (de tout âge, orientation sexuelle et identité de genre) des droits, biens, possibilités, ressources, récompenses et qualité de vie. (Le guide des genres, 2017)</a:t>
            </a:r>
            <a:endParaRPr lang="en-US" sz="3200" dirty="0">
              <a:solidFill>
                <a:schemeClr val="tx1">
                  <a:lumMod val="65000"/>
                  <a:lumOff val="35000"/>
                </a:schemeClr>
              </a:solidFill>
            </a:endParaRPr>
          </a:p>
          <a:p>
            <a:pPr marL="0">
              <a:buNone/>
            </a:pPr>
            <a:endParaRPr lang="en-US" sz="3200" dirty="0">
              <a:solidFill>
                <a:schemeClr val="tx1">
                  <a:lumMod val="65000"/>
                  <a:lumOff val="35000"/>
                </a:schemeClr>
              </a:solidFill>
            </a:endParaRPr>
          </a:p>
        </p:txBody>
      </p:sp>
    </p:spTree>
    <p:extLst>
      <p:ext uri="{BB962C8B-B14F-4D97-AF65-F5344CB8AC3E}">
        <p14:creationId xmlns:p14="http://schemas.microsoft.com/office/powerpoint/2010/main" val="746195810"/>
      </p:ext>
    </p:extLst>
  </p:cSld>
  <p:clrMapOvr>
    <a:overrideClrMapping bg1="lt1" tx1="dk1" bg2="lt2" tx2="dk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5377"/>
            <a:ext cx="11511643" cy="947056"/>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pPr lvl="0"/>
            <a:br>
              <a:rPr lang="en-US" dirty="0"/>
            </a:br>
            <a:br>
              <a:rPr lang="en-US" dirty="0"/>
            </a:br>
            <a:br>
              <a:rPr lang="en-US" dirty="0"/>
            </a:br>
            <a:r>
              <a:rPr lang="en-US" dirty="0" err="1">
                <a:solidFill>
                  <a:schemeClr val="tx1">
                    <a:lumMod val="65000"/>
                    <a:lumOff val="35000"/>
                  </a:schemeClr>
                </a:solidFill>
                <a:latin typeface="Arial" pitchFamily="34"/>
                <a:cs typeface="Arial" pitchFamily="34"/>
              </a:rPr>
              <a:t>Étapes</a:t>
            </a:r>
            <a:r>
              <a:rPr lang="en-US" dirty="0">
                <a:solidFill>
                  <a:schemeClr val="tx1">
                    <a:lumMod val="65000"/>
                    <a:lumOff val="35000"/>
                  </a:schemeClr>
                </a:solidFill>
                <a:latin typeface="Arial" pitchFamily="34"/>
                <a:cs typeface="Arial" pitchFamily="34"/>
              </a:rPr>
              <a:t> de </a:t>
            </a:r>
            <a:r>
              <a:rPr lang="en-US" dirty="0" err="1">
                <a:solidFill>
                  <a:schemeClr val="tx1">
                    <a:lumMod val="65000"/>
                    <a:lumOff val="35000"/>
                  </a:schemeClr>
                </a:solidFill>
                <a:latin typeface="Arial" pitchFamily="34"/>
                <a:cs typeface="Arial" pitchFamily="34"/>
              </a:rPr>
              <a:t>l’évaluation</a:t>
            </a:r>
            <a:r>
              <a:rPr lang="en-US" dirty="0">
                <a:solidFill>
                  <a:schemeClr val="tx1">
                    <a:lumMod val="65000"/>
                    <a:lumOff val="35000"/>
                  </a:schemeClr>
                </a:solidFill>
                <a:latin typeface="Arial" pitchFamily="34"/>
                <a:cs typeface="Arial" pitchFamily="34"/>
              </a:rPr>
              <a:t> </a:t>
            </a:r>
            <a:r>
              <a:rPr lang="en-US">
                <a:solidFill>
                  <a:schemeClr val="tx1">
                    <a:lumMod val="65000"/>
                    <a:lumOff val="35000"/>
                  </a:schemeClr>
                </a:solidFill>
                <a:latin typeface="Arial" pitchFamily="34"/>
                <a:cs typeface="Arial" pitchFamily="34"/>
              </a:rPr>
              <a:t>– </a:t>
            </a:r>
            <a:r>
              <a:rPr lang="en-US" err="1">
                <a:solidFill>
                  <a:schemeClr val="tx1">
                    <a:lumMod val="65000"/>
                    <a:lumOff val="35000"/>
                  </a:schemeClr>
                </a:solidFill>
                <a:latin typeface="Arial" pitchFamily="34"/>
                <a:cs typeface="Arial" pitchFamily="34"/>
              </a:rPr>
              <a:t>collecter</a:t>
            </a:r>
            <a:r>
              <a:rPr lang="en-US">
                <a:solidFill>
                  <a:schemeClr val="tx1">
                    <a:lumMod val="65000"/>
                    <a:lumOff val="35000"/>
                  </a:schemeClr>
                </a:solidFill>
                <a:latin typeface="Arial" pitchFamily="34"/>
                <a:cs typeface="Arial" pitchFamily="34"/>
              </a:rPr>
              <a:t> des </a:t>
            </a:r>
            <a:r>
              <a:rPr lang="en-US" dirty="0" err="1">
                <a:solidFill>
                  <a:schemeClr val="tx1">
                    <a:lumMod val="65000"/>
                    <a:lumOff val="35000"/>
                  </a:schemeClr>
                </a:solidFill>
                <a:latin typeface="Arial" pitchFamily="34"/>
                <a:cs typeface="Arial" pitchFamily="34"/>
              </a:rPr>
              <a:t>données</a:t>
            </a:r>
            <a:r>
              <a:rPr lang="en-US" dirty="0"/>
              <a:t> </a:t>
            </a:r>
            <a:br>
              <a:rPr lang="en-US" dirty="0"/>
            </a:br>
            <a:endParaRPr lang="en-US" dirty="0"/>
          </a:p>
        </p:txBody>
      </p:sp>
      <p:sp>
        <p:nvSpPr>
          <p:cNvPr id="3" name="Content Placeholder 2"/>
          <p:cNvSpPr>
            <a:spLocks noGrp="1"/>
          </p:cNvSpPr>
          <p:nvPr>
            <p:ph idx="1"/>
          </p:nvPr>
        </p:nvSpPr>
        <p:spPr>
          <a:xfrm>
            <a:off x="391885" y="1484871"/>
            <a:ext cx="11397343" cy="4980097"/>
          </a:xfr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chor="t">
            <a:noAutofit/>
          </a:bodyPr>
          <a:lstStyle/>
          <a:p>
            <a:r>
              <a:rPr lang="fr-FR" sz="3200" b="1" kern="0" dirty="0">
                <a:solidFill>
                  <a:schemeClr val="tx1">
                    <a:lumMod val="65000"/>
                    <a:lumOff val="35000"/>
                  </a:schemeClr>
                </a:solidFill>
              </a:rPr>
              <a:t>Si des informations manquent dans l'analyse documentaire, collectez-les par le biais d'entretiens informatifs et de discussions de groupe ciblées</a:t>
            </a:r>
            <a:r>
              <a:rPr lang="en-US" sz="3200" b="1" kern="0" dirty="0">
                <a:solidFill>
                  <a:schemeClr val="tx1">
                    <a:lumMod val="65000"/>
                    <a:lumOff val="35000"/>
                  </a:schemeClr>
                </a:solidFill>
              </a:rPr>
              <a:t>.</a:t>
            </a:r>
          </a:p>
          <a:p>
            <a:endParaRPr lang="en-US" sz="3200" b="1" kern="0" dirty="0">
              <a:solidFill>
                <a:schemeClr val="tx1">
                  <a:lumMod val="65000"/>
                  <a:lumOff val="35000"/>
                </a:schemeClr>
              </a:solidFill>
            </a:endParaRPr>
          </a:p>
          <a:p>
            <a:r>
              <a:rPr lang="en-US" sz="3200" b="1" kern="0" dirty="0">
                <a:solidFill>
                  <a:schemeClr val="tx1">
                    <a:lumMod val="65000"/>
                    <a:lumOff val="35000"/>
                  </a:schemeClr>
                </a:solidFill>
              </a:rPr>
              <a:t> </a:t>
            </a:r>
            <a:r>
              <a:rPr lang="en-US" sz="3200" b="1" kern="0" dirty="0" err="1">
                <a:solidFill>
                  <a:schemeClr val="tx1">
                    <a:lumMod val="65000"/>
                    <a:lumOff val="35000"/>
                  </a:schemeClr>
                </a:solidFill>
              </a:rPr>
              <a:t>Utilisez</a:t>
            </a:r>
            <a:r>
              <a:rPr lang="en-US" sz="3200" b="1" kern="0" dirty="0">
                <a:solidFill>
                  <a:schemeClr val="tx1">
                    <a:lumMod val="65000"/>
                    <a:lumOff val="35000"/>
                  </a:schemeClr>
                </a:solidFill>
              </a:rPr>
              <a:t> le cadre DAAQ pour identifier et </a:t>
            </a:r>
            <a:r>
              <a:rPr lang="en-US" sz="3200" b="1" kern="0" dirty="0" err="1">
                <a:solidFill>
                  <a:schemeClr val="tx1">
                    <a:lumMod val="65000"/>
                    <a:lumOff val="35000"/>
                  </a:schemeClr>
                </a:solidFill>
              </a:rPr>
              <a:t>analyser</a:t>
            </a:r>
            <a:r>
              <a:rPr lang="en-US" sz="3200" b="1" kern="0" dirty="0">
                <a:solidFill>
                  <a:schemeClr val="tx1">
                    <a:lumMod val="65000"/>
                    <a:lumOff val="35000"/>
                  </a:schemeClr>
                </a:solidFill>
              </a:rPr>
              <a:t> les obstacles à </a:t>
            </a:r>
            <a:r>
              <a:rPr lang="en-US" sz="3200" b="1" kern="0" dirty="0" err="1">
                <a:solidFill>
                  <a:schemeClr val="tx1">
                    <a:lumMod val="65000"/>
                    <a:lumOff val="35000"/>
                  </a:schemeClr>
                </a:solidFill>
              </a:rPr>
              <a:t>l’accés</a:t>
            </a:r>
            <a:r>
              <a:rPr lang="en-US" sz="3200" b="1" kern="0" dirty="0">
                <a:solidFill>
                  <a:schemeClr val="tx1">
                    <a:lumMod val="65000"/>
                    <a:lumOff val="35000"/>
                  </a:schemeClr>
                </a:solidFill>
              </a:rPr>
              <a:t> aux services qui ne </a:t>
            </a:r>
            <a:r>
              <a:rPr lang="en-US" sz="3200" b="1" kern="0" dirty="0" err="1">
                <a:solidFill>
                  <a:schemeClr val="tx1">
                    <a:lumMod val="65000"/>
                    <a:lumOff val="35000"/>
                  </a:schemeClr>
                </a:solidFill>
              </a:rPr>
              <a:t>sont</a:t>
            </a:r>
            <a:r>
              <a:rPr lang="en-US" sz="3200" b="1" kern="0" dirty="0">
                <a:solidFill>
                  <a:schemeClr val="tx1">
                    <a:lumMod val="65000"/>
                    <a:lumOff val="35000"/>
                  </a:schemeClr>
                </a:solidFill>
              </a:rPr>
              <a:t> pas </a:t>
            </a:r>
            <a:r>
              <a:rPr lang="en-US" sz="3200" b="1" kern="0" dirty="0" err="1">
                <a:solidFill>
                  <a:schemeClr val="tx1">
                    <a:lumMod val="65000"/>
                    <a:lumOff val="35000"/>
                  </a:schemeClr>
                </a:solidFill>
              </a:rPr>
              <a:t>immédiatement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visibles</a:t>
            </a:r>
            <a:r>
              <a:rPr lang="en-US" sz="3200" b="1" kern="0" dirty="0">
                <a:solidFill>
                  <a:schemeClr val="tx1">
                    <a:lumMod val="65000"/>
                    <a:lumOff val="35000"/>
                  </a:schemeClr>
                </a:solidFill>
              </a:rPr>
              <a:t>.</a:t>
            </a:r>
          </a:p>
          <a:p>
            <a:endParaRPr lang="en-US" sz="3200" b="1" kern="0" dirty="0">
              <a:solidFill>
                <a:schemeClr val="tx1">
                  <a:lumMod val="65000"/>
                  <a:lumOff val="35000"/>
                </a:schemeClr>
              </a:solidFill>
            </a:endParaRPr>
          </a:p>
          <a:p>
            <a:r>
              <a:rPr lang="en-US" sz="3200" b="1" kern="0" dirty="0">
                <a:solidFill>
                  <a:schemeClr val="tx1">
                    <a:lumMod val="65000"/>
                    <a:lumOff val="35000"/>
                  </a:schemeClr>
                </a:solidFill>
              </a:rPr>
              <a:t>Les </a:t>
            </a:r>
            <a:r>
              <a:rPr lang="en-US" sz="3200" b="1" kern="0" dirty="0" err="1">
                <a:solidFill>
                  <a:schemeClr val="tx1">
                    <a:lumMod val="65000"/>
                    <a:lumOff val="35000"/>
                  </a:schemeClr>
                </a:solidFill>
              </a:rPr>
              <a:t>données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collectées</a:t>
            </a:r>
            <a:r>
              <a:rPr lang="en-US" sz="3200" b="1" kern="0" dirty="0">
                <a:solidFill>
                  <a:schemeClr val="tx1">
                    <a:lumMod val="65000"/>
                    <a:lumOff val="35000"/>
                  </a:schemeClr>
                </a:solidFill>
              </a:rPr>
              <a:t> </a:t>
            </a:r>
            <a:r>
              <a:rPr lang="fr-FR" sz="3200" b="1" kern="0" dirty="0">
                <a:solidFill>
                  <a:schemeClr val="tx1">
                    <a:lumMod val="65000"/>
                    <a:lumOff val="35000"/>
                  </a:schemeClr>
                </a:solidFill>
              </a:rPr>
              <a:t>doivent toujours être ventilées par sexe et par âge</a:t>
            </a:r>
            <a:r>
              <a:rPr lang="en-US" sz="3200" b="1" kern="0" dirty="0">
                <a:solidFill>
                  <a:schemeClr val="tx1">
                    <a:lumMod val="65000"/>
                    <a:lumOff val="35000"/>
                  </a:schemeClr>
                </a:solidFill>
              </a:rPr>
              <a:t>. </a:t>
            </a:r>
          </a:p>
        </p:txBody>
      </p:sp>
    </p:spTree>
    <p:extLst>
      <p:ext uri="{BB962C8B-B14F-4D97-AF65-F5344CB8AC3E}">
        <p14:creationId xmlns:p14="http://schemas.microsoft.com/office/powerpoint/2010/main" val="29684927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4839"/>
            <a:ext cx="12192000" cy="1142999"/>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sz="3000" dirty="0" err="1">
                <a:solidFill>
                  <a:schemeClr val="tx1">
                    <a:lumMod val="65000"/>
                    <a:lumOff val="35000"/>
                  </a:schemeClr>
                </a:solidFill>
                <a:latin typeface="Arial" pitchFamily="34"/>
                <a:ea typeface="+mj-ea"/>
                <a:cs typeface="Arial" pitchFamily="34"/>
              </a:rPr>
              <a:t>Exercice</a:t>
            </a:r>
            <a:r>
              <a:rPr lang="en-US" sz="3000" dirty="0">
                <a:solidFill>
                  <a:schemeClr val="tx1">
                    <a:lumMod val="65000"/>
                    <a:lumOff val="35000"/>
                  </a:schemeClr>
                </a:solidFill>
                <a:latin typeface="Arial" pitchFamily="34"/>
                <a:ea typeface="+mj-ea"/>
                <a:cs typeface="Arial" pitchFamily="34"/>
              </a:rPr>
              <a:t> – </a:t>
            </a:r>
            <a:r>
              <a:rPr lang="en-US" sz="3000" dirty="0" err="1">
                <a:solidFill>
                  <a:schemeClr val="tx1">
                    <a:lumMod val="65000"/>
                    <a:lumOff val="35000"/>
                  </a:schemeClr>
                </a:solidFill>
                <a:latin typeface="Arial" pitchFamily="34"/>
                <a:ea typeface="+mj-ea"/>
                <a:cs typeface="Arial" pitchFamily="34"/>
              </a:rPr>
              <a:t>Générer</a:t>
            </a:r>
            <a:r>
              <a:rPr lang="en-US" sz="3000" dirty="0">
                <a:solidFill>
                  <a:schemeClr val="tx1">
                    <a:lumMod val="65000"/>
                    <a:lumOff val="35000"/>
                  </a:schemeClr>
                </a:solidFill>
                <a:latin typeface="Arial" pitchFamily="34"/>
                <a:ea typeface="+mj-ea"/>
                <a:cs typeface="Arial" pitchFamily="34"/>
              </a:rPr>
              <a:t> des </a:t>
            </a:r>
            <a:r>
              <a:rPr lang="en-US" sz="3000" dirty="0" err="1">
                <a:solidFill>
                  <a:schemeClr val="tx1">
                    <a:lumMod val="65000"/>
                    <a:lumOff val="35000"/>
                  </a:schemeClr>
                </a:solidFill>
                <a:latin typeface="Arial" pitchFamily="34"/>
                <a:ea typeface="+mj-ea"/>
                <a:cs typeface="Arial" pitchFamily="34"/>
              </a:rPr>
              <a:t>données</a:t>
            </a:r>
            <a:r>
              <a:rPr lang="en-US" sz="3000" dirty="0">
                <a:solidFill>
                  <a:schemeClr val="tx1">
                    <a:lumMod val="65000"/>
                    <a:lumOff val="35000"/>
                  </a:schemeClr>
                </a:solidFill>
                <a:latin typeface="Arial" pitchFamily="34"/>
                <a:ea typeface="+mj-ea"/>
                <a:cs typeface="Arial" pitchFamily="34"/>
              </a:rPr>
              <a:t> sur le genre et la VBG </a:t>
            </a:r>
            <a:r>
              <a:rPr lang="en-US" sz="3000" dirty="0" err="1">
                <a:solidFill>
                  <a:schemeClr val="tx1">
                    <a:lumMod val="65000"/>
                    <a:lumOff val="35000"/>
                  </a:schemeClr>
                </a:solidFill>
                <a:latin typeface="Arial" pitchFamily="34"/>
                <a:ea typeface="+mj-ea"/>
                <a:cs typeface="Arial" pitchFamily="34"/>
              </a:rPr>
              <a:t>en</a:t>
            </a:r>
            <a:r>
              <a:rPr lang="en-US" sz="3000" dirty="0">
                <a:solidFill>
                  <a:schemeClr val="tx1">
                    <a:lumMod val="65000"/>
                    <a:lumOff val="35000"/>
                  </a:schemeClr>
                </a:solidFill>
                <a:latin typeface="Arial" pitchFamily="34"/>
                <a:ea typeface="+mj-ea"/>
                <a:cs typeface="Arial" pitchFamily="34"/>
              </a:rPr>
              <a:t> </a:t>
            </a:r>
            <a:r>
              <a:rPr lang="en-US" sz="3000" dirty="0" err="1">
                <a:solidFill>
                  <a:schemeClr val="tx1">
                    <a:lumMod val="65000"/>
                    <a:lumOff val="35000"/>
                  </a:schemeClr>
                </a:solidFill>
                <a:latin typeface="Arial" pitchFamily="34"/>
                <a:ea typeface="+mj-ea"/>
                <a:cs typeface="Arial" pitchFamily="34"/>
              </a:rPr>
              <a:t>utilisant</a:t>
            </a:r>
            <a:r>
              <a:rPr lang="en-US" sz="3000" dirty="0">
                <a:solidFill>
                  <a:schemeClr val="tx1">
                    <a:lumMod val="65000"/>
                    <a:lumOff val="35000"/>
                  </a:schemeClr>
                </a:solidFill>
                <a:latin typeface="Arial" pitchFamily="34"/>
                <a:ea typeface="+mj-ea"/>
                <a:cs typeface="Arial" pitchFamily="34"/>
              </a:rPr>
              <a:t> le cadre DAAQ</a:t>
            </a:r>
          </a:p>
        </p:txBody>
      </p:sp>
      <p:sp>
        <p:nvSpPr>
          <p:cNvPr id="3" name="Content Placeholder 2"/>
          <p:cNvSpPr>
            <a:spLocks noGrp="1"/>
          </p:cNvSpPr>
          <p:nvPr>
            <p:ph idx="1"/>
          </p:nvPr>
        </p:nvSpPr>
        <p:spPr>
          <a:noFill/>
          <a:ln>
            <a:noFill/>
          </a:ln>
        </p:spPr>
        <p:style>
          <a:lnRef idx="0">
            <a:scrgbClr r="0" g="0" b="0"/>
          </a:lnRef>
          <a:fillRef idx="0">
            <a:scrgbClr r="0" g="0" b="0"/>
          </a:fillRef>
          <a:effectRef idx="0">
            <a:scrgbClr r="0" g="0" b="0"/>
          </a:effectRef>
          <a:fontRef idx="minor">
            <a:schemeClr val="dk1"/>
          </a:fontRef>
        </p:style>
        <p:txBody>
          <a:bodyPr/>
          <a:lstStyle/>
          <a:p>
            <a:r>
              <a:rPr lang="en-US" sz="3200" b="1" kern="0" dirty="0" err="1">
                <a:solidFill>
                  <a:schemeClr val="tx1">
                    <a:lumMod val="65000"/>
                    <a:lumOff val="35000"/>
                  </a:schemeClr>
                </a:solidFill>
              </a:rPr>
              <a:t>Choisissez</a:t>
            </a:r>
            <a:r>
              <a:rPr lang="en-US" sz="3200" b="1" kern="0" dirty="0">
                <a:solidFill>
                  <a:schemeClr val="tx1">
                    <a:lumMod val="65000"/>
                    <a:lumOff val="35000"/>
                  </a:schemeClr>
                </a:solidFill>
              </a:rPr>
              <a:t> un service que </a:t>
            </a:r>
            <a:r>
              <a:rPr lang="en-US" sz="3200" b="1" kern="0" dirty="0" err="1">
                <a:solidFill>
                  <a:schemeClr val="tx1">
                    <a:lumMod val="65000"/>
                    <a:lumOff val="35000"/>
                  </a:schemeClr>
                </a:solidFill>
              </a:rPr>
              <a:t>vous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fournissez</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ou</a:t>
            </a:r>
            <a:r>
              <a:rPr lang="en-US" sz="3200" b="1" kern="0" dirty="0">
                <a:solidFill>
                  <a:schemeClr val="tx1">
                    <a:lumMod val="65000"/>
                    <a:lumOff val="35000"/>
                  </a:schemeClr>
                </a:solidFill>
              </a:rPr>
              <a:t> que </a:t>
            </a:r>
            <a:r>
              <a:rPr lang="en-US" sz="3200" b="1" kern="0" dirty="0" err="1">
                <a:solidFill>
                  <a:schemeClr val="tx1">
                    <a:lumMod val="65000"/>
                    <a:lumOff val="35000"/>
                  </a:schemeClr>
                </a:solidFill>
              </a:rPr>
              <a:t>vous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connaissez</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bien</a:t>
            </a:r>
            <a:r>
              <a:rPr lang="en-US" sz="3200" b="1" kern="0" dirty="0">
                <a:solidFill>
                  <a:schemeClr val="tx1">
                    <a:lumMod val="65000"/>
                    <a:lumOff val="35000"/>
                  </a:schemeClr>
                </a:solidFill>
              </a:rPr>
              <a:t> et </a:t>
            </a:r>
            <a:r>
              <a:rPr lang="en-US" sz="3200" b="1" kern="0" dirty="0" err="1">
                <a:solidFill>
                  <a:schemeClr val="tx1">
                    <a:lumMod val="65000"/>
                    <a:lumOff val="35000"/>
                  </a:schemeClr>
                </a:solidFill>
              </a:rPr>
              <a:t>examinez</a:t>
            </a:r>
            <a:r>
              <a:rPr lang="en-US" sz="3200" b="1" kern="0" dirty="0">
                <a:solidFill>
                  <a:schemeClr val="tx1">
                    <a:lumMod val="65000"/>
                    <a:lumOff val="35000"/>
                  </a:schemeClr>
                </a:solidFill>
              </a:rPr>
              <a:t> le service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utilisant</a:t>
            </a:r>
            <a:r>
              <a:rPr lang="en-US" sz="3200" b="1" kern="0" dirty="0">
                <a:solidFill>
                  <a:schemeClr val="tx1">
                    <a:lumMod val="65000"/>
                    <a:lumOff val="35000"/>
                  </a:schemeClr>
                </a:solidFill>
              </a:rPr>
              <a:t> le cadre DAAQ.</a:t>
            </a:r>
          </a:p>
          <a:p>
            <a:endParaRPr lang="en-US" dirty="0"/>
          </a:p>
        </p:txBody>
      </p:sp>
    </p:spTree>
    <p:extLst>
      <p:ext uri="{BB962C8B-B14F-4D97-AF65-F5344CB8AC3E}">
        <p14:creationId xmlns:p14="http://schemas.microsoft.com/office/powerpoint/2010/main" val="34270570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descr="Woman">
            <a:extLst>
              <a:ext uri="{FF2B5EF4-FFF2-40B4-BE49-F238E27FC236}">
                <a16:creationId xmlns:a16="http://schemas.microsoft.com/office/drawing/2014/main" id="{761D82ED-D544-4309-8A45-54C7635D4DC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87398" y="2857502"/>
            <a:ext cx="968762" cy="914399"/>
          </a:xfrm>
          <a:prstGeom prst="rect">
            <a:avLst/>
          </a:prstGeom>
        </p:spPr>
      </p:pic>
      <p:pic>
        <p:nvPicPr>
          <p:cNvPr id="8" name="Graphic 7" descr="Home">
            <a:extLst>
              <a:ext uri="{FF2B5EF4-FFF2-40B4-BE49-F238E27FC236}">
                <a16:creationId xmlns:a16="http://schemas.microsoft.com/office/drawing/2014/main" id="{BAFFB171-88B1-4066-A8E4-462B486C3FD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252939" y="2341756"/>
            <a:ext cx="1338146" cy="1338146"/>
          </a:xfrm>
          <a:prstGeom prst="rect">
            <a:avLst/>
          </a:prstGeom>
        </p:spPr>
      </p:pic>
      <p:sp>
        <p:nvSpPr>
          <p:cNvPr id="9" name="TextBox 8">
            <a:extLst>
              <a:ext uri="{FF2B5EF4-FFF2-40B4-BE49-F238E27FC236}">
                <a16:creationId xmlns:a16="http://schemas.microsoft.com/office/drawing/2014/main" id="{A65E5672-42E8-4DEF-B362-89653B0672C1}"/>
              </a:ext>
            </a:extLst>
          </p:cNvPr>
          <p:cNvSpPr txBox="1"/>
          <p:nvPr/>
        </p:nvSpPr>
        <p:spPr>
          <a:xfrm>
            <a:off x="7252940" y="1552419"/>
            <a:ext cx="3261732" cy="3000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dirty="0" err="1">
                <a:solidFill>
                  <a:prstClr val="black"/>
                </a:solidFill>
                <a:latin typeface="Calibri" panose="020F0502020204030204"/>
              </a:rPr>
              <a:t>Disponibilité</a:t>
            </a:r>
            <a:r>
              <a:rPr lang="en-US" sz="1350" b="1" dirty="0">
                <a:solidFill>
                  <a:prstClr val="black"/>
                </a:solidFill>
                <a:latin typeface="Calibri" panose="020F0502020204030204"/>
              </a:rPr>
              <a:t> </a:t>
            </a:r>
            <a:r>
              <a:rPr kumimoji="0" lang="en-US" sz="1350" b="1" i="0" u="none" strike="noStrike" kern="1200" cap="none" spc="0" normalizeH="0" baseline="0" noProof="0">
                <a:ln>
                  <a:noFill/>
                </a:ln>
                <a:solidFill>
                  <a:prstClr val="black"/>
                </a:solidFill>
                <a:effectLst/>
                <a:uLnTx/>
                <a:uFillTx/>
                <a:latin typeface="Calibri" panose="020F0502020204030204"/>
                <a:ea typeface="+mn-ea"/>
                <a:cs typeface="+mn-cs"/>
              </a:rPr>
              <a:t>: </a:t>
            </a:r>
            <a:r>
              <a:rPr lang="en-US" sz="1350">
                <a:solidFill>
                  <a:prstClr val="black"/>
                </a:solidFill>
                <a:latin typeface="Calibri" panose="020F0502020204030204"/>
              </a:rPr>
              <a:t>Le service </a:t>
            </a:r>
            <a:r>
              <a:rPr lang="en-US" sz="1350" dirty="0" err="1">
                <a:solidFill>
                  <a:prstClr val="black"/>
                </a:solidFill>
                <a:latin typeface="Calibri" panose="020F0502020204030204"/>
              </a:rPr>
              <a:t>est-il</a:t>
            </a:r>
            <a:r>
              <a:rPr lang="en-US" sz="1350">
                <a:solidFill>
                  <a:prstClr val="black"/>
                </a:solidFill>
                <a:latin typeface="Calibri" panose="020F0502020204030204"/>
              </a:rPr>
              <a:t> disponible </a:t>
            </a:r>
            <a:r>
              <a:rPr lang="en-US" sz="1350" dirty="0">
                <a:solidFill>
                  <a:prstClr val="black"/>
                </a:solidFill>
                <a:latin typeface="Calibri" panose="020F0502020204030204"/>
              </a:rPr>
              <a:t>?</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2A25AE1-EA34-4C97-97C6-8F405EC90FDC}"/>
              </a:ext>
            </a:extLst>
          </p:cNvPr>
          <p:cNvSpPr txBox="1"/>
          <p:nvPr/>
        </p:nvSpPr>
        <p:spPr>
          <a:xfrm>
            <a:off x="8591085" y="2422432"/>
            <a:ext cx="1923587" cy="11310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Acceptabilité</a:t>
            </a:r>
            <a:r>
              <a:rPr kumimoji="0" lang="en-US" sz="135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1" i="0" u="none" strike="noStrike" kern="1200" cap="none" spc="0" normalizeH="0" baseline="0" noProof="0">
                <a:ln>
                  <a:noFill/>
                </a:ln>
                <a:solidFill>
                  <a:prstClr val="black"/>
                </a:solidFill>
                <a:effectLst/>
                <a:uLnTx/>
                <a:uFillTx/>
                <a:latin typeface="Calibri" panose="020F0502020204030204"/>
                <a:ea typeface="+mn-ea"/>
                <a:cs typeface="+mn-cs"/>
              </a:rPr>
              <a:t>: </a:t>
            </a:r>
            <a:r>
              <a:rPr lang="en-US" sz="1350">
                <a:solidFill>
                  <a:prstClr val="black"/>
                </a:solidFill>
                <a:latin typeface="Calibri" panose="020F0502020204030204"/>
              </a:rPr>
              <a:t>Le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service </a:t>
            </a:r>
            <a:r>
              <a:rPr lang="en-US" sz="1350" dirty="0" err="1">
                <a:solidFill>
                  <a:prstClr val="black"/>
                </a:solidFill>
                <a:latin typeface="Calibri" panose="020F0502020204030204"/>
              </a:rPr>
              <a:t>est-il</a:t>
            </a:r>
            <a:r>
              <a:rPr lang="en-US" sz="1350">
                <a:solidFill>
                  <a:prstClr val="black"/>
                </a:solidFill>
                <a:latin typeface="Calibri" panose="020F0502020204030204"/>
              </a:rPr>
              <a:t>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acceptable </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pour les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populations </a:t>
            </a:r>
            <a:r>
              <a:rPr lang="en-US" sz="1350" err="1">
                <a:solidFill>
                  <a:prstClr val="black"/>
                </a:solidFill>
                <a:latin typeface="Calibri" panose="020F0502020204030204"/>
              </a:rPr>
              <a:t>concernées</a:t>
            </a:r>
            <a:r>
              <a:rPr lang="en-US" sz="1350">
                <a:solidFill>
                  <a:prstClr val="black"/>
                </a:solidFill>
                <a:latin typeface="Calibri" panose="020F0502020204030204"/>
              </a:rPr>
              <a:t>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(H/F</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différents</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âges</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et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capacités</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t>
            </a:r>
            <a:r>
              <a:rPr lang="en-US" sz="1350" dirty="0">
                <a:solidFill>
                  <a:prstClr val="black"/>
                </a:solidFill>
                <a:latin typeface="Calibri" panose="020F0502020204030204"/>
              </a:rPr>
              <a:t>?</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Rectangle: Rounded Corners 11">
            <a:extLst>
              <a:ext uri="{FF2B5EF4-FFF2-40B4-BE49-F238E27FC236}">
                <a16:creationId xmlns:a16="http://schemas.microsoft.com/office/drawing/2014/main" id="{40C8226B-554E-433B-8305-F3DEE534E304}"/>
              </a:ext>
            </a:extLst>
          </p:cNvPr>
          <p:cNvSpPr/>
          <p:nvPr/>
        </p:nvSpPr>
        <p:spPr>
          <a:xfrm>
            <a:off x="3071232" y="1217884"/>
            <a:ext cx="3888988" cy="669073"/>
          </a:xfrm>
          <a:prstGeom prst="round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L’accessibilité</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physique : </a:t>
            </a:r>
            <a:r>
              <a:rPr lang="en-US" sz="1350" dirty="0">
                <a:solidFill>
                  <a:prstClr val="black"/>
                </a:solidFill>
                <a:latin typeface="Calibri" panose="020F0502020204030204"/>
              </a:rPr>
              <a:t>emplacement, route, </a:t>
            </a:r>
            <a:r>
              <a:rPr lang="en-US" sz="1350" dirty="0" err="1">
                <a:solidFill>
                  <a:prstClr val="black"/>
                </a:solidFill>
                <a:latin typeface="Calibri" panose="020F0502020204030204"/>
              </a:rPr>
              <a:t>sécurité</a:t>
            </a:r>
            <a:r>
              <a:rPr lang="en-US" sz="1350">
                <a:solidFill>
                  <a:prstClr val="black"/>
                </a:solidFill>
                <a:latin typeface="Calibri" panose="020F0502020204030204"/>
              </a:rPr>
              <a:t>, </a:t>
            </a:r>
            <a:r>
              <a:rPr lang="en-US" sz="1350" dirty="0" err="1">
                <a:solidFill>
                  <a:prstClr val="black"/>
                </a:solidFill>
                <a:latin typeface="Calibri" panose="020F0502020204030204"/>
              </a:rPr>
              <a:t>autres</a:t>
            </a:r>
            <a:r>
              <a:rPr lang="en-US" sz="1350">
                <a:solidFill>
                  <a:prstClr val="black"/>
                </a:solidFill>
                <a:latin typeface="Calibri" panose="020F0502020204030204"/>
              </a:rPr>
              <a:t> obstacles physiques</a:t>
            </a:r>
            <a:r>
              <a:rPr lang="en-US" sz="1350" dirty="0">
                <a:solidFill>
                  <a:prstClr val="black"/>
                </a:solidFill>
                <a:latin typeface="Calibri" panose="020F0502020204030204"/>
              </a:rPr>
              <a:t>.</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Rectangle: Rounded Corners 12">
            <a:extLst>
              <a:ext uri="{FF2B5EF4-FFF2-40B4-BE49-F238E27FC236}">
                <a16:creationId xmlns:a16="http://schemas.microsoft.com/office/drawing/2014/main" id="{2DBAFA19-3A3B-4BF4-8D13-E7D59CB56AEF}"/>
              </a:ext>
            </a:extLst>
          </p:cNvPr>
          <p:cNvSpPr/>
          <p:nvPr/>
        </p:nvSpPr>
        <p:spPr>
          <a:xfrm>
            <a:off x="3078201" y="2054765"/>
            <a:ext cx="3875049" cy="602166"/>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L’accessibilité</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financière</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frais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d’utilisation</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coût</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du transport</a:t>
            </a:r>
            <a:r>
              <a:rPr lang="en-US" sz="1350" dirty="0">
                <a:solidFill>
                  <a:prstClr val="black"/>
                </a:solidFill>
                <a:latin typeface="Calibri" panose="020F0502020204030204"/>
              </a:rPr>
              <a:t>.</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Rectangle: Rounded Corners 13">
            <a:extLst>
              <a:ext uri="{FF2B5EF4-FFF2-40B4-BE49-F238E27FC236}">
                <a16:creationId xmlns:a16="http://schemas.microsoft.com/office/drawing/2014/main" id="{D64BA037-411C-4E47-AF57-CDE7ACD0611F}"/>
              </a:ext>
            </a:extLst>
          </p:cNvPr>
          <p:cNvSpPr/>
          <p:nvPr/>
        </p:nvSpPr>
        <p:spPr>
          <a:xfrm>
            <a:off x="3078202" y="2824742"/>
            <a:ext cx="3911291" cy="815433"/>
          </a:xfrm>
          <a:prstGeom prst="round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dirty="0" err="1">
                <a:solidFill>
                  <a:prstClr val="black"/>
                </a:solidFill>
                <a:latin typeface="Calibri" panose="020F0502020204030204"/>
              </a:rPr>
              <a:t>L’accessibilité</a:t>
            </a:r>
            <a:r>
              <a:rPr lang="en-US" sz="1350" b="1" dirty="0">
                <a:solidFill>
                  <a:prstClr val="black"/>
                </a:solidFill>
                <a:latin typeface="Calibri" panose="020F0502020204030204"/>
              </a:rPr>
              <a:t> a</a:t>
            </a: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dministrative</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documents civils; </a:t>
            </a:r>
            <a:r>
              <a:rPr kumimoji="0" lang="en-US" sz="1350" b="0" i="0" u="none" strike="noStrike" kern="1200" cap="none" spc="0" normalizeH="0" baseline="0" noProof="0" err="1">
                <a:ln>
                  <a:noFill/>
                </a:ln>
                <a:solidFill>
                  <a:prstClr val="black"/>
                </a:solidFill>
                <a:effectLst/>
                <a:uLnTx/>
                <a:uFillTx/>
                <a:latin typeface="Calibri" panose="020F0502020204030204"/>
                <a:ea typeface="+mn-ea"/>
                <a:cs typeface="+mn-cs"/>
              </a:rPr>
              <a:t>procédures</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 </a:t>
            </a:r>
            <a:r>
              <a:rPr lang="en-US" sz="1350" dirty="0">
                <a:solidFill>
                  <a:prstClr val="black"/>
                </a:solidFill>
                <a:latin typeface="Calibri" panose="020F0502020204030204"/>
              </a:rPr>
              <a:t>(</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c’est-à-dire </a:t>
            </a:r>
            <a:r>
              <a:rPr lang="en-US" sz="1350">
                <a:solidFill>
                  <a:prstClr val="black"/>
                </a:solidFill>
                <a:latin typeface="Calibri" panose="020F0502020204030204"/>
              </a:rPr>
              <a:t>c</a:t>
            </a:r>
            <a:r>
              <a:rPr lang="en-US" sz="1350" err="1">
                <a:solidFill>
                  <a:prstClr val="black"/>
                </a:solidFill>
                <a:latin typeface="Calibri" panose="020F0502020204030204"/>
              </a:rPr>
              <a:t>ommunication</a:t>
            </a:r>
            <a:r>
              <a:rPr lang="en-US" sz="1350">
                <a:solidFill>
                  <a:prstClr val="black"/>
                </a:solidFill>
                <a:latin typeface="Calibri" panose="020F0502020204030204"/>
              </a:rPr>
              <a:t> </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de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l’information</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obligatoire</a:t>
            </a:r>
            <a:r>
              <a:rPr lang="en-US" sz="1350" dirty="0">
                <a:solidFill>
                  <a:prstClr val="black"/>
                </a:solidFill>
                <a:latin typeface="Calibri" panose="020F0502020204030204"/>
              </a:rPr>
              <a:t>, complication administrative pour </a:t>
            </a:r>
            <a:r>
              <a:rPr lang="en-US" sz="1350" dirty="0" err="1">
                <a:solidFill>
                  <a:prstClr val="black"/>
                </a:solidFill>
                <a:latin typeface="Calibri" panose="020F0502020204030204"/>
              </a:rPr>
              <a:t>accéder</a:t>
            </a:r>
            <a:r>
              <a:rPr lang="en-US" sz="1350" dirty="0">
                <a:solidFill>
                  <a:prstClr val="black"/>
                </a:solidFill>
                <a:latin typeface="Calibri" panose="020F0502020204030204"/>
              </a:rPr>
              <a:t> </a:t>
            </a:r>
            <a:r>
              <a:rPr lang="en-US" sz="1350">
                <a:solidFill>
                  <a:prstClr val="black"/>
                </a:solidFill>
                <a:latin typeface="Calibri" panose="020F0502020204030204"/>
              </a:rPr>
              <a:t>au service, langue</a:t>
            </a:r>
            <a:r>
              <a:rPr lang="en-US" sz="1350" dirty="0">
                <a:solidFill>
                  <a:prstClr val="black"/>
                </a:solidFill>
                <a:latin typeface="Calibri" panose="020F0502020204030204"/>
              </a:rPr>
              <a:t>.</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  </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CBDFBC41-7F57-423C-844A-B9BC42F2E123}"/>
              </a:ext>
            </a:extLst>
          </p:cNvPr>
          <p:cNvSpPr/>
          <p:nvPr/>
        </p:nvSpPr>
        <p:spPr>
          <a:xfrm>
            <a:off x="3078202" y="3735328"/>
            <a:ext cx="3911291" cy="1200752"/>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L’accessibilité</a:t>
            </a:r>
            <a:r>
              <a:rPr kumimoji="0" lang="en-US" sz="135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1" i="0" u="none" strike="noStrike" kern="1200" cap="none" spc="0" normalizeH="0" noProof="0" dirty="0" err="1">
                <a:ln>
                  <a:noFill/>
                </a:ln>
                <a:solidFill>
                  <a:prstClr val="black"/>
                </a:solidFill>
                <a:effectLst/>
                <a:uLnTx/>
                <a:uFillTx/>
                <a:latin typeface="Calibri" panose="020F0502020204030204"/>
                <a:ea typeface="+mn-ea"/>
                <a:cs typeface="+mn-cs"/>
              </a:rPr>
              <a:t>sociale</a:t>
            </a:r>
            <a:r>
              <a:rPr kumimoji="0" lang="en-US" sz="135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1350" dirty="0">
                <a:solidFill>
                  <a:prstClr val="black"/>
                </a:solidFill>
                <a:latin typeface="Calibri" panose="020F0502020204030204"/>
              </a:rPr>
              <a:t>les </a:t>
            </a:r>
            <a:r>
              <a:rPr lang="en-US" sz="1350" dirty="0" err="1">
                <a:solidFill>
                  <a:prstClr val="black"/>
                </a:solidFill>
                <a:latin typeface="Calibri" panose="020F0502020204030204"/>
              </a:rPr>
              <a:t>normes</a:t>
            </a:r>
            <a:r>
              <a:rPr lang="en-US" sz="1350" dirty="0">
                <a:solidFill>
                  <a:prstClr val="black"/>
                </a:solidFill>
                <a:latin typeface="Calibri" panose="020F0502020204030204"/>
              </a:rPr>
              <a:t> </a:t>
            </a:r>
            <a:r>
              <a:rPr lang="en-US" sz="1350" dirty="0" err="1">
                <a:solidFill>
                  <a:prstClr val="black"/>
                </a:solidFill>
                <a:latin typeface="Calibri" panose="020F0502020204030204"/>
              </a:rPr>
              <a:t>sociales</a:t>
            </a:r>
            <a:r>
              <a:rPr lang="en-US" sz="1350" dirty="0">
                <a:solidFill>
                  <a:prstClr val="black"/>
                </a:solidFill>
                <a:latin typeface="Calibri" panose="020F0502020204030204"/>
              </a:rPr>
              <a:t> (par ex. les femmes ne </a:t>
            </a:r>
            <a:r>
              <a:rPr lang="en-US" sz="1350" dirty="0" err="1">
                <a:solidFill>
                  <a:prstClr val="black"/>
                </a:solidFill>
                <a:latin typeface="Calibri" panose="020F0502020204030204"/>
              </a:rPr>
              <a:t>peuvent</a:t>
            </a:r>
            <a:r>
              <a:rPr lang="en-US" sz="1350" dirty="0">
                <a:solidFill>
                  <a:prstClr val="black"/>
                </a:solidFill>
                <a:latin typeface="Calibri" panose="020F0502020204030204"/>
              </a:rPr>
              <a:t> </a:t>
            </a:r>
            <a:r>
              <a:rPr lang="en-US" sz="1350" dirty="0" err="1">
                <a:solidFill>
                  <a:prstClr val="black"/>
                </a:solidFill>
                <a:latin typeface="Calibri" panose="020F0502020204030204"/>
              </a:rPr>
              <a:t>parler</a:t>
            </a:r>
            <a:r>
              <a:rPr lang="en-US" sz="1350" dirty="0">
                <a:solidFill>
                  <a:prstClr val="black"/>
                </a:solidFill>
                <a:latin typeface="Calibri" panose="020F0502020204030204"/>
              </a:rPr>
              <a:t> </a:t>
            </a:r>
            <a:r>
              <a:rPr lang="en-US" sz="1350" dirty="0" err="1">
                <a:solidFill>
                  <a:prstClr val="black"/>
                </a:solidFill>
                <a:latin typeface="Calibri" panose="020F0502020204030204"/>
              </a:rPr>
              <a:t>qu’à</a:t>
            </a:r>
            <a:r>
              <a:rPr lang="en-US" sz="1350" dirty="0">
                <a:solidFill>
                  <a:prstClr val="black"/>
                </a:solidFill>
                <a:latin typeface="Calibri" panose="020F0502020204030204"/>
              </a:rPr>
              <a:t> des femmes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les hommes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doivent</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donner</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la permission aux femmes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d’accéder</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au service)</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les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croyances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culturelles</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l’exclusion</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err="1">
                <a:ln>
                  <a:noFill/>
                </a:ln>
                <a:solidFill>
                  <a:prstClr val="black"/>
                </a:solidFill>
                <a:effectLst/>
                <a:uLnTx/>
                <a:uFillTx/>
                <a:latin typeface="Calibri" panose="020F0502020204030204"/>
                <a:ea typeface="+mn-ea"/>
                <a:cs typeface="+mn-cs"/>
              </a:rPr>
              <a:t>sociale</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 </a:t>
            </a:r>
            <a:r>
              <a:rPr lang="en-US" sz="1350" dirty="0">
                <a:solidFill>
                  <a:prstClr val="black"/>
                </a:solidFill>
                <a:latin typeface="Calibri" panose="020F0502020204030204"/>
              </a:rPr>
              <a:t>la</a:t>
            </a:r>
            <a:r>
              <a:rPr lang="en-US" sz="1350">
                <a:solidFill>
                  <a:prstClr val="black"/>
                </a:solidFill>
                <a:latin typeface="Calibri" panose="020F0502020204030204"/>
              </a:rPr>
              <a:t>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stigmatisation</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 </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pour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accéder</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aux services, etc. </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Rectangle: Rounded Corners 15">
            <a:extLst>
              <a:ext uri="{FF2B5EF4-FFF2-40B4-BE49-F238E27FC236}">
                <a16:creationId xmlns:a16="http://schemas.microsoft.com/office/drawing/2014/main" id="{32FE5F99-9DE1-4112-893B-465CC380532F}"/>
              </a:ext>
            </a:extLst>
          </p:cNvPr>
          <p:cNvSpPr/>
          <p:nvPr/>
        </p:nvSpPr>
        <p:spPr>
          <a:xfrm>
            <a:off x="3078202" y="5067783"/>
            <a:ext cx="3911291" cy="777802"/>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dirty="0" err="1">
                <a:solidFill>
                  <a:prstClr val="black"/>
                </a:solidFill>
                <a:latin typeface="Calibri" panose="020F0502020204030204"/>
              </a:rPr>
              <a:t>L’accessibilité</a:t>
            </a:r>
            <a:r>
              <a:rPr lang="en-US" sz="1350" b="1" dirty="0">
                <a:solidFill>
                  <a:prstClr val="black"/>
                </a:solidFill>
                <a:latin typeface="Calibri" panose="020F0502020204030204"/>
              </a:rPr>
              <a:t> à </a:t>
            </a:r>
            <a:r>
              <a:rPr lang="en-US" sz="1350" b="1" dirty="0" err="1">
                <a:solidFill>
                  <a:prstClr val="black"/>
                </a:solidFill>
                <a:latin typeface="Calibri" panose="020F0502020204030204"/>
              </a:rPr>
              <a:t>l’information</a:t>
            </a:r>
            <a:r>
              <a:rPr lang="en-US" sz="1350" b="1" dirty="0">
                <a:solidFill>
                  <a:prstClr val="black"/>
                </a:solidFill>
                <a:latin typeface="Calibri" panose="020F0502020204030204"/>
              </a:rPr>
              <a:t> </a:t>
            </a:r>
            <a:r>
              <a:rPr kumimoji="0" lang="en-US" sz="1350" b="0" i="0" u="none" strike="noStrike" kern="1200" cap="none" spc="0" normalizeH="0" baseline="0" noProof="0">
                <a:ln>
                  <a:noFill/>
                </a:ln>
                <a:solidFill>
                  <a:prstClr val="black"/>
                </a:solidFill>
                <a:effectLst/>
                <a:uLnTx/>
                <a:uFillTx/>
                <a:latin typeface="Calibri" panose="020F0502020204030204"/>
                <a:ea typeface="+mn-ea"/>
                <a:cs typeface="+mn-cs"/>
              </a:rPr>
              <a:t>: </a:t>
            </a:r>
            <a:r>
              <a:rPr lang="en-US" sz="1350" err="1">
                <a:solidFill>
                  <a:prstClr val="black"/>
                </a:solidFill>
                <a:latin typeface="Calibri" panose="020F0502020204030204"/>
              </a:rPr>
              <a:t>l’accessibilité</a:t>
            </a:r>
            <a:r>
              <a:rPr lang="en-US" sz="1350">
                <a:solidFill>
                  <a:prstClr val="black"/>
                </a:solidFill>
                <a:latin typeface="Calibri" panose="020F0502020204030204"/>
              </a:rPr>
              <a:t> </a:t>
            </a:r>
            <a:r>
              <a:rPr kumimoji="0" lang="en-US" sz="1350" b="0" i="0" u="none" strike="noStrike" kern="1200" cap="none" spc="0" normalizeH="0" noProof="0">
                <a:ln>
                  <a:noFill/>
                </a:ln>
                <a:solidFill>
                  <a:prstClr val="black"/>
                </a:solidFill>
                <a:effectLst/>
                <a:uLnTx/>
                <a:uFillTx/>
                <a:latin typeface="Calibri" panose="020F0502020204030204"/>
                <a:ea typeface="+mn-ea"/>
                <a:cs typeface="+mn-cs"/>
              </a:rPr>
              <a:t>à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l’information</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au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sujet</a:t>
            </a:r>
            <a:r>
              <a:rPr kumimoji="0" lang="en-US" sz="1350" b="0" i="0" u="none" strike="noStrike" kern="1200" cap="none" spc="0" normalizeH="0" noProof="0" dirty="0">
                <a:ln>
                  <a:noFill/>
                </a:ln>
                <a:solidFill>
                  <a:prstClr val="black"/>
                </a:solidFill>
                <a:effectLst/>
                <a:uLnTx/>
                <a:uFillTx/>
                <a:latin typeface="Calibri" panose="020F0502020204030204"/>
                <a:ea typeface="+mn-ea"/>
                <a:cs typeface="+mn-cs"/>
              </a:rPr>
              <a:t> du service, qui </a:t>
            </a:r>
            <a:r>
              <a:rPr kumimoji="0" lang="en-US" sz="1350" b="0" i="0" u="none" strike="noStrike" kern="1200" cap="none" spc="0" normalizeH="0" noProof="0" dirty="0" err="1">
                <a:ln>
                  <a:noFill/>
                </a:ln>
                <a:solidFill>
                  <a:prstClr val="black"/>
                </a:solidFill>
                <a:effectLst/>
                <a:uLnTx/>
                <a:uFillTx/>
                <a:latin typeface="Calibri" panose="020F0502020204030204"/>
                <a:ea typeface="+mn-ea"/>
                <a:cs typeface="+mn-cs"/>
              </a:rPr>
              <a:t>re</a:t>
            </a:r>
            <a:r>
              <a:rPr kumimoji="0" lang="en-US" sz="135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çoit</a:t>
            </a:r>
            <a:r>
              <a:rPr kumimoji="0" lang="en-US" sz="135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sz="1350" b="0" i="0" u="none" strike="noStrike" kern="1200" cap="none" spc="0" normalizeH="0" noProof="0" dirty="0" err="1">
                <a:ln>
                  <a:noFill/>
                </a:ln>
                <a:solidFill>
                  <a:prstClr val="black"/>
                </a:solidFill>
                <a:effectLst/>
                <a:uLnTx/>
                <a:uFillTx/>
                <a:latin typeface="Calibri" panose="020F0502020204030204" pitchFamily="34" charset="0"/>
                <a:cs typeface="Calibri" panose="020F0502020204030204" pitchFamily="34" charset="0"/>
              </a:rPr>
              <a:t>l’information</a:t>
            </a:r>
            <a:r>
              <a:rPr kumimoji="0" lang="en-US" sz="1350" b="0" i="0" u="none" strike="noStrike" kern="1200" cap="none" spc="0" normalizeH="0" noProof="0" dirty="0">
                <a:ln>
                  <a:noFill/>
                </a:ln>
                <a:solidFill>
                  <a:prstClr val="black"/>
                </a:solidFill>
                <a:effectLst/>
                <a:uLnTx/>
                <a:uFillTx/>
                <a:latin typeface="Calibri" panose="020F0502020204030204" pitchFamily="34" charset="0"/>
                <a:cs typeface="Calibri" panose="020F0502020204030204" pitchFamily="34" charset="0"/>
              </a:rPr>
              <a:t>; langue, style </a:t>
            </a:r>
            <a:r>
              <a:rPr kumimoji="0" lang="en-US" sz="1350" b="0" i="0" u="none" strike="noStrike" kern="1200" cap="none" spc="0" normalizeH="0" noProof="0">
                <a:ln>
                  <a:noFill/>
                </a:ln>
                <a:solidFill>
                  <a:prstClr val="black"/>
                </a:solidFill>
                <a:effectLst/>
                <a:uLnTx/>
                <a:uFillTx/>
                <a:latin typeface="Calibri" panose="020F0502020204030204" pitchFamily="34" charset="0"/>
                <a:cs typeface="Calibri" panose="020F0502020204030204" pitchFamily="34" charset="0"/>
              </a:rPr>
              <a:t>de communication</a:t>
            </a:r>
            <a:r>
              <a:rPr lang="en-US" sz="1350" dirty="0">
                <a:solidFill>
                  <a:prstClr val="black"/>
                </a:solidFill>
                <a:latin typeface="Calibri" panose="020F0502020204030204" pitchFamily="34" charset="0"/>
                <a:cs typeface="Calibri" panose="020F0502020204030204" pitchFamily="34" charset="0"/>
              </a:rPr>
              <a:t>.</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F67FDFAD-7297-408F-A810-37AB36E2C883}"/>
              </a:ext>
            </a:extLst>
          </p:cNvPr>
          <p:cNvSpPr txBox="1"/>
          <p:nvPr/>
        </p:nvSpPr>
        <p:spPr>
          <a:xfrm>
            <a:off x="3078201" y="940884"/>
            <a:ext cx="2801744" cy="3000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dirty="0" err="1">
                <a:solidFill>
                  <a:prstClr val="black"/>
                </a:solidFill>
                <a:latin typeface="Calibri" panose="020F0502020204030204"/>
              </a:rPr>
              <a:t>L’accessibilité</a:t>
            </a:r>
            <a:endPar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E78A8131-719B-4257-9FF8-469277ECEF84}"/>
              </a:ext>
            </a:extLst>
          </p:cNvPr>
          <p:cNvSpPr txBox="1"/>
          <p:nvPr/>
        </p:nvSpPr>
        <p:spPr>
          <a:xfrm>
            <a:off x="7528933" y="3941626"/>
            <a:ext cx="2985739"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prstClr val="black"/>
                </a:solidFill>
                <a:effectLst/>
                <a:uLnTx/>
                <a:uFillTx/>
                <a:latin typeface="Calibri" panose="020F0502020204030204"/>
                <a:ea typeface="+mn-ea"/>
                <a:cs typeface="+mn-cs"/>
              </a:rPr>
              <a:t>Qualité</a:t>
            </a:r>
            <a:r>
              <a:rPr kumimoji="0" lang="en-US" sz="135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CA" sz="1350" b="0" i="0" u="none" strike="noStrike" kern="1200" cap="none" spc="0" normalizeH="0" baseline="0" noProof="0" dirty="0">
                <a:ln>
                  <a:noFill/>
                </a:ln>
                <a:solidFill>
                  <a:prstClr val="black"/>
                </a:solidFill>
                <a:effectLst/>
                <a:uLnTx/>
                <a:uFillTx/>
                <a:latin typeface="Calibri" panose="020F0502020204030204"/>
                <a:ea typeface="+mn-ea"/>
                <a:cs typeface="+mn-cs"/>
              </a:rPr>
              <a:t>Est-</a:t>
            </a:r>
            <a:r>
              <a:rPr kumimoji="0" lang="en-CA" sz="1350" b="0" i="0" u="none" strike="noStrike" kern="1200" cap="none" spc="0" normalizeH="0" baseline="0" noProof="0" dirty="0" err="1">
                <a:ln>
                  <a:noFill/>
                </a:ln>
                <a:solidFill>
                  <a:prstClr val="black"/>
                </a:solidFill>
                <a:effectLst/>
                <a:uLnTx/>
                <a:uFillTx/>
                <a:latin typeface="Calibri" panose="020F0502020204030204"/>
                <a:ea typeface="+mn-ea"/>
                <a:cs typeface="+mn-cs"/>
              </a:rPr>
              <a:t>ce</a:t>
            </a:r>
            <a:r>
              <a:rPr kumimoji="0" lang="en-CA" sz="1350" b="0" i="0" u="none" strike="noStrike" kern="1200" cap="none" spc="0" normalizeH="0" baseline="0" noProof="0" dirty="0">
                <a:ln>
                  <a:noFill/>
                </a:ln>
                <a:solidFill>
                  <a:prstClr val="black"/>
                </a:solidFill>
                <a:effectLst/>
                <a:uLnTx/>
                <a:uFillTx/>
                <a:latin typeface="Calibri" panose="020F0502020204030204"/>
                <a:ea typeface="+mn-ea"/>
                <a:cs typeface="+mn-cs"/>
              </a:rPr>
              <a:t> que les </a:t>
            </a:r>
            <a:r>
              <a:rPr kumimoji="0" lang="en-CA" sz="1350" b="0" i="0" u="none" strike="noStrike" kern="1200" cap="none" spc="0" normalizeH="0" baseline="0" noProof="0" dirty="0" err="1">
                <a:ln>
                  <a:noFill/>
                </a:ln>
                <a:solidFill>
                  <a:prstClr val="black"/>
                </a:solidFill>
                <a:effectLst/>
                <a:uLnTx/>
                <a:uFillTx/>
                <a:latin typeface="Calibri" panose="020F0502020204030204"/>
                <a:ea typeface="+mn-ea"/>
                <a:cs typeface="+mn-cs"/>
              </a:rPr>
              <a:t>prestataires</a:t>
            </a:r>
            <a:r>
              <a:rPr kumimoji="0" lang="en-CA" sz="1350" b="0" i="0" u="none" strike="noStrike" kern="1200" cap="none" spc="0" normalizeH="0" baseline="0" noProof="0" dirty="0">
                <a:ln>
                  <a:noFill/>
                </a:ln>
                <a:solidFill>
                  <a:prstClr val="black"/>
                </a:solidFill>
                <a:effectLst/>
                <a:uLnTx/>
                <a:uFillTx/>
                <a:latin typeface="Calibri" panose="020F0502020204030204"/>
                <a:ea typeface="+mn-ea"/>
                <a:cs typeface="+mn-cs"/>
              </a:rPr>
              <a:t> de service</a:t>
            </a:r>
            <a:r>
              <a:rPr lang="en-CA" sz="1350" dirty="0">
                <a:solidFill>
                  <a:prstClr val="black"/>
                </a:solidFill>
                <a:latin typeface="Calibri" panose="020F0502020204030204"/>
              </a:rPr>
              <a:t>s </a:t>
            </a:r>
            <a:r>
              <a:rPr lang="en-CA" sz="1350" dirty="0" err="1">
                <a:solidFill>
                  <a:prstClr val="black"/>
                </a:solidFill>
                <a:latin typeface="Calibri" panose="020F0502020204030204"/>
              </a:rPr>
              <a:t>possèdent</a:t>
            </a:r>
            <a:r>
              <a:rPr lang="en-CA" sz="1350" dirty="0">
                <a:solidFill>
                  <a:prstClr val="black"/>
                </a:solidFill>
                <a:latin typeface="Calibri" panose="020F0502020204030204"/>
              </a:rPr>
              <a:t> </a:t>
            </a:r>
            <a:r>
              <a:rPr lang="en-CA" sz="1350">
                <a:solidFill>
                  <a:prstClr val="black"/>
                </a:solidFill>
                <a:latin typeface="Calibri" panose="020F0502020204030204"/>
              </a:rPr>
              <a:t>les </a:t>
            </a:r>
            <a:r>
              <a:rPr lang="en-CA" sz="1350" dirty="0" err="1">
                <a:solidFill>
                  <a:prstClr val="black"/>
                </a:solidFill>
                <a:latin typeface="Calibri" panose="020F0502020204030204"/>
              </a:rPr>
              <a:t>compétences</a:t>
            </a:r>
            <a:r>
              <a:rPr lang="en-CA" sz="1350" dirty="0">
                <a:solidFill>
                  <a:prstClr val="black"/>
                </a:solidFill>
                <a:latin typeface="Calibri" panose="020F0502020204030204"/>
              </a:rPr>
              <a:t>/la</a:t>
            </a:r>
            <a:r>
              <a:rPr lang="en-CA" sz="1350">
                <a:solidFill>
                  <a:prstClr val="black"/>
                </a:solidFill>
                <a:latin typeface="Calibri" panose="020F0502020204030204"/>
              </a:rPr>
              <a:t> formation nécessaire </a:t>
            </a:r>
            <a:r>
              <a:rPr lang="en-CA" sz="1350" dirty="0">
                <a:solidFill>
                  <a:prstClr val="black"/>
                </a:solidFill>
                <a:latin typeface="Calibri" panose="020F0502020204030204"/>
              </a:rPr>
              <a:t>? Est-</a:t>
            </a:r>
            <a:r>
              <a:rPr lang="en-CA" sz="1350" dirty="0" err="1">
                <a:solidFill>
                  <a:prstClr val="black"/>
                </a:solidFill>
                <a:latin typeface="Calibri" panose="020F0502020204030204"/>
              </a:rPr>
              <a:t>ce</a:t>
            </a:r>
            <a:r>
              <a:rPr lang="en-CA" sz="1350" dirty="0">
                <a:solidFill>
                  <a:prstClr val="black"/>
                </a:solidFill>
                <a:latin typeface="Calibri" panose="020F0502020204030204"/>
              </a:rPr>
              <a:t> que les </a:t>
            </a:r>
            <a:r>
              <a:rPr lang="en-CA" sz="1350" dirty="0" err="1">
                <a:solidFill>
                  <a:prstClr val="black"/>
                </a:solidFill>
                <a:latin typeface="Calibri" panose="020F0502020204030204"/>
              </a:rPr>
              <a:t>établissements</a:t>
            </a:r>
            <a:r>
              <a:rPr lang="en-CA" sz="1350" dirty="0">
                <a:solidFill>
                  <a:prstClr val="black"/>
                </a:solidFill>
                <a:latin typeface="Calibri" panose="020F0502020204030204"/>
              </a:rPr>
              <a:t> </a:t>
            </a:r>
            <a:r>
              <a:rPr lang="en-CA" sz="1350" dirty="0" err="1">
                <a:solidFill>
                  <a:prstClr val="black"/>
                </a:solidFill>
                <a:latin typeface="Calibri" panose="020F0502020204030204"/>
              </a:rPr>
              <a:t>sont</a:t>
            </a:r>
            <a:r>
              <a:rPr lang="en-CA" sz="1350" dirty="0">
                <a:solidFill>
                  <a:prstClr val="black"/>
                </a:solidFill>
                <a:latin typeface="Calibri" panose="020F0502020204030204"/>
              </a:rPr>
              <a:t> </a:t>
            </a:r>
            <a:r>
              <a:rPr lang="en-CA" sz="1350" dirty="0" err="1">
                <a:solidFill>
                  <a:prstClr val="black"/>
                </a:solidFill>
                <a:latin typeface="Calibri" panose="020F0502020204030204"/>
              </a:rPr>
              <a:t>sûrs</a:t>
            </a:r>
            <a:r>
              <a:rPr lang="en-CA" sz="1350" dirty="0">
                <a:solidFill>
                  <a:prstClr val="black"/>
                </a:solidFill>
                <a:latin typeface="Calibri" panose="020F0502020204030204"/>
              </a:rPr>
              <a:t> et </a:t>
            </a:r>
            <a:r>
              <a:rPr lang="en-CA" sz="1350" dirty="0" err="1">
                <a:solidFill>
                  <a:prstClr val="black"/>
                </a:solidFill>
                <a:latin typeface="Calibri" panose="020F0502020204030204"/>
              </a:rPr>
              <a:t>sanitaires</a:t>
            </a:r>
            <a:r>
              <a:rPr lang="en-CA" sz="1350" dirty="0">
                <a:solidFill>
                  <a:prstClr val="black"/>
                </a:solidFill>
                <a:latin typeface="Calibri" panose="020F0502020204030204"/>
              </a:rPr>
              <a:t> ? La </a:t>
            </a:r>
            <a:r>
              <a:rPr lang="en-CA" sz="1350" dirty="0" err="1">
                <a:solidFill>
                  <a:prstClr val="black"/>
                </a:solidFill>
                <a:latin typeface="Calibri" panose="020F0502020204030204"/>
              </a:rPr>
              <a:t>qualité</a:t>
            </a:r>
            <a:r>
              <a:rPr lang="en-CA" sz="1350" dirty="0">
                <a:solidFill>
                  <a:prstClr val="black"/>
                </a:solidFill>
                <a:latin typeface="Calibri" panose="020F0502020204030204"/>
              </a:rPr>
              <a:t> </a:t>
            </a:r>
            <a:r>
              <a:rPr lang="en-CA" sz="1350" dirty="0" err="1">
                <a:solidFill>
                  <a:prstClr val="black"/>
                </a:solidFill>
                <a:latin typeface="Calibri" panose="020F0502020204030204"/>
              </a:rPr>
              <a:t>comprend</a:t>
            </a:r>
            <a:r>
              <a:rPr lang="en-CA" sz="1350" dirty="0">
                <a:solidFill>
                  <a:prstClr val="black"/>
                </a:solidFill>
                <a:latin typeface="Calibri" panose="020F0502020204030204"/>
              </a:rPr>
              <a:t> </a:t>
            </a:r>
            <a:r>
              <a:rPr lang="en-CA" sz="1350" dirty="0" err="1">
                <a:solidFill>
                  <a:prstClr val="black"/>
                </a:solidFill>
                <a:latin typeface="Calibri" panose="020F0502020204030204"/>
              </a:rPr>
              <a:t>aussi</a:t>
            </a:r>
            <a:r>
              <a:rPr lang="en-CA" sz="1350" dirty="0">
                <a:solidFill>
                  <a:prstClr val="black"/>
                </a:solidFill>
                <a:latin typeface="Calibri" panose="020F0502020204030204"/>
              </a:rPr>
              <a:t> la </a:t>
            </a:r>
            <a:r>
              <a:rPr lang="en-CA" sz="1350" dirty="0" err="1">
                <a:solidFill>
                  <a:prstClr val="black"/>
                </a:solidFill>
                <a:latin typeface="Calibri" panose="020F0502020204030204"/>
              </a:rPr>
              <a:t>fa</a:t>
            </a:r>
            <a:r>
              <a:rPr lang="en-CA" sz="1350" dirty="0" err="1">
                <a:solidFill>
                  <a:prstClr val="black"/>
                </a:solidFill>
                <a:latin typeface="Calibri" panose="020F0502020204030204" pitchFamily="34" charset="0"/>
                <a:cs typeface="Calibri" panose="020F0502020204030204" pitchFamily="34" charset="0"/>
              </a:rPr>
              <a:t>çon</a:t>
            </a:r>
            <a:r>
              <a:rPr lang="en-CA" sz="1350" dirty="0">
                <a:solidFill>
                  <a:prstClr val="black"/>
                </a:solidFill>
                <a:latin typeface="Calibri" panose="020F0502020204030204" pitchFamily="34" charset="0"/>
                <a:cs typeface="Calibri" panose="020F0502020204030204" pitchFamily="34" charset="0"/>
              </a:rPr>
              <a:t> </a:t>
            </a:r>
            <a:r>
              <a:rPr lang="en-CA" sz="1350" dirty="0" err="1">
                <a:solidFill>
                  <a:prstClr val="black"/>
                </a:solidFill>
                <a:latin typeface="Calibri" panose="020F0502020204030204" pitchFamily="34" charset="0"/>
                <a:cs typeface="Calibri" panose="020F0502020204030204" pitchFamily="34" charset="0"/>
              </a:rPr>
              <a:t>donc</a:t>
            </a:r>
            <a:r>
              <a:rPr lang="en-CA" sz="1350" dirty="0">
                <a:solidFill>
                  <a:prstClr val="black"/>
                </a:solidFill>
                <a:latin typeface="Calibri" panose="020F0502020204030204" pitchFamily="34" charset="0"/>
                <a:cs typeface="Calibri" panose="020F0502020204030204" pitchFamily="34" charset="0"/>
              </a:rPr>
              <a:t> les </a:t>
            </a:r>
            <a:r>
              <a:rPr lang="en-CA" sz="1350" dirty="0" err="1">
                <a:solidFill>
                  <a:prstClr val="black"/>
                </a:solidFill>
                <a:latin typeface="Calibri" panose="020F0502020204030204" pitchFamily="34" charset="0"/>
                <a:cs typeface="Calibri" panose="020F0502020204030204" pitchFamily="34" charset="0"/>
              </a:rPr>
              <a:t>personnes</a:t>
            </a:r>
            <a:r>
              <a:rPr lang="en-CA" sz="1350" dirty="0">
                <a:solidFill>
                  <a:prstClr val="black"/>
                </a:solidFill>
                <a:latin typeface="Calibri" panose="020F0502020204030204" pitchFamily="34" charset="0"/>
                <a:cs typeface="Calibri" panose="020F0502020204030204" pitchFamily="34" charset="0"/>
              </a:rPr>
              <a:t> </a:t>
            </a:r>
            <a:r>
              <a:rPr lang="en-CA" sz="1350" dirty="0" err="1">
                <a:solidFill>
                  <a:prstClr val="black"/>
                </a:solidFill>
                <a:latin typeface="Calibri" panose="020F0502020204030204" pitchFamily="34" charset="0"/>
                <a:cs typeface="Calibri" panose="020F0502020204030204" pitchFamily="34" charset="0"/>
              </a:rPr>
              <a:t>sont</a:t>
            </a:r>
            <a:r>
              <a:rPr lang="en-CA" sz="1350" dirty="0">
                <a:solidFill>
                  <a:prstClr val="black"/>
                </a:solidFill>
                <a:latin typeface="Calibri" panose="020F0502020204030204" pitchFamily="34" charset="0"/>
                <a:cs typeface="Calibri" panose="020F0502020204030204" pitchFamily="34" charset="0"/>
              </a:rPr>
              <a:t> </a:t>
            </a:r>
            <a:r>
              <a:rPr lang="en-CA" sz="1350" dirty="0" err="1">
                <a:solidFill>
                  <a:prstClr val="black"/>
                </a:solidFill>
                <a:latin typeface="Calibri" panose="020F0502020204030204" pitchFamily="34" charset="0"/>
                <a:cs typeface="Calibri" panose="020F0502020204030204" pitchFamily="34" charset="0"/>
              </a:rPr>
              <a:t>traitées</a:t>
            </a:r>
            <a:r>
              <a:rPr lang="en-CA" sz="1350" dirty="0">
                <a:solidFill>
                  <a:prstClr val="black"/>
                </a:solidFill>
                <a:latin typeface="Calibri" panose="020F0502020204030204" pitchFamily="34" charset="0"/>
                <a:cs typeface="Calibri" panose="020F0502020204030204" pitchFamily="34" charset="0"/>
              </a:rPr>
              <a:t> </a:t>
            </a:r>
            <a:r>
              <a:rPr lang="en-CA" sz="1350" dirty="0" err="1">
                <a:solidFill>
                  <a:prstClr val="black"/>
                </a:solidFill>
                <a:latin typeface="Calibri" panose="020F0502020204030204" pitchFamily="34" charset="0"/>
                <a:cs typeface="Calibri" panose="020F0502020204030204" pitchFamily="34" charset="0"/>
              </a:rPr>
              <a:t>avant</a:t>
            </a:r>
            <a:r>
              <a:rPr lang="en-CA" sz="1350" dirty="0">
                <a:solidFill>
                  <a:prstClr val="black"/>
                </a:solidFill>
                <a:latin typeface="Calibri" panose="020F0502020204030204" pitchFamily="34" charset="0"/>
                <a:cs typeface="Calibri" panose="020F0502020204030204" pitchFamily="34" charset="0"/>
              </a:rPr>
              <a:t>, pendant et après </a:t>
            </a:r>
            <a:r>
              <a:rPr lang="en-CA" sz="1350" dirty="0" err="1">
                <a:solidFill>
                  <a:prstClr val="black"/>
                </a:solidFill>
                <a:latin typeface="Calibri" panose="020F0502020204030204" pitchFamily="34" charset="0"/>
                <a:cs typeface="Calibri" panose="020F0502020204030204" pitchFamily="34" charset="0"/>
              </a:rPr>
              <a:t>l’accès</a:t>
            </a:r>
            <a:r>
              <a:rPr lang="en-CA" sz="1350" dirty="0">
                <a:solidFill>
                  <a:prstClr val="black"/>
                </a:solidFill>
                <a:latin typeface="Calibri" panose="020F0502020204030204" pitchFamily="34" charset="0"/>
                <a:cs typeface="Calibri" panose="020F0502020204030204" pitchFamily="34" charset="0"/>
              </a:rPr>
              <a:t> aux services.</a:t>
            </a: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Lightning Bolt 17">
            <a:extLst>
              <a:ext uri="{FF2B5EF4-FFF2-40B4-BE49-F238E27FC236}">
                <a16:creationId xmlns:a16="http://schemas.microsoft.com/office/drawing/2014/main" id="{7C23D0C8-9A88-4629-A9C2-4678193A0479}"/>
              </a:ext>
            </a:extLst>
          </p:cNvPr>
          <p:cNvSpPr/>
          <p:nvPr/>
        </p:nvSpPr>
        <p:spPr>
          <a:xfrm>
            <a:off x="1997925" y="1079385"/>
            <a:ext cx="950642" cy="4686623"/>
          </a:xfrm>
          <a:prstGeom prst="lightningBolt">
            <a:avLst/>
          </a:prstGeom>
          <a:solidFill>
            <a:srgbClr val="FFFF00"/>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4F4866EA-BAFD-4C36-ABE3-D6B23928AAFB}"/>
              </a:ext>
            </a:extLst>
          </p:cNvPr>
          <p:cNvSpPr txBox="1"/>
          <p:nvPr/>
        </p:nvSpPr>
        <p:spPr>
          <a:xfrm>
            <a:off x="0" y="117526"/>
            <a:ext cx="11511643" cy="523220"/>
          </a:xfrm>
          <a:prstGeom prst="rect">
            <a:avLst/>
          </a:prstGeom>
          <a:noFill/>
        </p:spPr>
        <p:txBody>
          <a:bodyPr wrap="square" rtlCol="0">
            <a:spAutoFit/>
          </a:bodyPr>
          <a:lstStyle/>
          <a:p>
            <a:pPr lvl="0">
              <a:defRPr/>
            </a:pPr>
            <a:r>
              <a:rPr lang="en-US" sz="2800" dirty="0" err="1">
                <a:solidFill>
                  <a:prstClr val="black">
                    <a:lumMod val="65000"/>
                    <a:lumOff val="35000"/>
                  </a:prstClr>
                </a:solidFill>
                <a:latin typeface="Arial" pitchFamily="34"/>
                <a:cs typeface="Arial" pitchFamily="34"/>
              </a:rPr>
              <a:t>Disponibilité</a:t>
            </a:r>
            <a:r>
              <a:rPr lang="en-US" sz="2800" dirty="0">
                <a:solidFill>
                  <a:prstClr val="black">
                    <a:lumMod val="65000"/>
                    <a:lumOff val="35000"/>
                  </a:prstClr>
                </a:solidFill>
                <a:latin typeface="Arial" pitchFamily="34"/>
                <a:cs typeface="Arial" pitchFamily="34"/>
              </a:rPr>
              <a:t>, </a:t>
            </a:r>
            <a:r>
              <a:rPr lang="en-US" sz="2800" dirty="0" err="1">
                <a:solidFill>
                  <a:prstClr val="black">
                    <a:lumMod val="65000"/>
                    <a:lumOff val="35000"/>
                  </a:prstClr>
                </a:solidFill>
                <a:latin typeface="Arial" pitchFamily="34"/>
                <a:cs typeface="Arial" pitchFamily="34"/>
              </a:rPr>
              <a:t>Accessibilité</a:t>
            </a:r>
            <a:r>
              <a:rPr lang="en-US" sz="2800" dirty="0">
                <a:solidFill>
                  <a:prstClr val="black">
                    <a:lumMod val="65000"/>
                    <a:lumOff val="35000"/>
                  </a:prstClr>
                </a:solidFill>
                <a:latin typeface="Arial" pitchFamily="34"/>
                <a:cs typeface="Arial" pitchFamily="34"/>
              </a:rPr>
              <a:t>, </a:t>
            </a:r>
            <a:r>
              <a:rPr lang="en-US" sz="2800" dirty="0" err="1">
                <a:solidFill>
                  <a:prstClr val="black">
                    <a:lumMod val="65000"/>
                    <a:lumOff val="35000"/>
                  </a:prstClr>
                </a:solidFill>
                <a:latin typeface="Arial" pitchFamily="34"/>
                <a:cs typeface="Arial" pitchFamily="34"/>
              </a:rPr>
              <a:t>Acceptabilité</a:t>
            </a:r>
            <a:r>
              <a:rPr lang="en-US" sz="2800" dirty="0">
                <a:solidFill>
                  <a:prstClr val="black">
                    <a:lumMod val="65000"/>
                    <a:lumOff val="35000"/>
                  </a:prstClr>
                </a:solidFill>
                <a:latin typeface="Arial" pitchFamily="34"/>
                <a:cs typeface="Arial" pitchFamily="34"/>
              </a:rPr>
              <a:t> et </a:t>
            </a:r>
            <a:r>
              <a:rPr lang="en-US" sz="2800" dirty="0" err="1">
                <a:solidFill>
                  <a:prstClr val="black">
                    <a:lumMod val="65000"/>
                    <a:lumOff val="35000"/>
                  </a:prstClr>
                </a:solidFill>
                <a:latin typeface="Arial" pitchFamily="34"/>
                <a:cs typeface="Arial" pitchFamily="34"/>
              </a:rPr>
              <a:t>Qualité</a:t>
            </a:r>
            <a:r>
              <a:rPr lang="en-US" sz="2800" dirty="0">
                <a:solidFill>
                  <a:prstClr val="black">
                    <a:lumMod val="65000"/>
                    <a:lumOff val="35000"/>
                  </a:prstClr>
                </a:solidFill>
                <a:latin typeface="Arial" pitchFamily="34"/>
                <a:cs typeface="Arial" pitchFamily="34"/>
              </a:rPr>
              <a:t> (le cadre DAAQ)</a:t>
            </a:r>
            <a:endParaRPr kumimoji="0" lang="en-US" sz="2800" b="0" i="0" u="none" strike="noStrike" kern="1200" cap="none" spc="0" normalizeH="0" baseline="0" noProof="0" dirty="0">
              <a:ln>
                <a:noFill/>
              </a:ln>
              <a:solidFill>
                <a:prstClr val="black">
                  <a:lumMod val="65000"/>
                  <a:lumOff val="35000"/>
                </a:prstClr>
              </a:solidFill>
              <a:effectLst/>
              <a:uLnTx/>
              <a:uFillTx/>
              <a:latin typeface="Arial" pitchFamily="34"/>
              <a:ea typeface="+mn-ea"/>
              <a:cs typeface="Arial" pitchFamily="34"/>
            </a:endParaRPr>
          </a:p>
        </p:txBody>
      </p:sp>
    </p:spTree>
    <p:extLst>
      <p:ext uri="{BB962C8B-B14F-4D97-AF65-F5344CB8AC3E}">
        <p14:creationId xmlns:p14="http://schemas.microsoft.com/office/powerpoint/2010/main" val="422829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animBg="1"/>
      <p:bldP spid="15" grpId="0" animBg="1"/>
      <p:bldP spid="16" grpId="0" animBg="1"/>
      <p:bldP spid="17" grpId="0"/>
      <p:bldP spid="19" grpId="0"/>
      <p:bldP spid="1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14299"/>
            <a:ext cx="11625943" cy="996042"/>
          </a:xfrm>
          <a:ln>
            <a:solidFill>
              <a:srgbClr val="7030A0"/>
            </a:solidFill>
          </a:ln>
        </p:spPr>
        <p:txBody>
          <a:bodyPr>
            <a:normAutofit fontScale="90000"/>
          </a:bodyPr>
          <a:lstStyle/>
          <a:p>
            <a:pPr lvl="0"/>
            <a:br>
              <a:rPr lang="en-US" dirty="0">
                <a:solidFill>
                  <a:schemeClr val="tx1">
                    <a:lumMod val="65000"/>
                    <a:lumOff val="35000"/>
                  </a:schemeClr>
                </a:solidFill>
                <a:latin typeface="Arial" pitchFamily="34"/>
                <a:cs typeface="Arial" pitchFamily="34"/>
              </a:rPr>
            </a:br>
            <a:br>
              <a:rPr lang="en-US" dirty="0">
                <a:solidFill>
                  <a:schemeClr val="tx1">
                    <a:lumMod val="65000"/>
                    <a:lumOff val="35000"/>
                  </a:schemeClr>
                </a:solidFill>
                <a:latin typeface="Arial" pitchFamily="34"/>
                <a:cs typeface="Arial" pitchFamily="34"/>
              </a:rPr>
            </a:br>
            <a:r>
              <a:rPr lang="en-US" dirty="0" err="1">
                <a:solidFill>
                  <a:schemeClr val="tx1">
                    <a:lumMod val="65000"/>
                    <a:lumOff val="35000"/>
                  </a:schemeClr>
                </a:solidFill>
                <a:latin typeface="Arial" pitchFamily="34"/>
                <a:cs typeface="Arial" pitchFamily="34"/>
              </a:rPr>
              <a:t>Étapes</a:t>
            </a:r>
            <a:r>
              <a:rPr lang="en-US" dirty="0">
                <a:solidFill>
                  <a:schemeClr val="tx1">
                    <a:lumMod val="65000"/>
                    <a:lumOff val="35000"/>
                  </a:schemeClr>
                </a:solidFill>
                <a:latin typeface="Arial" pitchFamily="34"/>
                <a:cs typeface="Arial" pitchFamily="34"/>
              </a:rPr>
              <a:t> de </a:t>
            </a:r>
            <a:r>
              <a:rPr lang="en-US" dirty="0" err="1">
                <a:solidFill>
                  <a:schemeClr val="tx1">
                    <a:lumMod val="65000"/>
                    <a:lumOff val="35000"/>
                  </a:schemeClr>
                </a:solidFill>
                <a:latin typeface="Arial" pitchFamily="34"/>
                <a:cs typeface="Arial" pitchFamily="34"/>
              </a:rPr>
              <a:t>l’évaluation</a:t>
            </a:r>
            <a:r>
              <a:rPr lang="en-US" dirty="0">
                <a:solidFill>
                  <a:schemeClr val="tx1">
                    <a:lumMod val="65000"/>
                    <a:lumOff val="35000"/>
                  </a:schemeClr>
                </a:solidFill>
                <a:latin typeface="Arial" pitchFamily="34"/>
                <a:cs typeface="Arial" pitchFamily="34"/>
              </a:rPr>
              <a:t> </a:t>
            </a:r>
            <a:r>
              <a:rPr lang="en-US">
                <a:solidFill>
                  <a:schemeClr val="tx1">
                    <a:lumMod val="65000"/>
                    <a:lumOff val="35000"/>
                  </a:schemeClr>
                </a:solidFill>
                <a:latin typeface="Arial" pitchFamily="34"/>
                <a:cs typeface="Arial" pitchFamily="34"/>
              </a:rPr>
              <a:t>– </a:t>
            </a:r>
            <a:r>
              <a:rPr lang="en-US" err="1">
                <a:solidFill>
                  <a:schemeClr val="tx1">
                    <a:lumMod val="65000"/>
                    <a:lumOff val="35000"/>
                  </a:schemeClr>
                </a:solidFill>
                <a:latin typeface="Arial" pitchFamily="34"/>
                <a:cs typeface="Arial" pitchFamily="34"/>
              </a:rPr>
              <a:t>collecter</a:t>
            </a:r>
            <a:r>
              <a:rPr lang="en-US">
                <a:solidFill>
                  <a:schemeClr val="tx1">
                    <a:lumMod val="65000"/>
                    <a:lumOff val="35000"/>
                  </a:schemeClr>
                </a:solidFill>
                <a:latin typeface="Arial" pitchFamily="34"/>
                <a:cs typeface="Arial" pitchFamily="34"/>
              </a:rPr>
              <a:t> des </a:t>
            </a:r>
            <a:r>
              <a:rPr lang="en-US" dirty="0" err="1">
                <a:solidFill>
                  <a:schemeClr val="tx1">
                    <a:lumMod val="65000"/>
                    <a:lumOff val="35000"/>
                  </a:schemeClr>
                </a:solidFill>
                <a:latin typeface="Arial" pitchFamily="34"/>
                <a:cs typeface="Arial" pitchFamily="34"/>
              </a:rPr>
              <a:t>données</a:t>
            </a:r>
            <a:r>
              <a:rPr lang="en-US" dirty="0"/>
              <a:t> </a:t>
            </a:r>
            <a:br>
              <a:rPr lang="en-US" dirty="0"/>
            </a:br>
            <a:r>
              <a:rPr lang="en-US" dirty="0"/>
              <a:t> </a:t>
            </a:r>
            <a:br>
              <a:rPr lang="en-US" dirty="0"/>
            </a:br>
            <a:endParaRPr lang="en-US" dirty="0"/>
          </a:p>
        </p:txBody>
      </p:sp>
      <p:sp>
        <p:nvSpPr>
          <p:cNvPr id="3" name="Content Placeholder 2"/>
          <p:cNvSpPr>
            <a:spLocks noGrp="1"/>
          </p:cNvSpPr>
          <p:nvPr>
            <p:ph idx="1"/>
          </p:nvPr>
        </p:nvSpPr>
        <p:spPr>
          <a:xfrm>
            <a:off x="261257" y="1077687"/>
            <a:ext cx="11658600" cy="4942116"/>
          </a:xfrm>
          <a:noFill/>
          <a:ln>
            <a:noFill/>
          </a:ln>
        </p:spPr>
        <p:style>
          <a:lnRef idx="0">
            <a:scrgbClr r="0" g="0" b="0"/>
          </a:lnRef>
          <a:fillRef idx="0">
            <a:scrgbClr r="0" g="0" b="0"/>
          </a:fillRef>
          <a:effectRef idx="0">
            <a:scrgbClr r="0" g="0" b="0"/>
          </a:effectRef>
          <a:fontRef idx="minor">
            <a:schemeClr val="dk1"/>
          </a:fontRef>
        </p:style>
        <p:txBody>
          <a:bodyPr>
            <a:noAutofit/>
          </a:bodyPr>
          <a:lstStyle/>
          <a:p>
            <a:pPr marL="0" indent="0">
              <a:buNone/>
            </a:pPr>
            <a:r>
              <a:rPr lang="fr-FR" sz="3200" b="1" kern="0" dirty="0">
                <a:solidFill>
                  <a:schemeClr val="tx1">
                    <a:lumMod val="65000"/>
                    <a:lumOff val="35000"/>
                  </a:schemeClr>
                </a:solidFill>
              </a:rPr>
              <a:t>En plus du cadre </a:t>
            </a:r>
            <a:r>
              <a:rPr lang="en-US" sz="3200" b="1" kern="0" dirty="0">
                <a:solidFill>
                  <a:schemeClr val="tx1">
                    <a:lumMod val="65000"/>
                    <a:lumOff val="35000"/>
                  </a:schemeClr>
                </a:solidFill>
              </a:rPr>
              <a:t>DAAQ</a:t>
            </a:r>
            <a:r>
              <a:rPr lang="fr-FR" sz="3200" b="1" kern="0" dirty="0">
                <a:solidFill>
                  <a:schemeClr val="tx1">
                    <a:lumMod val="65000"/>
                    <a:lumOff val="35000"/>
                  </a:schemeClr>
                </a:solidFill>
              </a:rPr>
              <a:t>, des domaines sont proposés pour l'évaluation des risques de VBG </a:t>
            </a:r>
            <a:r>
              <a:rPr lang="en-US" sz="3200" b="1" kern="0" dirty="0">
                <a:solidFill>
                  <a:schemeClr val="tx1">
                    <a:lumMod val="65000"/>
                    <a:lumOff val="35000"/>
                  </a:schemeClr>
                </a:solidFill>
              </a:rPr>
              <a:t>:</a:t>
            </a:r>
          </a:p>
          <a:p>
            <a:pPr marL="0" indent="0">
              <a:buNone/>
            </a:pPr>
            <a:endParaRPr lang="en-US" sz="3200" b="1" kern="0" dirty="0">
              <a:solidFill>
                <a:schemeClr val="tx1">
                  <a:lumMod val="65000"/>
                  <a:lumOff val="35000"/>
                </a:schemeClr>
              </a:solidFill>
            </a:endParaRPr>
          </a:p>
          <a:p>
            <a:r>
              <a:rPr lang="en-US" sz="3200" b="1" kern="0" dirty="0">
                <a:solidFill>
                  <a:schemeClr val="tx1">
                    <a:lumMod val="65000"/>
                    <a:lumOff val="35000"/>
                  </a:schemeClr>
                </a:solidFill>
              </a:rPr>
              <a:t>Qui </a:t>
            </a:r>
            <a:r>
              <a:rPr lang="en-US" sz="3200" b="1" kern="0" dirty="0" err="1">
                <a:solidFill>
                  <a:schemeClr val="tx1">
                    <a:lumMod val="65000"/>
                    <a:lumOff val="35000"/>
                  </a:schemeClr>
                </a:solidFill>
              </a:rPr>
              <a:t>est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touchée</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manière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disproportionnée</a:t>
            </a:r>
            <a:endParaRPr lang="en-US" sz="3200" b="1" kern="0" dirty="0">
              <a:solidFill>
                <a:schemeClr val="tx1">
                  <a:lumMod val="65000"/>
                  <a:lumOff val="35000"/>
                </a:schemeClr>
              </a:solidFill>
            </a:endParaRPr>
          </a:p>
          <a:p>
            <a:r>
              <a:rPr lang="en-US" sz="3200" b="1" kern="0" dirty="0">
                <a:solidFill>
                  <a:schemeClr val="tx1">
                    <a:lumMod val="65000"/>
                    <a:lumOff val="35000"/>
                  </a:schemeClr>
                </a:solidFill>
              </a:rPr>
              <a:t>Qui </a:t>
            </a:r>
            <a:r>
              <a:rPr lang="en-US" sz="3200" b="1" kern="0" dirty="0" err="1">
                <a:solidFill>
                  <a:schemeClr val="tx1">
                    <a:lumMod val="65000"/>
                    <a:lumOff val="35000"/>
                  </a:schemeClr>
                </a:solidFill>
              </a:rPr>
              <a:t>accède</a:t>
            </a:r>
            <a:r>
              <a:rPr lang="en-US" sz="3200" b="1" kern="0" dirty="0">
                <a:solidFill>
                  <a:schemeClr val="tx1">
                    <a:lumMod val="65000"/>
                    <a:lumOff val="35000"/>
                  </a:schemeClr>
                </a:solidFill>
              </a:rPr>
              <a:t> aux services de nutrition </a:t>
            </a:r>
          </a:p>
          <a:p>
            <a:r>
              <a:rPr lang="en-US" sz="3200" b="1" kern="0" dirty="0">
                <a:solidFill>
                  <a:schemeClr val="tx1">
                    <a:lumMod val="65000"/>
                    <a:lumOff val="35000"/>
                  </a:schemeClr>
                </a:solidFill>
                <a:latin typeface="Calibri" panose="020F0502020204030204" pitchFamily="34" charset="0"/>
                <a:cs typeface="Calibri" panose="020F0502020204030204" pitchFamily="34" charset="0"/>
              </a:rPr>
              <a:t>Les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rôles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de genre, le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pouvoir</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et la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prise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de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décision</a:t>
            </a:r>
            <a:endParaRPr lang="en-US" sz="3200" b="1" kern="0" dirty="0">
              <a:solidFill>
                <a:schemeClr val="tx1">
                  <a:lumMod val="65000"/>
                  <a:lumOff val="35000"/>
                </a:schemeClr>
              </a:solidFill>
            </a:endParaRPr>
          </a:p>
          <a:p>
            <a:r>
              <a:rPr lang="en-US" sz="3200" b="1" kern="0" dirty="0" err="1">
                <a:solidFill>
                  <a:schemeClr val="tx1">
                    <a:lumMod val="65000"/>
                    <a:lumOff val="35000"/>
                  </a:schemeClr>
                </a:solidFill>
              </a:rPr>
              <a:t>L’accès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ûr</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aux services de nutrition</a:t>
            </a:r>
            <a:endParaRPr lang="en-US" sz="3200" b="1" kern="0" dirty="0">
              <a:solidFill>
                <a:schemeClr val="tx1">
                  <a:lumMod val="65000"/>
                  <a:lumOff val="35000"/>
                </a:schemeClr>
              </a:solidFill>
            </a:endParaRPr>
          </a:p>
          <a:p>
            <a:r>
              <a:rPr lang="en-US" sz="3200" b="1" kern="0" dirty="0" err="1">
                <a:solidFill>
                  <a:schemeClr val="tx1">
                    <a:lumMod val="65000"/>
                    <a:lumOff val="35000"/>
                  </a:schemeClr>
                </a:solidFill>
              </a:rPr>
              <a:t>L’emplacement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l’horaire</a:t>
            </a:r>
            <a:r>
              <a:rPr lang="en-US" sz="3200" b="1" kern="0" dirty="0">
                <a:solidFill>
                  <a:schemeClr val="tx1">
                    <a:lumMod val="65000"/>
                    <a:lumOff val="35000"/>
                  </a:schemeClr>
                </a:solidFill>
              </a:rPr>
              <a:t> et les conditions des services de nutrition</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4698558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63285"/>
            <a:ext cx="11560630" cy="1028699"/>
          </a:xfrm>
        </p:spPr>
        <p:txBody>
          <a:bodyPr>
            <a:noAutofit/>
          </a:bodyPr>
          <a:lstStyle/>
          <a:p>
            <a:r>
              <a:rPr lang="en-US" sz="3500" dirty="0" err="1">
                <a:solidFill>
                  <a:schemeClr val="tx1">
                    <a:lumMod val="65000"/>
                    <a:lumOff val="35000"/>
                  </a:schemeClr>
                </a:solidFill>
                <a:latin typeface="Arial" panose="020B0604020202020204" pitchFamily="34" charset="0"/>
                <a:cs typeface="Arial" panose="020B0604020202020204" pitchFamily="34" charset="0"/>
              </a:rPr>
              <a:t>Collecter</a:t>
            </a:r>
            <a:r>
              <a:rPr lang="en-US" sz="3500" dirty="0">
                <a:solidFill>
                  <a:schemeClr val="tx1">
                    <a:lumMod val="65000"/>
                    <a:lumOff val="35000"/>
                  </a:schemeClr>
                </a:solidFill>
                <a:latin typeface="Arial" panose="020B0604020202020204" pitchFamily="34" charset="0"/>
                <a:cs typeface="Arial" panose="020B0604020202020204" pitchFamily="34" charset="0"/>
              </a:rPr>
              <a:t> des </a:t>
            </a:r>
            <a:r>
              <a:rPr lang="en-US" sz="3500" dirty="0" err="1">
                <a:solidFill>
                  <a:schemeClr val="tx1">
                    <a:lumMod val="65000"/>
                    <a:lumOff val="35000"/>
                  </a:schemeClr>
                </a:solidFill>
                <a:latin typeface="Arial" panose="020B0604020202020204" pitchFamily="34" charset="0"/>
                <a:cs typeface="Arial" panose="020B0604020202020204" pitchFamily="34" charset="0"/>
              </a:rPr>
              <a:t>données</a:t>
            </a:r>
            <a:r>
              <a:rPr lang="en-US" sz="3500" dirty="0">
                <a:solidFill>
                  <a:schemeClr val="tx1">
                    <a:lumMod val="65000"/>
                    <a:lumOff val="35000"/>
                  </a:schemeClr>
                </a:solidFill>
                <a:latin typeface="Arial" panose="020B0604020202020204" pitchFamily="34" charset="0"/>
                <a:cs typeface="Arial" panose="020B0604020202020204" pitchFamily="34" charset="0"/>
              </a:rPr>
              <a:t> – consulter des femmes et </a:t>
            </a:r>
            <a:r>
              <a:rPr lang="en-US" sz="3500" dirty="0" err="1">
                <a:solidFill>
                  <a:schemeClr val="tx1">
                    <a:lumMod val="65000"/>
                    <a:lumOff val="35000"/>
                  </a:schemeClr>
                </a:solidFill>
                <a:latin typeface="Arial" panose="020B0604020202020204" pitchFamily="34" charset="0"/>
                <a:cs typeface="Arial" panose="020B0604020202020204" pitchFamily="34" charset="0"/>
              </a:rPr>
              <a:t>filles</a:t>
            </a:r>
            <a:endParaRPr lang="en-US" sz="3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95943" y="1825625"/>
            <a:ext cx="11625943" cy="4351338"/>
          </a:xfrm>
          <a:noFill/>
          <a:ln>
            <a:noFill/>
          </a:ln>
        </p:spPr>
        <p:style>
          <a:lnRef idx="0">
            <a:scrgbClr r="0" g="0" b="0"/>
          </a:lnRef>
          <a:fillRef idx="0">
            <a:scrgbClr r="0" g="0" b="0"/>
          </a:fillRef>
          <a:effectRef idx="0">
            <a:scrgbClr r="0" g="0" b="0"/>
          </a:effectRef>
          <a:fontRef idx="minor">
            <a:schemeClr val="dk1"/>
          </a:fontRef>
        </p:style>
        <p:txBody>
          <a:bodyPr>
            <a:normAutofit/>
          </a:bodyPr>
          <a:lstStyle/>
          <a:p>
            <a:pPr marL="342900" indent="-342900">
              <a:lnSpc>
                <a:spcPct val="100000"/>
              </a:lnSpc>
              <a:spcBef>
                <a:spcPts val="0"/>
              </a:spcBef>
              <a:defRPr/>
            </a:pPr>
            <a:r>
              <a:rPr lang="en-US" sz="3200" b="1" kern="0" dirty="0" err="1">
                <a:solidFill>
                  <a:schemeClr val="tx1">
                    <a:lumMod val="65000"/>
                    <a:lumOff val="35000"/>
                  </a:schemeClr>
                </a:solidFill>
              </a:rPr>
              <a:t>Faites</a:t>
            </a:r>
            <a:r>
              <a:rPr lang="en-US" sz="3200" b="1" kern="0" dirty="0">
                <a:solidFill>
                  <a:schemeClr val="tx1">
                    <a:lumMod val="65000"/>
                    <a:lumOff val="35000"/>
                  </a:schemeClr>
                </a:solidFill>
              </a:rPr>
              <a:t> attention </a:t>
            </a:r>
            <a:r>
              <a:rPr lang="en-US" sz="3200" b="1" kern="0" dirty="0" err="1">
                <a:solidFill>
                  <a:schemeClr val="tx1">
                    <a:lumMod val="65000"/>
                    <a:lumOff val="35000"/>
                  </a:schemeClr>
                </a:solidFill>
              </a:rPr>
              <a:t>particulièrement</a:t>
            </a:r>
            <a:r>
              <a:rPr lang="en-US" sz="3200" b="1" kern="0" dirty="0">
                <a:solidFill>
                  <a:schemeClr val="tx1">
                    <a:lumMod val="65000"/>
                    <a:lumOff val="35000"/>
                  </a:schemeClr>
                </a:solidFill>
              </a:rPr>
              <a:t> aux femmes et aux </a:t>
            </a:r>
            <a:r>
              <a:rPr lang="en-US" sz="3200" b="1" kern="0" dirty="0" err="1">
                <a:solidFill>
                  <a:schemeClr val="tx1">
                    <a:lumMod val="65000"/>
                    <a:lumOff val="35000"/>
                  </a:schemeClr>
                </a:solidFill>
              </a:rPr>
              <a:t>filles</a:t>
            </a:r>
            <a:r>
              <a:rPr lang="en-US" sz="3200" b="1" kern="0" dirty="0">
                <a:solidFill>
                  <a:schemeClr val="tx1">
                    <a:lumMod val="65000"/>
                    <a:lumOff val="35000"/>
                  </a:schemeClr>
                </a:solidFill>
              </a:rPr>
              <a:t>, car </a:t>
            </a:r>
            <a:r>
              <a:rPr lang="en-US" sz="3200" b="1" kern="0" dirty="0" err="1">
                <a:solidFill>
                  <a:schemeClr val="tx1">
                    <a:lumMod val="65000"/>
                    <a:lumOff val="35000"/>
                  </a:schemeClr>
                </a:solidFill>
              </a:rPr>
              <a:t>elles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sont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souvent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exclues</a:t>
            </a:r>
            <a:r>
              <a:rPr lang="en-US" sz="3200" b="1" kern="0" dirty="0">
                <a:solidFill>
                  <a:schemeClr val="tx1">
                    <a:lumMod val="65000"/>
                    <a:lumOff val="35000"/>
                  </a:schemeClr>
                </a:solidFill>
              </a:rPr>
              <a:t> de la consultation.</a:t>
            </a:r>
          </a:p>
          <a:p>
            <a:pPr marL="0" indent="0">
              <a:lnSpc>
                <a:spcPct val="100000"/>
              </a:lnSpc>
              <a:spcBef>
                <a:spcPts val="0"/>
              </a:spcBef>
              <a:buNone/>
              <a:defRPr/>
            </a:pPr>
            <a:endParaRPr lang="en-US" sz="3200" b="1" kern="0" dirty="0">
              <a:solidFill>
                <a:schemeClr val="tx1">
                  <a:lumMod val="65000"/>
                  <a:lumOff val="35000"/>
                </a:schemeClr>
              </a:solidFill>
            </a:endParaRPr>
          </a:p>
          <a:p>
            <a:pPr marL="342900" indent="-342900">
              <a:lnSpc>
                <a:spcPct val="100000"/>
              </a:lnSpc>
              <a:spcBef>
                <a:spcPts val="0"/>
              </a:spcBef>
              <a:defRPr/>
            </a:pPr>
            <a:r>
              <a:rPr lang="en-US" sz="3200" b="1" kern="0" dirty="0">
                <a:solidFill>
                  <a:schemeClr val="tx1">
                    <a:lumMod val="65000"/>
                    <a:lumOff val="35000"/>
                  </a:schemeClr>
                </a:solidFill>
              </a:rPr>
              <a:t>Les opinions des </a:t>
            </a:r>
            <a:r>
              <a:rPr lang="en-US" sz="3200" b="1" kern="0" dirty="0" err="1">
                <a:solidFill>
                  <a:schemeClr val="tx1">
                    <a:lumMod val="65000"/>
                    <a:lumOff val="35000"/>
                  </a:schemeClr>
                </a:solidFill>
              </a:rPr>
              <a:t>responsables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communautaires</a:t>
            </a:r>
            <a:r>
              <a:rPr lang="en-US" sz="3200" b="1" kern="0" dirty="0">
                <a:solidFill>
                  <a:schemeClr val="tx1">
                    <a:lumMod val="65000"/>
                    <a:lumOff val="35000"/>
                  </a:schemeClr>
                </a:solidFill>
              </a:rPr>
              <a:t> et des </a:t>
            </a:r>
            <a:r>
              <a:rPr lang="en-US" sz="3200" b="1" kern="0" dirty="0" err="1">
                <a:solidFill>
                  <a:schemeClr val="tx1">
                    <a:lumMod val="65000"/>
                    <a:lumOff val="35000"/>
                  </a:schemeClr>
                </a:solidFill>
              </a:rPr>
              <a:t>groupes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communautaires</a:t>
            </a:r>
            <a:r>
              <a:rPr lang="en-US" sz="3200" b="1" kern="0" dirty="0">
                <a:solidFill>
                  <a:schemeClr val="tx1">
                    <a:lumMod val="65000"/>
                    <a:lumOff val="35000"/>
                  </a:schemeClr>
                </a:solidFill>
              </a:rPr>
              <a:t> qui </a:t>
            </a:r>
            <a:r>
              <a:rPr lang="en-US" sz="3200" b="1" kern="0" dirty="0" err="1">
                <a:solidFill>
                  <a:schemeClr val="tx1">
                    <a:lumMod val="65000"/>
                    <a:lumOff val="35000"/>
                  </a:schemeClr>
                </a:solidFill>
              </a:rPr>
              <a:t>sont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souvent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composés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d’hommes</a:t>
            </a:r>
            <a:r>
              <a:rPr lang="en-US" sz="3200" b="1" kern="0" dirty="0">
                <a:solidFill>
                  <a:schemeClr val="tx1">
                    <a:lumMod val="65000"/>
                    <a:lumOff val="35000"/>
                  </a:schemeClr>
                </a:solidFill>
              </a:rPr>
              <a:t> ne </a:t>
            </a:r>
            <a:r>
              <a:rPr lang="en-US" sz="3200" b="1" kern="0" dirty="0" err="1">
                <a:solidFill>
                  <a:schemeClr val="tx1">
                    <a:lumMod val="65000"/>
                    <a:lumOff val="35000"/>
                  </a:schemeClr>
                </a:solidFill>
              </a:rPr>
              <a:t>reflètent</a:t>
            </a:r>
            <a:r>
              <a:rPr lang="en-US" sz="3200" b="1" kern="0" dirty="0">
                <a:solidFill>
                  <a:schemeClr val="tx1">
                    <a:lumMod val="65000"/>
                    <a:lumOff val="35000"/>
                  </a:schemeClr>
                </a:solidFill>
              </a:rPr>
              <a:t> pas </a:t>
            </a:r>
            <a:r>
              <a:rPr lang="en-US" sz="3200" b="1" kern="0" dirty="0" err="1">
                <a:solidFill>
                  <a:schemeClr val="tx1">
                    <a:lumMod val="65000"/>
                    <a:lumOff val="35000"/>
                  </a:schemeClr>
                </a:solidFill>
              </a:rPr>
              <a:t>toujours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celles</a:t>
            </a:r>
            <a:r>
              <a:rPr lang="en-US" sz="3200" b="1" kern="0" dirty="0">
                <a:solidFill>
                  <a:schemeClr val="tx1">
                    <a:lumMod val="65000"/>
                    <a:lumOff val="35000"/>
                  </a:schemeClr>
                </a:solidFill>
              </a:rPr>
              <a:t> des femmes et des </a:t>
            </a:r>
            <a:r>
              <a:rPr lang="en-US" sz="3200" b="1" kern="0" dirty="0" err="1">
                <a:solidFill>
                  <a:schemeClr val="tx1">
                    <a:lumMod val="65000"/>
                    <a:lumOff val="35000"/>
                  </a:schemeClr>
                </a:solidFill>
              </a:rPr>
              <a:t>filles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ou</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d’autres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groupes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vulnérables</a:t>
            </a:r>
            <a:r>
              <a:rPr lang="en-US" sz="3200" b="1" kern="0" dirty="0">
                <a:solidFill>
                  <a:schemeClr val="tx1">
                    <a:lumMod val="65000"/>
                    <a:lumOff val="35000"/>
                  </a:schemeClr>
                </a:solidFill>
              </a:rPr>
              <a:t> !</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40274196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887201" cy="869426"/>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pPr lvl="0"/>
            <a:br>
              <a:rPr lang="en-US" sz="3600" dirty="0"/>
            </a:br>
            <a:br>
              <a:rPr lang="en-US" sz="3600" dirty="0"/>
            </a:br>
            <a:r>
              <a:rPr lang="en-US" sz="3600" dirty="0" err="1">
                <a:solidFill>
                  <a:schemeClr val="tx1">
                    <a:lumMod val="65000"/>
                    <a:lumOff val="35000"/>
                  </a:schemeClr>
                </a:solidFill>
                <a:latin typeface="Arial" pitchFamily="34"/>
                <a:ea typeface="+mj-ea"/>
                <a:cs typeface="Arial" pitchFamily="34"/>
              </a:rPr>
              <a:t>Exemple</a:t>
            </a:r>
            <a:r>
              <a:rPr lang="en-US" sz="3600" dirty="0">
                <a:solidFill>
                  <a:schemeClr val="tx1">
                    <a:lumMod val="65000"/>
                    <a:lumOff val="35000"/>
                  </a:schemeClr>
                </a:solidFill>
                <a:latin typeface="Arial" pitchFamily="34"/>
                <a:ea typeface="+mj-ea"/>
                <a:cs typeface="Arial" pitchFamily="34"/>
              </a:rPr>
              <a:t> : </a:t>
            </a:r>
            <a:r>
              <a:rPr lang="en-US" sz="3600" dirty="0" err="1">
                <a:solidFill>
                  <a:schemeClr val="tx1">
                    <a:lumMod val="65000"/>
                    <a:lumOff val="35000"/>
                  </a:schemeClr>
                </a:solidFill>
                <a:latin typeface="Arial" pitchFamily="34"/>
                <a:ea typeface="+mj-ea"/>
                <a:cs typeface="Arial" pitchFamily="34"/>
              </a:rPr>
              <a:t>collecter</a:t>
            </a:r>
            <a:r>
              <a:rPr lang="en-US" sz="3600" dirty="0">
                <a:solidFill>
                  <a:schemeClr val="tx1">
                    <a:lumMod val="65000"/>
                    <a:lumOff val="35000"/>
                  </a:schemeClr>
                </a:solidFill>
                <a:latin typeface="Arial" pitchFamily="34"/>
                <a:ea typeface="+mj-ea"/>
                <a:cs typeface="Arial" pitchFamily="34"/>
              </a:rPr>
              <a:t> des </a:t>
            </a:r>
            <a:r>
              <a:rPr lang="en-US" sz="3600" dirty="0" err="1">
                <a:solidFill>
                  <a:schemeClr val="tx1">
                    <a:lumMod val="65000"/>
                    <a:lumOff val="35000"/>
                  </a:schemeClr>
                </a:solidFill>
                <a:latin typeface="Arial" pitchFamily="34"/>
                <a:ea typeface="+mj-ea"/>
                <a:cs typeface="Arial" pitchFamily="34"/>
              </a:rPr>
              <a:t>données</a:t>
            </a:r>
            <a:r>
              <a:rPr lang="en-US" sz="3600" dirty="0">
                <a:solidFill>
                  <a:schemeClr val="tx1">
                    <a:lumMod val="65000"/>
                    <a:lumOff val="35000"/>
                  </a:schemeClr>
                </a:solidFill>
                <a:latin typeface="Arial" pitchFamily="34"/>
                <a:ea typeface="+mj-ea"/>
                <a:cs typeface="Arial" pitchFamily="34"/>
              </a:rPr>
              <a:t> par des </a:t>
            </a:r>
            <a:r>
              <a:rPr lang="en-US" sz="3600" dirty="0" err="1">
                <a:solidFill>
                  <a:schemeClr val="tx1">
                    <a:lumMod val="65000"/>
                    <a:lumOff val="35000"/>
                  </a:schemeClr>
                </a:solidFill>
                <a:latin typeface="Arial" pitchFamily="34"/>
                <a:ea typeface="+mj-ea"/>
                <a:cs typeface="Arial" pitchFamily="34"/>
              </a:rPr>
              <a:t>évaluations</a:t>
            </a:r>
            <a:r>
              <a:rPr lang="en-US" sz="3600" dirty="0">
                <a:solidFill>
                  <a:schemeClr val="tx1">
                    <a:lumMod val="65000"/>
                    <a:lumOff val="35000"/>
                  </a:schemeClr>
                </a:solidFill>
                <a:latin typeface="Arial" pitchFamily="34"/>
                <a:ea typeface="+mj-ea"/>
                <a:cs typeface="Arial" pitchFamily="34"/>
              </a:rPr>
              <a:t> </a:t>
            </a:r>
            <a:r>
              <a:rPr lang="en-US" sz="3600" dirty="0" err="1">
                <a:solidFill>
                  <a:schemeClr val="tx1">
                    <a:lumMod val="65000"/>
                    <a:lumOff val="35000"/>
                  </a:schemeClr>
                </a:solidFill>
                <a:latin typeface="Arial" pitchFamily="34"/>
                <a:ea typeface="+mj-ea"/>
                <a:cs typeface="Arial" pitchFamily="34"/>
              </a:rPr>
              <a:t>réguliers</a:t>
            </a:r>
            <a:br>
              <a:rPr lang="en-US" sz="3600" dirty="0"/>
            </a:br>
            <a:r>
              <a:rPr lang="en-US" dirty="0"/>
              <a:t> </a:t>
            </a:r>
            <a:br>
              <a:rPr lang="en-US" dirty="0"/>
            </a:br>
            <a:endParaRPr lang="en-US" dirty="0"/>
          </a:p>
        </p:txBody>
      </p:sp>
      <p:sp>
        <p:nvSpPr>
          <p:cNvPr id="3" name="Content Placeholder 2"/>
          <p:cNvSpPr>
            <a:spLocks noGrp="1"/>
          </p:cNvSpPr>
          <p:nvPr>
            <p:ph idx="1"/>
          </p:nvPr>
        </p:nvSpPr>
        <p:spPr>
          <a:xfrm>
            <a:off x="408215" y="1094014"/>
            <a:ext cx="11478986" cy="5763985"/>
          </a:xfrm>
          <a:noFill/>
          <a:ln>
            <a:noFill/>
          </a:ln>
        </p:spPr>
        <p:style>
          <a:lnRef idx="0">
            <a:scrgbClr r="0" g="0" b="0"/>
          </a:lnRef>
          <a:fillRef idx="0">
            <a:scrgbClr r="0" g="0" b="0"/>
          </a:fillRef>
          <a:effectRef idx="0">
            <a:scrgbClr r="0" g="0" b="0"/>
          </a:effectRef>
          <a:fontRef idx="minor">
            <a:schemeClr val="dk1"/>
          </a:fontRef>
        </p:style>
        <p:txBody>
          <a:bodyPr>
            <a:noAutofit/>
          </a:bodyPr>
          <a:lstStyle/>
          <a:p>
            <a:pPr marL="0" indent="0">
              <a:buNone/>
            </a:pPr>
            <a:r>
              <a:rPr lang="en-US" sz="3200" b="1" kern="0" dirty="0">
                <a:solidFill>
                  <a:schemeClr val="tx1">
                    <a:lumMod val="65000"/>
                    <a:lumOff val="35000"/>
                  </a:schemeClr>
                </a:solidFill>
              </a:rPr>
              <a:t>Action </a:t>
            </a:r>
            <a:r>
              <a:rPr lang="en-US" sz="3200" b="1" kern="0" dirty="0" err="1">
                <a:solidFill>
                  <a:schemeClr val="tx1">
                    <a:lumMod val="65000"/>
                    <a:lumOff val="35000"/>
                  </a:schemeClr>
                </a:solidFill>
              </a:rPr>
              <a:t>contre</a:t>
            </a:r>
            <a:r>
              <a:rPr lang="en-US" sz="3200" b="1" kern="0" dirty="0">
                <a:solidFill>
                  <a:schemeClr val="tx1">
                    <a:lumMod val="65000"/>
                    <a:lumOff val="35000"/>
                  </a:schemeClr>
                </a:solidFill>
              </a:rPr>
              <a:t> la </a:t>
            </a:r>
            <a:r>
              <a:rPr lang="en-US" sz="3200" b="1" kern="0" dirty="0" err="1">
                <a:solidFill>
                  <a:schemeClr val="tx1">
                    <a:lumMod val="65000"/>
                    <a:lumOff val="35000"/>
                  </a:schemeClr>
                </a:solidFill>
              </a:rPr>
              <a:t>Faim</a:t>
            </a:r>
            <a:r>
              <a:rPr lang="en-US" sz="3200" b="1" kern="0" dirty="0">
                <a:solidFill>
                  <a:schemeClr val="tx1">
                    <a:lumMod val="65000"/>
                    <a:lumOff val="35000"/>
                  </a:schemeClr>
                </a:solidFill>
              </a:rPr>
              <a:t> (ACF)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Mauritanie</a:t>
            </a:r>
            <a:r>
              <a:rPr lang="en-US" sz="3200" b="1" kern="0" dirty="0">
                <a:solidFill>
                  <a:schemeClr val="tx1">
                    <a:lumMod val="65000"/>
                    <a:lumOff val="35000"/>
                  </a:schemeClr>
                </a:solidFill>
              </a:rPr>
              <a:t> a </a:t>
            </a:r>
            <a:r>
              <a:rPr lang="en-US" sz="3200" b="1" kern="0" dirty="0" err="1">
                <a:solidFill>
                  <a:schemeClr val="tx1">
                    <a:lumMod val="65000"/>
                    <a:lumOff val="35000"/>
                  </a:schemeClr>
                </a:solidFill>
              </a:rPr>
              <a:t>adapté</a:t>
            </a:r>
            <a:r>
              <a:rPr lang="en-US" sz="3200" b="1" kern="0" dirty="0">
                <a:solidFill>
                  <a:schemeClr val="tx1">
                    <a:lumMod val="65000"/>
                    <a:lumOff val="35000"/>
                  </a:schemeClr>
                </a:solidFill>
              </a:rPr>
              <a:t> le questionnaire CAP et </a:t>
            </a:r>
            <a:r>
              <a:rPr lang="en-US" sz="3200" b="1" kern="0" dirty="0" err="1">
                <a:solidFill>
                  <a:schemeClr val="tx1">
                    <a:lumMod val="65000"/>
                    <a:lumOff val="35000"/>
                  </a:schemeClr>
                </a:solidFill>
              </a:rPr>
              <a:t>l’a</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combiné</a:t>
            </a:r>
            <a:r>
              <a:rPr lang="en-US" sz="3200" b="1" kern="0" dirty="0">
                <a:solidFill>
                  <a:schemeClr val="tx1">
                    <a:lumMod val="65000"/>
                    <a:lumOff val="35000"/>
                  </a:schemeClr>
                </a:solidFill>
              </a:rPr>
              <a:t> avec le questionnaire sur </a:t>
            </a:r>
            <a:r>
              <a:rPr lang="en-US" sz="3200" b="1" kern="0" dirty="0" err="1">
                <a:solidFill>
                  <a:schemeClr val="tx1">
                    <a:lumMod val="65000"/>
                    <a:lumOff val="35000"/>
                  </a:schemeClr>
                </a:solidFill>
              </a:rPr>
              <a:t>l’allaitement</a:t>
            </a:r>
            <a:r>
              <a:rPr lang="en-US" sz="3200" b="1" kern="0" dirty="0">
                <a:solidFill>
                  <a:schemeClr val="tx1">
                    <a:lumMod val="65000"/>
                    <a:lumOff val="35000"/>
                  </a:schemeClr>
                </a:solidFill>
              </a:rPr>
              <a:t>. </a:t>
            </a:r>
          </a:p>
          <a:p>
            <a:pPr marL="0" indent="0">
              <a:buNone/>
            </a:pPr>
            <a:endParaRPr lang="en-US" sz="3200" b="1" kern="0" dirty="0">
              <a:solidFill>
                <a:schemeClr val="tx1">
                  <a:lumMod val="65000"/>
                  <a:lumOff val="35000"/>
                </a:schemeClr>
              </a:solidFill>
            </a:endParaRPr>
          </a:p>
          <a:p>
            <a:pPr marL="0" indent="0">
              <a:buNone/>
            </a:pPr>
            <a:r>
              <a:rPr lang="en-US" sz="3200" b="1" kern="0" dirty="0">
                <a:solidFill>
                  <a:schemeClr val="tx1">
                    <a:lumMod val="65000"/>
                    <a:lumOff val="35000"/>
                  </a:schemeClr>
                </a:solidFill>
              </a:rPr>
              <a:t>Des </a:t>
            </a:r>
            <a:r>
              <a:rPr lang="en-US" sz="3200" b="1" kern="0" dirty="0" err="1">
                <a:solidFill>
                  <a:schemeClr val="tx1">
                    <a:lumMod val="65000"/>
                    <a:lumOff val="35000"/>
                  </a:schemeClr>
                </a:solidFill>
              </a:rPr>
              <a:t>exemples</a:t>
            </a:r>
            <a:r>
              <a:rPr lang="en-US" sz="3200" b="1" kern="0" dirty="0">
                <a:solidFill>
                  <a:schemeClr val="tx1">
                    <a:lumMod val="65000"/>
                    <a:lumOff val="35000"/>
                  </a:schemeClr>
                </a:solidFill>
              </a:rPr>
              <a:t> des questions qui </a:t>
            </a:r>
            <a:r>
              <a:rPr lang="en-US" sz="3200" b="1" kern="0" dirty="0" err="1">
                <a:solidFill>
                  <a:schemeClr val="tx1">
                    <a:lumMod val="65000"/>
                    <a:lumOff val="35000"/>
                  </a:schemeClr>
                </a:solidFill>
              </a:rPr>
              <a:t>ont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été</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ajoutées</a:t>
            </a:r>
            <a:r>
              <a:rPr lang="en-US" sz="3200" b="1" kern="0" dirty="0">
                <a:solidFill>
                  <a:schemeClr val="tx1">
                    <a:lumMod val="65000"/>
                    <a:lumOff val="35000"/>
                  </a:schemeClr>
                </a:solidFill>
              </a:rPr>
              <a:t> :</a:t>
            </a:r>
          </a:p>
          <a:p>
            <a:r>
              <a:rPr lang="en-US" sz="3200" b="1" kern="0" dirty="0">
                <a:solidFill>
                  <a:schemeClr val="tx1">
                    <a:lumMod val="65000"/>
                    <a:lumOff val="35000"/>
                  </a:schemeClr>
                </a:solidFill>
              </a:rPr>
              <a:t>Composition du ménage (par </a:t>
            </a:r>
            <a:r>
              <a:rPr lang="en-US" sz="3200" b="1" kern="0" dirty="0" err="1">
                <a:solidFill>
                  <a:schemeClr val="tx1">
                    <a:lumMod val="65000"/>
                    <a:lumOff val="35000"/>
                  </a:schemeClr>
                </a:solidFill>
              </a:rPr>
              <a:t>sexe</a:t>
            </a:r>
            <a:r>
              <a:rPr lang="en-US" sz="3200" b="1" kern="0" dirty="0">
                <a:solidFill>
                  <a:schemeClr val="tx1">
                    <a:lumMod val="65000"/>
                    <a:lumOff val="35000"/>
                  </a:schemeClr>
                </a:solidFill>
              </a:rPr>
              <a:t> et par </a:t>
            </a:r>
            <a:r>
              <a:rPr lang="en-US" sz="3200" b="1" kern="0" dirty="0" err="1">
                <a:solidFill>
                  <a:schemeClr val="tx1">
                    <a:lumMod val="65000"/>
                    <a:lumOff val="35000"/>
                  </a:schemeClr>
                </a:solidFill>
              </a:rPr>
              <a:t>âge</a:t>
            </a:r>
            <a:r>
              <a:rPr lang="en-US" sz="3200" b="1" kern="0" dirty="0">
                <a:solidFill>
                  <a:schemeClr val="tx1">
                    <a:lumMod val="65000"/>
                    <a:lumOff val="35000"/>
                  </a:schemeClr>
                </a:solidFill>
              </a:rPr>
              <a:t>) </a:t>
            </a:r>
          </a:p>
          <a:p>
            <a:pPr lvl="0"/>
            <a:r>
              <a:rPr lang="en-US" sz="3200" b="1" kern="0" dirty="0" err="1">
                <a:solidFill>
                  <a:schemeClr val="tx1">
                    <a:lumMod val="65000"/>
                    <a:lumOff val="35000"/>
                  </a:schemeClr>
                </a:solidFill>
              </a:rPr>
              <a:t>Rôles</a:t>
            </a:r>
            <a:r>
              <a:rPr lang="en-US" sz="3200" b="1" kern="0" dirty="0">
                <a:solidFill>
                  <a:schemeClr val="tx1">
                    <a:lumMod val="65000"/>
                    <a:lumOff val="35000"/>
                  </a:schemeClr>
                </a:solidFill>
              </a:rPr>
              <a:t> et </a:t>
            </a:r>
            <a:r>
              <a:rPr lang="en-US" sz="3200" b="1" kern="0" dirty="0" err="1">
                <a:solidFill>
                  <a:schemeClr val="tx1">
                    <a:lumMod val="65000"/>
                    <a:lumOff val="35000"/>
                  </a:schemeClr>
                </a:solidFill>
              </a:rPr>
              <a:t>responsabilités</a:t>
            </a:r>
            <a:r>
              <a:rPr lang="en-US" sz="3200" b="1" kern="0" dirty="0">
                <a:solidFill>
                  <a:schemeClr val="tx1">
                    <a:lumMod val="65000"/>
                    <a:lumOff val="35000"/>
                  </a:schemeClr>
                </a:solidFill>
              </a:rPr>
              <a:t> des femmes et des hommes au sein du ménage.</a:t>
            </a:r>
          </a:p>
          <a:p>
            <a:pPr lvl="0"/>
            <a:r>
              <a:rPr lang="en-US" sz="3200" b="1" kern="0" dirty="0">
                <a:solidFill>
                  <a:schemeClr val="tx1">
                    <a:lumMod val="65000"/>
                    <a:lumOff val="35000"/>
                  </a:schemeClr>
                </a:solidFill>
              </a:rPr>
              <a:t>Qui a </a:t>
            </a:r>
            <a:r>
              <a:rPr lang="en-US" sz="3200" b="1" kern="0" dirty="0" err="1">
                <a:solidFill>
                  <a:schemeClr val="tx1">
                    <a:lumMod val="65000"/>
                    <a:lumOff val="35000"/>
                  </a:schemeClr>
                </a:solidFill>
              </a:rPr>
              <a:t>accès</a:t>
            </a:r>
            <a:r>
              <a:rPr lang="en-US" sz="3200" b="1" kern="0" dirty="0">
                <a:solidFill>
                  <a:schemeClr val="tx1">
                    <a:lumMod val="65000"/>
                    <a:lumOff val="35000"/>
                  </a:schemeClr>
                </a:solidFill>
              </a:rPr>
              <a:t> et </a:t>
            </a:r>
            <a:r>
              <a:rPr lang="en-US" sz="3200" b="1" kern="0" dirty="0" err="1">
                <a:solidFill>
                  <a:schemeClr val="tx1">
                    <a:lumMod val="65000"/>
                    <a:lumOff val="35000"/>
                  </a:schemeClr>
                </a:solidFill>
              </a:rPr>
              <a:t>contrôle</a:t>
            </a:r>
            <a:r>
              <a:rPr lang="en-US" sz="3200" b="1" kern="0" dirty="0">
                <a:solidFill>
                  <a:schemeClr val="tx1">
                    <a:lumMod val="65000"/>
                    <a:lumOff val="35000"/>
                  </a:schemeClr>
                </a:solidFill>
              </a:rPr>
              <a:t> sur les </a:t>
            </a:r>
            <a:r>
              <a:rPr lang="en-US" sz="3200" b="1" kern="0" dirty="0" err="1">
                <a:solidFill>
                  <a:schemeClr val="tx1">
                    <a:lumMod val="65000"/>
                    <a:lumOff val="35000"/>
                  </a:schemeClr>
                </a:solidFill>
              </a:rPr>
              <a:t>ressources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alimentaires</a:t>
            </a:r>
            <a:r>
              <a:rPr lang="en-US" sz="3200" b="1" kern="0" dirty="0">
                <a:solidFill>
                  <a:schemeClr val="tx1">
                    <a:lumMod val="65000"/>
                    <a:lumOff val="35000"/>
                  </a:schemeClr>
                </a:solidFill>
              </a:rPr>
              <a:t>. </a:t>
            </a:r>
          </a:p>
          <a:p>
            <a:pPr lvl="0"/>
            <a:r>
              <a:rPr lang="en-US" sz="3200" b="1" kern="0" dirty="0" err="1">
                <a:solidFill>
                  <a:schemeClr val="tx1">
                    <a:lumMod val="65000"/>
                    <a:lumOff val="35000"/>
                  </a:schemeClr>
                </a:solidFill>
              </a:rPr>
              <a:t>Tabous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alimentaires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ainsi</a:t>
            </a:r>
            <a:r>
              <a:rPr lang="en-US" sz="3200" b="1" kern="0" dirty="0">
                <a:solidFill>
                  <a:schemeClr val="tx1">
                    <a:lumMod val="65000"/>
                    <a:lumOff val="35000"/>
                  </a:schemeClr>
                </a:solidFill>
              </a:rPr>
              <a:t> que qui mange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premier et qui mange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dernier</a:t>
            </a:r>
          </a:p>
          <a:p>
            <a:pPr marL="0" indent="0">
              <a:buNone/>
            </a:pPr>
            <a:endParaRPr lang="en-US" sz="3200" b="1" kern="0" dirty="0">
              <a:solidFill>
                <a:schemeClr val="tx1">
                  <a:lumMod val="65000"/>
                  <a:lumOff val="35000"/>
                </a:schemeClr>
              </a:solidFill>
            </a:endParaRPr>
          </a:p>
          <a:p>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9972902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4673"/>
            <a:ext cx="12192000" cy="1289956"/>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sz="2800" dirty="0" err="1">
                <a:solidFill>
                  <a:schemeClr val="tx1">
                    <a:lumMod val="65000"/>
                    <a:lumOff val="35000"/>
                  </a:schemeClr>
                </a:solidFill>
                <a:latin typeface="Arial" pitchFamily="34"/>
                <a:ea typeface="+mj-ea"/>
                <a:cs typeface="Arial" pitchFamily="34"/>
              </a:rPr>
              <a:t>Exercice</a:t>
            </a:r>
            <a:r>
              <a:rPr lang="en-US" sz="2800" dirty="0">
                <a:solidFill>
                  <a:schemeClr val="tx1">
                    <a:lumMod val="65000"/>
                    <a:lumOff val="35000"/>
                  </a:schemeClr>
                </a:solidFill>
                <a:latin typeface="Arial" pitchFamily="34"/>
                <a:ea typeface="+mj-ea"/>
                <a:cs typeface="Arial" pitchFamily="34"/>
              </a:rPr>
              <a:t> : </a:t>
            </a:r>
            <a:r>
              <a:rPr lang="en-US" sz="2800" dirty="0" err="1">
                <a:solidFill>
                  <a:schemeClr val="tx1">
                    <a:lumMod val="65000"/>
                    <a:lumOff val="35000"/>
                  </a:schemeClr>
                </a:solidFill>
                <a:latin typeface="Arial" pitchFamily="34"/>
                <a:ea typeface="+mj-ea"/>
                <a:cs typeface="Arial" pitchFamily="34"/>
              </a:rPr>
              <a:t>intégrer</a:t>
            </a:r>
            <a:r>
              <a:rPr lang="en-US" sz="2800" dirty="0">
                <a:solidFill>
                  <a:schemeClr val="tx1">
                    <a:lumMod val="65000"/>
                    <a:lumOff val="35000"/>
                  </a:schemeClr>
                </a:solidFill>
                <a:latin typeface="Arial" pitchFamily="34"/>
                <a:ea typeface="+mj-ea"/>
                <a:cs typeface="Arial" pitchFamily="34"/>
              </a:rPr>
              <a:t> les questions de genre/VBG </a:t>
            </a:r>
            <a:r>
              <a:rPr lang="en-US" sz="2800" dirty="0" err="1">
                <a:solidFill>
                  <a:schemeClr val="tx1">
                    <a:lumMod val="65000"/>
                    <a:lumOff val="35000"/>
                  </a:schemeClr>
                </a:solidFill>
                <a:latin typeface="Arial" pitchFamily="34"/>
                <a:ea typeface="+mj-ea"/>
                <a:cs typeface="Arial" pitchFamily="34"/>
              </a:rPr>
              <a:t>dans</a:t>
            </a:r>
            <a:r>
              <a:rPr lang="en-US" sz="2800" dirty="0">
                <a:solidFill>
                  <a:schemeClr val="tx1">
                    <a:lumMod val="65000"/>
                    <a:lumOff val="35000"/>
                  </a:schemeClr>
                </a:solidFill>
                <a:latin typeface="Arial" pitchFamily="34"/>
                <a:ea typeface="+mj-ea"/>
                <a:cs typeface="Arial" pitchFamily="34"/>
              </a:rPr>
              <a:t> les </a:t>
            </a:r>
            <a:r>
              <a:rPr lang="en-US" sz="2800" dirty="0" err="1">
                <a:solidFill>
                  <a:schemeClr val="tx1">
                    <a:lumMod val="65000"/>
                    <a:lumOff val="35000"/>
                  </a:schemeClr>
                </a:solidFill>
                <a:latin typeface="Arial" pitchFamily="34"/>
                <a:ea typeface="+mj-ea"/>
                <a:cs typeface="Arial" pitchFamily="34"/>
              </a:rPr>
              <a:t>évaluations</a:t>
            </a:r>
            <a:r>
              <a:rPr lang="en-US" sz="2800" dirty="0">
                <a:solidFill>
                  <a:schemeClr val="tx1">
                    <a:lumMod val="65000"/>
                    <a:lumOff val="35000"/>
                  </a:schemeClr>
                </a:solidFill>
                <a:latin typeface="Arial" pitchFamily="34"/>
                <a:ea typeface="+mj-ea"/>
                <a:cs typeface="Arial" pitchFamily="34"/>
              </a:rPr>
              <a:t> </a:t>
            </a:r>
            <a:r>
              <a:rPr lang="en-US" sz="2800" dirty="0" err="1">
                <a:solidFill>
                  <a:schemeClr val="tx1">
                    <a:lumMod val="65000"/>
                    <a:lumOff val="35000"/>
                  </a:schemeClr>
                </a:solidFill>
                <a:latin typeface="Arial" pitchFamily="34"/>
                <a:ea typeface="+mj-ea"/>
                <a:cs typeface="Arial" pitchFamily="34"/>
              </a:rPr>
              <a:t>réguliers</a:t>
            </a:r>
            <a:endParaRPr lang="en-US" sz="2800" dirty="0">
              <a:solidFill>
                <a:schemeClr val="tx1">
                  <a:lumMod val="65000"/>
                  <a:lumOff val="35000"/>
                </a:schemeClr>
              </a:solidFill>
              <a:latin typeface="Arial" pitchFamily="34"/>
              <a:ea typeface="+mj-ea"/>
              <a:cs typeface="Arial" pitchFamily="34"/>
            </a:endParaRPr>
          </a:p>
        </p:txBody>
      </p:sp>
      <p:sp>
        <p:nvSpPr>
          <p:cNvPr id="3" name="Content Placeholder 2"/>
          <p:cNvSpPr>
            <a:spLocks noGrp="1"/>
          </p:cNvSpPr>
          <p:nvPr>
            <p:ph idx="1"/>
          </p:nvPr>
        </p:nvSpPr>
        <p:spPr>
          <a:xfrm>
            <a:off x="0" y="1175657"/>
            <a:ext cx="12192000" cy="5001306"/>
          </a:xfrm>
          <a:noFill/>
          <a:ln>
            <a:noFill/>
          </a:ln>
        </p:spPr>
        <p:style>
          <a:lnRef idx="0">
            <a:scrgbClr r="0" g="0" b="0"/>
          </a:lnRef>
          <a:fillRef idx="0">
            <a:scrgbClr r="0" g="0" b="0"/>
          </a:fillRef>
          <a:effectRef idx="0">
            <a:scrgbClr r="0" g="0" b="0"/>
          </a:effectRef>
          <a:fontRef idx="minor">
            <a:schemeClr val="dk1"/>
          </a:fontRef>
        </p:style>
        <p:txBody>
          <a:bodyPr>
            <a:normAutofit fontScale="62500" lnSpcReduction="20000"/>
          </a:bodyPr>
          <a:lstStyle/>
          <a:p>
            <a:pPr marL="0" indent="0">
              <a:buNone/>
            </a:pPr>
            <a:r>
              <a:rPr lang="en-US" sz="4600" b="1" kern="0" dirty="0">
                <a:solidFill>
                  <a:schemeClr val="tx1">
                    <a:lumMod val="65000"/>
                    <a:lumOff val="35000"/>
                  </a:schemeClr>
                </a:solidFill>
              </a:rPr>
              <a:t>Revoir et comparer</a:t>
            </a:r>
          </a:p>
          <a:p>
            <a:pPr marL="0" indent="0">
              <a:buNone/>
            </a:pPr>
            <a:endParaRPr lang="en-US" sz="4600" b="1" kern="0" dirty="0">
              <a:solidFill>
                <a:schemeClr val="tx1">
                  <a:lumMod val="65000"/>
                  <a:lumOff val="35000"/>
                </a:schemeClr>
              </a:solidFill>
            </a:endParaRPr>
          </a:p>
          <a:p>
            <a:pPr marL="0" indent="0">
              <a:buNone/>
            </a:pPr>
            <a:r>
              <a:rPr lang="en-US" sz="4600" b="1" kern="0" dirty="0" err="1">
                <a:solidFill>
                  <a:schemeClr val="tx1">
                    <a:lumMod val="65000"/>
                    <a:lumOff val="35000"/>
                  </a:schemeClr>
                </a:solidFill>
              </a:rPr>
              <a:t>En</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quatre</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groupes</a:t>
            </a:r>
            <a:r>
              <a:rPr lang="en-US" sz="4600" b="1" kern="0" dirty="0">
                <a:solidFill>
                  <a:schemeClr val="tx1">
                    <a:lumMod val="65000"/>
                    <a:lumOff val="35000"/>
                  </a:schemeClr>
                </a:solidFill>
              </a:rPr>
              <a:t> : Comparer les </a:t>
            </a:r>
            <a:r>
              <a:rPr lang="en-US" sz="4600" b="1" kern="0" dirty="0" err="1">
                <a:solidFill>
                  <a:schemeClr val="tx1">
                    <a:lumMod val="65000"/>
                    <a:lumOff val="35000"/>
                  </a:schemeClr>
                </a:solidFill>
              </a:rPr>
              <a:t>domaines</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d’investigation</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dans</a:t>
            </a:r>
            <a:r>
              <a:rPr lang="en-US" sz="4600" b="1" kern="0" dirty="0">
                <a:solidFill>
                  <a:schemeClr val="tx1">
                    <a:lumMod val="65000"/>
                    <a:lumOff val="35000"/>
                  </a:schemeClr>
                </a:solidFill>
              </a:rPr>
              <a:t> les directives de VBG et les </a:t>
            </a:r>
            <a:r>
              <a:rPr lang="en-US" sz="4600" b="1" kern="0" dirty="0" err="1">
                <a:solidFill>
                  <a:schemeClr val="tx1">
                    <a:lumMod val="65000"/>
                    <a:lumOff val="35000"/>
                  </a:schemeClr>
                </a:solidFill>
              </a:rPr>
              <a:t>extraits</a:t>
            </a:r>
            <a:r>
              <a:rPr lang="en-US" sz="4600" b="1" kern="0" dirty="0">
                <a:solidFill>
                  <a:schemeClr val="tx1">
                    <a:lumMod val="65000"/>
                    <a:lumOff val="35000"/>
                  </a:schemeClr>
                </a:solidFill>
              </a:rPr>
              <a:t> du questionnaire.</a:t>
            </a:r>
          </a:p>
          <a:p>
            <a:pPr marL="0" indent="0">
              <a:buNone/>
            </a:pPr>
            <a:endParaRPr lang="en-US" sz="4600" b="1" kern="0" dirty="0">
              <a:solidFill>
                <a:schemeClr val="tx1">
                  <a:lumMod val="65000"/>
                  <a:lumOff val="35000"/>
                </a:schemeClr>
              </a:solidFill>
            </a:endParaRPr>
          </a:p>
          <a:p>
            <a:pPr marL="0" indent="0">
              <a:buNone/>
            </a:pPr>
            <a:r>
              <a:rPr lang="en-US" sz="4600" b="1" kern="0" dirty="0" err="1">
                <a:solidFill>
                  <a:schemeClr val="tx1">
                    <a:lumMod val="65000"/>
                    <a:lumOff val="35000"/>
                  </a:schemeClr>
                </a:solidFill>
              </a:rPr>
              <a:t>Quels</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sont</a:t>
            </a:r>
            <a:r>
              <a:rPr lang="en-US" sz="4600" b="1" kern="0" dirty="0">
                <a:solidFill>
                  <a:schemeClr val="tx1">
                    <a:lumMod val="65000"/>
                    <a:lumOff val="35000"/>
                  </a:schemeClr>
                </a:solidFill>
              </a:rPr>
              <a:t> les </a:t>
            </a:r>
            <a:r>
              <a:rPr lang="en-US" sz="4600" b="1" kern="0" dirty="0" err="1">
                <a:solidFill>
                  <a:schemeClr val="tx1">
                    <a:lumMod val="65000"/>
                    <a:lumOff val="35000"/>
                  </a:schemeClr>
                </a:solidFill>
              </a:rPr>
              <a:t>risques</a:t>
            </a:r>
            <a:r>
              <a:rPr lang="en-US" sz="4600" b="1" kern="0" dirty="0">
                <a:solidFill>
                  <a:schemeClr val="tx1">
                    <a:lumMod val="65000"/>
                    <a:lumOff val="35000"/>
                  </a:schemeClr>
                </a:solidFill>
              </a:rPr>
              <a:t> et les </a:t>
            </a:r>
            <a:r>
              <a:rPr lang="en-US" sz="4600" b="1" kern="0" dirty="0" err="1">
                <a:solidFill>
                  <a:schemeClr val="tx1">
                    <a:lumMod val="65000"/>
                    <a:lumOff val="35000"/>
                  </a:schemeClr>
                </a:solidFill>
              </a:rPr>
              <a:t>considérations</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liées</a:t>
            </a:r>
            <a:r>
              <a:rPr lang="en-US" sz="4600" b="1" kern="0" dirty="0">
                <a:solidFill>
                  <a:schemeClr val="tx1">
                    <a:lumMod val="65000"/>
                    <a:lumOff val="35000"/>
                  </a:schemeClr>
                </a:solidFill>
              </a:rPr>
              <a:t> au genre et à la VBG qui </a:t>
            </a:r>
            <a:r>
              <a:rPr lang="en-US" sz="4600" b="1" kern="0" dirty="0" err="1">
                <a:solidFill>
                  <a:schemeClr val="tx1">
                    <a:lumMod val="65000"/>
                    <a:lumOff val="35000"/>
                  </a:schemeClr>
                </a:solidFill>
              </a:rPr>
              <a:t>sont</a:t>
            </a:r>
            <a:r>
              <a:rPr lang="en-US" sz="4600" b="1" kern="0" dirty="0">
                <a:solidFill>
                  <a:schemeClr val="tx1">
                    <a:lumMod val="65000"/>
                    <a:lumOff val="35000"/>
                  </a:schemeClr>
                </a:solidFill>
              </a:rPr>
              <a:t> déjà </a:t>
            </a:r>
            <a:r>
              <a:rPr lang="en-US" sz="4600" b="1" kern="0" dirty="0" err="1">
                <a:solidFill>
                  <a:schemeClr val="tx1">
                    <a:lumMod val="65000"/>
                    <a:lumOff val="35000"/>
                  </a:schemeClr>
                </a:solidFill>
              </a:rPr>
              <a:t>intégrés</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dans</a:t>
            </a:r>
            <a:r>
              <a:rPr lang="en-US" sz="4600" b="1" kern="0" dirty="0">
                <a:solidFill>
                  <a:schemeClr val="tx1">
                    <a:lumMod val="65000"/>
                    <a:lumOff val="35000"/>
                  </a:schemeClr>
                </a:solidFill>
              </a:rPr>
              <a:t> le questionnaire ?</a:t>
            </a:r>
          </a:p>
          <a:p>
            <a:pPr marL="0" indent="0">
              <a:buNone/>
            </a:pPr>
            <a:endParaRPr lang="en-US" sz="4600" b="1" kern="0" dirty="0">
              <a:solidFill>
                <a:schemeClr val="tx1">
                  <a:lumMod val="65000"/>
                  <a:lumOff val="35000"/>
                </a:schemeClr>
              </a:solidFill>
            </a:endParaRPr>
          </a:p>
          <a:p>
            <a:pPr marL="0" indent="0">
              <a:buNone/>
            </a:pPr>
            <a:r>
              <a:rPr lang="en-US" sz="4600" b="1" kern="0" dirty="0">
                <a:solidFill>
                  <a:schemeClr val="tx1">
                    <a:lumMod val="65000"/>
                    <a:lumOff val="35000"/>
                  </a:schemeClr>
                </a:solidFill>
              </a:rPr>
              <a:t>Y a-t-</a:t>
            </a:r>
            <a:r>
              <a:rPr lang="en-US" sz="4600" b="1" kern="0" dirty="0" err="1">
                <a:solidFill>
                  <a:schemeClr val="tx1">
                    <a:lumMod val="65000"/>
                    <a:lumOff val="35000"/>
                  </a:schemeClr>
                </a:solidFill>
              </a:rPr>
              <a:t>il</a:t>
            </a:r>
            <a:r>
              <a:rPr lang="en-US" sz="4600" b="1" kern="0" dirty="0">
                <a:solidFill>
                  <a:schemeClr val="tx1">
                    <a:lumMod val="65000"/>
                    <a:lumOff val="35000"/>
                  </a:schemeClr>
                </a:solidFill>
              </a:rPr>
              <a:t> des </a:t>
            </a:r>
            <a:r>
              <a:rPr lang="en-US" sz="4600" b="1" kern="0" dirty="0" err="1">
                <a:solidFill>
                  <a:schemeClr val="tx1">
                    <a:lumMod val="65000"/>
                    <a:lumOff val="35000"/>
                  </a:schemeClr>
                </a:solidFill>
              </a:rPr>
              <a:t>lacunes</a:t>
            </a:r>
            <a:r>
              <a:rPr lang="en-US" sz="4600" b="1" kern="0" dirty="0">
                <a:solidFill>
                  <a:schemeClr val="tx1">
                    <a:lumMod val="65000"/>
                    <a:lumOff val="35000"/>
                  </a:schemeClr>
                </a:solidFill>
              </a:rPr>
              <a:t> ?</a:t>
            </a:r>
          </a:p>
          <a:p>
            <a:pPr marL="0" indent="0">
              <a:buNone/>
            </a:pPr>
            <a:endParaRPr lang="en-US" sz="4600" b="1" kern="0" dirty="0">
              <a:solidFill>
                <a:schemeClr val="tx1">
                  <a:lumMod val="65000"/>
                  <a:lumOff val="35000"/>
                </a:schemeClr>
              </a:solidFill>
            </a:endParaRPr>
          </a:p>
          <a:p>
            <a:pPr marL="0" indent="0">
              <a:spcAft>
                <a:spcPts val="1200"/>
              </a:spcAft>
              <a:buNone/>
            </a:pPr>
            <a:r>
              <a:rPr lang="en-US" sz="4600" b="1" kern="0" dirty="0">
                <a:solidFill>
                  <a:schemeClr val="tx1">
                    <a:lumMod val="65000"/>
                    <a:lumOff val="35000"/>
                  </a:schemeClr>
                </a:solidFill>
              </a:rPr>
              <a:t>Comment </a:t>
            </a:r>
            <a:r>
              <a:rPr lang="en-US" sz="4600" b="1" kern="0" dirty="0" err="1">
                <a:solidFill>
                  <a:schemeClr val="tx1">
                    <a:lumMod val="65000"/>
                    <a:lumOff val="35000"/>
                  </a:schemeClr>
                </a:solidFill>
              </a:rPr>
              <a:t>est-ce</a:t>
            </a:r>
            <a:r>
              <a:rPr lang="en-US" sz="4600" b="1" kern="0" dirty="0">
                <a:solidFill>
                  <a:schemeClr val="tx1">
                    <a:lumMod val="65000"/>
                    <a:lumOff val="35000"/>
                  </a:schemeClr>
                </a:solidFill>
              </a:rPr>
              <a:t> que le questionnaire </a:t>
            </a:r>
            <a:r>
              <a:rPr lang="en-US" sz="4600" b="1" kern="0" dirty="0" err="1">
                <a:solidFill>
                  <a:schemeClr val="tx1">
                    <a:lumMod val="65000"/>
                    <a:lumOff val="35000"/>
                  </a:schemeClr>
                </a:solidFill>
              </a:rPr>
              <a:t>pourrait</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être</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modifié</a:t>
            </a:r>
            <a:r>
              <a:rPr lang="en-US" sz="4600" b="1" kern="0" dirty="0">
                <a:solidFill>
                  <a:schemeClr val="tx1">
                    <a:lumMod val="65000"/>
                    <a:lumOff val="35000"/>
                  </a:schemeClr>
                </a:solidFill>
              </a:rPr>
              <a:t> pour </a:t>
            </a:r>
            <a:r>
              <a:rPr lang="en-US" sz="4600" b="1" kern="0" dirty="0" err="1">
                <a:solidFill>
                  <a:schemeClr val="tx1">
                    <a:lumMod val="65000"/>
                    <a:lumOff val="35000"/>
                  </a:schemeClr>
                </a:solidFill>
              </a:rPr>
              <a:t>mieux</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répondre</a:t>
            </a:r>
            <a:r>
              <a:rPr lang="en-US" sz="4600" b="1" kern="0" dirty="0">
                <a:solidFill>
                  <a:schemeClr val="tx1">
                    <a:lumMod val="65000"/>
                    <a:lumOff val="35000"/>
                  </a:schemeClr>
                </a:solidFill>
              </a:rPr>
              <a:t> aux </a:t>
            </a:r>
            <a:r>
              <a:rPr lang="en-US" sz="4600" b="1" kern="0" dirty="0" err="1">
                <a:solidFill>
                  <a:schemeClr val="tx1">
                    <a:lumMod val="65000"/>
                    <a:lumOff val="35000"/>
                  </a:schemeClr>
                </a:solidFill>
              </a:rPr>
              <a:t>risques</a:t>
            </a:r>
            <a:r>
              <a:rPr lang="en-US" sz="4600" b="1" kern="0" dirty="0">
                <a:solidFill>
                  <a:schemeClr val="tx1">
                    <a:lumMod val="65000"/>
                    <a:lumOff val="35000"/>
                  </a:schemeClr>
                </a:solidFill>
              </a:rPr>
              <a:t> </a:t>
            </a:r>
            <a:r>
              <a:rPr lang="en-US" sz="4600" b="1" kern="0" dirty="0" err="1">
                <a:solidFill>
                  <a:schemeClr val="tx1">
                    <a:lumMod val="65000"/>
                    <a:lumOff val="35000"/>
                  </a:schemeClr>
                </a:solidFill>
              </a:rPr>
              <a:t>potentiels</a:t>
            </a:r>
            <a:r>
              <a:rPr lang="en-US" sz="4600" b="1" kern="0" dirty="0">
                <a:solidFill>
                  <a:schemeClr val="tx1">
                    <a:lumMod val="65000"/>
                    <a:lumOff val="35000"/>
                  </a:schemeClr>
                </a:solidFill>
              </a:rPr>
              <a:t> de la VBG ?</a:t>
            </a:r>
          </a:p>
          <a:p>
            <a:endParaRPr lang="en-US" dirty="0"/>
          </a:p>
        </p:txBody>
      </p:sp>
    </p:spTree>
    <p:extLst>
      <p:ext uri="{BB962C8B-B14F-4D97-AF65-F5344CB8AC3E}">
        <p14:creationId xmlns:p14="http://schemas.microsoft.com/office/powerpoint/2010/main" val="38250578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98212"/>
            <a:ext cx="12192000" cy="1273628"/>
          </a:xfrm>
        </p:spPr>
        <p:txBody>
          <a:bodyPr>
            <a:normAutofit/>
          </a:bodyPr>
          <a:lstStyle/>
          <a:p>
            <a:r>
              <a:rPr lang="en-US" sz="2800" dirty="0" err="1">
                <a:solidFill>
                  <a:schemeClr val="tx1">
                    <a:lumMod val="65000"/>
                    <a:lumOff val="35000"/>
                  </a:schemeClr>
                </a:solidFill>
                <a:latin typeface="Arial" pitchFamily="34"/>
                <a:cs typeface="Arial" pitchFamily="34"/>
              </a:rPr>
              <a:t>Étapes</a:t>
            </a:r>
            <a:r>
              <a:rPr lang="en-US" sz="2800" dirty="0">
                <a:solidFill>
                  <a:schemeClr val="tx1">
                    <a:lumMod val="65000"/>
                    <a:lumOff val="35000"/>
                  </a:schemeClr>
                </a:solidFill>
                <a:latin typeface="Arial" pitchFamily="34"/>
                <a:cs typeface="Arial" pitchFamily="34"/>
              </a:rPr>
              <a:t> de </a:t>
            </a:r>
            <a:r>
              <a:rPr lang="en-US" sz="2800" dirty="0" err="1">
                <a:solidFill>
                  <a:schemeClr val="tx1">
                    <a:lumMod val="65000"/>
                    <a:lumOff val="35000"/>
                  </a:schemeClr>
                </a:solidFill>
                <a:latin typeface="Arial" pitchFamily="34"/>
                <a:cs typeface="Arial" pitchFamily="34"/>
              </a:rPr>
              <a:t>l’évaluation</a:t>
            </a:r>
            <a:r>
              <a:rPr lang="en-US" sz="2800" dirty="0">
                <a:solidFill>
                  <a:schemeClr val="tx1">
                    <a:lumMod val="65000"/>
                    <a:lumOff val="35000"/>
                  </a:schemeClr>
                </a:solidFill>
                <a:latin typeface="Arial" pitchFamily="34"/>
                <a:cs typeface="Arial" pitchFamily="34"/>
              </a:rPr>
              <a:t> – </a:t>
            </a:r>
            <a:r>
              <a:rPr lang="en-US" sz="2800" dirty="0" err="1">
                <a:solidFill>
                  <a:schemeClr val="tx1">
                    <a:lumMod val="65000"/>
                    <a:lumOff val="35000"/>
                  </a:schemeClr>
                </a:solidFill>
                <a:latin typeface="Arial" pitchFamily="34"/>
                <a:cs typeface="Arial" pitchFamily="34"/>
              </a:rPr>
              <a:t>analyser</a:t>
            </a:r>
            <a:r>
              <a:rPr lang="en-US" sz="2800" dirty="0">
                <a:solidFill>
                  <a:schemeClr val="tx1">
                    <a:lumMod val="65000"/>
                    <a:lumOff val="35000"/>
                  </a:schemeClr>
                </a:solidFill>
                <a:latin typeface="Arial" pitchFamily="34"/>
                <a:cs typeface="Arial" pitchFamily="34"/>
              </a:rPr>
              <a:t> les </a:t>
            </a:r>
            <a:r>
              <a:rPr lang="en-US" sz="2800" dirty="0" err="1">
                <a:solidFill>
                  <a:schemeClr val="tx1">
                    <a:lumMod val="65000"/>
                    <a:lumOff val="35000"/>
                  </a:schemeClr>
                </a:solidFill>
                <a:latin typeface="Arial" pitchFamily="34"/>
                <a:cs typeface="Arial" pitchFamily="34"/>
              </a:rPr>
              <a:t>données</a:t>
            </a:r>
            <a:r>
              <a:rPr lang="en-US" sz="2800" dirty="0">
                <a:solidFill>
                  <a:schemeClr val="tx1">
                    <a:lumMod val="65000"/>
                    <a:lumOff val="35000"/>
                  </a:schemeClr>
                </a:solidFill>
                <a:latin typeface="Arial" pitchFamily="34"/>
                <a:cs typeface="Arial" pitchFamily="34"/>
              </a:rPr>
              <a:t> et developer des recommendations</a:t>
            </a:r>
            <a:endParaRPr lang="en-US" sz="2800" dirty="0"/>
          </a:p>
        </p:txBody>
      </p:sp>
      <p:sp>
        <p:nvSpPr>
          <p:cNvPr id="3" name="Content Placeholder 2"/>
          <p:cNvSpPr>
            <a:spLocks noGrp="1"/>
          </p:cNvSpPr>
          <p:nvPr>
            <p:ph idx="1"/>
          </p:nvPr>
        </p:nvSpPr>
        <p:spPr>
          <a:xfrm>
            <a:off x="342900" y="1371601"/>
            <a:ext cx="11544300" cy="4648202"/>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fr-FR" sz="3200" b="1" kern="0" dirty="0">
                <a:solidFill>
                  <a:schemeClr val="tx1">
                    <a:lumMod val="65000"/>
                    <a:lumOff val="35000"/>
                  </a:schemeClr>
                </a:solidFill>
              </a:rPr>
              <a:t>L'analyse doit suivre la collecte d'informations sur le genre et porter sur les aspects spécifiques du genre, de l'âge et de la diversité afin de développer une vue d'ensemble des problèmes de nutrition dans la zone concernée selon l’âge et le sexe.</a:t>
            </a:r>
            <a:endParaRPr lang="en-US" sz="3200" b="1" kern="0" dirty="0">
              <a:solidFill>
                <a:schemeClr val="tx1">
                  <a:lumMod val="65000"/>
                  <a:lumOff val="35000"/>
                </a:schemeClr>
              </a:solidFill>
            </a:endParaRPr>
          </a:p>
          <a:p>
            <a:r>
              <a:rPr lang="en-US" sz="3200" b="1" kern="0" dirty="0" err="1">
                <a:solidFill>
                  <a:schemeClr val="tx1">
                    <a:lumMod val="65000"/>
                    <a:lumOff val="35000"/>
                  </a:schemeClr>
                </a:solidFill>
              </a:rPr>
              <a:t>Assurez-vous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d’analyser</a:t>
            </a:r>
            <a:r>
              <a:rPr lang="en-US" sz="3200" b="1" kern="0" dirty="0">
                <a:solidFill>
                  <a:schemeClr val="tx1">
                    <a:lumMod val="65000"/>
                    <a:lumOff val="35000"/>
                  </a:schemeClr>
                </a:solidFill>
              </a:rPr>
              <a:t> les DVSA</a:t>
            </a:r>
          </a:p>
          <a:p>
            <a:r>
              <a:rPr lang="en-US" sz="3200" b="1" kern="0" dirty="0" err="1">
                <a:solidFill>
                  <a:schemeClr val="tx1">
                    <a:lumMod val="65000"/>
                    <a:lumOff val="35000"/>
                  </a:schemeClr>
                </a:solidFill>
              </a:rPr>
              <a:t>Utilisez</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résultats</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l’analyse</a:t>
            </a:r>
            <a:r>
              <a:rPr lang="en-US" sz="3200" b="1" kern="0" dirty="0">
                <a:solidFill>
                  <a:schemeClr val="tx1">
                    <a:lumMod val="65000"/>
                    <a:lumOff val="35000"/>
                  </a:schemeClr>
                </a:solidFill>
              </a:rPr>
              <a:t> pour faire de la </a:t>
            </a:r>
            <a:r>
              <a:rPr lang="en-US" sz="3200" b="1" kern="0" dirty="0" err="1">
                <a:solidFill>
                  <a:schemeClr val="tx1">
                    <a:lumMod val="65000"/>
                    <a:lumOff val="35000"/>
                  </a:schemeClr>
                </a:solidFill>
              </a:rPr>
              <a:t>planification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stratégique</a:t>
            </a:r>
            <a:r>
              <a:rPr lang="en-US" sz="3200" b="1" kern="0" dirty="0">
                <a:solidFill>
                  <a:schemeClr val="tx1">
                    <a:lumMod val="65000"/>
                    <a:lumOff val="35000"/>
                  </a:schemeClr>
                </a:solidFill>
              </a:rPr>
              <a:t>. </a:t>
            </a:r>
          </a:p>
        </p:txBody>
      </p:sp>
    </p:spTree>
    <p:extLst>
      <p:ext uri="{BB962C8B-B14F-4D97-AF65-F5344CB8AC3E}">
        <p14:creationId xmlns:p14="http://schemas.microsoft.com/office/powerpoint/2010/main" val="25094175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26572"/>
            <a:ext cx="12192000" cy="1322615"/>
          </a:xfrm>
        </p:spPr>
        <p:txBody>
          <a:bodyPr>
            <a:normAutofit/>
          </a:bodyPr>
          <a:lstStyle/>
          <a:p>
            <a:r>
              <a:rPr lang="en-US" sz="3000" dirty="0" err="1">
                <a:solidFill>
                  <a:prstClr val="black">
                    <a:lumMod val="65000"/>
                    <a:lumOff val="35000"/>
                  </a:prstClr>
                </a:solidFill>
                <a:latin typeface="Arial" pitchFamily="34"/>
                <a:ea typeface="+mn-ea"/>
                <a:cs typeface="Arial" pitchFamily="34"/>
              </a:rPr>
              <a:t>Étude</a:t>
            </a:r>
            <a:r>
              <a:rPr lang="en-US" sz="3000" dirty="0">
                <a:solidFill>
                  <a:prstClr val="black">
                    <a:lumMod val="65000"/>
                    <a:lumOff val="35000"/>
                  </a:prstClr>
                </a:solidFill>
                <a:latin typeface="Arial" pitchFamily="34"/>
                <a:ea typeface="+mn-ea"/>
                <a:cs typeface="Arial" pitchFamily="34"/>
              </a:rPr>
              <a:t> de </a:t>
            </a:r>
            <a:r>
              <a:rPr lang="en-US" sz="3000" dirty="0" err="1">
                <a:solidFill>
                  <a:prstClr val="black">
                    <a:lumMod val="65000"/>
                    <a:lumOff val="35000"/>
                  </a:prstClr>
                </a:solidFill>
                <a:latin typeface="Arial" pitchFamily="34"/>
                <a:ea typeface="+mn-ea"/>
                <a:cs typeface="Arial" pitchFamily="34"/>
              </a:rPr>
              <a:t>cas</a:t>
            </a:r>
            <a:r>
              <a:rPr lang="en-US" sz="3000" dirty="0">
                <a:solidFill>
                  <a:prstClr val="black">
                    <a:lumMod val="65000"/>
                    <a:lumOff val="35000"/>
                  </a:prstClr>
                </a:solidFill>
                <a:latin typeface="Arial" pitchFamily="34"/>
                <a:ea typeface="+mn-ea"/>
                <a:cs typeface="Arial" pitchFamily="34"/>
              </a:rPr>
              <a:t> : </a:t>
            </a:r>
            <a:r>
              <a:rPr lang="en-US" sz="3000" dirty="0" err="1">
                <a:solidFill>
                  <a:prstClr val="black">
                    <a:lumMod val="65000"/>
                    <a:lumOff val="35000"/>
                  </a:prstClr>
                </a:solidFill>
                <a:latin typeface="Arial" pitchFamily="34"/>
                <a:ea typeface="+mn-ea"/>
                <a:cs typeface="Arial" pitchFamily="34"/>
              </a:rPr>
              <a:t>Analyser</a:t>
            </a:r>
            <a:r>
              <a:rPr lang="en-US" sz="3000" dirty="0">
                <a:solidFill>
                  <a:prstClr val="black">
                    <a:lumMod val="65000"/>
                    <a:lumOff val="35000"/>
                  </a:prstClr>
                </a:solidFill>
                <a:latin typeface="Arial" pitchFamily="34"/>
                <a:ea typeface="+mn-ea"/>
                <a:cs typeface="Arial" pitchFamily="34"/>
              </a:rPr>
              <a:t> les </a:t>
            </a:r>
            <a:r>
              <a:rPr lang="en-US" sz="3000" dirty="0" err="1">
                <a:solidFill>
                  <a:prstClr val="black">
                    <a:lumMod val="65000"/>
                    <a:lumOff val="35000"/>
                  </a:prstClr>
                </a:solidFill>
                <a:latin typeface="Arial" pitchFamily="34"/>
                <a:ea typeface="+mn-ea"/>
                <a:cs typeface="Arial" pitchFamily="34"/>
              </a:rPr>
              <a:t>données</a:t>
            </a:r>
            <a:r>
              <a:rPr lang="en-US" sz="3000" dirty="0">
                <a:solidFill>
                  <a:prstClr val="black">
                    <a:lumMod val="65000"/>
                    <a:lumOff val="35000"/>
                  </a:prstClr>
                </a:solidFill>
                <a:latin typeface="Arial" pitchFamily="34"/>
                <a:ea typeface="+mn-ea"/>
                <a:cs typeface="Arial" pitchFamily="34"/>
              </a:rPr>
              <a:t> et </a:t>
            </a:r>
            <a:r>
              <a:rPr lang="en-US" sz="3000" dirty="0" err="1">
                <a:solidFill>
                  <a:prstClr val="black">
                    <a:lumMod val="65000"/>
                    <a:lumOff val="35000"/>
                  </a:prstClr>
                </a:solidFill>
                <a:latin typeface="Arial" pitchFamily="34"/>
                <a:ea typeface="+mn-ea"/>
                <a:cs typeface="Arial" pitchFamily="34"/>
              </a:rPr>
              <a:t>élaborer</a:t>
            </a:r>
            <a:r>
              <a:rPr lang="en-US" sz="3000" dirty="0">
                <a:solidFill>
                  <a:prstClr val="black">
                    <a:lumMod val="65000"/>
                    <a:lumOff val="35000"/>
                  </a:prstClr>
                </a:solidFill>
                <a:latin typeface="Arial" pitchFamily="34"/>
                <a:ea typeface="+mn-ea"/>
                <a:cs typeface="Arial" pitchFamily="34"/>
              </a:rPr>
              <a:t> des </a:t>
            </a:r>
            <a:r>
              <a:rPr lang="en-US" sz="3000" dirty="0" err="1">
                <a:solidFill>
                  <a:prstClr val="black">
                    <a:lumMod val="65000"/>
                    <a:lumOff val="35000"/>
                  </a:prstClr>
                </a:solidFill>
                <a:latin typeface="Arial" pitchFamily="34"/>
                <a:ea typeface="+mn-ea"/>
                <a:cs typeface="Arial" pitchFamily="34"/>
              </a:rPr>
              <a:t>reccomandations</a:t>
            </a:r>
            <a:endParaRPr lang="en-US" sz="3000" dirty="0"/>
          </a:p>
        </p:txBody>
      </p:sp>
      <p:sp>
        <p:nvSpPr>
          <p:cNvPr id="3" name="Content Placeholder 2"/>
          <p:cNvSpPr>
            <a:spLocks noGrp="1"/>
          </p:cNvSpPr>
          <p:nvPr>
            <p:ph idx="1"/>
          </p:nvPr>
        </p:nvSpPr>
        <p:spPr>
          <a:xfrm>
            <a:off x="212271" y="996043"/>
            <a:ext cx="11674929" cy="5661431"/>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sz="3200" b="1" kern="0" dirty="0" err="1">
                <a:solidFill>
                  <a:schemeClr val="tx1">
                    <a:lumMod val="65000"/>
                    <a:lumOff val="35000"/>
                  </a:schemeClr>
                </a:solidFill>
              </a:rPr>
              <a:t>Une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analyse</a:t>
            </a:r>
            <a:r>
              <a:rPr lang="en-US" sz="3200" b="1" kern="0" dirty="0">
                <a:solidFill>
                  <a:schemeClr val="tx1">
                    <a:lumMod val="65000"/>
                    <a:lumOff val="35000"/>
                  </a:schemeClr>
                </a:solidFill>
              </a:rPr>
              <a:t> de genre </a:t>
            </a:r>
            <a:r>
              <a:rPr lang="en-US" sz="3200" b="1" kern="0" dirty="0" err="1">
                <a:solidFill>
                  <a:schemeClr val="tx1">
                    <a:lumMod val="65000"/>
                    <a:lumOff val="35000"/>
                  </a:schemeClr>
                </a:solidFill>
              </a:rPr>
              <a:t>menée</a:t>
            </a:r>
            <a:r>
              <a:rPr lang="en-US" sz="3200" b="1" kern="0" dirty="0">
                <a:solidFill>
                  <a:schemeClr val="tx1">
                    <a:lumMod val="65000"/>
                    <a:lumOff val="35000"/>
                  </a:schemeClr>
                </a:solidFill>
              </a:rPr>
              <a:t> au Yemen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2016 par OXFAM a </a:t>
            </a:r>
            <a:r>
              <a:rPr lang="en-US" sz="3200" b="1" kern="0" dirty="0" err="1">
                <a:solidFill>
                  <a:schemeClr val="tx1">
                    <a:lumMod val="65000"/>
                    <a:lumOff val="35000"/>
                  </a:schemeClr>
                </a:solidFill>
              </a:rPr>
              <a:t>montrée</a:t>
            </a:r>
            <a:r>
              <a:rPr lang="en-US" sz="3200" b="1" kern="0" dirty="0">
                <a:solidFill>
                  <a:schemeClr val="tx1">
                    <a:lumMod val="65000"/>
                    <a:lumOff val="35000"/>
                  </a:schemeClr>
                </a:solidFill>
              </a:rPr>
              <a:t> </a:t>
            </a:r>
            <a:r>
              <a:rPr lang="en-US" sz="3200" b="1" kern="0">
                <a:solidFill>
                  <a:schemeClr val="tx1">
                    <a:lumMod val="65000"/>
                    <a:lumOff val="35000"/>
                  </a:schemeClr>
                </a:solidFill>
              </a:rPr>
              <a:t>que dans certains </a:t>
            </a:r>
            <a:r>
              <a:rPr lang="en-US" sz="3200" b="1" kern="0" dirty="0" err="1">
                <a:solidFill>
                  <a:schemeClr val="tx1">
                    <a:lumMod val="65000"/>
                    <a:lumOff val="35000"/>
                  </a:schemeClr>
                </a:solidFill>
              </a:rPr>
              <a:t>endroits</a:t>
            </a:r>
            <a:r>
              <a:rPr lang="en-US" sz="3200" b="1" kern="0" dirty="0">
                <a:solidFill>
                  <a:schemeClr val="tx1">
                    <a:lumMod val="65000"/>
                    <a:lumOff val="35000"/>
                  </a:schemeClr>
                </a:solidFill>
              </a:rPr>
              <a:t>, les femmes </a:t>
            </a:r>
            <a:r>
              <a:rPr lang="en-US" sz="3200" b="1" kern="0" dirty="0" err="1">
                <a:solidFill>
                  <a:schemeClr val="tx1">
                    <a:lumMod val="65000"/>
                    <a:lumOff val="35000"/>
                  </a:schemeClr>
                </a:solidFill>
              </a:rPr>
              <a:t>peuvent</a:t>
            </a:r>
            <a:r>
              <a:rPr lang="en-US" sz="3200" b="1" kern="0" dirty="0">
                <a:solidFill>
                  <a:schemeClr val="tx1">
                    <a:lumMod val="65000"/>
                    <a:lumOff val="35000"/>
                  </a:schemeClr>
                </a:solidFill>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être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atteintes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directement</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par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l’aide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humanitaire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tandis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que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dans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d’autres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l’aide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est</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reçue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par les hommes de la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famille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Les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difficultés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que les femmes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rencontrent</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pour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accéder</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à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l’aide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particulièrement</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en</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dehors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de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leurs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communautés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err="1">
                <a:solidFill>
                  <a:schemeClr val="tx1">
                    <a:lumMod val="65000"/>
                    <a:lumOff val="35000"/>
                  </a:schemeClr>
                </a:solidFill>
                <a:latin typeface="Calibri" panose="020F0502020204030204" pitchFamily="34" charset="0"/>
                <a:cs typeface="Calibri" panose="020F0502020204030204" pitchFamily="34" charset="0"/>
              </a:rPr>
              <a:t>sont</a:t>
            </a:r>
            <a:r>
              <a:rPr lang="en-US" sz="3200" b="1" kern="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encore</a:t>
            </a:r>
            <a:r>
              <a:rPr lang="en-US" sz="3200" b="1" kern="0">
                <a:solidFill>
                  <a:schemeClr val="tx1">
                    <a:lumMod val="65000"/>
                    <a:lumOff val="35000"/>
                  </a:schemeClr>
                </a:solidFill>
                <a:latin typeface="Calibri" panose="020F0502020204030204" pitchFamily="34" charset="0"/>
                <a:cs typeface="Calibri" panose="020F0502020204030204" pitchFamily="34" charset="0"/>
              </a:rPr>
              <a:t> plus </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graves pour les ménages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dirigés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par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une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femme, qui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représentent</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plus de 30 % des ménages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déplacés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dans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err="1">
                <a:solidFill>
                  <a:schemeClr val="tx1">
                    <a:lumMod val="65000"/>
                    <a:lumOff val="35000"/>
                  </a:schemeClr>
                </a:solidFill>
                <a:latin typeface="Calibri" panose="020F0502020204030204" pitchFamily="34" charset="0"/>
                <a:cs typeface="Calibri" panose="020F0502020204030204" pitchFamily="34" charset="0"/>
              </a:rPr>
              <a:t>certaines</a:t>
            </a:r>
            <a:r>
              <a:rPr lang="en-US" sz="3200" b="1" kern="0">
                <a:solidFill>
                  <a:schemeClr val="tx1">
                    <a:lumMod val="65000"/>
                    <a:lumOff val="35000"/>
                  </a:schemeClr>
                </a:solidFill>
                <a:latin typeface="Calibri" panose="020F0502020204030204" pitchFamily="34" charset="0"/>
                <a:cs typeface="Calibri" panose="020F0502020204030204" pitchFamily="34" charset="0"/>
              </a:rPr>
              <a:t> regions.</a:t>
            </a:r>
            <a:endParaRPr lang="en-US" dirty="0"/>
          </a:p>
          <a:p>
            <a:r>
              <a:rPr lang="en-US" sz="3200" b="1" kern="0" dirty="0" err="1">
                <a:solidFill>
                  <a:schemeClr val="tx1">
                    <a:lumMod val="65000"/>
                    <a:lumOff val="35000"/>
                  </a:schemeClr>
                </a:solidFill>
              </a:rPr>
              <a:t>Quelles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sont</a:t>
            </a:r>
            <a:r>
              <a:rPr lang="en-US" sz="3200" b="1" kern="0" dirty="0">
                <a:solidFill>
                  <a:schemeClr val="tx1">
                    <a:lumMod val="65000"/>
                    <a:lumOff val="35000"/>
                  </a:schemeClr>
                </a:solidFill>
              </a:rPr>
              <a:t> les implications de </a:t>
            </a:r>
            <a:r>
              <a:rPr lang="en-US" sz="3200" b="1" kern="0" dirty="0" err="1">
                <a:solidFill>
                  <a:schemeClr val="tx1">
                    <a:lumMod val="65000"/>
                    <a:lumOff val="35000"/>
                  </a:schemeClr>
                </a:solidFill>
              </a:rPr>
              <a:t>ces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résultats</a:t>
            </a:r>
            <a:r>
              <a:rPr lang="en-US" sz="3200" b="1" kern="0" dirty="0">
                <a:solidFill>
                  <a:schemeClr val="tx1">
                    <a:lumMod val="65000"/>
                    <a:lumOff val="35000"/>
                  </a:schemeClr>
                </a:solidFill>
              </a:rPr>
              <a:t> sur les </a:t>
            </a:r>
            <a:r>
              <a:rPr lang="en-US" sz="3200" b="1" kern="0" dirty="0" err="1">
                <a:solidFill>
                  <a:schemeClr val="tx1">
                    <a:lumMod val="65000"/>
                    <a:lumOff val="35000"/>
                  </a:schemeClr>
                </a:solidFill>
              </a:rPr>
              <a:t>programmes</a:t>
            </a:r>
            <a:r>
              <a:rPr lang="en-US" sz="3200" b="1" kern="0" dirty="0">
                <a:solidFill>
                  <a:schemeClr val="tx1">
                    <a:lumMod val="65000"/>
                    <a:lumOff val="35000"/>
                  </a:schemeClr>
                </a:solidFill>
              </a:rPr>
              <a:t> de nutrition ?</a:t>
            </a:r>
          </a:p>
          <a:p>
            <a:r>
              <a:rPr lang="en-US" sz="3200" b="1" kern="0" dirty="0" err="1">
                <a:solidFill>
                  <a:schemeClr val="tx1">
                    <a:lumMod val="65000"/>
                    <a:lumOff val="35000"/>
                  </a:schemeClr>
                </a:solidFill>
              </a:rPr>
              <a:t>Élaborez</a:t>
            </a:r>
            <a:r>
              <a:rPr lang="en-US" sz="3200" b="1" kern="0" dirty="0">
                <a:solidFill>
                  <a:schemeClr val="tx1">
                    <a:lumMod val="65000"/>
                    <a:lumOff val="35000"/>
                  </a:schemeClr>
                </a:solidFill>
              </a:rPr>
              <a:t> 2-3 </a:t>
            </a:r>
            <a:r>
              <a:rPr lang="en-US" sz="3200" b="1" kern="0" dirty="0" err="1">
                <a:solidFill>
                  <a:schemeClr val="tx1">
                    <a:lumMod val="65000"/>
                    <a:lumOff val="35000"/>
                  </a:schemeClr>
                </a:solidFill>
              </a:rPr>
              <a:t>recommandations</a:t>
            </a:r>
            <a:r>
              <a:rPr lang="en-US" sz="3200" b="1" kern="0" dirty="0">
                <a:solidFill>
                  <a:schemeClr val="tx1">
                    <a:lumMod val="65000"/>
                    <a:lumOff val="35000"/>
                  </a:schemeClr>
                </a:solidFill>
              </a:rPr>
              <a:t> qui </a:t>
            </a:r>
            <a:r>
              <a:rPr lang="en-US" sz="3200" b="1" kern="0" dirty="0" err="1">
                <a:solidFill>
                  <a:schemeClr val="tx1">
                    <a:lumMod val="65000"/>
                    <a:lumOff val="35000"/>
                  </a:schemeClr>
                </a:solidFill>
              </a:rPr>
              <a:t>répondent</a:t>
            </a:r>
            <a:r>
              <a:rPr lang="en-US" sz="3200" b="1" kern="0" dirty="0">
                <a:solidFill>
                  <a:schemeClr val="tx1">
                    <a:lumMod val="65000"/>
                    <a:lumOff val="35000"/>
                  </a:schemeClr>
                </a:solidFill>
              </a:rPr>
              <a:t> </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à </a:t>
            </a:r>
            <a:r>
              <a:rPr lang="en-US" sz="3200" b="1" kern="0" err="1">
                <a:solidFill>
                  <a:schemeClr val="tx1">
                    <a:lumMod val="65000"/>
                    <a:lumOff val="35000"/>
                  </a:schemeClr>
                </a:solidFill>
                <a:latin typeface="Calibri" panose="020F0502020204030204" pitchFamily="34" charset="0"/>
                <a:cs typeface="Calibri" panose="020F0502020204030204" pitchFamily="34" charset="0"/>
              </a:rPr>
              <a:t>cet</a:t>
            </a:r>
            <a:r>
              <a:rPr lang="en-US" sz="3200" b="1" kern="0">
                <a:solidFill>
                  <a:schemeClr val="tx1">
                    <a:lumMod val="65000"/>
                    <a:lumOff val="35000"/>
                  </a:schemeClr>
                </a:solidFill>
                <a:latin typeface="Calibri" panose="020F0502020204030204" pitchFamily="34" charset="0"/>
                <a:cs typeface="Calibri" panose="020F0502020204030204" pitchFamily="34" charset="0"/>
              </a:rPr>
              <a:t> obstacle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a:t>
            </a:r>
            <a:endParaRPr lang="en-US" dirty="0"/>
          </a:p>
        </p:txBody>
      </p:sp>
    </p:spTree>
    <p:extLst>
      <p:ext uri="{BB962C8B-B14F-4D97-AF65-F5344CB8AC3E}">
        <p14:creationId xmlns:p14="http://schemas.microsoft.com/office/powerpoint/2010/main" val="33580815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87634"/>
            <a:ext cx="12192000" cy="1289957"/>
          </a:xfrm>
        </p:spPr>
        <p:txBody>
          <a:bodyPr>
            <a:normAutofit/>
          </a:bodyPr>
          <a:lstStyle/>
          <a:p>
            <a:r>
              <a:rPr lang="en-US" sz="3000" dirty="0" err="1">
                <a:solidFill>
                  <a:schemeClr val="tx1">
                    <a:lumMod val="65000"/>
                    <a:lumOff val="35000"/>
                  </a:schemeClr>
                </a:solidFill>
                <a:latin typeface="Arial" panose="020B0604020202020204" pitchFamily="34" charset="0"/>
                <a:cs typeface="Arial" panose="020B0604020202020204" pitchFamily="34" charset="0"/>
              </a:rPr>
              <a:t>Considérations</a:t>
            </a:r>
            <a:r>
              <a:rPr lang="en-US" sz="3000" dirty="0">
                <a:solidFill>
                  <a:schemeClr val="tx1">
                    <a:lumMod val="65000"/>
                    <a:lumOff val="35000"/>
                  </a:schemeClr>
                </a:solidFill>
                <a:latin typeface="Arial" panose="020B0604020202020204" pitchFamily="34" charset="0"/>
                <a:cs typeface="Arial" panose="020B0604020202020204" pitchFamily="34" charset="0"/>
              </a:rPr>
              <a:t> </a:t>
            </a:r>
            <a:r>
              <a:rPr lang="en-US" sz="3000" dirty="0" err="1">
                <a:solidFill>
                  <a:schemeClr val="tx1">
                    <a:lumMod val="65000"/>
                    <a:lumOff val="35000"/>
                  </a:schemeClr>
                </a:solidFill>
                <a:latin typeface="Arial" panose="020B0604020202020204" pitchFamily="34" charset="0"/>
                <a:cs typeface="Arial" panose="020B0604020202020204" pitchFamily="34" charset="0"/>
              </a:rPr>
              <a:t>éthiques</a:t>
            </a:r>
            <a:r>
              <a:rPr lang="en-US" sz="3000" dirty="0">
                <a:solidFill>
                  <a:schemeClr val="tx1">
                    <a:lumMod val="65000"/>
                    <a:lumOff val="35000"/>
                  </a:schemeClr>
                </a:solidFill>
                <a:latin typeface="Arial" panose="020B0604020202020204" pitchFamily="34" charset="0"/>
                <a:cs typeface="Arial" panose="020B0604020202020204" pitchFamily="34" charset="0"/>
              </a:rPr>
              <a:t> et de </a:t>
            </a:r>
            <a:r>
              <a:rPr lang="en-US" sz="3000" dirty="0" err="1">
                <a:solidFill>
                  <a:schemeClr val="tx1">
                    <a:lumMod val="65000"/>
                    <a:lumOff val="35000"/>
                  </a:schemeClr>
                </a:solidFill>
                <a:latin typeface="Arial" panose="020B0604020202020204" pitchFamily="34" charset="0"/>
                <a:cs typeface="Arial" panose="020B0604020202020204" pitchFamily="34" charset="0"/>
              </a:rPr>
              <a:t>sécurité</a:t>
            </a:r>
            <a:r>
              <a:rPr lang="en-US" sz="3000" dirty="0">
                <a:solidFill>
                  <a:schemeClr val="tx1">
                    <a:lumMod val="65000"/>
                    <a:lumOff val="35000"/>
                  </a:schemeClr>
                </a:solidFill>
                <a:latin typeface="Arial" panose="020B0604020202020204" pitchFamily="34" charset="0"/>
                <a:cs typeface="Arial" panose="020B0604020202020204" pitchFamily="34" charset="0"/>
              </a:rPr>
              <a:t> </a:t>
            </a:r>
            <a:r>
              <a:rPr lang="en-US" sz="3000" dirty="0" err="1">
                <a:solidFill>
                  <a:schemeClr val="tx1">
                    <a:lumMod val="65000"/>
                    <a:lumOff val="35000"/>
                  </a:schemeClr>
                </a:solidFill>
                <a:latin typeface="Arial" panose="020B0604020202020204" pitchFamily="34" charset="0"/>
                <a:cs typeface="Arial" panose="020B0604020202020204" pitchFamily="34" charset="0"/>
              </a:rPr>
              <a:t>dans</a:t>
            </a:r>
            <a:r>
              <a:rPr lang="en-US" sz="3000" dirty="0">
                <a:solidFill>
                  <a:schemeClr val="tx1">
                    <a:lumMod val="65000"/>
                    <a:lumOff val="35000"/>
                  </a:schemeClr>
                </a:solidFill>
                <a:latin typeface="Arial" panose="020B0604020202020204" pitchFamily="34" charset="0"/>
                <a:cs typeface="Arial" panose="020B0604020202020204" pitchFamily="34" charset="0"/>
              </a:rPr>
              <a:t> la </a:t>
            </a:r>
            <a:r>
              <a:rPr lang="en-US" sz="3000" dirty="0" err="1">
                <a:solidFill>
                  <a:schemeClr val="tx1">
                    <a:lumMod val="65000"/>
                    <a:lumOff val="35000"/>
                  </a:schemeClr>
                </a:solidFill>
                <a:latin typeface="Arial" panose="020B0604020202020204" pitchFamily="34" charset="0"/>
                <a:cs typeface="Arial" panose="020B0604020202020204" pitchFamily="34" charset="0"/>
              </a:rPr>
              <a:t>collecte</a:t>
            </a:r>
            <a:r>
              <a:rPr lang="en-US" sz="3000" dirty="0">
                <a:solidFill>
                  <a:schemeClr val="tx1">
                    <a:lumMod val="65000"/>
                    <a:lumOff val="35000"/>
                  </a:schemeClr>
                </a:solidFill>
                <a:latin typeface="Arial" panose="020B0604020202020204" pitchFamily="34" charset="0"/>
                <a:cs typeface="Arial" panose="020B0604020202020204" pitchFamily="34" charset="0"/>
              </a:rPr>
              <a:t> de </a:t>
            </a:r>
            <a:r>
              <a:rPr lang="en-US" sz="3000" dirty="0" err="1">
                <a:solidFill>
                  <a:schemeClr val="tx1">
                    <a:lumMod val="65000"/>
                    <a:lumOff val="35000"/>
                  </a:schemeClr>
                </a:solidFill>
                <a:latin typeface="Arial" panose="020B0604020202020204" pitchFamily="34" charset="0"/>
                <a:cs typeface="Arial" panose="020B0604020202020204" pitchFamily="34" charset="0"/>
              </a:rPr>
              <a:t>données</a:t>
            </a:r>
            <a:endParaRPr lang="en-US" sz="3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63286" y="1825625"/>
            <a:ext cx="12028714" cy="4351338"/>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fr-FR" sz="3200" b="1" kern="0" dirty="0">
                <a:solidFill>
                  <a:schemeClr val="tx1">
                    <a:lumMod val="65000"/>
                    <a:lumOff val="35000"/>
                  </a:schemeClr>
                </a:solidFill>
              </a:rPr>
              <a:t>Appliquez des normes éthiques et de sécurité qui tiennent compte de l’</a:t>
            </a:r>
            <a:r>
              <a:rPr lang="fr-FR" sz="3200" b="1" kern="0" dirty="0">
                <a:solidFill>
                  <a:schemeClr val="tx1">
                    <a:lumMod val="65000"/>
                    <a:lumOff val="35000"/>
                  </a:schemeClr>
                </a:solidFill>
                <a:latin typeface="Calibri" panose="020F0502020204030204" pitchFamily="34" charset="0"/>
                <a:cs typeface="Calibri" panose="020F0502020204030204" pitchFamily="34" charset="0"/>
              </a:rPr>
              <a:t>âge, du sexe et de la culture</a:t>
            </a:r>
            <a:endParaRPr lang="fr-FR" sz="3200" b="1" kern="0" dirty="0">
              <a:solidFill>
                <a:schemeClr val="tx1">
                  <a:lumMod val="65000"/>
                  <a:lumOff val="35000"/>
                </a:schemeClr>
              </a:solidFill>
            </a:endParaRPr>
          </a:p>
          <a:p>
            <a:r>
              <a:rPr lang="fr-FR" sz="3200" b="1" kern="0" dirty="0">
                <a:solidFill>
                  <a:schemeClr val="tx1">
                    <a:lumMod val="65000"/>
                    <a:lumOff val="35000"/>
                  </a:schemeClr>
                </a:solidFill>
              </a:rPr>
              <a:t>Concevoir et faire la collecte de données en utilisant des processus participatifs qui incluent la communauté en entier</a:t>
            </a:r>
          </a:p>
          <a:p>
            <a:r>
              <a:rPr lang="fr-FR" sz="3200" b="1" kern="0" dirty="0">
                <a:solidFill>
                  <a:schemeClr val="tx1">
                    <a:lumMod val="65000"/>
                    <a:lumOff val="35000"/>
                  </a:schemeClr>
                </a:solidFill>
              </a:rPr>
              <a:t>Assurez une participation égale des femmes et des hommes dans les équipes d’évaluations</a:t>
            </a:r>
          </a:p>
        </p:txBody>
      </p:sp>
    </p:spTree>
    <p:extLst>
      <p:ext uri="{BB962C8B-B14F-4D97-AF65-F5344CB8AC3E}">
        <p14:creationId xmlns:p14="http://schemas.microsoft.com/office/powerpoint/2010/main" val="1929640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6956"/>
            <a:ext cx="11353800" cy="1094014"/>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dirty="0" err="1">
                <a:solidFill>
                  <a:schemeClr val="tx1">
                    <a:lumMod val="65000"/>
                    <a:lumOff val="35000"/>
                  </a:schemeClr>
                </a:solidFill>
                <a:latin typeface="Arial" panose="020B0604020202020204" pitchFamily="34" charset="0"/>
                <a:ea typeface="+mj-ea"/>
                <a:cs typeface="Arial" panose="020B0604020202020204" pitchFamily="34" charset="0"/>
              </a:rPr>
              <a:t>Définition</a:t>
            </a:r>
            <a:r>
              <a:rPr lang="en-US" dirty="0">
                <a:solidFill>
                  <a:schemeClr val="tx1">
                    <a:lumMod val="65000"/>
                    <a:lumOff val="35000"/>
                  </a:schemeClr>
                </a:solidFill>
                <a:latin typeface="Arial" panose="020B0604020202020204" pitchFamily="34" charset="0"/>
                <a:ea typeface="+mj-ea"/>
                <a:cs typeface="Arial" panose="020B0604020202020204" pitchFamily="34" charset="0"/>
              </a:rPr>
              <a:t>: La violence </a:t>
            </a:r>
            <a:r>
              <a:rPr lang="en-US" dirty="0" err="1">
                <a:solidFill>
                  <a:schemeClr val="tx1">
                    <a:lumMod val="65000"/>
                    <a:lumOff val="35000"/>
                  </a:schemeClr>
                </a:solidFill>
                <a:latin typeface="Arial" panose="020B0604020202020204" pitchFamily="34" charset="0"/>
                <a:ea typeface="+mj-ea"/>
                <a:cs typeface="Arial" panose="020B0604020202020204" pitchFamily="34" charset="0"/>
              </a:rPr>
              <a:t>basée</a:t>
            </a:r>
            <a:r>
              <a:rPr lang="en-US" dirty="0">
                <a:solidFill>
                  <a:schemeClr val="tx1">
                    <a:lumMod val="65000"/>
                    <a:lumOff val="35000"/>
                  </a:schemeClr>
                </a:solidFill>
                <a:latin typeface="Arial" panose="020B0604020202020204" pitchFamily="34" charset="0"/>
                <a:ea typeface="+mj-ea"/>
                <a:cs typeface="Arial" panose="020B0604020202020204" pitchFamily="34" charset="0"/>
              </a:rPr>
              <a:t> sur le genre</a:t>
            </a:r>
          </a:p>
        </p:txBody>
      </p:sp>
      <p:sp>
        <p:nvSpPr>
          <p:cNvPr id="3" name="Content Placeholder 2"/>
          <p:cNvSpPr>
            <a:spLocks noGrp="1"/>
          </p:cNvSpPr>
          <p:nvPr>
            <p:ph idx="1"/>
          </p:nvPr>
        </p:nvSpPr>
        <p:spPr>
          <a:xfrm>
            <a:off x="625509" y="1148443"/>
            <a:ext cx="10923815" cy="5252357"/>
          </a:xfrm>
          <a:noFill/>
          <a:ln>
            <a:noFill/>
          </a:ln>
        </p:spPr>
        <p:style>
          <a:lnRef idx="0">
            <a:scrgbClr r="0" g="0" b="0"/>
          </a:lnRef>
          <a:fillRef idx="0">
            <a:scrgbClr r="0" g="0" b="0"/>
          </a:fillRef>
          <a:effectRef idx="0">
            <a:scrgbClr r="0" g="0" b="0"/>
          </a:effectRef>
          <a:fontRef idx="minor">
            <a:schemeClr val="dk1"/>
          </a:fontRef>
        </p:style>
        <p:txBody>
          <a:bodyPr>
            <a:noAutofit/>
          </a:bodyPr>
          <a:lstStyle/>
          <a:p>
            <a:pPr marL="0">
              <a:buNone/>
              <a:defRPr/>
            </a:pPr>
            <a:r>
              <a:rPr lang="fr-FR" sz="3200" dirty="0">
                <a:solidFill>
                  <a:schemeClr val="tx1">
                    <a:lumMod val="65000"/>
                    <a:lumOff val="35000"/>
                  </a:schemeClr>
                </a:solidFill>
              </a:rPr>
              <a:t>La violence basée sur le genre est un terme générique décrivant les actes préjudiciables commis contre le gré de quelqu’un en se fondant sur les différences établies par la société entre les hommes et les femmes (le genre). Sont concernés tous les actes causant un préjudice ou des souffrances physiques, psychologiques ou sexuelles, la menace de tels actes, la contrainte et d’autres privations de liberté. (Directives IASC VBG)</a:t>
            </a:r>
            <a:endParaRPr lang="en-US" sz="3200" dirty="0">
              <a:solidFill>
                <a:schemeClr val="tx1">
                  <a:lumMod val="65000"/>
                  <a:lumOff val="35000"/>
                </a:schemeClr>
              </a:solidFill>
            </a:endParaRPr>
          </a:p>
          <a:p>
            <a:pPr marL="0">
              <a:buNone/>
              <a:defRPr/>
            </a:pPr>
            <a:endParaRPr lang="en-US" sz="3200" dirty="0">
              <a:solidFill>
                <a:schemeClr val="tx1">
                  <a:lumMod val="65000"/>
                  <a:lumOff val="35000"/>
                </a:schemeClr>
              </a:solidFill>
            </a:endParaRPr>
          </a:p>
          <a:p>
            <a:pPr marL="0">
              <a:buNone/>
            </a:pPr>
            <a:r>
              <a:rPr lang="en-US" sz="3200" dirty="0">
                <a:solidFill>
                  <a:schemeClr val="tx1">
                    <a:lumMod val="65000"/>
                    <a:lumOff val="35000"/>
                  </a:schemeClr>
                </a:solidFill>
              </a:rPr>
              <a:t>La VBG </a:t>
            </a:r>
            <a:r>
              <a:rPr lang="en-US" sz="3200" dirty="0" err="1">
                <a:solidFill>
                  <a:schemeClr val="tx1">
                    <a:lumMod val="65000"/>
                    <a:lumOff val="35000"/>
                  </a:schemeClr>
                </a:solidFill>
              </a:rPr>
              <a:t>comprend</a:t>
            </a:r>
            <a:r>
              <a:rPr lang="en-US" sz="3200" dirty="0">
                <a:solidFill>
                  <a:schemeClr val="tx1">
                    <a:lumMod val="65000"/>
                    <a:lumOff val="35000"/>
                  </a:schemeClr>
                </a:solidFill>
              </a:rPr>
              <a:t> le viol, la violence </a:t>
            </a:r>
            <a:r>
              <a:rPr lang="en-US" sz="3200" dirty="0" err="1">
                <a:solidFill>
                  <a:schemeClr val="tx1">
                    <a:lumMod val="65000"/>
                    <a:lumOff val="35000"/>
                  </a:schemeClr>
                </a:solidFill>
              </a:rPr>
              <a:t>sexuelle</a:t>
            </a:r>
            <a:r>
              <a:rPr lang="en-US" sz="3200" dirty="0">
                <a:solidFill>
                  <a:schemeClr val="tx1">
                    <a:lumMod val="65000"/>
                    <a:lumOff val="35000"/>
                  </a:schemeClr>
                </a:solidFill>
              </a:rPr>
              <a:t>, la violence </a:t>
            </a:r>
            <a:r>
              <a:rPr lang="fr-FR" sz="3200" dirty="0">
                <a:solidFill>
                  <a:schemeClr val="tx1">
                    <a:lumMod val="65000"/>
                    <a:lumOff val="35000"/>
                  </a:schemeClr>
                </a:solidFill>
              </a:rPr>
              <a:t>physique</a:t>
            </a:r>
            <a:r>
              <a:rPr lang="en-US" sz="3200" dirty="0">
                <a:solidFill>
                  <a:schemeClr val="tx1">
                    <a:lumMod val="65000"/>
                    <a:lumOff val="35000"/>
                  </a:schemeClr>
                </a:solidFill>
              </a:rPr>
              <a:t>, la violence </a:t>
            </a:r>
            <a:r>
              <a:rPr lang="en-US" sz="3200" dirty="0" err="1">
                <a:solidFill>
                  <a:schemeClr val="tx1">
                    <a:lumMod val="65000"/>
                    <a:lumOff val="35000"/>
                  </a:schemeClr>
                </a:solidFill>
                <a:latin typeface="Calibri" panose="020F0502020204030204" pitchFamily="34" charset="0"/>
                <a:cs typeface="Calibri" panose="020F0502020204030204" pitchFamily="34" charset="0"/>
              </a:rPr>
              <a:t>é</a:t>
            </a:r>
            <a:r>
              <a:rPr lang="en-US" sz="3200" dirty="0" err="1">
                <a:solidFill>
                  <a:schemeClr val="tx1">
                    <a:lumMod val="65000"/>
                    <a:lumOff val="35000"/>
                  </a:schemeClr>
                </a:solidFill>
              </a:rPr>
              <a:t>motionnelle</a:t>
            </a:r>
            <a:r>
              <a:rPr lang="en-US" sz="3200" dirty="0">
                <a:solidFill>
                  <a:schemeClr val="tx1">
                    <a:lumMod val="65000"/>
                    <a:lumOff val="35000"/>
                  </a:schemeClr>
                </a:solidFill>
              </a:rPr>
              <a:t>, la privation</a:t>
            </a:r>
            <a:r>
              <a:rPr lang="en-US" sz="3200" dirty="0">
                <a:solidFill>
                  <a:schemeClr val="tx1">
                    <a:lumMod val="65000"/>
                    <a:lumOff val="35000"/>
                  </a:schemeClr>
                </a:solidFill>
                <a:latin typeface="Calibri" panose="020F0502020204030204" pitchFamily="34" charset="0"/>
                <a:cs typeface="Calibri" panose="020F0502020204030204" pitchFamily="34" charset="0"/>
              </a:rPr>
              <a:t> de </a:t>
            </a:r>
            <a:r>
              <a:rPr lang="en-US" sz="3200" dirty="0" err="1">
                <a:solidFill>
                  <a:schemeClr val="tx1">
                    <a:lumMod val="65000"/>
                    <a:lumOff val="35000"/>
                  </a:schemeClr>
                </a:solidFill>
                <a:latin typeface="Calibri" panose="020F0502020204030204" pitchFamily="34" charset="0"/>
                <a:cs typeface="Calibri" panose="020F0502020204030204" pitchFamily="34" charset="0"/>
              </a:rPr>
              <a:t>possibilités</a:t>
            </a:r>
            <a:r>
              <a:rPr lang="en-US" sz="3200" dirty="0">
                <a:solidFill>
                  <a:schemeClr val="tx1">
                    <a:lumMod val="65000"/>
                    <a:lumOff val="35000"/>
                  </a:schemeClr>
                </a:solidFill>
                <a:latin typeface="Calibri" panose="020F0502020204030204" pitchFamily="34" charset="0"/>
                <a:cs typeface="Calibri" panose="020F0502020204030204" pitchFamily="34" charset="0"/>
              </a:rPr>
              <a:t> et de services, la violence entre </a:t>
            </a:r>
            <a:r>
              <a:rPr lang="en-US" sz="3200" dirty="0" err="1">
                <a:solidFill>
                  <a:schemeClr val="tx1">
                    <a:lumMod val="65000"/>
                    <a:lumOff val="35000"/>
                  </a:schemeClr>
                </a:solidFill>
                <a:latin typeface="Calibri" panose="020F0502020204030204" pitchFamily="34" charset="0"/>
                <a:cs typeface="Calibri" panose="020F0502020204030204" pitchFamily="34" charset="0"/>
              </a:rPr>
              <a:t>partenaires</a:t>
            </a:r>
            <a:r>
              <a:rPr lang="en-US" sz="3200" dirty="0">
                <a:solidFill>
                  <a:schemeClr val="tx1">
                    <a:lumMod val="65000"/>
                    <a:lumOff val="35000"/>
                  </a:schemeClr>
                </a:solidFill>
                <a:latin typeface="Calibri" panose="020F0502020204030204" pitchFamily="34" charset="0"/>
                <a:cs typeface="Calibri" panose="020F0502020204030204" pitchFamily="34" charset="0"/>
              </a:rPr>
              <a:t> </a:t>
            </a:r>
            <a:r>
              <a:rPr lang="en-US" sz="3200" dirty="0" err="1">
                <a:solidFill>
                  <a:schemeClr val="tx1">
                    <a:lumMod val="65000"/>
                    <a:lumOff val="35000"/>
                  </a:schemeClr>
                </a:solidFill>
                <a:latin typeface="Calibri" panose="020F0502020204030204" pitchFamily="34" charset="0"/>
                <a:cs typeface="Calibri" panose="020F0502020204030204" pitchFamily="34" charset="0"/>
              </a:rPr>
              <a:t>intimes</a:t>
            </a:r>
            <a:r>
              <a:rPr lang="en-US" sz="3200" dirty="0">
                <a:solidFill>
                  <a:schemeClr val="tx1">
                    <a:lumMod val="65000"/>
                    <a:lumOff val="35000"/>
                  </a:schemeClr>
                </a:solidFill>
                <a:latin typeface="Calibri" panose="020F0502020204030204" pitchFamily="34" charset="0"/>
                <a:cs typeface="Calibri" panose="020F0502020204030204" pitchFamily="34" charset="0"/>
              </a:rPr>
              <a:t>, etc. </a:t>
            </a:r>
            <a:endParaRPr lang="en-US" sz="3200" dirty="0">
              <a:solidFill>
                <a:schemeClr val="tx1">
                  <a:lumMod val="65000"/>
                  <a:lumOff val="35000"/>
                </a:schemeClr>
              </a:solidFill>
            </a:endParaRPr>
          </a:p>
          <a:p>
            <a:pPr marL="0">
              <a:buNone/>
            </a:pPr>
            <a:endParaRPr lang="en-US" sz="2400" dirty="0">
              <a:latin typeface="Calibri" charset="0"/>
            </a:endParaRPr>
          </a:p>
          <a:p>
            <a:pPr marL="0">
              <a:buNone/>
            </a:pPr>
            <a:endParaRPr lang="en-US" sz="3200" dirty="0">
              <a:solidFill>
                <a:schemeClr val="tx1">
                  <a:lumMod val="65000"/>
                  <a:lumOff val="35000"/>
                </a:schemeClr>
              </a:solidFill>
            </a:endParaRPr>
          </a:p>
        </p:txBody>
      </p:sp>
    </p:spTree>
    <p:extLst>
      <p:ext uri="{BB962C8B-B14F-4D97-AF65-F5344CB8AC3E}">
        <p14:creationId xmlns:p14="http://schemas.microsoft.com/office/powerpoint/2010/main" val="31389084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46892"/>
            <a:ext cx="12192000" cy="865413"/>
          </a:xfrm>
        </p:spPr>
        <p:txBody>
          <a:bodyPr>
            <a:noAutofit/>
          </a:bodyPr>
          <a:lstStyle/>
          <a:p>
            <a:r>
              <a:rPr lang="en-US" sz="3200" dirty="0" err="1">
                <a:solidFill>
                  <a:schemeClr val="tx1">
                    <a:lumMod val="65000"/>
                    <a:lumOff val="35000"/>
                  </a:schemeClr>
                </a:solidFill>
                <a:latin typeface="Arial" panose="020B0604020202020204" pitchFamily="34" charset="0"/>
                <a:cs typeface="Arial" panose="020B0604020202020204" pitchFamily="34" charset="0"/>
              </a:rPr>
              <a:t>Considérations</a:t>
            </a:r>
            <a:r>
              <a:rPr lang="en-US" sz="3200" dirty="0">
                <a:solidFill>
                  <a:schemeClr val="tx1">
                    <a:lumMod val="65000"/>
                    <a:lumOff val="35000"/>
                  </a:schemeClr>
                </a:solidFill>
                <a:latin typeface="Arial" panose="020B0604020202020204" pitchFamily="34" charset="0"/>
                <a:cs typeface="Arial" panose="020B0604020202020204" pitchFamily="34" charset="0"/>
              </a:rPr>
              <a:t> </a:t>
            </a:r>
            <a:r>
              <a:rPr lang="en-US" sz="3200" dirty="0" err="1">
                <a:solidFill>
                  <a:schemeClr val="tx1">
                    <a:lumMod val="65000"/>
                    <a:lumOff val="35000"/>
                  </a:schemeClr>
                </a:solidFill>
                <a:latin typeface="Arial" panose="020B0604020202020204" pitchFamily="34" charset="0"/>
                <a:cs typeface="Arial" panose="020B0604020202020204" pitchFamily="34" charset="0"/>
              </a:rPr>
              <a:t>éthiques</a:t>
            </a:r>
            <a:r>
              <a:rPr lang="en-US" sz="3200" dirty="0">
                <a:solidFill>
                  <a:schemeClr val="tx1">
                    <a:lumMod val="65000"/>
                    <a:lumOff val="35000"/>
                  </a:schemeClr>
                </a:solidFill>
                <a:latin typeface="Arial" panose="020B0604020202020204" pitchFamily="34" charset="0"/>
                <a:cs typeface="Arial" panose="020B0604020202020204" pitchFamily="34" charset="0"/>
              </a:rPr>
              <a:t> et de </a:t>
            </a:r>
            <a:r>
              <a:rPr lang="en-US" sz="3200" dirty="0" err="1">
                <a:solidFill>
                  <a:schemeClr val="tx1">
                    <a:lumMod val="65000"/>
                    <a:lumOff val="35000"/>
                  </a:schemeClr>
                </a:solidFill>
                <a:latin typeface="Arial" panose="020B0604020202020204" pitchFamily="34" charset="0"/>
                <a:cs typeface="Arial" panose="020B0604020202020204" pitchFamily="34" charset="0"/>
              </a:rPr>
              <a:t>sécurité</a:t>
            </a:r>
            <a:r>
              <a:rPr lang="en-US" sz="3200" dirty="0">
                <a:solidFill>
                  <a:schemeClr val="tx1">
                    <a:lumMod val="65000"/>
                    <a:lumOff val="35000"/>
                  </a:schemeClr>
                </a:solidFill>
                <a:latin typeface="Arial" panose="020B0604020202020204" pitchFamily="34" charset="0"/>
                <a:cs typeface="Arial" panose="020B0604020202020204" pitchFamily="34" charset="0"/>
              </a:rPr>
              <a:t> </a:t>
            </a:r>
            <a:r>
              <a:rPr lang="en-US" sz="3200" dirty="0" err="1">
                <a:solidFill>
                  <a:schemeClr val="tx1">
                    <a:lumMod val="65000"/>
                    <a:lumOff val="35000"/>
                  </a:schemeClr>
                </a:solidFill>
                <a:latin typeface="Arial" panose="020B0604020202020204" pitchFamily="34" charset="0"/>
                <a:cs typeface="Arial" panose="020B0604020202020204" pitchFamily="34" charset="0"/>
              </a:rPr>
              <a:t>dans</a:t>
            </a:r>
            <a:r>
              <a:rPr lang="en-US" sz="3200" dirty="0">
                <a:solidFill>
                  <a:schemeClr val="tx1">
                    <a:lumMod val="65000"/>
                    <a:lumOff val="35000"/>
                  </a:schemeClr>
                </a:solidFill>
                <a:latin typeface="Arial" panose="020B0604020202020204" pitchFamily="34" charset="0"/>
                <a:cs typeface="Arial" panose="020B0604020202020204" pitchFamily="34" charset="0"/>
              </a:rPr>
              <a:t> la </a:t>
            </a:r>
            <a:r>
              <a:rPr lang="en-US" sz="3200" dirty="0" err="1">
                <a:solidFill>
                  <a:schemeClr val="tx1">
                    <a:lumMod val="65000"/>
                    <a:lumOff val="35000"/>
                  </a:schemeClr>
                </a:solidFill>
                <a:latin typeface="Arial" panose="020B0604020202020204" pitchFamily="34" charset="0"/>
                <a:cs typeface="Arial" panose="020B0604020202020204" pitchFamily="34" charset="0"/>
              </a:rPr>
              <a:t>collecte</a:t>
            </a:r>
            <a:r>
              <a:rPr lang="en-US" sz="3200" dirty="0">
                <a:solidFill>
                  <a:schemeClr val="tx1">
                    <a:lumMod val="65000"/>
                    <a:lumOff val="35000"/>
                  </a:schemeClr>
                </a:solidFill>
                <a:latin typeface="Arial" panose="020B0604020202020204" pitchFamily="34" charset="0"/>
                <a:cs typeface="Arial" panose="020B0604020202020204" pitchFamily="34" charset="0"/>
              </a:rPr>
              <a:t> de </a:t>
            </a:r>
            <a:r>
              <a:rPr lang="en-US" sz="3200" dirty="0" err="1">
                <a:solidFill>
                  <a:schemeClr val="tx1">
                    <a:lumMod val="65000"/>
                    <a:lumOff val="35000"/>
                  </a:schemeClr>
                </a:solidFill>
                <a:latin typeface="Arial" panose="020B0604020202020204" pitchFamily="34" charset="0"/>
                <a:cs typeface="Arial" panose="020B0604020202020204" pitchFamily="34" charset="0"/>
              </a:rPr>
              <a:t>données</a:t>
            </a:r>
            <a:endParaRPr lang="en-US" sz="3200" dirty="0"/>
          </a:p>
        </p:txBody>
      </p:sp>
      <p:sp>
        <p:nvSpPr>
          <p:cNvPr id="3" name="Content Placeholder 2"/>
          <p:cNvSpPr>
            <a:spLocks noGrp="1"/>
          </p:cNvSpPr>
          <p:nvPr>
            <p:ph idx="1"/>
          </p:nvPr>
        </p:nvSpPr>
        <p:spPr>
          <a:xfrm>
            <a:off x="261257" y="1110343"/>
            <a:ext cx="11691257" cy="5066620"/>
          </a:xfrm>
          <a:noFill/>
          <a:ln>
            <a:noFill/>
          </a:ln>
        </p:spPr>
        <p:style>
          <a:lnRef idx="0">
            <a:scrgbClr r="0" g="0" b="0"/>
          </a:lnRef>
          <a:fillRef idx="0">
            <a:scrgbClr r="0" g="0" b="0"/>
          </a:fillRef>
          <a:effectRef idx="0">
            <a:scrgbClr r="0" g="0" b="0"/>
          </a:effectRef>
          <a:fontRef idx="minor">
            <a:schemeClr val="dk1"/>
          </a:fontRef>
        </p:style>
        <p:txBody>
          <a:bodyPr>
            <a:normAutofit/>
          </a:bodyPr>
          <a:lstStyle/>
          <a:p>
            <a:pPr marL="342900" indent="-342900">
              <a:lnSpc>
                <a:spcPct val="100000"/>
              </a:lnSpc>
              <a:spcBef>
                <a:spcPts val="0"/>
              </a:spcBef>
              <a:defRPr/>
            </a:pPr>
            <a:r>
              <a:rPr lang="en-US" sz="3200" b="1" kern="0" dirty="0">
                <a:solidFill>
                  <a:schemeClr val="tx1">
                    <a:lumMod val="65000"/>
                    <a:lumOff val="35000"/>
                  </a:schemeClr>
                </a:solidFill>
              </a:rPr>
              <a:t>Emplacement</a:t>
            </a:r>
          </a:p>
          <a:p>
            <a:pPr marL="342900" indent="-342900">
              <a:lnSpc>
                <a:spcPct val="100000"/>
              </a:lnSpc>
              <a:spcBef>
                <a:spcPts val="0"/>
              </a:spcBef>
              <a:defRPr/>
            </a:pPr>
            <a:r>
              <a:rPr lang="en-US" sz="3200" b="1" kern="0" dirty="0" err="1">
                <a:solidFill>
                  <a:schemeClr val="tx1">
                    <a:lumMod val="65000"/>
                    <a:lumOff val="35000"/>
                  </a:schemeClr>
                </a:solidFill>
              </a:rPr>
              <a:t>Horaire</a:t>
            </a:r>
            <a:endParaRPr lang="en-US" sz="3200" b="1" kern="0" dirty="0">
              <a:solidFill>
                <a:schemeClr val="tx1">
                  <a:lumMod val="65000"/>
                  <a:lumOff val="35000"/>
                </a:schemeClr>
              </a:solidFill>
            </a:endParaRPr>
          </a:p>
          <a:p>
            <a:pPr marL="342900" indent="-342900">
              <a:lnSpc>
                <a:spcPct val="100000"/>
              </a:lnSpc>
              <a:spcBef>
                <a:spcPts val="0"/>
              </a:spcBef>
              <a:defRPr/>
            </a:pPr>
            <a:r>
              <a:rPr lang="en-US" sz="3200" b="1" kern="0" dirty="0">
                <a:solidFill>
                  <a:schemeClr val="tx1">
                    <a:lumMod val="65000"/>
                    <a:lumOff val="35000"/>
                  </a:schemeClr>
                </a:solidFill>
              </a:rPr>
              <a:t>Personnel </a:t>
            </a:r>
            <a:r>
              <a:rPr lang="en-US" sz="3200" b="1" kern="0" dirty="0" err="1">
                <a:solidFill>
                  <a:schemeClr val="tx1">
                    <a:lumMod val="65000"/>
                    <a:lumOff val="35000"/>
                  </a:schemeClr>
                </a:solidFill>
              </a:rPr>
              <a:t>féminin</a:t>
            </a:r>
            <a:endParaRPr lang="en-US" sz="3200" b="1" kern="0" dirty="0">
              <a:solidFill>
                <a:schemeClr val="tx1">
                  <a:lumMod val="65000"/>
                  <a:lumOff val="35000"/>
                </a:schemeClr>
              </a:solidFill>
            </a:endParaRPr>
          </a:p>
          <a:p>
            <a:pPr marL="342900" indent="-342900">
              <a:lnSpc>
                <a:spcPct val="100000"/>
              </a:lnSpc>
              <a:spcBef>
                <a:spcPts val="0"/>
              </a:spcBef>
              <a:defRPr/>
            </a:pPr>
            <a:r>
              <a:rPr lang="en-US" sz="3200" b="1" kern="0" dirty="0" err="1">
                <a:solidFill>
                  <a:schemeClr val="tx1">
                    <a:lumMod val="65000"/>
                    <a:lumOff val="35000"/>
                  </a:schemeClr>
                </a:solidFill>
              </a:rPr>
              <a:t>Dynamique</a:t>
            </a:r>
            <a:r>
              <a:rPr lang="en-US" sz="3200" b="1" kern="0" dirty="0">
                <a:solidFill>
                  <a:schemeClr val="tx1">
                    <a:lumMod val="65000"/>
                    <a:lumOff val="35000"/>
                  </a:schemeClr>
                </a:solidFill>
              </a:rPr>
              <a:t> du </a:t>
            </a:r>
            <a:r>
              <a:rPr lang="en-US" sz="3200" b="1" kern="0" dirty="0" err="1">
                <a:solidFill>
                  <a:schemeClr val="tx1">
                    <a:lumMod val="65000"/>
                    <a:lumOff val="35000"/>
                  </a:schemeClr>
                </a:solidFill>
              </a:rPr>
              <a:t>pouvoir</a:t>
            </a:r>
            <a:endParaRPr lang="en-US" sz="3200" b="1" kern="0" dirty="0">
              <a:solidFill>
                <a:schemeClr val="tx1">
                  <a:lumMod val="65000"/>
                  <a:lumOff val="35000"/>
                </a:schemeClr>
              </a:solidFill>
            </a:endParaRPr>
          </a:p>
          <a:p>
            <a:pPr marL="342900" indent="-342900">
              <a:lnSpc>
                <a:spcPct val="100000"/>
              </a:lnSpc>
              <a:spcBef>
                <a:spcPts val="0"/>
              </a:spcBef>
              <a:defRPr/>
            </a:pPr>
            <a:r>
              <a:rPr lang="en-US" sz="3200" b="1" kern="0">
                <a:solidFill>
                  <a:schemeClr val="tx1">
                    <a:lumMod val="65000"/>
                    <a:lumOff val="35000"/>
                  </a:schemeClr>
                </a:solidFill>
              </a:rPr>
              <a:t>Sujets</a:t>
            </a:r>
            <a:endParaRPr lang="en-US" sz="3200" b="1" kern="0" dirty="0">
              <a:solidFill>
                <a:schemeClr val="tx1">
                  <a:lumMod val="65000"/>
                  <a:lumOff val="35000"/>
                </a:schemeClr>
              </a:solidFill>
            </a:endParaRPr>
          </a:p>
          <a:p>
            <a:pPr marL="342900" indent="-342900">
              <a:lnSpc>
                <a:spcPct val="100000"/>
              </a:lnSpc>
              <a:spcBef>
                <a:spcPts val="0"/>
              </a:spcBef>
              <a:defRPr/>
            </a:pPr>
            <a:r>
              <a:rPr lang="en-US" sz="3200" b="1" kern="0" dirty="0" err="1">
                <a:solidFill>
                  <a:schemeClr val="tx1">
                    <a:lumMod val="65000"/>
                    <a:lumOff val="35000"/>
                  </a:schemeClr>
                </a:solidFill>
              </a:rPr>
              <a:t>Connaissance</a:t>
            </a:r>
            <a:r>
              <a:rPr lang="en-US" sz="3200" b="1" kern="0">
                <a:solidFill>
                  <a:schemeClr val="tx1">
                    <a:lumMod val="65000"/>
                    <a:lumOff val="35000"/>
                  </a:schemeClr>
                </a:solidFill>
              </a:rPr>
              <a:t> du système </a:t>
            </a:r>
            <a:r>
              <a:rPr lang="en-US" sz="3200" b="1" kern="0" dirty="0">
                <a:solidFill>
                  <a:schemeClr val="tx1">
                    <a:lumMod val="65000"/>
                    <a:lumOff val="35000"/>
                  </a:schemeClr>
                </a:solidFill>
              </a:rPr>
              <a:t>de </a:t>
            </a:r>
            <a:r>
              <a:rPr lang="en-US" sz="3200" b="1" kern="0" dirty="0" err="1">
                <a:solidFill>
                  <a:schemeClr val="tx1">
                    <a:lumMod val="65000"/>
                    <a:lumOff val="35000"/>
                  </a:schemeClr>
                </a:solidFill>
              </a:rPr>
              <a:t>référencement</a:t>
            </a:r>
            <a:endParaRPr lang="en-US" dirty="0"/>
          </a:p>
        </p:txBody>
      </p:sp>
    </p:spTree>
    <p:extLst>
      <p:ext uri="{BB962C8B-B14F-4D97-AF65-F5344CB8AC3E}">
        <p14:creationId xmlns:p14="http://schemas.microsoft.com/office/powerpoint/2010/main" val="668195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30628"/>
            <a:ext cx="12192000" cy="1126672"/>
          </a:xfrm>
        </p:spPr>
        <p:txBody>
          <a:bodyPr/>
          <a:lstStyle/>
          <a:p>
            <a:r>
              <a:rPr lang="en-US" dirty="0">
                <a:solidFill>
                  <a:schemeClr val="tx1">
                    <a:lumMod val="65000"/>
                    <a:lumOff val="35000"/>
                  </a:schemeClr>
                </a:solidFill>
                <a:latin typeface="Arial" pitchFamily="34"/>
                <a:cs typeface="Arial" pitchFamily="34"/>
              </a:rPr>
              <a:t>Divulgations de VBG et faire les </a:t>
            </a:r>
            <a:r>
              <a:rPr lang="en-US" dirty="0" err="1">
                <a:solidFill>
                  <a:schemeClr val="tx1">
                    <a:lumMod val="65000"/>
                    <a:lumOff val="35000"/>
                  </a:schemeClr>
                </a:solidFill>
                <a:latin typeface="Arial" pitchFamily="34"/>
                <a:cs typeface="Arial" pitchFamily="34"/>
              </a:rPr>
              <a:t>références</a:t>
            </a:r>
            <a:endParaRPr lang="en-US" dirty="0"/>
          </a:p>
        </p:txBody>
      </p:sp>
      <p:sp>
        <p:nvSpPr>
          <p:cNvPr id="3" name="Content Placeholder 2"/>
          <p:cNvSpPr>
            <a:spLocks noGrp="1"/>
          </p:cNvSpPr>
          <p:nvPr>
            <p:ph idx="1"/>
          </p:nvPr>
        </p:nvSpPr>
        <p:spPr>
          <a:xfrm>
            <a:off x="277586" y="1825625"/>
            <a:ext cx="11609614" cy="4351338"/>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fr-FR" sz="3200" b="1" kern="0" dirty="0">
                <a:solidFill>
                  <a:schemeClr val="tx1">
                    <a:lumMod val="65000"/>
                    <a:lumOff val="35000"/>
                  </a:schemeClr>
                </a:solidFill>
                <a:latin typeface="Calibri" panose="020F0502020204030204" pitchFamily="34" charset="0"/>
                <a:cs typeface="Calibri" panose="020F0502020204030204" pitchFamily="34" charset="0"/>
              </a:rPr>
              <a:t>L'équipe qui recueille les données sur le genre et VBG auprès des communautés doit être dotée d'une formation spécifique sur les référencement sûrs et éthique des divulgations de VBG ainsi que sur le système de référencement (s’il existe). </a:t>
            </a:r>
            <a:endParaRPr lang="fr-FR" sz="3200" b="1" kern="0" dirty="0">
              <a:solidFill>
                <a:schemeClr val="tx1">
                  <a:lumMod val="65000"/>
                  <a:lumOff val="35000"/>
                </a:schemeClr>
              </a:solidFill>
            </a:endParaRPr>
          </a:p>
          <a:p>
            <a:pPr marL="0" indent="0">
              <a:buNone/>
            </a:pPr>
            <a:endParaRPr lang="fr-FR" sz="3200" b="1" kern="0" dirty="0">
              <a:solidFill>
                <a:schemeClr val="tx1">
                  <a:lumMod val="65000"/>
                  <a:lumOff val="35000"/>
                </a:schemeClr>
              </a:solidFill>
            </a:endParaRPr>
          </a:p>
          <a:p>
            <a:r>
              <a:rPr lang="fr-FR" sz="3200" b="1" kern="0" dirty="0">
                <a:solidFill>
                  <a:schemeClr val="tx1">
                    <a:lumMod val="65000"/>
                    <a:lumOff val="35000"/>
                  </a:schemeClr>
                </a:solidFill>
              </a:rPr>
              <a:t>Pour en savoir plus, consultez le guide de poche sur la VBG</a:t>
            </a:r>
          </a:p>
        </p:txBody>
      </p:sp>
    </p:spTree>
    <p:extLst>
      <p:ext uri="{BB962C8B-B14F-4D97-AF65-F5344CB8AC3E}">
        <p14:creationId xmlns:p14="http://schemas.microsoft.com/office/powerpoint/2010/main" val="36383076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525528" y="1802976"/>
            <a:ext cx="7659348" cy="3423598"/>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4000" b="0" i="0" kern="1200">
                <a:solidFill>
                  <a:srgbClr val="791E77"/>
                </a:solidFill>
                <a:latin typeface="+mj-lt"/>
                <a:ea typeface="+mj-ea"/>
                <a:cs typeface="Calibri"/>
              </a:defRPr>
            </a:lvl1pPr>
          </a:lstStyle>
          <a:p>
            <a:pPr marL="214313" marR="0" lvl="0" indent="-214313"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dirty="0">
              <a:ln>
                <a:noFill/>
              </a:ln>
              <a:solidFill>
                <a:prstClr val="black"/>
              </a:solidFill>
              <a:effectLst/>
              <a:uLnTx/>
              <a:uFillTx/>
              <a:latin typeface="Calibri" panose="020F0502020204030204"/>
              <a:ea typeface="+mj-ea"/>
              <a:cs typeface="Calibri"/>
            </a:endParaRPr>
          </a:p>
          <a:p>
            <a:pPr marL="214313" marR="0" lvl="0" indent="-214313"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dirty="0">
              <a:ln>
                <a:noFill/>
              </a:ln>
              <a:solidFill>
                <a:prstClr val="black"/>
              </a:solidFill>
              <a:effectLst/>
              <a:uLnTx/>
              <a:uFillTx/>
              <a:latin typeface="Calibri" panose="020F0502020204030204"/>
              <a:ea typeface="+mj-ea"/>
              <a:cs typeface="Calibri"/>
            </a:endParaRPr>
          </a:p>
        </p:txBody>
      </p:sp>
      <p:sp>
        <p:nvSpPr>
          <p:cNvPr id="3" name="Rectangle 2"/>
          <p:cNvSpPr/>
          <p:nvPr/>
        </p:nvSpPr>
        <p:spPr>
          <a:xfrm>
            <a:off x="0" y="1518077"/>
            <a:ext cx="9065182" cy="5832366"/>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Un guide qui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indique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la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marche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à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suivre</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pour les non-</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spécialistes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 la VBG</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200" b="1" kern="0" dirty="0">
                <a:solidFill>
                  <a:prstClr val="black">
                    <a:lumMod val="65000"/>
                    <a:lumOff val="35000"/>
                  </a:prstClr>
                </a:solidFill>
                <a:latin typeface="Calibri" panose="020F0502020204030204"/>
              </a:rPr>
              <a:t>Le guide </a:t>
            </a:r>
            <a:r>
              <a:rPr lang="en-US" sz="3200" b="1" kern="0" dirty="0" err="1">
                <a:solidFill>
                  <a:prstClr val="black">
                    <a:lumMod val="65000"/>
                    <a:lumOff val="35000"/>
                  </a:prstClr>
                </a:solidFill>
                <a:latin typeface="Calibri" panose="020F0502020204030204"/>
              </a:rPr>
              <a:t>est</a:t>
            </a:r>
            <a:r>
              <a:rPr lang="en-US" sz="3200" b="1" kern="0" dirty="0">
                <a:solidFill>
                  <a:prstClr val="black">
                    <a:lumMod val="65000"/>
                    <a:lumOff val="35000"/>
                  </a:prstClr>
                </a:solidFill>
                <a:latin typeface="Calibri" panose="020F0502020204030204"/>
              </a:rPr>
              <a:t>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basé</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sur le cadre des </a:t>
            </a:r>
            <a:r>
              <a:rPr lang="en-US" sz="3200" b="1" kern="0" dirty="0">
                <a:solidFill>
                  <a:prstClr val="black">
                    <a:lumMod val="65000"/>
                    <a:lumOff val="35000"/>
                  </a:prstClr>
                </a:solidFill>
                <a:latin typeface="Calibri" panose="020F0502020204030204"/>
              </a:rPr>
              <a:t>premiers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secours</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psychologiques</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lang="en-US" sz="3200" b="1" kern="0" dirty="0">
                <a:solidFill>
                  <a:prstClr val="black">
                    <a:lumMod val="65000"/>
                    <a:lumOff val="35000"/>
                  </a:prstClr>
                </a:solidFill>
                <a:latin typeface="Calibri" panose="020F0502020204030204"/>
              </a:rPr>
              <a:t>Observer</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écouter</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et </a:t>
            </a:r>
            <a:r>
              <a:rPr lang="en-US" sz="3200" b="1" kern="0" dirty="0" err="1">
                <a:solidFill>
                  <a:prstClr val="black">
                    <a:lumMod val="65000"/>
                    <a:lumOff val="35000"/>
                  </a:prstClr>
                </a:solidFill>
                <a:latin typeface="Calibri" panose="020F0502020204030204"/>
              </a:rPr>
              <a:t>orienter</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200" b="1" kern="0" dirty="0">
                <a:solidFill>
                  <a:prstClr val="black">
                    <a:lumMod val="65000"/>
                    <a:lumOff val="35000"/>
                  </a:prstClr>
                </a:solidFill>
                <a:latin typeface="Calibri" panose="020F0502020204030204"/>
              </a:rPr>
              <a:t>Il y </a:t>
            </a:r>
            <a:r>
              <a:rPr lang="en-US" sz="3200" b="1" kern="0" dirty="0" err="1">
                <a:solidFill>
                  <a:prstClr val="black">
                    <a:lumMod val="65000"/>
                    <a:lumOff val="35000"/>
                  </a:prstClr>
                </a:solidFill>
                <a:latin typeface="Calibri" panose="020F0502020204030204"/>
              </a:rPr>
              <a:t>en</a:t>
            </a:r>
            <a:r>
              <a:rPr lang="en-US" sz="3200" b="1" kern="0" dirty="0">
                <a:solidFill>
                  <a:prstClr val="black">
                    <a:lumMod val="65000"/>
                    <a:lumOff val="35000"/>
                  </a:prstClr>
                </a:solidFill>
                <a:latin typeface="Calibri" panose="020F0502020204030204"/>
              </a:rPr>
              <a:t> a des messages </a:t>
            </a:r>
            <a:r>
              <a:rPr lang="en-US" sz="3200" b="1" kern="0" dirty="0" err="1">
                <a:solidFill>
                  <a:prstClr val="black">
                    <a:lumMod val="65000"/>
                    <a:lumOff val="35000"/>
                  </a:prstClr>
                </a:solidFill>
                <a:latin typeface="Calibri" panose="020F0502020204030204"/>
              </a:rPr>
              <a:t>clés</a:t>
            </a:r>
            <a:r>
              <a:rPr lang="en-US" sz="3200" b="1" kern="0" dirty="0">
                <a:solidFill>
                  <a:prstClr val="black">
                    <a:lumMod val="65000"/>
                    <a:lumOff val="35000"/>
                  </a:prstClr>
                </a:solidFill>
                <a:latin typeface="Calibri" panose="020F0502020204030204"/>
              </a:rPr>
              <a:t> </a:t>
            </a:r>
            <a:r>
              <a:rPr lang="en-US" sz="3200" b="1" kern="0" dirty="0" err="1">
                <a:solidFill>
                  <a:prstClr val="black">
                    <a:lumMod val="65000"/>
                    <a:lumOff val="35000"/>
                  </a:prstClr>
                </a:solidFill>
                <a:latin typeface="Calibri" panose="020F0502020204030204"/>
              </a:rPr>
              <a:t>vous</a:t>
            </a:r>
            <a:r>
              <a:rPr lang="en-US" sz="3200" b="1" kern="0" dirty="0">
                <a:solidFill>
                  <a:prstClr val="black">
                    <a:lumMod val="65000"/>
                    <a:lumOff val="35000"/>
                  </a:prstClr>
                </a:solidFill>
                <a:latin typeface="Calibri" panose="020F0502020204030204"/>
              </a:rPr>
              <a:t> </a:t>
            </a:r>
            <a:r>
              <a:rPr lang="en-US" sz="3200" b="1" kern="0" dirty="0" err="1">
                <a:solidFill>
                  <a:prstClr val="black">
                    <a:lumMod val="65000"/>
                    <a:lumOff val="35000"/>
                  </a:prstClr>
                </a:solidFill>
                <a:latin typeface="Calibri" panose="020F0502020204030204"/>
              </a:rPr>
              <a:t>pouvez</a:t>
            </a:r>
            <a:r>
              <a:rPr lang="en-US" sz="3200" b="1" kern="0" dirty="0">
                <a:solidFill>
                  <a:prstClr val="black">
                    <a:lumMod val="65000"/>
                    <a:lumOff val="35000"/>
                  </a:prstClr>
                </a:solidFill>
                <a:latin typeface="Calibri" panose="020F0502020204030204"/>
              </a:rPr>
              <a:t> </a:t>
            </a:r>
            <a:r>
              <a:rPr lang="en-US" sz="3200" b="1" kern="0" dirty="0" err="1">
                <a:solidFill>
                  <a:prstClr val="black">
                    <a:lumMod val="65000"/>
                    <a:lumOff val="35000"/>
                  </a:prstClr>
                </a:solidFill>
                <a:latin typeface="Calibri" panose="020F0502020204030204"/>
              </a:rPr>
              <a:t>partager</a:t>
            </a:r>
            <a:r>
              <a:rPr lang="en-US" sz="3200" b="1" kern="0" dirty="0">
                <a:solidFill>
                  <a:prstClr val="black">
                    <a:lumMod val="65000"/>
                    <a:lumOff val="35000"/>
                  </a:prstClr>
                </a:solidFill>
                <a:latin typeface="Calibri" panose="020F0502020204030204"/>
              </a:rPr>
              <a:t> avec le-la </a:t>
            </a:r>
            <a:r>
              <a:rPr lang="en-US" sz="3200" b="1" kern="0" dirty="0" err="1">
                <a:solidFill>
                  <a:prstClr val="black">
                    <a:lumMod val="65000"/>
                    <a:lumOff val="35000"/>
                  </a:prstClr>
                </a:solidFill>
                <a:latin typeface="Calibri" panose="020F0502020204030204"/>
              </a:rPr>
              <a:t>survivant</a:t>
            </a:r>
            <a:r>
              <a:rPr lang="en-US" sz="3200" b="1" kern="0" dirty="0">
                <a:solidFill>
                  <a:prstClr val="black">
                    <a:lumMod val="65000"/>
                    <a:lumOff val="35000"/>
                  </a:prstClr>
                </a:solidFill>
                <a:latin typeface="Calibri" panose="020F0502020204030204"/>
              </a:rPr>
              <a:t>(e)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Il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fournit</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des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considérations</a:t>
            </a: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particulières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pour les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enfants</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32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survivant</a:t>
            </a:r>
            <a:r>
              <a:rPr kumimoji="0" lang="en-US" sz="32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(e)s</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hlinkClick r:id="rId3"/>
              </a:rPr>
              <a:t>www.gbvguidelines.com</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itle 5"/>
          <p:cNvSpPr>
            <a:spLocks noGrp="1"/>
          </p:cNvSpPr>
          <p:nvPr>
            <p:ph type="title"/>
          </p:nvPr>
        </p:nvSpPr>
        <p:spPr>
          <a:xfrm>
            <a:off x="0" y="-283888"/>
            <a:ext cx="12192000" cy="1359016"/>
          </a:xfrm>
        </p:spPr>
        <p:txBody>
          <a:bodyPr>
            <a:normAutofit/>
          </a:bodyPr>
          <a:lstStyle/>
          <a:p>
            <a:r>
              <a:rPr lang="en-US" sz="3400" dirty="0">
                <a:solidFill>
                  <a:schemeClr val="tx1">
                    <a:lumMod val="65000"/>
                    <a:lumOff val="35000"/>
                  </a:schemeClr>
                </a:solidFill>
                <a:latin typeface="Arial" pitchFamily="34"/>
                <a:cs typeface="Arial" pitchFamily="34"/>
              </a:rPr>
              <a:t>Divulgations de VBG et faire les </a:t>
            </a:r>
            <a:r>
              <a:rPr lang="en-US" sz="3400" dirty="0" err="1">
                <a:solidFill>
                  <a:schemeClr val="tx1">
                    <a:lumMod val="65000"/>
                    <a:lumOff val="35000"/>
                  </a:schemeClr>
                </a:solidFill>
                <a:latin typeface="Arial" pitchFamily="34"/>
                <a:cs typeface="Arial" pitchFamily="34"/>
              </a:rPr>
              <a:t>références</a:t>
            </a:r>
            <a:r>
              <a:rPr lang="en-US" sz="3400" dirty="0">
                <a:solidFill>
                  <a:schemeClr val="tx1">
                    <a:lumMod val="65000"/>
                    <a:lumOff val="35000"/>
                  </a:schemeClr>
                </a:solidFill>
                <a:latin typeface="Arial" pitchFamily="34"/>
                <a:cs typeface="Arial" pitchFamily="34"/>
              </a:rPr>
              <a:t> – le guide de </a:t>
            </a:r>
            <a:r>
              <a:rPr lang="en-US" sz="3400" dirty="0" err="1">
                <a:solidFill>
                  <a:schemeClr val="tx1">
                    <a:lumMod val="65000"/>
                    <a:lumOff val="35000"/>
                  </a:schemeClr>
                </a:solidFill>
                <a:latin typeface="Arial" pitchFamily="34"/>
                <a:cs typeface="Arial" pitchFamily="34"/>
              </a:rPr>
              <a:t>poche</a:t>
            </a:r>
            <a:endParaRPr lang="en-US" sz="34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78598" y="1899656"/>
            <a:ext cx="2439101" cy="3729512"/>
          </a:xfrm>
          <a:prstGeom prst="rect">
            <a:avLst/>
          </a:prstGeom>
        </p:spPr>
      </p:pic>
    </p:spTree>
    <p:extLst>
      <p:ext uri="{BB962C8B-B14F-4D97-AF65-F5344CB8AC3E}">
        <p14:creationId xmlns:p14="http://schemas.microsoft.com/office/powerpoint/2010/main" val="22630715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686292"/>
            <a:ext cx="10515600" cy="2852737"/>
          </a:xfrm>
        </p:spPr>
        <p:txBody>
          <a:bodyPr>
            <a:normAutofit/>
          </a:bodyPr>
          <a:lstStyle/>
          <a:p>
            <a:r>
              <a:rPr lang="en-US" sz="5400" dirty="0" err="1">
                <a:solidFill>
                  <a:schemeClr val="accent6"/>
                </a:solidFill>
                <a:latin typeface="Trebuchet MS" panose="020B0603020202020204" pitchFamily="34" charset="0"/>
              </a:rPr>
              <a:t>Planification</a:t>
            </a:r>
            <a:r>
              <a:rPr lang="en-US" sz="5400" dirty="0">
                <a:solidFill>
                  <a:schemeClr val="accent6"/>
                </a:solidFill>
                <a:latin typeface="Trebuchet MS" panose="020B0603020202020204" pitchFamily="34" charset="0"/>
              </a:rPr>
              <a:t> </a:t>
            </a:r>
            <a:r>
              <a:rPr lang="en-US" sz="5400" dirty="0" err="1">
                <a:solidFill>
                  <a:schemeClr val="accent6"/>
                </a:solidFill>
                <a:latin typeface="Trebuchet MS" panose="020B0603020202020204" pitchFamily="34" charset="0"/>
              </a:rPr>
              <a:t>stratégique</a:t>
            </a:r>
            <a:r>
              <a:rPr lang="en-US" sz="5400" dirty="0">
                <a:solidFill>
                  <a:schemeClr val="accent6"/>
                </a:solidFill>
                <a:latin typeface="Trebuchet MS" panose="020B0603020202020204" pitchFamily="34" charset="0"/>
              </a:rPr>
              <a:t> des questions de genre et de VBG </a:t>
            </a:r>
            <a:r>
              <a:rPr lang="en-US" sz="5400" dirty="0" err="1">
                <a:solidFill>
                  <a:schemeClr val="accent6"/>
                </a:solidFill>
                <a:latin typeface="Trebuchet MS" panose="020B0603020202020204" pitchFamily="34" charset="0"/>
              </a:rPr>
              <a:t>dans</a:t>
            </a:r>
            <a:r>
              <a:rPr lang="en-US" sz="5400" dirty="0">
                <a:solidFill>
                  <a:schemeClr val="accent6"/>
                </a:solidFill>
                <a:latin typeface="Trebuchet MS" panose="020B0603020202020204" pitchFamily="34" charset="0"/>
              </a:rPr>
              <a:t> les </a:t>
            </a:r>
            <a:r>
              <a:rPr lang="en-US" sz="5400" dirty="0" err="1">
                <a:solidFill>
                  <a:schemeClr val="accent6"/>
                </a:solidFill>
                <a:latin typeface="Trebuchet MS" panose="020B0603020202020204" pitchFamily="34" charset="0"/>
              </a:rPr>
              <a:t>programmes</a:t>
            </a:r>
            <a:r>
              <a:rPr lang="en-US" sz="5400" dirty="0">
                <a:solidFill>
                  <a:schemeClr val="accent6"/>
                </a:solidFill>
                <a:latin typeface="Trebuchet MS" panose="020B0603020202020204" pitchFamily="34" charset="0"/>
              </a:rPr>
              <a:t> de nutrition</a:t>
            </a:r>
          </a:p>
        </p:txBody>
      </p:sp>
    </p:spTree>
    <p:extLst>
      <p:ext uri="{BB962C8B-B14F-4D97-AF65-F5344CB8AC3E}">
        <p14:creationId xmlns:p14="http://schemas.microsoft.com/office/powerpoint/2010/main" val="21376405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6956"/>
            <a:ext cx="11353800" cy="10287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sz="4000" dirty="0" err="1">
                <a:solidFill>
                  <a:schemeClr val="tx1">
                    <a:lumMod val="65000"/>
                    <a:lumOff val="35000"/>
                  </a:schemeClr>
                </a:solidFill>
                <a:latin typeface="Arial" pitchFamily="34"/>
                <a:ea typeface="+mj-ea"/>
                <a:cs typeface="Arial" pitchFamily="34"/>
              </a:rPr>
              <a:t>Planification</a:t>
            </a:r>
            <a:r>
              <a:rPr lang="en-US" sz="4000" dirty="0">
                <a:solidFill>
                  <a:schemeClr val="tx1">
                    <a:lumMod val="65000"/>
                    <a:lumOff val="35000"/>
                  </a:schemeClr>
                </a:solidFill>
                <a:latin typeface="Arial" pitchFamily="34"/>
                <a:ea typeface="+mj-ea"/>
                <a:cs typeface="Arial" pitchFamily="34"/>
              </a:rPr>
              <a:t> </a:t>
            </a:r>
            <a:r>
              <a:rPr lang="en-US" sz="4000" dirty="0" err="1">
                <a:solidFill>
                  <a:schemeClr val="tx1">
                    <a:lumMod val="65000"/>
                    <a:lumOff val="35000"/>
                  </a:schemeClr>
                </a:solidFill>
                <a:latin typeface="Arial" pitchFamily="34"/>
                <a:ea typeface="+mj-ea"/>
                <a:cs typeface="Arial" pitchFamily="34"/>
              </a:rPr>
              <a:t>stratégique</a:t>
            </a:r>
            <a:r>
              <a:rPr lang="en-US" sz="4000" dirty="0">
                <a:solidFill>
                  <a:schemeClr val="tx1">
                    <a:lumMod val="65000"/>
                    <a:lumOff val="35000"/>
                  </a:schemeClr>
                </a:solidFill>
                <a:latin typeface="Arial" pitchFamily="34"/>
                <a:ea typeface="+mj-ea"/>
                <a:cs typeface="Arial" pitchFamily="34"/>
              </a:rPr>
              <a:t>	</a:t>
            </a:r>
          </a:p>
        </p:txBody>
      </p:sp>
      <p:sp>
        <p:nvSpPr>
          <p:cNvPr id="3" name="Content Placeholder 2"/>
          <p:cNvSpPr>
            <a:spLocks noGrp="1"/>
          </p:cNvSpPr>
          <p:nvPr>
            <p:ph idx="1"/>
          </p:nvPr>
        </p:nvSpPr>
        <p:spPr>
          <a:noFill/>
          <a:ln>
            <a:noFill/>
          </a:ln>
        </p:spPr>
        <p:style>
          <a:lnRef idx="0">
            <a:scrgbClr r="0" g="0" b="0"/>
          </a:lnRef>
          <a:fillRef idx="0">
            <a:scrgbClr r="0" g="0" b="0"/>
          </a:fillRef>
          <a:effectRef idx="0">
            <a:scrgbClr r="0" g="0" b="0"/>
          </a:effectRef>
          <a:fontRef idx="minor">
            <a:schemeClr val="dk1"/>
          </a:fontRef>
        </p:style>
        <p:txBody>
          <a:bodyPr>
            <a:normAutofit fontScale="92500" lnSpcReduction="20000"/>
          </a:bodyPr>
          <a:lstStyle/>
          <a:p>
            <a:r>
              <a:rPr lang="fr-FR" sz="3200" b="1" kern="0" dirty="0">
                <a:solidFill>
                  <a:schemeClr val="tx1">
                    <a:lumMod val="65000"/>
                    <a:lumOff val="35000"/>
                  </a:schemeClr>
                </a:solidFill>
              </a:rPr>
              <a:t>Les données et les informations sur le genre et la VBG devraient être utilisées pour planifier stratégiquement comment répondre aux questions de genre et de VBG.</a:t>
            </a:r>
          </a:p>
          <a:p>
            <a:r>
              <a:rPr lang="fr-FR" sz="3200" b="1" kern="0" dirty="0">
                <a:solidFill>
                  <a:schemeClr val="tx1">
                    <a:lumMod val="65000"/>
                    <a:lumOff val="35000"/>
                  </a:schemeClr>
                </a:solidFill>
              </a:rPr>
              <a:t>Établir un lien démontrable et logique entre les activités du programme et leurs résultats </a:t>
            </a:r>
            <a:r>
              <a:rPr lang="fr-FR" sz="3200" b="1" kern="0" dirty="0" err="1">
                <a:solidFill>
                  <a:schemeClr val="tx1">
                    <a:lumMod val="65000"/>
                    <a:lumOff val="35000"/>
                  </a:schemeClr>
                </a:solidFill>
              </a:rPr>
              <a:t>escomptésdans</a:t>
            </a:r>
            <a:r>
              <a:rPr lang="fr-FR" sz="3200" b="1" kern="0" dirty="0">
                <a:solidFill>
                  <a:schemeClr val="tx1">
                    <a:lumMod val="65000"/>
                    <a:lumOff val="35000"/>
                  </a:schemeClr>
                </a:solidFill>
              </a:rPr>
              <a:t> le secteur de la nutrition en veillant à </a:t>
            </a:r>
            <a:r>
              <a:rPr lang="fr-FR" sz="3200" b="1" kern="0" dirty="0" err="1">
                <a:solidFill>
                  <a:schemeClr val="tx1">
                    <a:lumMod val="65000"/>
                    <a:lumOff val="35000"/>
                  </a:schemeClr>
                </a:solidFill>
              </a:rPr>
              <a:t>ceque</a:t>
            </a:r>
            <a:r>
              <a:rPr lang="fr-FR" sz="3200" b="1" kern="0" dirty="0">
                <a:solidFill>
                  <a:schemeClr val="tx1">
                    <a:lumMod val="65000"/>
                    <a:lumOff val="35000"/>
                  </a:schemeClr>
                </a:solidFill>
              </a:rPr>
              <a:t> les besoins identifiés soient satisfaits.</a:t>
            </a:r>
          </a:p>
          <a:p>
            <a:r>
              <a:rPr lang="fr-FR" sz="3200" b="1" kern="0" dirty="0">
                <a:solidFill>
                  <a:schemeClr val="tx1">
                    <a:lumMod val="65000"/>
                    <a:lumOff val="35000"/>
                  </a:schemeClr>
                </a:solidFill>
              </a:rPr>
              <a:t>La notation genre devrait être appliquée à ce stade.</a:t>
            </a:r>
          </a:p>
          <a:p>
            <a:r>
              <a:rPr lang="fr-FR" sz="3200" b="1" kern="0" dirty="0">
                <a:solidFill>
                  <a:schemeClr val="tx1">
                    <a:lumMod val="65000"/>
                    <a:lumOff val="35000"/>
                  </a:schemeClr>
                </a:solidFill>
              </a:rPr>
              <a:t>Des indicateurs devraient être mis en place pour mesurer les changements pour les femmes, les filles, les hommes et les gar</a:t>
            </a:r>
            <a:r>
              <a:rPr lang="fr-FR" sz="3200" b="1" kern="0" dirty="0">
                <a:solidFill>
                  <a:schemeClr val="tx1">
                    <a:lumMod val="65000"/>
                    <a:lumOff val="35000"/>
                  </a:schemeClr>
                </a:solidFill>
                <a:latin typeface="Calibri" panose="020F0502020204030204" pitchFamily="34" charset="0"/>
                <a:cs typeface="Calibri" panose="020F0502020204030204" pitchFamily="34" charset="0"/>
              </a:rPr>
              <a:t>çons et pour faire le suivi des questions de sûreté et de sécurité liées aux services de nutrition.</a:t>
            </a:r>
            <a:endParaRPr lang="fr-FR" sz="3200" b="1" kern="0" dirty="0">
              <a:solidFill>
                <a:schemeClr val="tx1">
                  <a:lumMod val="65000"/>
                  <a:lumOff val="35000"/>
                </a:schemeClr>
              </a:solidFill>
            </a:endParaRPr>
          </a:p>
          <a:p>
            <a:endParaRPr lang="en-US" dirty="0"/>
          </a:p>
          <a:p>
            <a:pPr marL="0" indent="0">
              <a:buNone/>
            </a:pPr>
            <a:endParaRPr lang="en-US" dirty="0"/>
          </a:p>
        </p:txBody>
      </p:sp>
    </p:spTree>
    <p:extLst>
      <p:ext uri="{BB962C8B-B14F-4D97-AF65-F5344CB8AC3E}">
        <p14:creationId xmlns:p14="http://schemas.microsoft.com/office/powerpoint/2010/main" val="20662734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61333" y="947737"/>
            <a:ext cx="9168492" cy="5666014"/>
          </a:xfrm>
          <a:prstGeom prst="rect">
            <a:avLst/>
          </a:prstGeom>
        </p:spPr>
      </p:pic>
      <p:sp>
        <p:nvSpPr>
          <p:cNvPr id="5" name="Title 4"/>
          <p:cNvSpPr>
            <a:spLocks noGrp="1"/>
          </p:cNvSpPr>
          <p:nvPr>
            <p:ph type="title"/>
          </p:nvPr>
        </p:nvSpPr>
        <p:spPr>
          <a:xfrm>
            <a:off x="0" y="-114299"/>
            <a:ext cx="11353800" cy="914399"/>
          </a:xfrm>
        </p:spPr>
        <p:txBody>
          <a:bodyPr>
            <a:normAutofit/>
          </a:bodyPr>
          <a:lstStyle/>
          <a:p>
            <a:r>
              <a:rPr lang="en-US" sz="4000" dirty="0" err="1">
                <a:solidFill>
                  <a:schemeClr val="tx1">
                    <a:lumMod val="65000"/>
                    <a:lumOff val="35000"/>
                  </a:schemeClr>
                </a:solidFill>
                <a:latin typeface="Arial" pitchFamily="34"/>
                <a:cs typeface="Arial" pitchFamily="34"/>
              </a:rPr>
              <a:t>Exemple</a:t>
            </a:r>
            <a:endParaRPr lang="en-US" sz="4000" dirty="0">
              <a:solidFill>
                <a:schemeClr val="tx1">
                  <a:lumMod val="65000"/>
                  <a:lumOff val="35000"/>
                </a:schemeClr>
              </a:solidFill>
              <a:latin typeface="Arial" pitchFamily="34"/>
              <a:cs typeface="Arial" pitchFamily="34"/>
            </a:endParaRPr>
          </a:p>
        </p:txBody>
      </p:sp>
      <p:sp>
        <p:nvSpPr>
          <p:cNvPr id="3" name="Rectangle 2"/>
          <p:cNvSpPr/>
          <p:nvPr/>
        </p:nvSpPr>
        <p:spPr>
          <a:xfrm>
            <a:off x="2353235" y="939519"/>
            <a:ext cx="4504764" cy="614363"/>
          </a:xfrm>
          <a:prstGeom prst="rect">
            <a:avLst/>
          </a:prstGeom>
          <a:solidFill>
            <a:schemeClr val="bg1"/>
          </a:solid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CA" sz="1400" dirty="0"/>
              <a:t>                                  		</a:t>
            </a:r>
            <a:r>
              <a:rPr lang="en-CA" sz="1400" b="1" dirty="0"/>
              <a:t>Questions </a:t>
            </a:r>
            <a:r>
              <a:rPr lang="en-CA" sz="1400" b="1" dirty="0" err="1"/>
              <a:t>identifiées</a:t>
            </a:r>
            <a:r>
              <a:rPr lang="en-CA" sz="1400" b="1" dirty="0"/>
              <a:t> </a:t>
            </a:r>
          </a:p>
          <a:p>
            <a:pPr algn="r"/>
            <a:r>
              <a:rPr lang="en-CA" sz="1400" dirty="0"/>
              <a:t>Les obstacles à la </a:t>
            </a:r>
            <a:r>
              <a:rPr lang="en-CA" sz="1400" dirty="0" err="1"/>
              <a:t>mobilité</a:t>
            </a:r>
            <a:r>
              <a:rPr lang="en-CA" sz="1400" dirty="0"/>
              <a:t> des femmes et des </a:t>
            </a:r>
            <a:r>
              <a:rPr lang="en-CA" sz="1400" dirty="0" err="1"/>
              <a:t>filles</a:t>
            </a:r>
            <a:r>
              <a:rPr lang="en-CA" sz="1400" dirty="0"/>
              <a:t> </a:t>
            </a:r>
            <a:r>
              <a:rPr lang="en-CA" sz="1400" dirty="0" err="1"/>
              <a:t>affectent</a:t>
            </a:r>
            <a:r>
              <a:rPr lang="en-CA" sz="1400" dirty="0"/>
              <a:t> </a:t>
            </a:r>
            <a:r>
              <a:rPr lang="en-CA" sz="1400" dirty="0" err="1"/>
              <a:t>leur</a:t>
            </a:r>
            <a:r>
              <a:rPr lang="en-CA" sz="1400" dirty="0"/>
              <a:t> </a:t>
            </a:r>
            <a:r>
              <a:rPr lang="en-CA" sz="1400" dirty="0" err="1"/>
              <a:t>capacité</a:t>
            </a:r>
            <a:r>
              <a:rPr lang="en-CA" sz="1400" dirty="0"/>
              <a:t> </a:t>
            </a:r>
            <a:r>
              <a:rPr lang="en-CA" sz="1400" dirty="0" err="1"/>
              <a:t>d’assister</a:t>
            </a:r>
            <a:r>
              <a:rPr lang="en-CA" sz="1400" dirty="0"/>
              <a:t> aux services de nutrition</a:t>
            </a:r>
          </a:p>
        </p:txBody>
      </p:sp>
      <p:sp>
        <p:nvSpPr>
          <p:cNvPr id="6" name="Rectangle 5"/>
          <p:cNvSpPr/>
          <p:nvPr/>
        </p:nvSpPr>
        <p:spPr>
          <a:xfrm>
            <a:off x="1909483" y="1701519"/>
            <a:ext cx="4948516" cy="718952"/>
          </a:xfrm>
          <a:prstGeom prst="rect">
            <a:avLst/>
          </a:prstGeom>
          <a:solidFill>
            <a:schemeClr val="bg1"/>
          </a:solidFill>
          <a:ln>
            <a:noFill/>
          </a:ln>
        </p:spPr>
        <p:style>
          <a:lnRef idx="0">
            <a:scrgbClr r="0" g="0" b="0"/>
          </a:lnRef>
          <a:fillRef idx="0">
            <a:scrgbClr r="0" g="0" b="0"/>
          </a:fillRef>
          <a:effectRef idx="0">
            <a:scrgbClr r="0" g="0" b="0"/>
          </a:effectRef>
          <a:fontRef idx="minor">
            <a:schemeClr val="dk1"/>
          </a:fontRef>
        </p:style>
        <p:txBody>
          <a:bodyPr rtlCol="0" anchor="ctr"/>
          <a:lstStyle/>
          <a:p>
            <a:pPr algn="r"/>
            <a:r>
              <a:rPr lang="en-CA" sz="1400" dirty="0"/>
              <a:t>                                  		</a:t>
            </a:r>
            <a:r>
              <a:rPr lang="en-CA" sz="1400" b="1" dirty="0" err="1"/>
              <a:t>Objectif</a:t>
            </a:r>
            <a:r>
              <a:rPr lang="en-CA" sz="1400" b="1" dirty="0"/>
              <a:t> </a:t>
            </a:r>
            <a:r>
              <a:rPr lang="en-CA" sz="1400" b="1" dirty="0" err="1"/>
              <a:t>spécifique</a:t>
            </a:r>
            <a:r>
              <a:rPr lang="en-CA" sz="1400" b="1" dirty="0"/>
              <a:t> </a:t>
            </a:r>
          </a:p>
          <a:p>
            <a:pPr algn="r"/>
            <a:r>
              <a:rPr lang="en-CA" sz="1400" dirty="0"/>
              <a:t>Un </a:t>
            </a:r>
            <a:r>
              <a:rPr lang="en-CA" sz="1400" err="1"/>
              <a:t>accès</a:t>
            </a:r>
            <a:r>
              <a:rPr lang="en-CA" sz="1400"/>
              <a:t> </a:t>
            </a:r>
            <a:r>
              <a:rPr lang="en-CA" sz="1400" err="1"/>
              <a:t>augmenté</a:t>
            </a:r>
            <a:r>
              <a:rPr lang="en-CA" sz="1400"/>
              <a:t> aux </a:t>
            </a:r>
            <a:r>
              <a:rPr lang="en-CA" sz="1400" dirty="0"/>
              <a:t>services </a:t>
            </a:r>
            <a:r>
              <a:rPr lang="en-CA" sz="1400"/>
              <a:t>de nutrition</a:t>
            </a:r>
            <a:r>
              <a:rPr lang="en-CA" sz="1400" dirty="0"/>
              <a:t>,</a:t>
            </a:r>
            <a:r>
              <a:rPr lang="en-CA" sz="1400"/>
              <a:t> </a:t>
            </a:r>
            <a:r>
              <a:rPr lang="en-CA" sz="1400" dirty="0" err="1"/>
              <a:t>soit</a:t>
            </a:r>
            <a:r>
              <a:rPr lang="en-CA" sz="1400" dirty="0"/>
              <a:t> </a:t>
            </a:r>
            <a:r>
              <a:rPr lang="en-CA" sz="1400"/>
              <a:t>par </a:t>
            </a:r>
            <a:r>
              <a:rPr lang="en-CA" sz="1400" dirty="0"/>
              <a:t>la</a:t>
            </a:r>
            <a:r>
              <a:rPr lang="en-CA" sz="1400"/>
              <a:t> participation ou </a:t>
            </a:r>
            <a:r>
              <a:rPr lang="en-CA" sz="1400" dirty="0"/>
              <a:t>par la </a:t>
            </a:r>
            <a:r>
              <a:rPr lang="en-CA" sz="1400" dirty="0" err="1"/>
              <a:t>fourniture</a:t>
            </a:r>
            <a:r>
              <a:rPr lang="en-CA" sz="1400" dirty="0"/>
              <a:t> de services aux plus </a:t>
            </a:r>
            <a:r>
              <a:rPr lang="en-CA" sz="1400" dirty="0" err="1"/>
              <a:t>vulnérables</a:t>
            </a:r>
            <a:endParaRPr lang="en-CA" sz="1400" dirty="0"/>
          </a:p>
        </p:txBody>
      </p:sp>
      <p:sp>
        <p:nvSpPr>
          <p:cNvPr id="7" name="Rectangle 6"/>
          <p:cNvSpPr/>
          <p:nvPr/>
        </p:nvSpPr>
        <p:spPr>
          <a:xfrm>
            <a:off x="1781175" y="2637854"/>
            <a:ext cx="5076824" cy="684957"/>
          </a:xfrm>
          <a:prstGeom prst="rect">
            <a:avLst/>
          </a:prstGeom>
          <a:solidFill>
            <a:schemeClr val="bg1"/>
          </a:solidFill>
          <a:ln>
            <a:noFill/>
          </a:ln>
        </p:spPr>
        <p:style>
          <a:lnRef idx="0">
            <a:scrgbClr r="0" g="0" b="0"/>
          </a:lnRef>
          <a:fillRef idx="0">
            <a:scrgbClr r="0" g="0" b="0"/>
          </a:fillRef>
          <a:effectRef idx="0">
            <a:scrgbClr r="0" g="0" b="0"/>
          </a:effectRef>
          <a:fontRef idx="minor">
            <a:schemeClr val="dk1"/>
          </a:fontRef>
        </p:style>
        <p:txBody>
          <a:bodyPr rtlCol="0" anchor="ctr"/>
          <a:lstStyle/>
          <a:p>
            <a:pPr algn="r"/>
            <a:r>
              <a:rPr lang="en-CA" sz="1400" dirty="0"/>
              <a:t>                                  	</a:t>
            </a:r>
            <a:r>
              <a:rPr lang="en-CA" sz="1400" b="1" dirty="0" err="1"/>
              <a:t>Indicateur</a:t>
            </a:r>
            <a:r>
              <a:rPr lang="en-CA" sz="1400" b="1" dirty="0"/>
              <a:t> </a:t>
            </a:r>
            <a:r>
              <a:rPr lang="en-CA" sz="1400" b="1" err="1"/>
              <a:t>spécifique</a:t>
            </a:r>
            <a:r>
              <a:rPr lang="en-CA" sz="1400" b="1"/>
              <a:t> </a:t>
            </a:r>
            <a:r>
              <a:rPr lang="en-CA" sz="1400" b="1" err="1"/>
              <a:t>lié</a:t>
            </a:r>
            <a:r>
              <a:rPr lang="en-CA" sz="1400" b="1"/>
              <a:t> à </a:t>
            </a:r>
            <a:r>
              <a:rPr lang="en-CA" sz="1400" b="1" dirty="0" err="1"/>
              <a:t>l’objectif</a:t>
            </a:r>
            <a:endParaRPr lang="en-CA" sz="1400" b="1" dirty="0"/>
          </a:p>
          <a:p>
            <a:pPr algn="r"/>
            <a:r>
              <a:rPr lang="en-CA" sz="1400" err="1"/>
              <a:t>Nombre</a:t>
            </a:r>
            <a:r>
              <a:rPr lang="en-CA" sz="1400"/>
              <a:t> et </a:t>
            </a:r>
            <a:r>
              <a:rPr lang="en-CA" sz="1400" dirty="0" err="1"/>
              <a:t>pourcentage</a:t>
            </a:r>
            <a:r>
              <a:rPr lang="en-CA" sz="1400" dirty="0"/>
              <a:t> de femmes et </a:t>
            </a:r>
            <a:r>
              <a:rPr lang="en-CA" sz="1400" dirty="0" err="1"/>
              <a:t>filles</a:t>
            </a:r>
            <a:r>
              <a:rPr lang="en-CA" sz="1400" dirty="0"/>
              <a:t> </a:t>
            </a:r>
            <a:r>
              <a:rPr lang="en-CA" sz="1400"/>
              <a:t>qui </a:t>
            </a:r>
            <a:r>
              <a:rPr lang="en-CA" sz="1400" err="1"/>
              <a:t>gagnent</a:t>
            </a:r>
            <a:r>
              <a:rPr lang="en-CA" sz="1400"/>
              <a:t> </a:t>
            </a:r>
            <a:r>
              <a:rPr lang="en-CA" sz="1400" dirty="0"/>
              <a:t>un</a:t>
            </a:r>
            <a:r>
              <a:rPr lang="en-CA" sz="1400"/>
              <a:t> accès aux </a:t>
            </a:r>
            <a:r>
              <a:rPr lang="en-CA" sz="1400" dirty="0"/>
              <a:t>services de </a:t>
            </a:r>
            <a:r>
              <a:rPr lang="en-CA" sz="1400"/>
              <a:t>nutrition </a:t>
            </a:r>
            <a:r>
              <a:rPr lang="en-CA" sz="1400" dirty="0"/>
              <a:t>par</a:t>
            </a:r>
            <a:r>
              <a:rPr lang="en-CA" sz="1400"/>
              <a:t> l’entremise des canaux </a:t>
            </a:r>
            <a:r>
              <a:rPr lang="en-CA" sz="1400" dirty="0"/>
              <a:t>de distribution</a:t>
            </a:r>
          </a:p>
        </p:txBody>
      </p:sp>
      <p:sp>
        <p:nvSpPr>
          <p:cNvPr id="8" name="Rectangle 7"/>
          <p:cNvSpPr/>
          <p:nvPr/>
        </p:nvSpPr>
        <p:spPr>
          <a:xfrm>
            <a:off x="2017059" y="3427274"/>
            <a:ext cx="4840940" cy="1063502"/>
          </a:xfrm>
          <a:prstGeom prst="rect">
            <a:avLst/>
          </a:prstGeom>
          <a:solidFill>
            <a:schemeClr val="bg1"/>
          </a:solidFill>
          <a:ln>
            <a:noFill/>
          </a:ln>
        </p:spPr>
        <p:style>
          <a:lnRef idx="0">
            <a:scrgbClr r="0" g="0" b="0"/>
          </a:lnRef>
          <a:fillRef idx="0">
            <a:scrgbClr r="0" g="0" b="0"/>
          </a:fillRef>
          <a:effectRef idx="0">
            <a:scrgbClr r="0" g="0" b="0"/>
          </a:effectRef>
          <a:fontRef idx="minor">
            <a:schemeClr val="dk1"/>
          </a:fontRef>
        </p:style>
        <p:txBody>
          <a:bodyPr rtlCol="0" anchor="ctr"/>
          <a:lstStyle/>
          <a:p>
            <a:pPr algn="r"/>
            <a:r>
              <a:rPr lang="en-CA" sz="1400" b="1" dirty="0"/>
              <a:t>                                  </a:t>
            </a:r>
            <a:r>
              <a:rPr lang="en-CA" sz="1400" b="1" dirty="0" err="1"/>
              <a:t>Résultats</a:t>
            </a:r>
            <a:r>
              <a:rPr lang="en-CA" sz="1400" b="1" dirty="0"/>
              <a:t> </a:t>
            </a:r>
            <a:r>
              <a:rPr lang="en-CA" sz="1400" b="1" dirty="0" err="1"/>
              <a:t>attendus</a:t>
            </a:r>
            <a:endParaRPr lang="en-CA" sz="1400" b="1" dirty="0"/>
          </a:p>
          <a:p>
            <a:pPr algn="r"/>
            <a:r>
              <a:rPr lang="fr-FR" sz="1400" dirty="0">
                <a:solidFill>
                  <a:schemeClr val="tx1"/>
                </a:solidFill>
              </a:rPr>
              <a:t>- les obstacles à la participation sont abordés et des solutions sont proposées pour atteindre les plus vulnérables</a:t>
            </a:r>
            <a:endParaRPr lang="fr-FR" sz="1400" dirty="0">
              <a:solidFill>
                <a:schemeClr val="tx1"/>
              </a:solidFill>
              <a:cs typeface="Calibri"/>
            </a:endParaRPr>
          </a:p>
          <a:p>
            <a:pPr algn="r"/>
            <a:r>
              <a:rPr lang="fr-FR" sz="1400" dirty="0">
                <a:solidFill>
                  <a:schemeClr val="tx1"/>
                </a:solidFill>
              </a:rPr>
              <a:t>- les femmes et les filles se sentent en sécurité pour accéder aux services </a:t>
            </a:r>
            <a:endParaRPr lang="en-CA" sz="1400">
              <a:solidFill>
                <a:schemeClr val="tx1"/>
              </a:solidFill>
              <a:cs typeface="Calibri"/>
            </a:endParaRPr>
          </a:p>
        </p:txBody>
      </p:sp>
      <p:sp>
        <p:nvSpPr>
          <p:cNvPr id="9" name="Rectangle 8"/>
          <p:cNvSpPr/>
          <p:nvPr/>
        </p:nvSpPr>
        <p:spPr>
          <a:xfrm>
            <a:off x="2017059" y="4538646"/>
            <a:ext cx="4840940" cy="1063502"/>
          </a:xfrm>
          <a:prstGeom prst="rect">
            <a:avLst/>
          </a:prstGeom>
          <a:solidFill>
            <a:schemeClr val="bg1"/>
          </a:solidFill>
          <a:ln>
            <a:noFill/>
          </a:ln>
        </p:spPr>
        <p:style>
          <a:lnRef idx="0">
            <a:scrgbClr r="0" g="0" b="0"/>
          </a:lnRef>
          <a:fillRef idx="0">
            <a:scrgbClr r="0" g="0" b="0"/>
          </a:fillRef>
          <a:effectRef idx="0">
            <a:scrgbClr r="0" g="0" b="0"/>
          </a:effectRef>
          <a:fontRef idx="minor">
            <a:schemeClr val="dk1"/>
          </a:fontRef>
        </p:style>
        <p:txBody>
          <a:bodyPr rtlCol="0" anchor="ctr"/>
          <a:lstStyle/>
          <a:p>
            <a:pPr algn="r"/>
            <a:r>
              <a:rPr lang="en-CA" sz="1400" b="1" dirty="0"/>
              <a:t>                                  </a:t>
            </a:r>
            <a:r>
              <a:rPr lang="en-CA" sz="1400" b="1" dirty="0" err="1"/>
              <a:t>Indicateurs</a:t>
            </a:r>
            <a:r>
              <a:rPr lang="en-CA" sz="1400" b="1" dirty="0"/>
              <a:t> de </a:t>
            </a:r>
            <a:r>
              <a:rPr lang="en-CA" sz="1400" b="1" dirty="0" err="1"/>
              <a:t>résultats</a:t>
            </a:r>
            <a:endParaRPr lang="en-CA" sz="1400" b="1" dirty="0"/>
          </a:p>
          <a:p>
            <a:pPr algn="r"/>
            <a:r>
              <a:rPr lang="fr-FR" sz="1400" dirty="0"/>
              <a:t>- </a:t>
            </a:r>
            <a:r>
              <a:rPr lang="fr-FR" sz="1400" dirty="0">
                <a:solidFill>
                  <a:schemeClr val="tx1"/>
                </a:solidFill>
              </a:rPr>
              <a:t>Nombre de canaux de distribution identifiés pour atteindre les femmes et les filles</a:t>
            </a:r>
            <a:endParaRPr lang="fr-FR" sz="1400" dirty="0">
              <a:solidFill>
                <a:schemeClr val="tx1"/>
              </a:solidFill>
              <a:cs typeface="Calibri"/>
            </a:endParaRPr>
          </a:p>
          <a:p>
            <a:pPr algn="r"/>
            <a:r>
              <a:rPr lang="fr-FR" sz="1400" dirty="0">
                <a:solidFill>
                  <a:schemeClr val="tx1"/>
                </a:solidFill>
              </a:rPr>
              <a:t>- Pourcentage de femmes et de filles qui déclarent se sentir en sécurité pour accéder aux services de nutrition </a:t>
            </a:r>
            <a:endParaRPr lang="en-CA" sz="1400">
              <a:solidFill>
                <a:schemeClr val="tx1"/>
              </a:solidFill>
              <a:cs typeface="Calibri"/>
            </a:endParaRPr>
          </a:p>
        </p:txBody>
      </p:sp>
      <p:sp>
        <p:nvSpPr>
          <p:cNvPr id="10" name="Rectangle 9"/>
          <p:cNvSpPr/>
          <p:nvPr/>
        </p:nvSpPr>
        <p:spPr>
          <a:xfrm>
            <a:off x="1909483" y="5697886"/>
            <a:ext cx="4948516" cy="1063502"/>
          </a:xfrm>
          <a:prstGeom prst="rect">
            <a:avLst/>
          </a:prstGeom>
          <a:solidFill>
            <a:schemeClr val="bg1"/>
          </a:solidFill>
          <a:ln>
            <a:noFill/>
          </a:ln>
        </p:spPr>
        <p:style>
          <a:lnRef idx="0">
            <a:scrgbClr r="0" g="0" b="0"/>
          </a:lnRef>
          <a:fillRef idx="0">
            <a:scrgbClr r="0" g="0" b="0"/>
          </a:fillRef>
          <a:effectRef idx="0">
            <a:scrgbClr r="0" g="0" b="0"/>
          </a:effectRef>
          <a:fontRef idx="minor">
            <a:schemeClr val="dk1"/>
          </a:fontRef>
        </p:style>
        <p:txBody>
          <a:bodyPr rtlCol="0" anchor="ctr"/>
          <a:lstStyle/>
          <a:p>
            <a:pPr algn="r"/>
            <a:r>
              <a:rPr lang="en-CA" sz="1400" b="1" dirty="0"/>
              <a:t>                                    Des </a:t>
            </a:r>
            <a:r>
              <a:rPr lang="en-CA" sz="1400" b="1" dirty="0" err="1"/>
              <a:t>activités</a:t>
            </a:r>
            <a:r>
              <a:rPr lang="en-CA" sz="1400" b="1" dirty="0"/>
              <a:t> </a:t>
            </a:r>
            <a:r>
              <a:rPr lang="en-CA" sz="1400" b="1" dirty="0" err="1"/>
              <a:t>programmatiques</a:t>
            </a:r>
            <a:r>
              <a:rPr lang="en-CA" sz="1400" b="1" dirty="0"/>
              <a:t> </a:t>
            </a:r>
            <a:r>
              <a:rPr lang="en-CA" sz="1400" b="1" dirty="0" err="1"/>
              <a:t>adaptées</a:t>
            </a:r>
            <a:r>
              <a:rPr lang="en-CA" sz="1400" b="1" dirty="0"/>
              <a:t> </a:t>
            </a:r>
          </a:p>
          <a:p>
            <a:pPr algn="r"/>
            <a:r>
              <a:rPr lang="fr-FR" sz="1400" dirty="0"/>
              <a:t>Développer des arrangements </a:t>
            </a:r>
            <a:r>
              <a:rPr lang="fr-FR" sz="1400"/>
              <a:t>de transport </a:t>
            </a:r>
            <a:r>
              <a:rPr lang="fr-FR" sz="1400" dirty="0"/>
              <a:t>et des méthodes de prestation de </a:t>
            </a:r>
            <a:r>
              <a:rPr lang="fr-FR" sz="1400"/>
              <a:t>services </a:t>
            </a:r>
            <a:r>
              <a:rPr lang="fr-FR" sz="1400" dirty="0"/>
              <a:t>spéciaux</a:t>
            </a:r>
            <a:r>
              <a:rPr lang="fr-FR" sz="1400"/>
              <a:t> pour </a:t>
            </a:r>
            <a:r>
              <a:rPr lang="fr-FR" sz="1400" dirty="0"/>
              <a:t>garantir un accès sûr aux bénéficiaires </a:t>
            </a:r>
            <a:r>
              <a:rPr lang="fr-FR" sz="1400"/>
              <a:t>qui </a:t>
            </a:r>
            <a:r>
              <a:rPr lang="fr-FR" sz="1400" dirty="0"/>
              <a:t>font</a:t>
            </a:r>
            <a:r>
              <a:rPr lang="fr-FR" sz="1400"/>
              <a:t> face à des </a:t>
            </a:r>
            <a:r>
              <a:rPr lang="fr-FR" sz="1400" dirty="0"/>
              <a:t>obstacles à </a:t>
            </a:r>
            <a:r>
              <a:rPr lang="fr-FR" sz="1400"/>
              <a:t>l’accès </a:t>
            </a:r>
            <a:r>
              <a:rPr lang="fr-FR" sz="1400" dirty="0"/>
              <a:t>en</a:t>
            </a:r>
            <a:r>
              <a:rPr lang="fr-FR" sz="1400"/>
              <a:t> raison des </a:t>
            </a:r>
            <a:r>
              <a:rPr lang="fr-FR" sz="1400" dirty="0"/>
              <a:t>problèmes de la sécurité </a:t>
            </a:r>
            <a:endParaRPr lang="en-CA" sz="1400" dirty="0"/>
          </a:p>
        </p:txBody>
      </p:sp>
    </p:spTree>
    <p:extLst>
      <p:ext uri="{BB962C8B-B14F-4D97-AF65-F5344CB8AC3E}">
        <p14:creationId xmlns:p14="http://schemas.microsoft.com/office/powerpoint/2010/main" val="41189441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43" y="-289971"/>
            <a:ext cx="12192000" cy="1665513"/>
          </a:xfrm>
        </p:spPr>
        <p:txBody>
          <a:bodyPr>
            <a:normAutofit/>
          </a:bodyPr>
          <a:lstStyle/>
          <a:p>
            <a:r>
              <a:rPr lang="en-US" sz="2800" dirty="0" err="1">
                <a:solidFill>
                  <a:prstClr val="black">
                    <a:lumMod val="65000"/>
                    <a:lumOff val="35000"/>
                  </a:prstClr>
                </a:solidFill>
                <a:latin typeface="Arial" pitchFamily="34"/>
                <a:ea typeface="+mn-ea"/>
                <a:cs typeface="Arial" pitchFamily="34"/>
              </a:rPr>
              <a:t>Une</a:t>
            </a:r>
            <a:r>
              <a:rPr lang="en-US" sz="2800" dirty="0">
                <a:solidFill>
                  <a:prstClr val="black">
                    <a:lumMod val="65000"/>
                    <a:lumOff val="35000"/>
                  </a:prstClr>
                </a:solidFill>
                <a:latin typeface="Arial" pitchFamily="34"/>
                <a:ea typeface="+mn-ea"/>
                <a:cs typeface="Arial" pitchFamily="34"/>
              </a:rPr>
              <a:t> </a:t>
            </a:r>
            <a:r>
              <a:rPr lang="en-US" sz="2800" dirty="0" err="1">
                <a:solidFill>
                  <a:prstClr val="black">
                    <a:lumMod val="65000"/>
                    <a:lumOff val="35000"/>
                  </a:prstClr>
                </a:solidFill>
                <a:latin typeface="Arial" pitchFamily="34"/>
                <a:ea typeface="+mn-ea"/>
                <a:cs typeface="Arial" pitchFamily="34"/>
              </a:rPr>
              <a:t>intégration</a:t>
            </a:r>
            <a:r>
              <a:rPr lang="en-US" sz="2800" dirty="0">
                <a:solidFill>
                  <a:prstClr val="black">
                    <a:lumMod val="65000"/>
                    <a:lumOff val="35000"/>
                  </a:prstClr>
                </a:solidFill>
                <a:latin typeface="Arial" pitchFamily="34"/>
                <a:ea typeface="+mn-ea"/>
                <a:cs typeface="Arial" pitchFamily="34"/>
              </a:rPr>
              <a:t> </a:t>
            </a:r>
            <a:r>
              <a:rPr lang="en-US" sz="2800" dirty="0" err="1">
                <a:solidFill>
                  <a:prstClr val="black">
                    <a:lumMod val="65000"/>
                    <a:lumOff val="35000"/>
                  </a:prstClr>
                </a:solidFill>
                <a:latin typeface="Arial" pitchFamily="34"/>
                <a:ea typeface="+mn-ea"/>
                <a:cs typeface="Arial" pitchFamily="34"/>
              </a:rPr>
              <a:t>réussie</a:t>
            </a:r>
            <a:r>
              <a:rPr lang="en-US" sz="2800" dirty="0">
                <a:solidFill>
                  <a:prstClr val="black">
                    <a:lumMod val="65000"/>
                    <a:lumOff val="35000"/>
                  </a:prstClr>
                </a:solidFill>
                <a:latin typeface="Arial" pitchFamily="34"/>
                <a:ea typeface="+mn-ea"/>
                <a:cs typeface="Arial" pitchFamily="34"/>
              </a:rPr>
              <a:t> du plan de </a:t>
            </a:r>
            <a:r>
              <a:rPr lang="en-US" sz="2800" dirty="0" err="1">
                <a:solidFill>
                  <a:prstClr val="black">
                    <a:lumMod val="65000"/>
                    <a:lumOff val="35000"/>
                  </a:prstClr>
                </a:solidFill>
                <a:latin typeface="Arial" pitchFamily="34"/>
                <a:ea typeface="+mn-ea"/>
                <a:cs typeface="Arial" pitchFamily="34"/>
              </a:rPr>
              <a:t>réponse</a:t>
            </a:r>
            <a:r>
              <a:rPr lang="en-US" sz="2800" dirty="0">
                <a:solidFill>
                  <a:prstClr val="black">
                    <a:lumMod val="65000"/>
                    <a:lumOff val="35000"/>
                  </a:prstClr>
                </a:solidFill>
                <a:latin typeface="Arial" pitchFamily="34"/>
                <a:ea typeface="+mn-ea"/>
                <a:cs typeface="Arial" pitchFamily="34"/>
              </a:rPr>
              <a:t> du </a:t>
            </a:r>
            <a:r>
              <a:rPr lang="en-US" sz="2800" dirty="0" err="1">
                <a:solidFill>
                  <a:prstClr val="black">
                    <a:lumMod val="65000"/>
                    <a:lumOff val="35000"/>
                  </a:prstClr>
                </a:solidFill>
                <a:latin typeface="Arial" pitchFamily="34"/>
                <a:ea typeface="+mn-ea"/>
                <a:cs typeface="Arial" pitchFamily="34"/>
              </a:rPr>
              <a:t>groupe</a:t>
            </a:r>
            <a:r>
              <a:rPr lang="en-US" sz="2800" dirty="0">
                <a:solidFill>
                  <a:prstClr val="black">
                    <a:lumMod val="65000"/>
                    <a:lumOff val="35000"/>
                  </a:prstClr>
                </a:solidFill>
                <a:latin typeface="Arial" pitchFamily="34"/>
                <a:ea typeface="+mn-ea"/>
                <a:cs typeface="Arial" pitchFamily="34"/>
              </a:rPr>
              <a:t> </a:t>
            </a:r>
            <a:r>
              <a:rPr lang="en-US" sz="2800" dirty="0" err="1">
                <a:solidFill>
                  <a:prstClr val="black">
                    <a:lumMod val="65000"/>
                    <a:lumOff val="35000"/>
                  </a:prstClr>
                </a:solidFill>
                <a:latin typeface="Arial" pitchFamily="34"/>
                <a:ea typeface="+mn-ea"/>
                <a:cs typeface="Arial" pitchFamily="34"/>
              </a:rPr>
              <a:t>mondial</a:t>
            </a:r>
            <a:r>
              <a:rPr lang="en-US" sz="2800" dirty="0">
                <a:solidFill>
                  <a:prstClr val="black">
                    <a:lumMod val="65000"/>
                    <a:lumOff val="35000"/>
                  </a:prstClr>
                </a:solidFill>
                <a:latin typeface="Arial" pitchFamily="34"/>
                <a:ea typeface="+mn-ea"/>
                <a:cs typeface="Arial" pitchFamily="34"/>
              </a:rPr>
              <a:t> de la nutrition</a:t>
            </a:r>
            <a:br>
              <a:rPr lang="en-US" sz="2800" dirty="0">
                <a:solidFill>
                  <a:prstClr val="black">
                    <a:lumMod val="65000"/>
                    <a:lumOff val="35000"/>
                  </a:prstClr>
                </a:solidFill>
                <a:latin typeface="Arial" pitchFamily="34"/>
                <a:ea typeface="+mn-ea"/>
                <a:cs typeface="Arial" pitchFamily="34"/>
              </a:rPr>
            </a:br>
            <a:endParaRPr lang="en-US" sz="2800" dirty="0"/>
          </a:p>
        </p:txBody>
      </p:sp>
      <p:sp>
        <p:nvSpPr>
          <p:cNvPr id="3" name="Content Placeholder 2"/>
          <p:cNvSpPr>
            <a:spLocks noGrp="1"/>
          </p:cNvSpPr>
          <p:nvPr>
            <p:ph idx="1"/>
          </p:nvPr>
        </p:nvSpPr>
        <p:spPr>
          <a:xfrm>
            <a:off x="228600" y="1143000"/>
            <a:ext cx="11723914" cy="5386137"/>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sz="3200" b="1" kern="0" dirty="0">
                <a:solidFill>
                  <a:schemeClr val="tx1">
                    <a:lumMod val="65000"/>
                    <a:lumOff val="35000"/>
                  </a:schemeClr>
                </a:solidFill>
              </a:rPr>
              <a:t>Au </a:t>
            </a:r>
            <a:r>
              <a:rPr lang="en-US" sz="3200" b="1" kern="0" dirty="0" err="1">
                <a:solidFill>
                  <a:schemeClr val="tx1">
                    <a:lumMod val="65000"/>
                    <a:lumOff val="35000"/>
                  </a:schemeClr>
                </a:solidFill>
              </a:rPr>
              <a:t>Nigéria</a:t>
            </a:r>
            <a:r>
              <a:rPr lang="en-US" sz="3200" b="1" kern="0" dirty="0">
                <a:solidFill>
                  <a:schemeClr val="tx1">
                    <a:lumMod val="65000"/>
                    <a:lumOff val="35000"/>
                  </a:schemeClr>
                </a:solidFill>
              </a:rPr>
              <a:t>, le cluster de nutrition a </a:t>
            </a:r>
            <a:r>
              <a:rPr lang="en-US" sz="3200" b="1" kern="0" dirty="0" err="1">
                <a:solidFill>
                  <a:schemeClr val="tx1">
                    <a:lumMod val="65000"/>
                    <a:lumOff val="35000"/>
                  </a:schemeClr>
                </a:solidFill>
              </a:rPr>
              <a:t>élaboré</a:t>
            </a:r>
            <a:r>
              <a:rPr lang="en-US" sz="3200" b="1" kern="0" dirty="0">
                <a:solidFill>
                  <a:schemeClr val="tx1">
                    <a:lumMod val="65000"/>
                    <a:lumOff val="35000"/>
                  </a:schemeClr>
                </a:solidFill>
              </a:rPr>
              <a:t> avec </a:t>
            </a:r>
            <a:r>
              <a:rPr lang="en-US" sz="3200" b="1" kern="0" dirty="0" err="1">
                <a:solidFill>
                  <a:schemeClr val="tx1">
                    <a:lumMod val="65000"/>
                    <a:lumOff val="35000"/>
                  </a:schemeClr>
                </a:solidFill>
              </a:rPr>
              <a:t>succès</a:t>
            </a:r>
            <a:r>
              <a:rPr lang="en-US" sz="3200" b="1" kern="0" dirty="0">
                <a:solidFill>
                  <a:schemeClr val="tx1">
                    <a:lumMod val="65000"/>
                    <a:lumOff val="35000"/>
                  </a:schemeClr>
                </a:solidFill>
              </a:rPr>
              <a:t> un plan pour </a:t>
            </a:r>
            <a:r>
              <a:rPr lang="en-US" sz="3200" b="1" kern="0" dirty="0" err="1">
                <a:solidFill>
                  <a:schemeClr val="tx1">
                    <a:lumMod val="65000"/>
                    <a:lumOff val="35000"/>
                  </a:schemeClr>
                </a:solidFill>
              </a:rPr>
              <a:t>répondre</a:t>
            </a:r>
            <a:r>
              <a:rPr lang="en-US" sz="3200" b="1" kern="0" dirty="0">
                <a:solidFill>
                  <a:schemeClr val="tx1">
                    <a:lumMod val="65000"/>
                    <a:lumOff val="35000"/>
                  </a:schemeClr>
                </a:solidFill>
              </a:rPr>
              <a:t> aux questions de genre et de VBG </a:t>
            </a:r>
            <a:r>
              <a:rPr lang="en-US" sz="3200" b="1" kern="0" dirty="0" err="1">
                <a:solidFill>
                  <a:schemeClr val="tx1">
                    <a:lumMod val="65000"/>
                    <a:lumOff val="35000"/>
                  </a:schemeClr>
                </a:solidFill>
              </a:rPr>
              <a:t>identifiées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dans</a:t>
            </a:r>
            <a:r>
              <a:rPr lang="en-US" sz="3200" b="1" kern="0" dirty="0">
                <a:solidFill>
                  <a:schemeClr val="tx1">
                    <a:lumMod val="65000"/>
                    <a:lumOff val="35000"/>
                  </a:schemeClr>
                </a:solidFill>
              </a:rPr>
              <a:t> les services de nutrition. Le plan </a:t>
            </a:r>
            <a:r>
              <a:rPr lang="en-US" sz="3200" b="1" kern="0" dirty="0" err="1">
                <a:solidFill>
                  <a:schemeClr val="tx1">
                    <a:lumMod val="65000"/>
                    <a:lumOff val="35000"/>
                  </a:schemeClr>
                </a:solidFill>
              </a:rPr>
              <a:t>comprenait</a:t>
            </a:r>
            <a:r>
              <a:rPr lang="en-US" sz="3200" b="1" kern="0" dirty="0">
                <a:solidFill>
                  <a:schemeClr val="tx1">
                    <a:lumMod val="65000"/>
                    <a:lumOff val="35000"/>
                  </a:schemeClr>
                </a:solidFill>
              </a:rPr>
              <a:t> des </a:t>
            </a:r>
            <a:r>
              <a:rPr lang="en-US" sz="3200" b="1" kern="0" dirty="0" err="1">
                <a:solidFill>
                  <a:schemeClr val="tx1">
                    <a:lumMod val="65000"/>
                    <a:lumOff val="35000"/>
                  </a:schemeClr>
                </a:solidFill>
              </a:rPr>
              <a:t>activités</a:t>
            </a:r>
            <a:r>
              <a:rPr lang="en-US" sz="3200" b="1" kern="0" dirty="0">
                <a:solidFill>
                  <a:schemeClr val="tx1">
                    <a:lumMod val="65000"/>
                    <a:lumOff val="35000"/>
                  </a:schemeClr>
                </a:solidFill>
              </a:rPr>
              <a:t> pour </a:t>
            </a:r>
            <a:r>
              <a:rPr lang="en-US" sz="3200" b="1" kern="0" dirty="0" err="1">
                <a:solidFill>
                  <a:schemeClr val="tx1">
                    <a:lumMod val="65000"/>
                    <a:lumOff val="35000"/>
                  </a:schemeClr>
                </a:solidFill>
              </a:rPr>
              <a:t>répondre</a:t>
            </a:r>
            <a:r>
              <a:rPr lang="en-US" sz="3200" b="1" kern="0" dirty="0">
                <a:solidFill>
                  <a:schemeClr val="tx1">
                    <a:lumMod val="65000"/>
                    <a:lumOff val="35000"/>
                  </a:schemeClr>
                </a:solidFill>
              </a:rPr>
              <a:t> à </a:t>
            </a:r>
            <a:r>
              <a:rPr lang="en-US" sz="3200" b="1" kern="0" dirty="0" err="1">
                <a:solidFill>
                  <a:schemeClr val="tx1">
                    <a:lumMod val="65000"/>
                    <a:lumOff val="35000"/>
                  </a:schemeClr>
                </a:solidFill>
              </a:rPr>
              <a:t>ces</a:t>
            </a:r>
            <a:r>
              <a:rPr lang="en-US" sz="3200" b="1" kern="0" dirty="0">
                <a:solidFill>
                  <a:schemeClr val="tx1">
                    <a:lumMod val="65000"/>
                    <a:lumOff val="35000"/>
                  </a:schemeClr>
                </a:solidFill>
              </a:rPr>
              <a:t> questions et six </a:t>
            </a:r>
            <a:r>
              <a:rPr lang="en-US" sz="3200" b="1" kern="0" dirty="0" err="1">
                <a:solidFill>
                  <a:schemeClr val="tx1">
                    <a:lumMod val="65000"/>
                    <a:lumOff val="35000"/>
                  </a:schemeClr>
                </a:solidFill>
              </a:rPr>
              <a:t>indicateurs</a:t>
            </a:r>
            <a:r>
              <a:rPr lang="en-US" sz="3200" b="1" kern="0" dirty="0">
                <a:solidFill>
                  <a:schemeClr val="tx1">
                    <a:lumMod val="65000"/>
                    <a:lumOff val="35000"/>
                  </a:schemeClr>
                </a:solidFill>
              </a:rPr>
              <a:t> pour </a:t>
            </a:r>
            <a:r>
              <a:rPr lang="en-US" sz="3200" b="1" kern="0" dirty="0" err="1">
                <a:solidFill>
                  <a:schemeClr val="tx1">
                    <a:lumMod val="65000"/>
                    <a:lumOff val="35000"/>
                  </a:schemeClr>
                </a:solidFill>
              </a:rPr>
              <a:t>leur</a:t>
            </a:r>
            <a:r>
              <a:rPr lang="en-US" sz="3200" b="1" kern="0" dirty="0">
                <a:solidFill>
                  <a:schemeClr val="tx1">
                    <a:lumMod val="65000"/>
                    <a:lumOff val="35000"/>
                  </a:schemeClr>
                </a:solidFill>
              </a:rPr>
              <a:t> observation. Les </a:t>
            </a:r>
            <a:r>
              <a:rPr lang="en-US" sz="3200" b="1" kern="0" dirty="0" err="1">
                <a:solidFill>
                  <a:schemeClr val="tx1">
                    <a:lumMod val="65000"/>
                    <a:lumOff val="35000"/>
                  </a:schemeClr>
                </a:solidFill>
              </a:rPr>
              <a:t>activités</a:t>
            </a:r>
            <a:r>
              <a:rPr lang="en-US" sz="3200" b="1" kern="0" dirty="0">
                <a:solidFill>
                  <a:schemeClr val="tx1">
                    <a:lumMod val="65000"/>
                    <a:lumOff val="35000"/>
                  </a:schemeClr>
                </a:solidFill>
              </a:rPr>
              <a:t> et les </a:t>
            </a:r>
            <a:r>
              <a:rPr lang="en-US" sz="3200" b="1" kern="0" dirty="0" err="1">
                <a:solidFill>
                  <a:schemeClr val="tx1">
                    <a:lumMod val="65000"/>
                    <a:lumOff val="35000"/>
                  </a:schemeClr>
                </a:solidFill>
              </a:rPr>
              <a:t>indicateurs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ont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été</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mentionnés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dans</a:t>
            </a:r>
            <a:r>
              <a:rPr lang="en-US" sz="3200" b="1" kern="0" dirty="0">
                <a:solidFill>
                  <a:schemeClr val="tx1">
                    <a:lumMod val="65000"/>
                    <a:lumOff val="35000"/>
                  </a:schemeClr>
                </a:solidFill>
              </a:rPr>
              <a:t> le HNO/HRP de 2019 du </a:t>
            </a:r>
            <a:r>
              <a:rPr lang="en-US" sz="3200" b="1" kern="0" dirty="0" err="1">
                <a:solidFill>
                  <a:schemeClr val="tx1">
                    <a:lumMod val="65000"/>
                    <a:lumOff val="35000"/>
                  </a:schemeClr>
                </a:solidFill>
              </a:rPr>
              <a:t>Nigéria</a:t>
            </a:r>
            <a:r>
              <a:rPr lang="en-US" sz="3200" b="1" kern="0" dirty="0">
                <a:solidFill>
                  <a:schemeClr val="tx1">
                    <a:lumMod val="65000"/>
                    <a:lumOff val="35000"/>
                  </a:schemeClr>
                </a:solidFill>
              </a:rPr>
              <a:t>.</a:t>
            </a:r>
          </a:p>
          <a:p>
            <a:r>
              <a:rPr lang="en-US" sz="3200" b="1" kern="0" dirty="0">
                <a:solidFill>
                  <a:schemeClr val="tx1">
                    <a:lumMod val="65000"/>
                    <a:lumOff val="35000"/>
                  </a:schemeClr>
                </a:solidFill>
              </a:rPr>
              <a:t>Par </a:t>
            </a:r>
            <a:r>
              <a:rPr lang="en-US" sz="3200" b="1" kern="0" dirty="0" err="1">
                <a:solidFill>
                  <a:schemeClr val="tx1">
                    <a:lumMod val="65000"/>
                    <a:lumOff val="35000"/>
                  </a:schemeClr>
                </a:solidFill>
              </a:rPr>
              <a:t>exemple</a:t>
            </a:r>
            <a:r>
              <a:rPr lang="en-US" sz="3200" b="1" kern="0" dirty="0">
                <a:solidFill>
                  <a:schemeClr val="tx1">
                    <a:lumMod val="65000"/>
                    <a:lumOff val="35000"/>
                  </a:schemeClr>
                </a:solidFill>
              </a:rPr>
              <a:t>, le cluster de nutrition a </a:t>
            </a:r>
            <a:r>
              <a:rPr lang="en-US" sz="3200" b="1" kern="0" dirty="0" err="1">
                <a:solidFill>
                  <a:schemeClr val="tx1">
                    <a:lumMod val="65000"/>
                    <a:lumOff val="35000"/>
                  </a:schemeClr>
                </a:solidFill>
              </a:rPr>
              <a:t>prévu</a:t>
            </a:r>
            <a:r>
              <a:rPr lang="en-US" sz="3200" b="1" kern="0" dirty="0">
                <a:solidFill>
                  <a:schemeClr val="tx1">
                    <a:lumMod val="65000"/>
                    <a:lumOff val="35000"/>
                  </a:schemeClr>
                </a:solidFill>
              </a:rPr>
              <a:t> consulter les femmes et les </a:t>
            </a:r>
            <a:r>
              <a:rPr lang="en-US" sz="3200" b="1" kern="0" dirty="0" err="1">
                <a:solidFill>
                  <a:schemeClr val="tx1">
                    <a:lumMod val="65000"/>
                    <a:lumOff val="35000"/>
                  </a:schemeClr>
                </a:solidFill>
              </a:rPr>
              <a:t>filles</a:t>
            </a:r>
            <a:r>
              <a:rPr lang="en-US" sz="3200" b="1" kern="0" dirty="0">
                <a:solidFill>
                  <a:schemeClr val="tx1">
                    <a:lumMod val="65000"/>
                    <a:lumOff val="35000"/>
                  </a:schemeClr>
                </a:solidFill>
              </a:rPr>
              <a:t> au </a:t>
            </a:r>
            <a:r>
              <a:rPr lang="en-US" sz="3200" b="1" kern="0" dirty="0" err="1">
                <a:solidFill>
                  <a:schemeClr val="tx1">
                    <a:lumMod val="65000"/>
                    <a:lumOff val="35000"/>
                  </a:schemeClr>
                </a:solidFill>
              </a:rPr>
              <a:t>sujet</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l’emplacement</a:t>
            </a:r>
            <a:r>
              <a:rPr lang="en-US" sz="3200" b="1" kern="0" dirty="0">
                <a:solidFill>
                  <a:schemeClr val="tx1">
                    <a:lumMod val="65000"/>
                    <a:lumOff val="35000"/>
                  </a:schemeClr>
                </a:solidFill>
              </a:rPr>
              <a:t> et de la conception des installations de nutrition </a:t>
            </a:r>
            <a:r>
              <a:rPr lang="en-US" sz="3200" b="1" kern="0" dirty="0" err="1">
                <a:solidFill>
                  <a:schemeClr val="tx1">
                    <a:lumMod val="65000"/>
                    <a:lumOff val="35000"/>
                  </a:schemeClr>
                </a:solidFill>
              </a:rPr>
              <a:t>afin</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s’assurer</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qu’elles</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trouvent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acceptables</a:t>
            </a:r>
            <a:r>
              <a:rPr lang="en-US" sz="3200" b="1" kern="0" dirty="0">
                <a:solidFill>
                  <a:schemeClr val="tx1">
                    <a:lumMod val="65000"/>
                    <a:lumOff val="35000"/>
                  </a:schemeClr>
                </a:solidFill>
              </a:rPr>
              <a:t> et </a:t>
            </a:r>
            <a:r>
              <a:rPr lang="en-US" sz="3200" b="1" kern="0" dirty="0" err="1">
                <a:solidFill>
                  <a:schemeClr val="tx1">
                    <a:lumMod val="65000"/>
                    <a:lumOff val="35000"/>
                  </a:schemeClr>
                </a:solidFill>
              </a:rPr>
              <a:t>accessibles</a:t>
            </a:r>
            <a:r>
              <a:rPr lang="en-US" sz="3200" b="1" kern="0" dirty="0">
                <a:solidFill>
                  <a:schemeClr val="tx1">
                    <a:lumMod val="65000"/>
                    <a:lumOff val="35000"/>
                  </a:schemeClr>
                </a:solidFill>
              </a:rPr>
              <a:t>. Le </a:t>
            </a:r>
            <a:r>
              <a:rPr lang="en-US" sz="3200" b="1" kern="0" dirty="0" err="1">
                <a:solidFill>
                  <a:schemeClr val="tx1">
                    <a:lumMod val="65000"/>
                    <a:lumOff val="35000"/>
                  </a:schemeClr>
                </a:solidFill>
              </a:rPr>
              <a:t>groupe</a:t>
            </a:r>
            <a:r>
              <a:rPr lang="en-US" sz="3200" b="1" kern="0" dirty="0">
                <a:solidFill>
                  <a:schemeClr val="tx1">
                    <a:lumMod val="65000"/>
                    <a:lumOff val="35000"/>
                  </a:schemeClr>
                </a:solidFill>
              </a:rPr>
              <a:t> a </a:t>
            </a:r>
            <a:r>
              <a:rPr lang="en-US" sz="3200" b="1" kern="0" dirty="0" err="1">
                <a:solidFill>
                  <a:schemeClr val="tx1">
                    <a:lumMod val="65000"/>
                    <a:lumOff val="35000"/>
                  </a:schemeClr>
                </a:solidFill>
              </a:rPr>
              <a:t>aussi</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mis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place un </a:t>
            </a:r>
            <a:r>
              <a:rPr lang="en-US" sz="3200" b="1" kern="0" dirty="0" err="1">
                <a:solidFill>
                  <a:schemeClr val="tx1">
                    <a:lumMod val="65000"/>
                    <a:lumOff val="35000"/>
                  </a:schemeClr>
                </a:solidFill>
              </a:rPr>
              <a:t>indicateur</a:t>
            </a:r>
            <a:r>
              <a:rPr lang="en-US" sz="3200" b="1" kern="0" dirty="0">
                <a:solidFill>
                  <a:schemeClr val="tx1">
                    <a:lumMod val="65000"/>
                    <a:lumOff val="35000"/>
                  </a:schemeClr>
                </a:solidFill>
              </a:rPr>
              <a:t> pour </a:t>
            </a:r>
            <a:r>
              <a:rPr lang="en-US" sz="3200" b="1" kern="0" dirty="0" err="1">
                <a:solidFill>
                  <a:schemeClr val="tx1">
                    <a:lumMod val="65000"/>
                    <a:lumOff val="35000"/>
                  </a:schemeClr>
                </a:solidFill>
              </a:rPr>
              <a:t>surveiller</a:t>
            </a:r>
            <a:r>
              <a:rPr lang="en-US" sz="3200" b="1" kern="0" dirty="0">
                <a:solidFill>
                  <a:schemeClr val="tx1">
                    <a:lumMod val="65000"/>
                    <a:lumOff val="35000"/>
                  </a:schemeClr>
                </a:solidFill>
              </a:rPr>
              <a:t> le </a:t>
            </a:r>
            <a:r>
              <a:rPr lang="en-US" sz="3200" b="1" kern="0" dirty="0" err="1">
                <a:solidFill>
                  <a:schemeClr val="tx1">
                    <a:lumMod val="65000"/>
                    <a:lumOff val="35000"/>
                  </a:schemeClr>
                </a:solidFill>
              </a:rPr>
              <a:t>pourcentage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d’installations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établies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consultation avec les femmes et les </a:t>
            </a:r>
            <a:r>
              <a:rPr lang="en-US" sz="3200" b="1" kern="0" dirty="0" err="1">
                <a:solidFill>
                  <a:schemeClr val="tx1">
                    <a:lumMod val="65000"/>
                    <a:lumOff val="35000"/>
                  </a:schemeClr>
                </a:solidFill>
              </a:rPr>
              <a:t>filles</a:t>
            </a:r>
            <a:r>
              <a:rPr lang="en-US" sz="3200" b="1" kern="0" dirty="0">
                <a:solidFill>
                  <a:schemeClr val="tx1">
                    <a:lumMod val="65000"/>
                    <a:lumOff val="35000"/>
                  </a:schemeClr>
                </a:solidFill>
              </a:rPr>
              <a:t>. </a:t>
            </a:r>
          </a:p>
        </p:txBody>
      </p:sp>
    </p:spTree>
    <p:extLst>
      <p:ext uri="{BB962C8B-B14F-4D97-AF65-F5344CB8AC3E}">
        <p14:creationId xmlns:p14="http://schemas.microsoft.com/office/powerpoint/2010/main" val="40501117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a:solidFill>
                  <a:schemeClr val="accent6"/>
                </a:solidFill>
                <a:latin typeface="Trebuchet MS" panose="020B0603020202020204" pitchFamily="34" charset="0"/>
              </a:rPr>
              <a:t>Mobilisation</a:t>
            </a:r>
            <a:r>
              <a:rPr lang="en-US" sz="5400" dirty="0">
                <a:solidFill>
                  <a:schemeClr val="accent6"/>
                </a:solidFill>
                <a:latin typeface="Trebuchet MS" panose="020B0603020202020204" pitchFamily="34" charset="0"/>
              </a:rPr>
              <a:t> des </a:t>
            </a:r>
            <a:r>
              <a:rPr lang="en-US" sz="5400" err="1">
                <a:solidFill>
                  <a:schemeClr val="accent6"/>
                </a:solidFill>
                <a:latin typeface="Trebuchet MS" panose="020B0603020202020204" pitchFamily="34" charset="0"/>
              </a:rPr>
              <a:t>ressources</a:t>
            </a:r>
            <a:r>
              <a:rPr lang="en-US" sz="5400">
                <a:solidFill>
                  <a:schemeClr val="accent6"/>
                </a:solidFill>
                <a:latin typeface="Trebuchet MS" panose="020B0603020202020204" pitchFamily="34" charset="0"/>
              </a:rPr>
              <a:t> </a:t>
            </a:r>
            <a:r>
              <a:rPr lang="en-US" sz="5400" dirty="0">
                <a:solidFill>
                  <a:schemeClr val="accent6"/>
                </a:solidFill>
                <a:latin typeface="Trebuchet MS" panose="020B0603020202020204" pitchFamily="34" charset="0"/>
              </a:rPr>
              <a:t>pour</a:t>
            </a:r>
            <a:r>
              <a:rPr lang="en-US" sz="5400">
                <a:solidFill>
                  <a:schemeClr val="accent6"/>
                </a:solidFill>
                <a:latin typeface="Trebuchet MS" panose="020B0603020202020204" pitchFamily="34" charset="0"/>
              </a:rPr>
              <a:t> les questions </a:t>
            </a:r>
            <a:r>
              <a:rPr lang="en-US" sz="5400" dirty="0">
                <a:solidFill>
                  <a:schemeClr val="accent6"/>
                </a:solidFill>
                <a:latin typeface="Trebuchet MS" panose="020B0603020202020204" pitchFamily="34" charset="0"/>
              </a:rPr>
              <a:t>de genre et de VBG </a:t>
            </a:r>
            <a:r>
              <a:rPr lang="en-US" sz="5400" dirty="0" err="1">
                <a:solidFill>
                  <a:schemeClr val="accent6"/>
                </a:solidFill>
                <a:latin typeface="Trebuchet MS" panose="020B0603020202020204" pitchFamily="34" charset="0"/>
              </a:rPr>
              <a:t>dans</a:t>
            </a:r>
            <a:r>
              <a:rPr lang="en-US" sz="5400" dirty="0">
                <a:solidFill>
                  <a:schemeClr val="accent6"/>
                </a:solidFill>
                <a:latin typeface="Trebuchet MS" panose="020B0603020202020204" pitchFamily="34" charset="0"/>
              </a:rPr>
              <a:t> les </a:t>
            </a:r>
            <a:r>
              <a:rPr lang="en-US" sz="5400" dirty="0" err="1">
                <a:solidFill>
                  <a:schemeClr val="accent6"/>
                </a:solidFill>
                <a:latin typeface="Trebuchet MS" panose="020B0603020202020204" pitchFamily="34" charset="0"/>
              </a:rPr>
              <a:t>programmes</a:t>
            </a:r>
            <a:r>
              <a:rPr lang="en-US" sz="5400" dirty="0">
                <a:solidFill>
                  <a:schemeClr val="accent6"/>
                </a:solidFill>
                <a:latin typeface="Trebuchet MS" panose="020B0603020202020204" pitchFamily="34" charset="0"/>
              </a:rPr>
              <a:t> de nutrition</a:t>
            </a:r>
          </a:p>
        </p:txBody>
      </p:sp>
    </p:spTree>
    <p:extLst>
      <p:ext uri="{BB962C8B-B14F-4D97-AF65-F5344CB8AC3E}">
        <p14:creationId xmlns:p14="http://schemas.microsoft.com/office/powerpoint/2010/main" val="33224593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1353800" cy="979713"/>
          </a:xfrm>
        </p:spPr>
        <p:txBody>
          <a:bodyPr/>
          <a:lstStyle/>
          <a:p>
            <a:r>
              <a:rPr lang="en-US" sz="4000" dirty="0" err="1">
                <a:solidFill>
                  <a:prstClr val="black">
                    <a:lumMod val="65000"/>
                    <a:lumOff val="35000"/>
                  </a:prstClr>
                </a:solidFill>
                <a:latin typeface="Arial" pitchFamily="34"/>
                <a:ea typeface="+mn-ea"/>
                <a:cs typeface="Arial" pitchFamily="34"/>
              </a:rPr>
              <a:t>Mobilisation</a:t>
            </a:r>
            <a:r>
              <a:rPr lang="en-US" sz="4000" dirty="0">
                <a:solidFill>
                  <a:prstClr val="black">
                    <a:lumMod val="65000"/>
                    <a:lumOff val="35000"/>
                  </a:prstClr>
                </a:solidFill>
                <a:latin typeface="Arial" pitchFamily="34"/>
                <a:ea typeface="+mn-ea"/>
                <a:cs typeface="Arial" pitchFamily="34"/>
              </a:rPr>
              <a:t> des </a:t>
            </a:r>
            <a:r>
              <a:rPr lang="en-US" sz="4000" dirty="0" err="1">
                <a:solidFill>
                  <a:prstClr val="black">
                    <a:lumMod val="65000"/>
                    <a:lumOff val="35000"/>
                  </a:prstClr>
                </a:solidFill>
                <a:latin typeface="Arial" pitchFamily="34"/>
                <a:ea typeface="+mn-ea"/>
                <a:cs typeface="Arial" pitchFamily="34"/>
              </a:rPr>
              <a:t>ressources</a:t>
            </a:r>
            <a:endParaRPr lang="en-US" dirty="0"/>
          </a:p>
        </p:txBody>
      </p:sp>
      <p:sp>
        <p:nvSpPr>
          <p:cNvPr id="3" name="Content Placeholder 2"/>
          <p:cNvSpPr>
            <a:spLocks noGrp="1"/>
          </p:cNvSpPr>
          <p:nvPr>
            <p:ph idx="4294967295"/>
          </p:nvPr>
        </p:nvSpPr>
        <p:spPr>
          <a:xfrm>
            <a:off x="0" y="1028700"/>
            <a:ext cx="11903075" cy="5148263"/>
          </a:xfr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chor="t">
            <a:noAutofit/>
          </a:bodyPr>
          <a:lstStyle/>
          <a:p>
            <a:pPr marL="0" indent="0">
              <a:buNone/>
            </a:pPr>
            <a:r>
              <a:rPr lang="fr-FR" sz="3200" b="1" dirty="0">
                <a:solidFill>
                  <a:schemeClr val="tx1">
                    <a:lumMod val="65000"/>
                    <a:lumOff val="35000"/>
                  </a:schemeClr>
                </a:solidFill>
              </a:rPr>
              <a:t>La mobilisation des ressources ne désigne pas seulement l’accès aux fonds, mais aussi le renforcement des ressources humaines, des fournitures et de l’engagement des donateurs</a:t>
            </a:r>
          </a:p>
          <a:p>
            <a:pPr marL="0" indent="0">
              <a:buNone/>
            </a:pPr>
            <a:endParaRPr lang="fr-FR" sz="3200" b="1" kern="0" dirty="0">
              <a:solidFill>
                <a:schemeClr val="tx1">
                  <a:lumMod val="65000"/>
                  <a:lumOff val="35000"/>
                </a:schemeClr>
              </a:solidFill>
            </a:endParaRPr>
          </a:p>
          <a:p>
            <a:r>
              <a:rPr lang="fr-FR" sz="3200" b="1" kern="0" dirty="0">
                <a:solidFill>
                  <a:schemeClr val="tx1">
                    <a:lumMod val="65000"/>
                    <a:lumOff val="35000"/>
                  </a:schemeClr>
                </a:solidFill>
              </a:rPr>
              <a:t>Plaidoyer et partenariat avec des donateurs </a:t>
            </a:r>
            <a:endParaRPr lang="fr-FR" sz="3200" b="1" kern="0" dirty="0">
              <a:solidFill>
                <a:schemeClr val="tx1">
                  <a:lumMod val="65000"/>
                  <a:lumOff val="35000"/>
                </a:schemeClr>
              </a:solidFill>
              <a:cs typeface="Calibri"/>
            </a:endParaRPr>
          </a:p>
          <a:p>
            <a:pPr lvl="0"/>
            <a:r>
              <a:rPr lang="fr-FR" sz="3200" b="1" kern="0" dirty="0">
                <a:solidFill>
                  <a:schemeClr val="tx1">
                    <a:lumMod val="65000"/>
                    <a:lumOff val="35000"/>
                  </a:schemeClr>
                </a:solidFill>
              </a:rPr>
              <a:t>Mobilisation de ressources pour les actions prioritaires et soutient au cluster de la nutrition avec des informations et des messages clés</a:t>
            </a:r>
          </a:p>
          <a:p>
            <a:pPr lvl="0"/>
            <a:r>
              <a:rPr lang="fr-FR" sz="3200" b="1" kern="0" dirty="0">
                <a:solidFill>
                  <a:schemeClr val="tx1">
                    <a:lumMod val="65000"/>
                    <a:lumOff val="35000"/>
                  </a:schemeClr>
                </a:solidFill>
              </a:rPr>
              <a:t>Utilisation de la notation genre</a:t>
            </a:r>
          </a:p>
        </p:txBody>
      </p:sp>
    </p:spTree>
    <p:extLst>
      <p:ext uri="{BB962C8B-B14F-4D97-AF65-F5344CB8AC3E}">
        <p14:creationId xmlns:p14="http://schemas.microsoft.com/office/powerpoint/2010/main" val="60850028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1353800" cy="1061356"/>
          </a:xfrm>
        </p:spPr>
        <p:txBody>
          <a:bodyPr>
            <a:normAutofit/>
          </a:bodyPr>
          <a:lstStyle/>
          <a:p>
            <a:r>
              <a:rPr lang="en-US" sz="3200" dirty="0" err="1">
                <a:solidFill>
                  <a:prstClr val="black">
                    <a:lumMod val="65000"/>
                    <a:lumOff val="35000"/>
                  </a:prstClr>
                </a:solidFill>
                <a:latin typeface="Arial" pitchFamily="34"/>
                <a:ea typeface="+mn-ea"/>
                <a:cs typeface="Arial" pitchFamily="34"/>
              </a:rPr>
              <a:t>Mobilisation</a:t>
            </a:r>
            <a:r>
              <a:rPr lang="en-US" sz="3200" dirty="0">
                <a:solidFill>
                  <a:prstClr val="black">
                    <a:lumMod val="65000"/>
                    <a:lumOff val="35000"/>
                  </a:prstClr>
                </a:solidFill>
                <a:latin typeface="Arial" pitchFamily="34"/>
                <a:ea typeface="+mn-ea"/>
                <a:cs typeface="Arial" pitchFamily="34"/>
              </a:rPr>
              <a:t> des </a:t>
            </a:r>
            <a:r>
              <a:rPr lang="en-US" sz="3200" dirty="0" err="1">
                <a:solidFill>
                  <a:prstClr val="black">
                    <a:lumMod val="65000"/>
                    <a:lumOff val="35000"/>
                  </a:prstClr>
                </a:solidFill>
                <a:latin typeface="Arial" pitchFamily="34"/>
                <a:ea typeface="+mn-ea"/>
                <a:cs typeface="Arial" pitchFamily="34"/>
              </a:rPr>
              <a:t>ressources</a:t>
            </a:r>
            <a:r>
              <a:rPr lang="en-US" sz="3200" dirty="0">
                <a:solidFill>
                  <a:prstClr val="black">
                    <a:lumMod val="65000"/>
                    <a:lumOff val="35000"/>
                  </a:prstClr>
                </a:solidFill>
                <a:latin typeface="Arial" pitchFamily="34"/>
                <a:ea typeface="+mn-ea"/>
                <a:cs typeface="Arial" pitchFamily="34"/>
              </a:rPr>
              <a:t> – </a:t>
            </a:r>
            <a:r>
              <a:rPr lang="en-US" sz="3200" err="1">
                <a:solidFill>
                  <a:prstClr val="black">
                    <a:lumMod val="65000"/>
                    <a:lumOff val="35000"/>
                  </a:prstClr>
                </a:solidFill>
                <a:latin typeface="Arial" pitchFamily="34"/>
                <a:ea typeface="+mn-ea"/>
                <a:cs typeface="Arial" pitchFamily="34"/>
              </a:rPr>
              <a:t>utiliser</a:t>
            </a:r>
            <a:r>
              <a:rPr lang="en-US" sz="3200">
                <a:solidFill>
                  <a:prstClr val="black">
                    <a:lumMod val="65000"/>
                    <a:lumOff val="35000"/>
                  </a:prstClr>
                </a:solidFill>
                <a:latin typeface="Arial" pitchFamily="34"/>
                <a:ea typeface="+mn-ea"/>
                <a:cs typeface="Arial" pitchFamily="34"/>
              </a:rPr>
              <a:t> </a:t>
            </a:r>
            <a:r>
              <a:rPr lang="en-US" sz="3200" dirty="0">
                <a:solidFill>
                  <a:prstClr val="black">
                    <a:lumMod val="65000"/>
                    <a:lumOff val="35000"/>
                  </a:prstClr>
                </a:solidFill>
                <a:latin typeface="Arial" pitchFamily="34"/>
                <a:ea typeface="+mn-ea"/>
                <a:cs typeface="Arial" pitchFamily="34"/>
              </a:rPr>
              <a:t>la</a:t>
            </a:r>
            <a:r>
              <a:rPr lang="en-US" sz="3200">
                <a:solidFill>
                  <a:prstClr val="black">
                    <a:lumMod val="65000"/>
                    <a:lumOff val="35000"/>
                  </a:prstClr>
                </a:solidFill>
                <a:latin typeface="Arial" pitchFamily="34"/>
                <a:ea typeface="+mn-ea"/>
                <a:cs typeface="Arial" pitchFamily="34"/>
              </a:rPr>
              <a:t> notation genre</a:t>
            </a:r>
            <a:endParaRPr lang="en-US" sz="3400" dirty="0"/>
          </a:p>
        </p:txBody>
      </p:sp>
      <p:sp>
        <p:nvSpPr>
          <p:cNvPr id="3" name="Content Placeholder 2"/>
          <p:cNvSpPr>
            <a:spLocks noGrp="1"/>
          </p:cNvSpPr>
          <p:nvPr>
            <p:ph idx="4294967295"/>
          </p:nvPr>
        </p:nvSpPr>
        <p:spPr>
          <a:xfrm>
            <a:off x="-1" y="1208088"/>
            <a:ext cx="12063663" cy="5470525"/>
          </a:xfrm>
          <a:noFill/>
          <a:ln>
            <a:noFill/>
          </a:ln>
        </p:spPr>
        <p:style>
          <a:lnRef idx="0">
            <a:scrgbClr r="0" g="0" b="0"/>
          </a:lnRef>
          <a:fillRef idx="0">
            <a:scrgbClr r="0" g="0" b="0"/>
          </a:fillRef>
          <a:effectRef idx="0">
            <a:scrgbClr r="0" g="0" b="0"/>
          </a:effectRef>
          <a:fontRef idx="minor">
            <a:schemeClr val="dk1"/>
          </a:fontRef>
        </p:style>
        <p:txBody>
          <a:bodyPr>
            <a:normAutofit/>
          </a:bodyPr>
          <a:lstStyle/>
          <a:p>
            <a:pPr marL="0" indent="0">
              <a:buNone/>
            </a:pPr>
            <a:r>
              <a:rPr lang="en-US" sz="3200" b="1" kern="0" dirty="0" err="1">
                <a:solidFill>
                  <a:schemeClr val="tx1">
                    <a:lumMod val="65000"/>
                    <a:lumOff val="35000"/>
                  </a:schemeClr>
                </a:solidFill>
              </a:rPr>
              <a:t>Utilisez</a:t>
            </a:r>
            <a:r>
              <a:rPr lang="en-US" sz="3200" b="1" kern="0" dirty="0">
                <a:solidFill>
                  <a:schemeClr val="tx1">
                    <a:lumMod val="65000"/>
                    <a:lumOff val="35000"/>
                  </a:schemeClr>
                </a:solidFill>
              </a:rPr>
              <a:t> </a:t>
            </a:r>
            <a:r>
              <a:rPr lang="en-US" sz="3200" b="1" kern="0">
                <a:solidFill>
                  <a:schemeClr val="tx1">
                    <a:lumMod val="65000"/>
                    <a:lumOff val="35000"/>
                  </a:schemeClr>
                </a:solidFill>
              </a:rPr>
              <a:t>les marquers de genre </a:t>
            </a:r>
            <a:r>
              <a:rPr lang="en-US" sz="3200" b="1" kern="0" dirty="0">
                <a:solidFill>
                  <a:schemeClr val="tx1">
                    <a:lumMod val="65000"/>
                    <a:lumOff val="35000"/>
                  </a:schemeClr>
                </a:solidFill>
              </a:rPr>
              <a:t>pour </a:t>
            </a:r>
            <a:r>
              <a:rPr lang="en-US" sz="3200" b="1" kern="0" err="1">
                <a:solidFill>
                  <a:schemeClr val="tx1">
                    <a:lumMod val="65000"/>
                    <a:lumOff val="35000"/>
                  </a:schemeClr>
                </a:solidFill>
              </a:rPr>
              <a:t>évaluer</a:t>
            </a:r>
            <a:r>
              <a:rPr lang="en-US" sz="3200" b="1" kern="0">
                <a:solidFill>
                  <a:schemeClr val="tx1">
                    <a:lumMod val="65000"/>
                    <a:lumOff val="35000"/>
                  </a:schemeClr>
                </a:solidFill>
              </a:rPr>
              <a:t> l’efficacité de </a:t>
            </a:r>
            <a:r>
              <a:rPr lang="fr-FR" sz="3200" b="1">
                <a:solidFill>
                  <a:schemeClr val="tx1">
                    <a:lumMod val="65000"/>
                    <a:lumOff val="35000"/>
                  </a:schemeClr>
                </a:solidFill>
              </a:rPr>
              <a:t>l’incorporation </a:t>
            </a:r>
            <a:r>
              <a:rPr lang="fr-FR" sz="3200" b="1" dirty="0">
                <a:solidFill>
                  <a:schemeClr val="tx1">
                    <a:lumMod val="65000"/>
                    <a:lumOff val="35000"/>
                  </a:schemeClr>
                </a:solidFill>
              </a:rPr>
              <a:t>de l’égalité des genres par un programme dans la planification et la mise en œuvre </a:t>
            </a:r>
            <a:r>
              <a:rPr lang="fr-FR" sz="3200" b="1">
                <a:solidFill>
                  <a:schemeClr val="tx1">
                    <a:lumMod val="65000"/>
                    <a:lumOff val="35000"/>
                  </a:schemeClr>
                </a:solidFill>
              </a:rPr>
              <a:t>et fournir </a:t>
            </a:r>
            <a:r>
              <a:rPr lang="fr-FR" sz="3200" b="1" dirty="0">
                <a:solidFill>
                  <a:schemeClr val="tx1">
                    <a:lumMod val="65000"/>
                    <a:lumOff val="35000"/>
                  </a:schemeClr>
                </a:solidFill>
              </a:rPr>
              <a:t>des directives pour l’amélioration du processus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Voici</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quelques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exemples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d’engagements</a:t>
            </a:r>
            <a:r>
              <a:rPr lang="en-US" sz="3200" b="1" kern="0" dirty="0">
                <a:solidFill>
                  <a:schemeClr val="tx1">
                    <a:lumMod val="65000"/>
                    <a:lumOff val="35000"/>
                  </a:schemeClr>
                </a:solidFill>
              </a:rPr>
              <a:t> : </a:t>
            </a:r>
          </a:p>
          <a:p>
            <a:pPr lvl="0"/>
            <a:r>
              <a:rPr lang="en-US" sz="3200" b="1" kern="0" dirty="0">
                <a:solidFill>
                  <a:schemeClr val="tx1">
                    <a:lumMod val="65000"/>
                    <a:lumOff val="35000"/>
                  </a:schemeClr>
                </a:solidFill>
              </a:rPr>
              <a:t> </a:t>
            </a:r>
            <a:r>
              <a:rPr lang="en-US" sz="3200" b="1" kern="0" dirty="0" err="1">
                <a:solidFill>
                  <a:schemeClr val="tx1">
                    <a:lumMod val="65000"/>
                    <a:lumOff val="35000"/>
                  </a:schemeClr>
                </a:solidFill>
              </a:rPr>
              <a:t>Analyser</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l’impact</a:t>
            </a:r>
            <a:r>
              <a:rPr lang="en-US" sz="3200" b="1" kern="0" dirty="0">
                <a:solidFill>
                  <a:schemeClr val="tx1">
                    <a:lumMod val="65000"/>
                    <a:lumOff val="35000"/>
                  </a:schemeClr>
                </a:solidFill>
              </a:rPr>
              <a:t> de la </a:t>
            </a:r>
            <a:r>
              <a:rPr lang="en-US" sz="3200" b="1" kern="0" dirty="0" err="1">
                <a:solidFill>
                  <a:schemeClr val="tx1">
                    <a:lumMod val="65000"/>
                    <a:lumOff val="35000"/>
                  </a:schemeClr>
                </a:solidFill>
              </a:rPr>
              <a:t>crise</a:t>
            </a:r>
            <a:r>
              <a:rPr lang="en-US" sz="3200" b="1" kern="0" dirty="0">
                <a:solidFill>
                  <a:schemeClr val="tx1">
                    <a:lumMod val="65000"/>
                    <a:lumOff val="35000"/>
                  </a:schemeClr>
                </a:solidFill>
              </a:rPr>
              <a:t> sur les femmes, les </a:t>
            </a:r>
            <a:r>
              <a:rPr lang="en-US" sz="3200" b="1" kern="0" dirty="0" err="1">
                <a:solidFill>
                  <a:schemeClr val="tx1">
                    <a:lumMod val="65000"/>
                    <a:lumOff val="35000"/>
                  </a:schemeClr>
                </a:solidFill>
              </a:rPr>
              <a:t>filles</a:t>
            </a:r>
            <a:r>
              <a:rPr lang="en-US" sz="3200" b="1" kern="0" dirty="0">
                <a:solidFill>
                  <a:schemeClr val="tx1">
                    <a:lumMod val="65000"/>
                    <a:lumOff val="35000"/>
                  </a:schemeClr>
                </a:solidFill>
              </a:rPr>
              <a:t>, les hommes et les </a:t>
            </a:r>
            <a:r>
              <a:rPr lang="en-US" sz="3200" b="1" kern="0" dirty="0" err="1">
                <a:solidFill>
                  <a:schemeClr val="tx1">
                    <a:lumMod val="65000"/>
                    <a:lumOff val="35000"/>
                  </a:schemeClr>
                </a:solidFill>
              </a:rPr>
              <a:t>gar</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çons</a:t>
            </a:r>
            <a:endParaRPr lang="en-US" sz="3200" b="1" kern="0" dirty="0">
              <a:solidFill>
                <a:schemeClr val="tx1">
                  <a:lumMod val="65000"/>
                  <a:lumOff val="35000"/>
                </a:schemeClr>
              </a:solidFill>
            </a:endParaRPr>
          </a:p>
          <a:p>
            <a:pPr lvl="0"/>
            <a:r>
              <a:rPr lang="en-US" sz="3200" b="1" kern="0">
                <a:solidFill>
                  <a:schemeClr val="tx1">
                    <a:lumMod val="65000"/>
                    <a:lumOff val="35000"/>
                  </a:schemeClr>
                </a:solidFill>
              </a:rPr>
              <a:t> </a:t>
            </a:r>
            <a:r>
              <a:rPr lang="fr-FR" sz="3200" b="1">
                <a:solidFill>
                  <a:schemeClr val="tx1">
                    <a:lumMod val="65000"/>
                    <a:lumOff val="35000"/>
                  </a:schemeClr>
                </a:solidFill>
              </a:rPr>
              <a:t>Réaliser des actions spécifiques </a:t>
            </a:r>
            <a:r>
              <a:rPr lang="fr-FR" sz="3200" b="1" dirty="0">
                <a:solidFill>
                  <a:schemeClr val="tx1">
                    <a:lumMod val="65000"/>
                    <a:lumOff val="35000"/>
                  </a:schemeClr>
                </a:solidFill>
              </a:rPr>
              <a:t>pour éviter la VBG</a:t>
            </a:r>
          </a:p>
          <a:p>
            <a:pPr lvl="0"/>
            <a:r>
              <a:rPr lang="en-US" sz="3200" b="1" kern="0" dirty="0">
                <a:solidFill>
                  <a:schemeClr val="tx1">
                    <a:lumMod val="65000"/>
                    <a:lumOff val="35000"/>
                  </a:schemeClr>
                </a:solidFill>
              </a:rPr>
              <a:t>Assurer que les </a:t>
            </a:r>
            <a:r>
              <a:rPr lang="en-US" sz="3200" b="1" kern="0" dirty="0" err="1">
                <a:solidFill>
                  <a:schemeClr val="tx1">
                    <a:lumMod val="65000"/>
                    <a:lumOff val="35000"/>
                  </a:schemeClr>
                </a:solidFill>
              </a:rPr>
              <a:t>besoins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distincts</a:t>
            </a:r>
            <a:r>
              <a:rPr lang="en-US" sz="3200" b="1" kern="0" dirty="0">
                <a:solidFill>
                  <a:schemeClr val="tx1">
                    <a:lumMod val="65000"/>
                    <a:lumOff val="35000"/>
                  </a:schemeClr>
                </a:solidFill>
              </a:rPr>
              <a:t> qui </a:t>
            </a:r>
            <a:r>
              <a:rPr lang="en-US" sz="3200" b="1" kern="0" err="1">
                <a:solidFill>
                  <a:schemeClr val="tx1">
                    <a:lumMod val="65000"/>
                    <a:lumOff val="35000"/>
                  </a:schemeClr>
                </a:solidFill>
              </a:rPr>
              <a:t>peuvent</a:t>
            </a:r>
            <a:r>
              <a:rPr lang="en-US" sz="3200" b="1" kern="0">
                <a:solidFill>
                  <a:schemeClr val="tx1">
                    <a:lumMod val="65000"/>
                    <a:lumOff val="35000"/>
                  </a:schemeClr>
                </a:solidFill>
              </a:rPr>
              <a:t> nuire à leur </a:t>
            </a:r>
            <a:r>
              <a:rPr lang="en-US" sz="3200" b="1" kern="0" dirty="0" err="1">
                <a:solidFill>
                  <a:schemeClr val="tx1">
                    <a:lumMod val="65000"/>
                    <a:lumOff val="35000"/>
                  </a:schemeClr>
                </a:solidFill>
              </a:rPr>
              <a:t>accès</a:t>
            </a:r>
            <a:r>
              <a:rPr lang="en-US" sz="3200" b="1" kern="0" dirty="0">
                <a:solidFill>
                  <a:schemeClr val="tx1">
                    <a:lumMod val="65000"/>
                    <a:lumOff val="35000"/>
                  </a:schemeClr>
                </a:solidFill>
              </a:rPr>
              <a:t> aux services de nutrition </a:t>
            </a:r>
            <a:r>
              <a:rPr lang="en-US" sz="3200" b="1" kern="0" dirty="0" err="1">
                <a:solidFill>
                  <a:schemeClr val="tx1">
                    <a:lumMod val="65000"/>
                    <a:lumOff val="35000"/>
                  </a:schemeClr>
                </a:solidFill>
              </a:rPr>
              <a:t>sont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satisfaits</a:t>
            </a:r>
            <a:endParaRPr lang="en-US" sz="3200" b="1" kern="0" dirty="0">
              <a:solidFill>
                <a:schemeClr val="tx1">
                  <a:lumMod val="65000"/>
                  <a:lumOff val="35000"/>
                </a:schemeClr>
              </a:solidFill>
            </a:endParaRPr>
          </a:p>
          <a:p>
            <a:pPr lvl="0"/>
            <a:r>
              <a:rPr lang="en-US" sz="3200" b="1" kern="0">
                <a:solidFill>
                  <a:schemeClr val="tx1">
                    <a:lumMod val="65000"/>
                    <a:lumOff val="35000"/>
                  </a:schemeClr>
                </a:solidFill>
              </a:rPr>
              <a:t>Veiller à ce que </a:t>
            </a:r>
            <a:r>
              <a:rPr lang="en-US" sz="3200" b="1" kern="0" dirty="0">
                <a:solidFill>
                  <a:schemeClr val="tx1">
                    <a:lumMod val="65000"/>
                    <a:lumOff val="35000"/>
                  </a:schemeClr>
                </a:solidFill>
              </a:rPr>
              <a:t>les </a:t>
            </a:r>
            <a:r>
              <a:rPr lang="en-US" sz="3200" b="1" kern="0" dirty="0" err="1">
                <a:solidFill>
                  <a:schemeClr val="tx1">
                    <a:lumMod val="65000"/>
                    <a:lumOff val="35000"/>
                  </a:schemeClr>
                </a:solidFill>
              </a:rPr>
              <a:t>pères</a:t>
            </a:r>
            <a:r>
              <a:rPr lang="en-US" sz="3200" b="1" kern="0" dirty="0">
                <a:solidFill>
                  <a:schemeClr val="tx1">
                    <a:lumMod val="65000"/>
                    <a:lumOff val="35000"/>
                  </a:schemeClr>
                </a:solidFill>
              </a:rPr>
              <a:t> et les </a:t>
            </a:r>
            <a:r>
              <a:rPr lang="en-US" sz="3200" b="1" kern="0" dirty="0" err="1">
                <a:solidFill>
                  <a:schemeClr val="tx1">
                    <a:lumMod val="65000"/>
                    <a:lumOff val="35000"/>
                  </a:schemeClr>
                </a:solidFill>
              </a:rPr>
              <a:t>mères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soient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ciblés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équitablement</a:t>
            </a:r>
            <a:r>
              <a:rPr lang="en-US" sz="3200" b="1" kern="0" dirty="0">
                <a:solidFill>
                  <a:schemeClr val="tx1">
                    <a:lumMod val="65000"/>
                    <a:lumOff val="35000"/>
                  </a:schemeClr>
                </a:solidFill>
              </a:rPr>
              <a:t> par les </a:t>
            </a:r>
            <a:r>
              <a:rPr lang="en-US" sz="3200" b="1" kern="0" dirty="0" err="1">
                <a:solidFill>
                  <a:schemeClr val="tx1">
                    <a:lumMod val="65000"/>
                    <a:lumOff val="35000"/>
                  </a:schemeClr>
                </a:solidFill>
              </a:rPr>
              <a:t>activités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d’éducation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alimentaire</a:t>
            </a:r>
            <a:r>
              <a:rPr lang="en-US" sz="3200" b="1" kern="0" dirty="0">
                <a:solidFill>
                  <a:schemeClr val="tx1">
                    <a:lumMod val="65000"/>
                    <a:lumOff val="35000"/>
                  </a:schemeClr>
                </a:solidFill>
              </a:rPr>
              <a:t>.</a:t>
            </a:r>
          </a:p>
          <a:p>
            <a:endParaRPr lang="en-US" dirty="0"/>
          </a:p>
        </p:txBody>
      </p:sp>
    </p:spTree>
    <p:extLst>
      <p:ext uri="{BB962C8B-B14F-4D97-AF65-F5344CB8AC3E}">
        <p14:creationId xmlns:p14="http://schemas.microsoft.com/office/powerpoint/2010/main" val="1293374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667001" y="1371601"/>
            <a:ext cx="1885319" cy="4051019"/>
          </a:xfrm>
          <a:prstGeom prst="rect">
            <a:avLst/>
          </a:prstGeom>
        </p:spPr>
      </p:pic>
      <p:sp>
        <p:nvSpPr>
          <p:cNvPr id="5" name="Title 1"/>
          <p:cNvSpPr txBox="1">
            <a:spLocks/>
          </p:cNvSpPr>
          <p:nvPr/>
        </p:nvSpPr>
        <p:spPr>
          <a:xfrm>
            <a:off x="5638800" y="1981200"/>
            <a:ext cx="4876800" cy="3441419"/>
          </a:xfrm>
          <a:prstGeom prst="rect">
            <a:avLst/>
          </a:prstGeom>
        </p:spPr>
        <p:txBody>
          <a:bodyPr vert="horz" lIns="91440" tIns="45720" rIns="91440" bIns="45720" rtlCol="0" anchor="t">
            <a:no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lvl="0" indent="-228600" defTabSz="914400">
              <a:lnSpc>
                <a:spcPct val="90000"/>
              </a:lnSpc>
              <a:spcBef>
                <a:spcPts val="1000"/>
              </a:spcBef>
              <a:defRPr/>
            </a:pPr>
            <a:r>
              <a:rPr lang="fr-FR" sz="3200" dirty="0">
                <a:solidFill>
                  <a:schemeClr val="bg2">
                    <a:lumMod val="50000"/>
                  </a:schemeClr>
                </a:solidFill>
                <a:latin typeface="+mn-lt"/>
                <a:ea typeface="+mn-ea"/>
                <a:cs typeface="+mn-cs"/>
              </a:rPr>
              <a:t>« Je vous entends toujours parler de la prévention et la réponse à la violence basée sur le genre. Qu’est-ce que cela veut dire ?</a:t>
            </a:r>
            <a:endParaRPr lang="en-US" sz="3200">
              <a:solidFill>
                <a:schemeClr val="bg2">
                  <a:lumMod val="50000"/>
                </a:schemeClr>
              </a:solidFill>
              <a:latin typeface="+mn-lt"/>
              <a:ea typeface="+mn-ea"/>
            </a:endParaRPr>
          </a:p>
          <a:p>
            <a:pPr indent="-228600" defTabSz="914400">
              <a:lnSpc>
                <a:spcPct val="90000"/>
              </a:lnSpc>
              <a:spcBef>
                <a:spcPts val="1000"/>
              </a:spcBef>
              <a:defRPr/>
            </a:pPr>
            <a:r>
              <a:rPr lang="fr-FR" sz="3200" dirty="0">
                <a:solidFill>
                  <a:schemeClr val="bg2">
                    <a:lumMod val="50000"/>
                  </a:schemeClr>
                </a:solidFill>
                <a:latin typeface="+mn-lt"/>
                <a:ea typeface="+mn-ea"/>
                <a:cs typeface="+mn-cs"/>
              </a:rPr>
              <a:t>…et qu’est-ce que l’atténuation des risques ? » </a:t>
            </a:r>
            <a:endParaRPr lang="en-US" sz="3200" dirty="0">
              <a:solidFill>
                <a:schemeClr val="bg2">
                  <a:lumMod val="50000"/>
                </a:schemeClr>
              </a:solidFill>
              <a:latin typeface="+mn-lt"/>
              <a:ea typeface="+mn-ea"/>
              <a:cs typeface="+mn-cs"/>
            </a:endParaRPr>
          </a:p>
        </p:txBody>
      </p:sp>
    </p:spTree>
    <p:extLst>
      <p:ext uri="{BB962C8B-B14F-4D97-AF65-F5344CB8AC3E}">
        <p14:creationId xmlns:p14="http://schemas.microsoft.com/office/powerpoint/2010/main" val="131179691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2192000" cy="1208313"/>
          </a:xfrm>
        </p:spPr>
        <p:txBody>
          <a:bodyPr>
            <a:normAutofit/>
          </a:bodyPr>
          <a:lstStyle/>
          <a:p>
            <a:r>
              <a:rPr lang="en-US" sz="3200" dirty="0" err="1">
                <a:solidFill>
                  <a:prstClr val="black">
                    <a:lumMod val="65000"/>
                    <a:lumOff val="35000"/>
                  </a:prstClr>
                </a:solidFill>
                <a:latin typeface="Arial" pitchFamily="34"/>
                <a:ea typeface="+mn-ea"/>
                <a:cs typeface="Arial" pitchFamily="34"/>
              </a:rPr>
              <a:t>Mobilisation</a:t>
            </a:r>
            <a:r>
              <a:rPr lang="en-US" sz="3200" dirty="0">
                <a:solidFill>
                  <a:prstClr val="black">
                    <a:lumMod val="65000"/>
                    <a:lumOff val="35000"/>
                  </a:prstClr>
                </a:solidFill>
                <a:latin typeface="Arial" pitchFamily="34"/>
                <a:ea typeface="+mn-ea"/>
                <a:cs typeface="Arial" pitchFamily="34"/>
              </a:rPr>
              <a:t> des </a:t>
            </a:r>
            <a:r>
              <a:rPr lang="en-US" sz="3200" dirty="0" err="1">
                <a:solidFill>
                  <a:prstClr val="black">
                    <a:lumMod val="65000"/>
                    <a:lumOff val="35000"/>
                  </a:prstClr>
                </a:solidFill>
                <a:latin typeface="Arial" pitchFamily="34"/>
                <a:ea typeface="+mn-ea"/>
                <a:cs typeface="Arial" pitchFamily="34"/>
              </a:rPr>
              <a:t>ressources</a:t>
            </a:r>
            <a:r>
              <a:rPr lang="en-US" sz="3200" dirty="0">
                <a:solidFill>
                  <a:prstClr val="black">
                    <a:lumMod val="65000"/>
                    <a:lumOff val="35000"/>
                  </a:prstClr>
                </a:solidFill>
                <a:latin typeface="Arial" pitchFamily="34"/>
                <a:ea typeface="+mn-ea"/>
                <a:cs typeface="Arial" pitchFamily="34"/>
              </a:rPr>
              <a:t> – </a:t>
            </a:r>
            <a:r>
              <a:rPr lang="en-US" sz="3200" err="1">
                <a:solidFill>
                  <a:prstClr val="black">
                    <a:lumMod val="65000"/>
                    <a:lumOff val="35000"/>
                  </a:prstClr>
                </a:solidFill>
                <a:latin typeface="Arial" pitchFamily="34"/>
                <a:ea typeface="+mn-ea"/>
                <a:cs typeface="Arial" pitchFamily="34"/>
              </a:rPr>
              <a:t>utiliser</a:t>
            </a:r>
            <a:r>
              <a:rPr lang="en-US" sz="3200">
                <a:solidFill>
                  <a:prstClr val="black">
                    <a:lumMod val="65000"/>
                    <a:lumOff val="35000"/>
                  </a:prstClr>
                </a:solidFill>
                <a:latin typeface="Arial" pitchFamily="34"/>
                <a:ea typeface="+mn-ea"/>
                <a:cs typeface="Arial" pitchFamily="34"/>
              </a:rPr>
              <a:t> </a:t>
            </a:r>
            <a:r>
              <a:rPr lang="en-US" sz="3200" dirty="0">
                <a:solidFill>
                  <a:prstClr val="black">
                    <a:lumMod val="65000"/>
                    <a:lumOff val="35000"/>
                  </a:prstClr>
                </a:solidFill>
                <a:latin typeface="Arial" pitchFamily="34"/>
                <a:ea typeface="+mn-ea"/>
                <a:cs typeface="Arial" pitchFamily="34"/>
              </a:rPr>
              <a:t>la</a:t>
            </a:r>
            <a:r>
              <a:rPr lang="en-US" sz="3200">
                <a:solidFill>
                  <a:prstClr val="black">
                    <a:lumMod val="65000"/>
                    <a:lumOff val="35000"/>
                  </a:prstClr>
                </a:solidFill>
                <a:latin typeface="Arial" pitchFamily="34"/>
                <a:ea typeface="+mn-ea"/>
                <a:cs typeface="Arial" pitchFamily="34"/>
              </a:rPr>
              <a:t> notation genre</a:t>
            </a:r>
            <a:endParaRPr lang="en-US" sz="3600" dirty="0"/>
          </a:p>
        </p:txBody>
      </p:sp>
      <p:sp>
        <p:nvSpPr>
          <p:cNvPr id="3" name="Content Placeholder 2"/>
          <p:cNvSpPr>
            <a:spLocks noGrp="1"/>
          </p:cNvSpPr>
          <p:nvPr>
            <p:ph idx="4294967295"/>
          </p:nvPr>
        </p:nvSpPr>
        <p:spPr>
          <a:xfrm>
            <a:off x="0" y="1093788"/>
            <a:ext cx="12192000" cy="5083175"/>
          </a:xfrm>
          <a:noFill/>
          <a:ln>
            <a:noFill/>
          </a:ln>
        </p:spPr>
        <p:style>
          <a:lnRef idx="0">
            <a:scrgbClr r="0" g="0" b="0"/>
          </a:lnRef>
          <a:fillRef idx="0">
            <a:scrgbClr r="0" g="0" b="0"/>
          </a:fillRef>
          <a:effectRef idx="0">
            <a:scrgbClr r="0" g="0" b="0"/>
          </a:effectRef>
          <a:fontRef idx="minor">
            <a:schemeClr val="dk1"/>
          </a:fontRef>
        </p:style>
        <p:txBody>
          <a:bodyPr>
            <a:normAutofit/>
          </a:bodyPr>
          <a:lstStyle/>
          <a:p>
            <a:pPr marL="0" indent="0">
              <a:buNone/>
            </a:pPr>
            <a:r>
              <a:rPr lang="en-US" sz="3200" b="1" kern="0" dirty="0" err="1">
                <a:solidFill>
                  <a:schemeClr val="tx1">
                    <a:lumMod val="65000"/>
                    <a:lumOff val="35000"/>
                  </a:schemeClr>
                </a:solidFill>
              </a:rPr>
              <a:t>Marqueur</a:t>
            </a:r>
            <a:r>
              <a:rPr lang="en-US" sz="3200" b="1" kern="0" dirty="0">
                <a:solidFill>
                  <a:schemeClr val="tx1">
                    <a:lumMod val="65000"/>
                    <a:lumOff val="35000"/>
                  </a:schemeClr>
                </a:solidFill>
              </a:rPr>
              <a:t> de genre et </a:t>
            </a:r>
            <a:r>
              <a:rPr lang="en-US" sz="3200" b="1" kern="0" dirty="0" err="1">
                <a:solidFill>
                  <a:schemeClr val="tx1">
                    <a:lumMod val="65000"/>
                    <a:lumOff val="35000"/>
                  </a:schemeClr>
                </a:solidFill>
              </a:rPr>
              <a:t>d’</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âge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(MGA) de IASC</a:t>
            </a:r>
            <a:endParaRPr lang="en-US" sz="3200" b="1" kern="0" dirty="0">
              <a:solidFill>
                <a:schemeClr val="tx1">
                  <a:lumMod val="65000"/>
                  <a:lumOff val="35000"/>
                </a:schemeClr>
              </a:solidFill>
            </a:endParaRPr>
          </a:p>
          <a:p>
            <a:pPr marL="0" indent="0">
              <a:buNone/>
            </a:pPr>
            <a:endParaRPr lang="en-US" sz="3200" b="1" kern="0" dirty="0">
              <a:solidFill>
                <a:schemeClr val="tx1">
                  <a:lumMod val="65000"/>
                  <a:lumOff val="35000"/>
                </a:schemeClr>
              </a:solidFill>
            </a:endParaRPr>
          </a:p>
          <a:p>
            <a:r>
              <a:rPr lang="fr-FR" sz="3200" b="1" dirty="0">
                <a:solidFill>
                  <a:schemeClr val="tx1">
                    <a:lumMod val="65000"/>
                    <a:lumOff val="35000"/>
                  </a:schemeClr>
                </a:solidFill>
              </a:rPr>
              <a:t>Le Marqueur de genre et d’âge du IASC (le MGA) examine dans quelle mesure les actions de programmation essentielle abordent les différences liées au genre et à l'âge dans la réponse humanitaire. </a:t>
            </a:r>
            <a:endParaRPr lang="en-US" sz="3200" b="1" kern="0" dirty="0">
              <a:solidFill>
                <a:schemeClr val="tx1">
                  <a:lumMod val="65000"/>
                  <a:lumOff val="35000"/>
                </a:schemeClr>
              </a:solidFill>
            </a:endParaRPr>
          </a:p>
          <a:p>
            <a:r>
              <a:rPr lang="fr-FR" sz="3200" b="1" dirty="0">
                <a:solidFill>
                  <a:schemeClr val="tx1">
                    <a:lumMod val="65000"/>
                    <a:lumOff val="35000"/>
                  </a:schemeClr>
                </a:solidFill>
              </a:rPr>
              <a:t>En plus de fournir un outil pour mesurer l'efficacité du programme, il constitue un précieux outil d'enseignement et d'auto-évaluation, permettant aux organismes et aux partenaires d'apprendre par la pratique en améliorant les actions pour une programmation efficace adaptée à tous les aspects de la diversité. </a:t>
            </a:r>
            <a:endParaRPr lang="en-US" sz="3200" b="1" kern="0" dirty="0">
              <a:solidFill>
                <a:schemeClr val="tx1">
                  <a:lumMod val="65000"/>
                  <a:lumOff val="35000"/>
                </a:schemeClr>
              </a:solidFill>
            </a:endParaRPr>
          </a:p>
          <a:p>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127567838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2192000" cy="1045028"/>
          </a:xfrm>
        </p:spPr>
        <p:txBody>
          <a:bodyPr>
            <a:normAutofit/>
          </a:bodyPr>
          <a:lstStyle/>
          <a:p>
            <a:r>
              <a:rPr lang="en-US" sz="2600" dirty="0" err="1">
                <a:solidFill>
                  <a:prstClr val="black">
                    <a:lumMod val="65000"/>
                    <a:lumOff val="35000"/>
                  </a:prstClr>
                </a:solidFill>
                <a:latin typeface="Arial" pitchFamily="34"/>
                <a:ea typeface="+mn-ea"/>
                <a:cs typeface="Arial" pitchFamily="34"/>
              </a:rPr>
              <a:t>Élaborer</a:t>
            </a:r>
            <a:r>
              <a:rPr lang="en-US" sz="2600" dirty="0">
                <a:solidFill>
                  <a:prstClr val="black">
                    <a:lumMod val="65000"/>
                    <a:lumOff val="35000"/>
                  </a:prstClr>
                </a:solidFill>
                <a:latin typeface="Arial" pitchFamily="34"/>
                <a:ea typeface="+mn-ea"/>
                <a:cs typeface="Arial" pitchFamily="34"/>
              </a:rPr>
              <a:t> des propositions de </a:t>
            </a:r>
            <a:r>
              <a:rPr lang="en-US" sz="2600">
                <a:solidFill>
                  <a:prstClr val="black">
                    <a:lumMod val="65000"/>
                    <a:lumOff val="35000"/>
                  </a:prstClr>
                </a:solidFill>
                <a:latin typeface="Arial" pitchFamily="34"/>
                <a:ea typeface="+mn-ea"/>
                <a:cs typeface="Arial" pitchFamily="34"/>
              </a:rPr>
              <a:t>nutrition </a:t>
            </a:r>
            <a:r>
              <a:rPr lang="en-US" sz="2600" dirty="0">
                <a:solidFill>
                  <a:prstClr val="black">
                    <a:lumMod val="65000"/>
                    <a:lumOff val="35000"/>
                  </a:prstClr>
                </a:solidFill>
                <a:latin typeface="Arial" pitchFamily="34"/>
                <a:ea typeface="+mn-ea"/>
                <a:cs typeface="Arial" pitchFamily="34"/>
              </a:rPr>
              <a:t>qui</a:t>
            </a:r>
            <a:r>
              <a:rPr lang="en-US" sz="2600">
                <a:solidFill>
                  <a:prstClr val="black">
                    <a:lumMod val="65000"/>
                    <a:lumOff val="35000"/>
                  </a:prstClr>
                </a:solidFill>
                <a:latin typeface="Arial" pitchFamily="34"/>
                <a:ea typeface="+mn-ea"/>
                <a:cs typeface="Arial" pitchFamily="34"/>
              </a:rPr>
              <a:t> tiennent compte </a:t>
            </a:r>
            <a:r>
              <a:rPr lang="en-US" sz="2600" dirty="0">
                <a:solidFill>
                  <a:prstClr val="black">
                    <a:lumMod val="65000"/>
                    <a:lumOff val="35000"/>
                  </a:prstClr>
                </a:solidFill>
                <a:latin typeface="Arial" pitchFamily="34"/>
                <a:ea typeface="+mn-ea"/>
                <a:cs typeface="Arial" pitchFamily="34"/>
              </a:rPr>
              <a:t>du genre et </a:t>
            </a:r>
            <a:r>
              <a:rPr lang="en-US" sz="2600">
                <a:solidFill>
                  <a:prstClr val="black">
                    <a:lumMod val="65000"/>
                    <a:lumOff val="35000"/>
                  </a:prstClr>
                </a:solidFill>
                <a:latin typeface="Arial" pitchFamily="34"/>
                <a:ea typeface="+mn-ea"/>
                <a:cs typeface="Arial" pitchFamily="34"/>
              </a:rPr>
              <a:t>de </a:t>
            </a:r>
            <a:br>
              <a:rPr lang="en-US" sz="2600" dirty="0">
                <a:solidFill>
                  <a:prstClr val="black">
                    <a:lumMod val="65000"/>
                    <a:lumOff val="35000"/>
                  </a:prstClr>
                </a:solidFill>
                <a:latin typeface="Arial" pitchFamily="34"/>
                <a:ea typeface="+mn-ea"/>
                <a:cs typeface="Arial" pitchFamily="34"/>
              </a:rPr>
            </a:br>
            <a:r>
              <a:rPr lang="en-US" sz="2600">
                <a:solidFill>
                  <a:prstClr val="black">
                    <a:lumMod val="65000"/>
                    <a:lumOff val="35000"/>
                  </a:prstClr>
                </a:solidFill>
                <a:latin typeface="Arial" pitchFamily="34"/>
                <a:ea typeface="+mn-ea"/>
                <a:cs typeface="Arial" pitchFamily="34"/>
              </a:rPr>
              <a:t>la </a:t>
            </a:r>
            <a:r>
              <a:rPr lang="en-US" sz="2600" dirty="0">
                <a:solidFill>
                  <a:prstClr val="black">
                    <a:lumMod val="65000"/>
                    <a:lumOff val="35000"/>
                  </a:prstClr>
                </a:solidFill>
                <a:latin typeface="Arial" pitchFamily="34"/>
                <a:ea typeface="+mn-ea"/>
                <a:cs typeface="Arial" pitchFamily="34"/>
              </a:rPr>
              <a:t>VBG</a:t>
            </a:r>
            <a:endParaRPr lang="en-US" sz="3000" dirty="0"/>
          </a:p>
        </p:txBody>
      </p:sp>
      <p:sp>
        <p:nvSpPr>
          <p:cNvPr id="3" name="Content Placeholder 2"/>
          <p:cNvSpPr>
            <a:spLocks noGrp="1"/>
          </p:cNvSpPr>
          <p:nvPr>
            <p:ph idx="4294967295"/>
          </p:nvPr>
        </p:nvSpPr>
        <p:spPr>
          <a:xfrm>
            <a:off x="0" y="1223963"/>
            <a:ext cx="12050713" cy="4953000"/>
          </a:xfrm>
          <a:noFill/>
          <a:ln>
            <a:noFill/>
          </a:ln>
        </p:spPr>
        <p:style>
          <a:lnRef idx="0">
            <a:scrgbClr r="0" g="0" b="0"/>
          </a:lnRef>
          <a:fillRef idx="0">
            <a:scrgbClr r="0" g="0" b="0"/>
          </a:fillRef>
          <a:effectRef idx="0">
            <a:scrgbClr r="0" g="0" b="0"/>
          </a:effectRef>
          <a:fontRef idx="minor">
            <a:schemeClr val="dk1"/>
          </a:fontRef>
        </p:style>
        <p:txBody>
          <a:bodyPr>
            <a:normAutofit/>
          </a:bodyPr>
          <a:lstStyle/>
          <a:p>
            <a:pPr lvl="0"/>
            <a:r>
              <a:rPr lang="en-US" sz="3200" b="1" kern="0" dirty="0" err="1">
                <a:solidFill>
                  <a:schemeClr val="tx1">
                    <a:lumMod val="65000"/>
                    <a:lumOff val="35000"/>
                  </a:schemeClr>
                </a:solidFill>
              </a:rPr>
              <a:t>Intégrer</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risques</a:t>
            </a:r>
            <a:r>
              <a:rPr lang="en-US" sz="3200" b="1" kern="0" dirty="0">
                <a:solidFill>
                  <a:schemeClr val="tx1">
                    <a:lumMod val="65000"/>
                    <a:lumOff val="35000"/>
                  </a:schemeClr>
                </a:solidFill>
              </a:rPr>
              <a:t> de </a:t>
            </a:r>
            <a:r>
              <a:rPr lang="en-US" sz="3200" b="1" kern="0" err="1">
                <a:solidFill>
                  <a:schemeClr val="tx1">
                    <a:lumMod val="65000"/>
                    <a:lumOff val="35000"/>
                  </a:schemeClr>
                </a:solidFill>
              </a:rPr>
              <a:t>sécurité</a:t>
            </a:r>
            <a:r>
              <a:rPr lang="en-US" sz="3200" b="1" kern="0">
                <a:solidFill>
                  <a:schemeClr val="tx1">
                    <a:lumMod val="65000"/>
                    <a:lumOff val="35000"/>
                  </a:schemeClr>
                </a:solidFill>
              </a:rPr>
              <a:t> </a:t>
            </a:r>
            <a:r>
              <a:rPr lang="en-US" sz="3200" b="1" kern="0" err="1">
                <a:solidFill>
                  <a:schemeClr val="tx1">
                    <a:lumMod val="65000"/>
                    <a:lumOff val="35000"/>
                  </a:schemeClr>
                </a:solidFill>
              </a:rPr>
              <a:t>liés</a:t>
            </a:r>
            <a:r>
              <a:rPr lang="en-US" sz="3200" b="1" kern="0">
                <a:solidFill>
                  <a:schemeClr val="tx1">
                    <a:lumMod val="65000"/>
                    <a:lumOff val="35000"/>
                  </a:schemeClr>
                </a:solidFill>
              </a:rPr>
              <a:t> à </a:t>
            </a:r>
            <a:r>
              <a:rPr lang="en-US" sz="3200" b="1" kern="0" dirty="0">
                <a:solidFill>
                  <a:schemeClr val="tx1">
                    <a:lumMod val="65000"/>
                    <a:lumOff val="35000"/>
                  </a:schemeClr>
                </a:solidFill>
              </a:rPr>
              <a:t>la VBG, les </a:t>
            </a:r>
            <a:r>
              <a:rPr lang="en-US" sz="3200" b="1" kern="0" dirty="0" err="1">
                <a:solidFill>
                  <a:schemeClr val="tx1">
                    <a:lumMod val="65000"/>
                    <a:lumOff val="35000"/>
                  </a:schemeClr>
                </a:solidFill>
              </a:rPr>
              <a:t>besoins</a:t>
            </a:r>
            <a:r>
              <a:rPr lang="en-US" sz="3200" b="1" kern="0" dirty="0">
                <a:solidFill>
                  <a:schemeClr val="tx1">
                    <a:lumMod val="65000"/>
                    <a:lumOff val="35000"/>
                  </a:schemeClr>
                </a:solidFill>
              </a:rPr>
              <a:t> de protection et les droits de la population </a:t>
            </a:r>
            <a:r>
              <a:rPr lang="en-US" sz="3200" b="1" kern="0" dirty="0" err="1">
                <a:solidFill>
                  <a:schemeClr val="tx1">
                    <a:lumMod val="65000"/>
                    <a:lumOff val="35000"/>
                  </a:schemeClr>
                </a:solidFill>
              </a:rPr>
              <a:t>affectée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ce</a:t>
            </a:r>
            <a:r>
              <a:rPr lang="en-US" sz="3200" b="1" kern="0" dirty="0">
                <a:solidFill>
                  <a:schemeClr val="tx1">
                    <a:lumMod val="65000"/>
                    <a:lumOff val="35000"/>
                  </a:schemeClr>
                </a:solidFill>
              </a:rPr>
              <a:t> qui </a:t>
            </a:r>
            <a:r>
              <a:rPr lang="en-US" sz="3200" b="1" kern="0" dirty="0" err="1">
                <a:solidFill>
                  <a:schemeClr val="tx1">
                    <a:lumMod val="65000"/>
                    <a:lumOff val="35000"/>
                  </a:schemeClr>
                </a:solidFill>
              </a:rPr>
              <a:t>concerne</a:t>
            </a:r>
            <a:r>
              <a:rPr lang="en-US" sz="3200" b="1" kern="0" dirty="0">
                <a:solidFill>
                  <a:schemeClr val="tx1">
                    <a:lumMod val="65000"/>
                    <a:lumOff val="35000"/>
                  </a:schemeClr>
                </a:solidFill>
              </a:rPr>
              <a:t> la </a:t>
            </a:r>
            <a:r>
              <a:rPr lang="en-US" sz="3200" b="1" kern="0" dirty="0" err="1">
                <a:solidFill>
                  <a:schemeClr val="tx1">
                    <a:lumMod val="65000"/>
                    <a:lumOff val="35000"/>
                  </a:schemeClr>
                </a:solidFill>
              </a:rPr>
              <a:t>fourniture</a:t>
            </a:r>
            <a:r>
              <a:rPr lang="en-US" sz="3200" b="1" kern="0" dirty="0">
                <a:solidFill>
                  <a:schemeClr val="tx1">
                    <a:lumMod val="65000"/>
                    <a:lumOff val="35000"/>
                  </a:schemeClr>
                </a:solidFill>
              </a:rPr>
              <a:t> des services de nutrition.</a:t>
            </a:r>
          </a:p>
          <a:p>
            <a:pPr marL="0" lvl="0" indent="0">
              <a:buNone/>
            </a:pPr>
            <a:endParaRPr lang="en-US" sz="3200" b="1" kern="0" dirty="0">
              <a:solidFill>
                <a:schemeClr val="tx1">
                  <a:lumMod val="65000"/>
                  <a:lumOff val="35000"/>
                </a:schemeClr>
              </a:solidFill>
            </a:endParaRPr>
          </a:p>
          <a:p>
            <a:pPr lvl="0"/>
            <a:r>
              <a:rPr lang="en-US" sz="3200" b="1" kern="0" dirty="0" err="1">
                <a:solidFill>
                  <a:schemeClr val="tx1">
                    <a:lumMod val="65000"/>
                    <a:lumOff val="35000"/>
                  </a:schemeClr>
                </a:solidFill>
              </a:rPr>
              <a:t>Expliquer</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rôles</a:t>
            </a:r>
            <a:r>
              <a:rPr lang="en-US" sz="3200" b="1" kern="0" dirty="0">
                <a:solidFill>
                  <a:schemeClr val="tx1">
                    <a:lumMod val="65000"/>
                    <a:lumOff val="35000"/>
                  </a:schemeClr>
                </a:solidFill>
              </a:rPr>
              <a:t> et les </a:t>
            </a:r>
            <a:r>
              <a:rPr lang="en-US" sz="3200" b="1" kern="0" dirty="0" err="1">
                <a:solidFill>
                  <a:schemeClr val="tx1">
                    <a:lumMod val="65000"/>
                    <a:lumOff val="35000"/>
                  </a:schemeClr>
                </a:solidFill>
              </a:rPr>
              <a:t>responsabilités</a:t>
            </a:r>
            <a:r>
              <a:rPr lang="en-US" sz="3200" b="1" kern="0" dirty="0">
                <a:solidFill>
                  <a:schemeClr val="tx1">
                    <a:lumMod val="65000"/>
                    <a:lumOff val="35000"/>
                  </a:schemeClr>
                </a:solidFill>
              </a:rPr>
              <a:t> (y </a:t>
            </a:r>
            <a:r>
              <a:rPr lang="en-US" sz="3200" b="1" kern="0" dirty="0" err="1">
                <a:solidFill>
                  <a:schemeClr val="tx1">
                    <a:lumMod val="65000"/>
                    <a:lumOff val="35000"/>
                  </a:schemeClr>
                </a:solidFill>
              </a:rPr>
              <a:t>compris</a:t>
            </a:r>
            <a:r>
              <a:rPr lang="en-US" sz="3200" b="1" kern="0" dirty="0">
                <a:solidFill>
                  <a:schemeClr val="tx1">
                    <a:lumMod val="65000"/>
                    <a:lumOff val="35000"/>
                  </a:schemeClr>
                </a:solidFill>
              </a:rPr>
              <a:t> la </a:t>
            </a:r>
            <a:r>
              <a:rPr lang="en-US" sz="3200" b="1" kern="0" dirty="0" err="1">
                <a:solidFill>
                  <a:schemeClr val="tx1">
                    <a:lumMod val="65000"/>
                    <a:lumOff val="35000"/>
                  </a:schemeClr>
                </a:solidFill>
              </a:rPr>
              <a:t>prise</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décision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liés</a:t>
            </a:r>
            <a:r>
              <a:rPr lang="en-US" sz="3200" b="1" kern="0" dirty="0">
                <a:solidFill>
                  <a:schemeClr val="tx1">
                    <a:lumMod val="65000"/>
                    <a:lumOff val="35000"/>
                  </a:schemeClr>
                </a:solidFill>
              </a:rPr>
              <a:t> à la nutrition et à </a:t>
            </a:r>
            <a:r>
              <a:rPr lang="en-US" sz="3200" b="1" kern="0" dirty="0" err="1">
                <a:solidFill>
                  <a:schemeClr val="tx1">
                    <a:lumMod val="65000"/>
                    <a:lumOff val="35000"/>
                  </a:schemeClr>
                </a:solidFill>
              </a:rPr>
              <a:t>l’alimentation</a:t>
            </a:r>
            <a:r>
              <a:rPr lang="en-US" sz="3200" b="1" kern="0" dirty="0">
                <a:solidFill>
                  <a:schemeClr val="tx1">
                    <a:lumMod val="65000"/>
                    <a:lumOff val="35000"/>
                  </a:schemeClr>
                </a:solidFill>
              </a:rPr>
              <a:t> au sein du foyer et au sein de la </a:t>
            </a:r>
            <a:r>
              <a:rPr lang="en-US" sz="3200" b="1" kern="0" dirty="0" err="1">
                <a:solidFill>
                  <a:schemeClr val="tx1">
                    <a:lumMod val="65000"/>
                    <a:lumOff val="35000"/>
                  </a:schemeClr>
                </a:solidFill>
              </a:rPr>
              <a:t>communauté</a:t>
            </a:r>
            <a:r>
              <a:rPr lang="en-US" sz="3200" b="1" kern="0" dirty="0">
                <a:solidFill>
                  <a:schemeClr val="tx1">
                    <a:lumMod val="65000"/>
                    <a:lumOff val="35000"/>
                  </a:schemeClr>
                </a:solidFill>
              </a:rPr>
              <a:t> au </a:t>
            </a:r>
            <a:r>
              <a:rPr lang="en-US" sz="3200" b="1" kern="0" dirty="0" err="1">
                <a:solidFill>
                  <a:schemeClr val="tx1">
                    <a:lumMod val="65000"/>
                    <a:lumOff val="35000"/>
                  </a:schemeClr>
                </a:solidFill>
              </a:rPr>
              <a:t>sens</a:t>
            </a:r>
            <a:r>
              <a:rPr lang="en-US" sz="3200" b="1" kern="0" dirty="0">
                <a:solidFill>
                  <a:schemeClr val="tx1">
                    <a:lumMod val="65000"/>
                    <a:lumOff val="35000"/>
                  </a:schemeClr>
                </a:solidFill>
              </a:rPr>
              <a:t> large. </a:t>
            </a:r>
          </a:p>
        </p:txBody>
      </p:sp>
    </p:spTree>
    <p:extLst>
      <p:ext uri="{BB962C8B-B14F-4D97-AF65-F5344CB8AC3E}">
        <p14:creationId xmlns:p14="http://schemas.microsoft.com/office/powerpoint/2010/main" val="132993606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586"/>
            <a:ext cx="12192000" cy="1061358"/>
          </a:xfrm>
        </p:spPr>
        <p:txBody>
          <a:bodyPr>
            <a:normAutofit/>
          </a:bodyPr>
          <a:lstStyle/>
          <a:p>
            <a:r>
              <a:rPr lang="en-US" sz="2500" dirty="0" err="1">
                <a:solidFill>
                  <a:prstClr val="black">
                    <a:lumMod val="65000"/>
                    <a:lumOff val="35000"/>
                  </a:prstClr>
                </a:solidFill>
                <a:latin typeface="Arial" pitchFamily="34"/>
                <a:cs typeface="Arial" pitchFamily="34"/>
              </a:rPr>
              <a:t>Élaborer</a:t>
            </a:r>
            <a:r>
              <a:rPr lang="en-US" sz="2500" dirty="0">
                <a:solidFill>
                  <a:prstClr val="black">
                    <a:lumMod val="65000"/>
                    <a:lumOff val="35000"/>
                  </a:prstClr>
                </a:solidFill>
                <a:latin typeface="Arial" pitchFamily="34"/>
                <a:cs typeface="Arial" pitchFamily="34"/>
              </a:rPr>
              <a:t> des propositions de </a:t>
            </a:r>
            <a:r>
              <a:rPr lang="en-US" sz="2500">
                <a:solidFill>
                  <a:prstClr val="black">
                    <a:lumMod val="65000"/>
                    <a:lumOff val="35000"/>
                  </a:prstClr>
                </a:solidFill>
                <a:latin typeface="Arial" pitchFamily="34"/>
                <a:cs typeface="Arial" pitchFamily="34"/>
              </a:rPr>
              <a:t>nutrition </a:t>
            </a:r>
            <a:r>
              <a:rPr lang="en-US" sz="2500" dirty="0">
                <a:solidFill>
                  <a:prstClr val="black">
                    <a:lumMod val="65000"/>
                    <a:lumOff val="35000"/>
                  </a:prstClr>
                </a:solidFill>
                <a:latin typeface="Arial" pitchFamily="34"/>
                <a:cs typeface="Arial" pitchFamily="34"/>
              </a:rPr>
              <a:t>qui</a:t>
            </a:r>
            <a:r>
              <a:rPr lang="en-US" sz="2500">
                <a:solidFill>
                  <a:prstClr val="black">
                    <a:lumMod val="65000"/>
                    <a:lumOff val="35000"/>
                  </a:prstClr>
                </a:solidFill>
                <a:latin typeface="Arial" pitchFamily="34"/>
                <a:cs typeface="Arial" pitchFamily="34"/>
              </a:rPr>
              <a:t> tiennent compte </a:t>
            </a:r>
            <a:r>
              <a:rPr lang="en-US" sz="2500" dirty="0">
                <a:solidFill>
                  <a:prstClr val="black">
                    <a:lumMod val="65000"/>
                    <a:lumOff val="35000"/>
                  </a:prstClr>
                </a:solidFill>
                <a:latin typeface="Arial" pitchFamily="34"/>
                <a:cs typeface="Arial" pitchFamily="34"/>
              </a:rPr>
              <a:t>du genre et de la VBG</a:t>
            </a:r>
            <a:endParaRPr lang="en-US" sz="3000" dirty="0"/>
          </a:p>
        </p:txBody>
      </p:sp>
      <p:sp>
        <p:nvSpPr>
          <p:cNvPr id="3" name="Content Placeholder 2"/>
          <p:cNvSpPr>
            <a:spLocks noGrp="1"/>
          </p:cNvSpPr>
          <p:nvPr>
            <p:ph idx="4294967295"/>
          </p:nvPr>
        </p:nvSpPr>
        <p:spPr>
          <a:xfrm>
            <a:off x="0" y="1127125"/>
            <a:ext cx="12192000" cy="5049838"/>
          </a:xfrm>
          <a:noFill/>
          <a:ln>
            <a:noFill/>
          </a:ln>
        </p:spPr>
        <p:style>
          <a:lnRef idx="0">
            <a:scrgbClr r="0" g="0" b="0"/>
          </a:lnRef>
          <a:fillRef idx="0">
            <a:scrgbClr r="0" g="0" b="0"/>
          </a:fillRef>
          <a:effectRef idx="0">
            <a:scrgbClr r="0" g="0" b="0"/>
          </a:effectRef>
          <a:fontRef idx="minor">
            <a:schemeClr val="dk1"/>
          </a:fontRef>
        </p:style>
        <p:txBody>
          <a:bodyPr>
            <a:noAutofit/>
          </a:bodyPr>
          <a:lstStyle/>
          <a:p>
            <a:pPr lvl="0"/>
            <a:r>
              <a:rPr lang="en-US" sz="3200" b="1" kern="0" dirty="0" err="1">
                <a:solidFill>
                  <a:schemeClr val="tx1">
                    <a:lumMod val="65000"/>
                    <a:lumOff val="35000"/>
                  </a:schemeClr>
                </a:solidFill>
              </a:rPr>
              <a:t>Expliquer</a:t>
            </a:r>
            <a:r>
              <a:rPr lang="en-US" sz="3200" b="1" kern="0" dirty="0">
                <a:solidFill>
                  <a:schemeClr val="tx1">
                    <a:lumMod val="65000"/>
                    <a:lumOff val="35000"/>
                  </a:schemeClr>
                </a:solidFill>
              </a:rPr>
              <a:t> comment le </a:t>
            </a:r>
            <a:r>
              <a:rPr lang="en-US" sz="3200" b="1" kern="0" dirty="0" err="1">
                <a:solidFill>
                  <a:schemeClr val="tx1">
                    <a:lumMod val="65000"/>
                    <a:lumOff val="35000"/>
                  </a:schemeClr>
                </a:solidFill>
              </a:rPr>
              <a:t>programme</a:t>
            </a:r>
            <a:r>
              <a:rPr lang="en-US" sz="3200" b="1" kern="0" dirty="0">
                <a:solidFill>
                  <a:schemeClr val="tx1">
                    <a:lumMod val="65000"/>
                    <a:lumOff val="35000"/>
                  </a:schemeClr>
                </a:solidFill>
              </a:rPr>
              <a:t> de nutrition </a:t>
            </a:r>
            <a:r>
              <a:rPr lang="en-US" sz="3200" b="1" kern="0" dirty="0" err="1">
                <a:solidFill>
                  <a:schemeClr val="tx1">
                    <a:lumMod val="65000"/>
                    <a:lumOff val="35000"/>
                  </a:schemeClr>
                </a:solidFill>
              </a:rPr>
              <a:t>atténuera</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l’exposition</a:t>
            </a:r>
            <a:r>
              <a:rPr lang="en-US" sz="3200" b="1" kern="0" dirty="0">
                <a:solidFill>
                  <a:schemeClr val="tx1">
                    <a:lumMod val="65000"/>
                    <a:lumOff val="35000"/>
                  </a:schemeClr>
                </a:solidFill>
              </a:rPr>
              <a:t> à la VBG </a:t>
            </a:r>
          </a:p>
          <a:p>
            <a:pPr lvl="0"/>
            <a:r>
              <a:rPr lang="en-US" sz="3200" b="1" kern="0" dirty="0" err="1">
                <a:solidFill>
                  <a:schemeClr val="tx1">
                    <a:lumMod val="65000"/>
                    <a:lumOff val="35000"/>
                  </a:schemeClr>
                </a:solidFill>
              </a:rPr>
              <a:t>Expliquer</a:t>
            </a:r>
            <a:r>
              <a:rPr lang="en-US" sz="3200" b="1" kern="0" dirty="0">
                <a:solidFill>
                  <a:schemeClr val="tx1">
                    <a:lumMod val="65000"/>
                    <a:lumOff val="35000"/>
                  </a:schemeClr>
                </a:solidFill>
              </a:rPr>
              <a:t> comment le </a:t>
            </a:r>
            <a:r>
              <a:rPr lang="en-US" sz="3200" b="1" kern="0" dirty="0" err="1">
                <a:solidFill>
                  <a:schemeClr val="tx1">
                    <a:lumMod val="65000"/>
                    <a:lumOff val="35000"/>
                  </a:schemeClr>
                </a:solidFill>
              </a:rPr>
              <a:t>projet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promeut</a:t>
            </a:r>
            <a:r>
              <a:rPr lang="en-US" sz="3200" b="1" kern="0" dirty="0">
                <a:solidFill>
                  <a:schemeClr val="tx1">
                    <a:lumMod val="65000"/>
                    <a:lumOff val="35000"/>
                  </a:schemeClr>
                </a:solidFill>
              </a:rPr>
              <a:t>/</a:t>
            </a:r>
            <a:r>
              <a:rPr lang="en-US" sz="3200" b="1" kern="0" dirty="0" err="1">
                <a:solidFill>
                  <a:schemeClr val="tx1">
                    <a:lumMod val="65000"/>
                    <a:lumOff val="35000"/>
                  </a:schemeClr>
                </a:solidFill>
              </a:rPr>
              <a:t>soutien</a:t>
            </a:r>
            <a:r>
              <a:rPr lang="en-US" sz="3200" b="1" kern="0" dirty="0">
                <a:solidFill>
                  <a:schemeClr val="tx1">
                    <a:lumMod val="65000"/>
                    <a:lumOff val="35000"/>
                  </a:schemeClr>
                </a:solidFill>
              </a:rPr>
              <a:t> la participation et </a:t>
            </a:r>
            <a:r>
              <a:rPr lang="en-US" sz="3200" b="1" kern="0" dirty="0" err="1">
                <a:solidFill>
                  <a:schemeClr val="tx1">
                    <a:lumMod val="65000"/>
                    <a:lumOff val="35000"/>
                  </a:schemeClr>
                </a:solidFill>
              </a:rPr>
              <a:t>l’autonomisation</a:t>
            </a:r>
            <a:r>
              <a:rPr lang="en-US" sz="3200" b="1" kern="0" dirty="0">
                <a:solidFill>
                  <a:schemeClr val="tx1">
                    <a:lumMod val="65000"/>
                    <a:lumOff val="35000"/>
                  </a:schemeClr>
                </a:solidFill>
              </a:rPr>
              <a:t> des femmes, des </a:t>
            </a:r>
            <a:r>
              <a:rPr lang="en-US" sz="3200" b="1" kern="0" dirty="0" err="1">
                <a:solidFill>
                  <a:schemeClr val="tx1">
                    <a:lumMod val="65000"/>
                    <a:lumOff val="35000"/>
                  </a:schemeClr>
                </a:solidFill>
              </a:rPr>
              <a:t>filles</a:t>
            </a:r>
            <a:r>
              <a:rPr lang="en-US" sz="3200" b="1" kern="0" dirty="0">
                <a:solidFill>
                  <a:schemeClr val="tx1">
                    <a:lumMod val="65000"/>
                    <a:lumOff val="35000"/>
                  </a:schemeClr>
                </a:solidFill>
              </a:rPr>
              <a:t> et des </a:t>
            </a:r>
            <a:r>
              <a:rPr lang="en-US" sz="3200" b="1" kern="0" dirty="0" err="1">
                <a:solidFill>
                  <a:schemeClr val="tx1">
                    <a:lumMod val="65000"/>
                    <a:lumOff val="35000"/>
                  </a:schemeClr>
                </a:solidFill>
              </a:rPr>
              <a:t>autres</a:t>
            </a:r>
            <a:r>
              <a:rPr lang="en-US" sz="3200" b="1" kern="0" dirty="0">
                <a:solidFill>
                  <a:schemeClr val="tx1">
                    <a:lumMod val="65000"/>
                    <a:lumOff val="35000"/>
                  </a:schemeClr>
                </a:solidFill>
              </a:rPr>
              <a:t> </a:t>
            </a:r>
            <a:r>
              <a:rPr lang="en-US" sz="3200" b="1" kern="0" err="1">
                <a:solidFill>
                  <a:schemeClr val="tx1">
                    <a:lumMod val="65000"/>
                    <a:lumOff val="35000"/>
                  </a:schemeClr>
                </a:solidFill>
              </a:rPr>
              <a:t>groupes</a:t>
            </a:r>
            <a:r>
              <a:rPr lang="en-US" sz="3200" b="1" kern="0">
                <a:solidFill>
                  <a:schemeClr val="tx1">
                    <a:lumMod val="65000"/>
                    <a:lumOff val="35000"/>
                  </a:schemeClr>
                </a:solidFill>
              </a:rPr>
              <a:t> à </a:t>
            </a:r>
            <a:r>
              <a:rPr lang="en-US" sz="3200" b="1" kern="0" dirty="0" err="1">
                <a:solidFill>
                  <a:schemeClr val="tx1">
                    <a:lumMod val="65000"/>
                    <a:lumOff val="35000"/>
                  </a:schemeClr>
                </a:solidFill>
              </a:rPr>
              <a:t>risque</a:t>
            </a:r>
            <a:endParaRPr lang="en-US" sz="3200" b="1" kern="0" dirty="0">
              <a:solidFill>
                <a:schemeClr val="tx1">
                  <a:lumMod val="65000"/>
                  <a:lumOff val="35000"/>
                </a:schemeClr>
              </a:solidFill>
            </a:endParaRPr>
          </a:p>
          <a:p>
            <a:pPr lvl="0"/>
            <a:r>
              <a:rPr lang="en-US" sz="3200" b="1" kern="0">
                <a:solidFill>
                  <a:schemeClr val="tx1">
                    <a:lumMod val="65000"/>
                    <a:lumOff val="35000"/>
                  </a:schemeClr>
                </a:solidFill>
              </a:rPr>
              <a:t>Assurer </a:t>
            </a:r>
            <a:r>
              <a:rPr lang="en-US" sz="3200" b="1" kern="0" err="1">
                <a:solidFill>
                  <a:schemeClr val="tx1">
                    <a:lumMod val="65000"/>
                    <a:lumOff val="35000"/>
                  </a:schemeClr>
                </a:solidFill>
              </a:rPr>
              <a:t>l’utilisation</a:t>
            </a:r>
            <a:r>
              <a:rPr lang="en-US" sz="3200" b="1" kern="0">
                <a:solidFill>
                  <a:schemeClr val="tx1">
                    <a:lumMod val="65000"/>
                    <a:lumOff val="35000"/>
                  </a:schemeClr>
                </a:solidFill>
              </a:rPr>
              <a:t> des </a:t>
            </a:r>
            <a:r>
              <a:rPr lang="en-US" sz="3200" b="1" kern="0" dirty="0">
                <a:solidFill>
                  <a:schemeClr val="tx1">
                    <a:lumMod val="65000"/>
                    <a:lumOff val="35000"/>
                  </a:schemeClr>
                </a:solidFill>
              </a:rPr>
              <a:t>DVSA </a:t>
            </a:r>
            <a:r>
              <a:rPr lang="en-US" sz="3200" b="1" kern="0" dirty="0" err="1">
                <a:solidFill>
                  <a:schemeClr val="tx1">
                    <a:lumMod val="65000"/>
                    <a:lumOff val="35000"/>
                  </a:schemeClr>
                </a:solidFill>
              </a:rPr>
              <a:t>dans</a:t>
            </a:r>
            <a:r>
              <a:rPr lang="en-US" sz="3200" b="1" kern="0" dirty="0">
                <a:solidFill>
                  <a:schemeClr val="tx1">
                    <a:lumMod val="65000"/>
                    <a:lumOff val="35000"/>
                  </a:schemeClr>
                </a:solidFill>
              </a:rPr>
              <a:t> les propositions/justifications</a:t>
            </a:r>
          </a:p>
        </p:txBody>
      </p:sp>
    </p:spTree>
    <p:extLst>
      <p:ext uri="{BB962C8B-B14F-4D97-AF65-F5344CB8AC3E}">
        <p14:creationId xmlns:p14="http://schemas.microsoft.com/office/powerpoint/2010/main" val="295296804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96166"/>
            <a:ext cx="11596437" cy="881742"/>
          </a:xfrm>
        </p:spPr>
        <p:txBody>
          <a:bodyPr>
            <a:noAutofit/>
          </a:bodyPr>
          <a:lstStyle/>
          <a:p>
            <a:r>
              <a:rPr lang="en-US" sz="3000" dirty="0" err="1">
                <a:solidFill>
                  <a:prstClr val="black">
                    <a:lumMod val="65000"/>
                    <a:lumOff val="35000"/>
                  </a:prstClr>
                </a:solidFill>
                <a:latin typeface="Arial" pitchFamily="34"/>
                <a:cs typeface="Arial" pitchFamily="34"/>
              </a:rPr>
              <a:t>Bonnes</a:t>
            </a:r>
            <a:r>
              <a:rPr lang="en-US" sz="3000" dirty="0">
                <a:solidFill>
                  <a:prstClr val="black">
                    <a:lumMod val="65000"/>
                    <a:lumOff val="35000"/>
                  </a:prstClr>
                </a:solidFill>
                <a:latin typeface="Arial" pitchFamily="34"/>
                <a:cs typeface="Arial" pitchFamily="34"/>
              </a:rPr>
              <a:t> </a:t>
            </a:r>
            <a:r>
              <a:rPr lang="en-US" sz="3000" dirty="0" err="1">
                <a:solidFill>
                  <a:prstClr val="black">
                    <a:lumMod val="65000"/>
                    <a:lumOff val="35000"/>
                  </a:prstClr>
                </a:solidFill>
                <a:latin typeface="Arial" pitchFamily="34"/>
                <a:cs typeface="Arial" pitchFamily="34"/>
              </a:rPr>
              <a:t>pratiques</a:t>
            </a:r>
            <a:r>
              <a:rPr lang="en-US" sz="3000" dirty="0">
                <a:solidFill>
                  <a:prstClr val="black">
                    <a:lumMod val="65000"/>
                    <a:lumOff val="35000"/>
                  </a:prstClr>
                </a:solidFill>
                <a:latin typeface="Arial" pitchFamily="34"/>
                <a:cs typeface="Arial" pitchFamily="34"/>
              </a:rPr>
              <a:t> </a:t>
            </a:r>
            <a:r>
              <a:rPr lang="en-US" sz="3000" dirty="0" err="1">
                <a:solidFill>
                  <a:prstClr val="black">
                    <a:lumMod val="65000"/>
                    <a:lumOff val="35000"/>
                  </a:prstClr>
                </a:solidFill>
                <a:latin typeface="Arial" pitchFamily="34"/>
                <a:cs typeface="Arial" pitchFamily="34"/>
              </a:rPr>
              <a:t>en</a:t>
            </a:r>
            <a:r>
              <a:rPr lang="en-US" sz="3000" dirty="0">
                <a:solidFill>
                  <a:prstClr val="black">
                    <a:lumMod val="65000"/>
                    <a:lumOff val="35000"/>
                  </a:prstClr>
                </a:solidFill>
                <a:latin typeface="Arial" pitchFamily="34"/>
                <a:cs typeface="Arial" pitchFamily="34"/>
              </a:rPr>
              <a:t> matière de </a:t>
            </a:r>
            <a:r>
              <a:rPr lang="en-US" sz="3000" err="1">
                <a:solidFill>
                  <a:prstClr val="black">
                    <a:lumMod val="65000"/>
                    <a:lumOff val="35000"/>
                  </a:prstClr>
                </a:solidFill>
                <a:latin typeface="Arial" pitchFamily="34"/>
                <a:cs typeface="Arial" pitchFamily="34"/>
              </a:rPr>
              <a:t>budgétisation</a:t>
            </a:r>
            <a:r>
              <a:rPr lang="en-US" sz="3000">
                <a:solidFill>
                  <a:prstClr val="black">
                    <a:lumMod val="65000"/>
                    <a:lumOff val="35000"/>
                  </a:prstClr>
                </a:solidFill>
                <a:latin typeface="Arial" pitchFamily="34"/>
                <a:cs typeface="Arial" pitchFamily="34"/>
              </a:rPr>
              <a:t> </a:t>
            </a:r>
            <a:r>
              <a:rPr lang="en-US" sz="3000" dirty="0">
                <a:solidFill>
                  <a:prstClr val="black">
                    <a:lumMod val="65000"/>
                    <a:lumOff val="35000"/>
                  </a:prstClr>
                </a:solidFill>
                <a:latin typeface="Arial" pitchFamily="34"/>
                <a:cs typeface="Arial" pitchFamily="34"/>
              </a:rPr>
              <a:t>de</a:t>
            </a:r>
            <a:r>
              <a:rPr lang="en-US" sz="3000">
                <a:solidFill>
                  <a:prstClr val="black">
                    <a:lumMod val="65000"/>
                    <a:lumOff val="35000"/>
                  </a:prstClr>
                </a:solidFill>
                <a:latin typeface="Arial" pitchFamily="34"/>
                <a:cs typeface="Arial" pitchFamily="34"/>
              </a:rPr>
              <a:t> l’atténuation des </a:t>
            </a:r>
            <a:r>
              <a:rPr lang="en-US" sz="3000" dirty="0" err="1">
                <a:solidFill>
                  <a:prstClr val="black">
                    <a:lumMod val="65000"/>
                    <a:lumOff val="35000"/>
                  </a:prstClr>
                </a:solidFill>
                <a:latin typeface="Arial" pitchFamily="34"/>
                <a:cs typeface="Arial" pitchFamily="34"/>
              </a:rPr>
              <a:t>risques</a:t>
            </a:r>
            <a:r>
              <a:rPr lang="en-US" sz="3000" dirty="0">
                <a:solidFill>
                  <a:prstClr val="black">
                    <a:lumMod val="65000"/>
                    <a:lumOff val="35000"/>
                  </a:prstClr>
                </a:solidFill>
                <a:latin typeface="Arial" pitchFamily="34"/>
                <a:cs typeface="Arial" pitchFamily="34"/>
              </a:rPr>
              <a:t> de VBG</a:t>
            </a:r>
            <a:endParaRPr lang="en-US" sz="3000" dirty="0"/>
          </a:p>
        </p:txBody>
      </p:sp>
      <p:sp>
        <p:nvSpPr>
          <p:cNvPr id="3" name="Content Placeholder 2"/>
          <p:cNvSpPr>
            <a:spLocks noGrp="1"/>
          </p:cNvSpPr>
          <p:nvPr>
            <p:ph idx="4294967295"/>
          </p:nvPr>
        </p:nvSpPr>
        <p:spPr>
          <a:xfrm>
            <a:off x="288925" y="1241425"/>
            <a:ext cx="11903075" cy="5403850"/>
          </a:xfrm>
          <a:noFill/>
          <a:ln>
            <a:noFill/>
          </a:ln>
        </p:spPr>
        <p:style>
          <a:lnRef idx="0">
            <a:scrgbClr r="0" g="0" b="0"/>
          </a:lnRef>
          <a:fillRef idx="0">
            <a:scrgbClr r="0" g="0" b="0"/>
          </a:fillRef>
          <a:effectRef idx="0">
            <a:scrgbClr r="0" g="0" b="0"/>
          </a:effectRef>
          <a:fontRef idx="minor">
            <a:schemeClr val="dk1"/>
          </a:fontRef>
        </p:style>
        <p:txBody>
          <a:bodyPr>
            <a:normAutofit/>
          </a:bodyPr>
          <a:lstStyle/>
          <a:p>
            <a:pPr marL="0" indent="0" defTabSz="685800">
              <a:buNone/>
              <a:defRPr/>
            </a:pPr>
            <a:r>
              <a:rPr lang="fr-FR" sz="3200" b="1" kern="0" dirty="0">
                <a:solidFill>
                  <a:schemeClr val="tx1">
                    <a:lumMod val="65000"/>
                    <a:lumOff val="35000"/>
                  </a:schemeClr>
                </a:solidFill>
              </a:rPr>
              <a:t>Voici</a:t>
            </a:r>
            <a:r>
              <a:rPr lang="fr-FR" sz="3200" b="1" kern="0">
                <a:solidFill>
                  <a:schemeClr val="tx1">
                    <a:lumMod val="65000"/>
                    <a:lumOff val="35000"/>
                  </a:schemeClr>
                </a:solidFill>
              </a:rPr>
              <a:t> certaines interventions </a:t>
            </a:r>
            <a:r>
              <a:rPr lang="fr-FR" sz="3200" b="1" kern="0" dirty="0">
                <a:solidFill>
                  <a:schemeClr val="tx1">
                    <a:lumMod val="65000"/>
                    <a:lumOff val="35000"/>
                  </a:schemeClr>
                </a:solidFill>
              </a:rPr>
              <a:t>liées au risque de VBG qui coûtent </a:t>
            </a:r>
            <a:r>
              <a:rPr lang="fr-FR" sz="3200" b="1" kern="0">
                <a:solidFill>
                  <a:schemeClr val="tx1">
                    <a:lumMod val="65000"/>
                    <a:lumOff val="35000"/>
                  </a:schemeClr>
                </a:solidFill>
              </a:rPr>
              <a:t>de l'argent:</a:t>
            </a:r>
            <a:endParaRPr lang="en-US" dirty="0">
              <a:solidFill>
                <a:prstClr val="black"/>
              </a:solidFill>
            </a:endParaRPr>
          </a:p>
          <a:p>
            <a:pPr marL="0" indent="0">
              <a:buNone/>
            </a:pPr>
            <a:endParaRPr lang="en-US" dirty="0"/>
          </a:p>
        </p:txBody>
      </p:sp>
      <p:graphicFrame>
        <p:nvGraphicFramePr>
          <p:cNvPr id="2" name="Table 16"/>
          <p:cNvGraphicFramePr>
            <a:graphicFrameLocks noGrp="1"/>
          </p:cNvGraphicFramePr>
          <p:nvPr>
            <p:extLst>
              <p:ext uri="{D42A27DB-BD31-4B8C-83A1-F6EECF244321}">
                <p14:modId xmlns:p14="http://schemas.microsoft.com/office/powerpoint/2010/main" val="3116220153"/>
              </p:ext>
            </p:extLst>
          </p:nvPr>
        </p:nvGraphicFramePr>
        <p:xfrm>
          <a:off x="1088212" y="2504661"/>
          <a:ext cx="10003858" cy="3787663"/>
        </p:xfrm>
        <a:graphic>
          <a:graphicData uri="http://schemas.openxmlformats.org/drawingml/2006/table">
            <a:tbl>
              <a:tblPr firstRow="1" firstCol="1" bandRow="1">
                <a:tableStyleId>{E8B1032C-EA38-4F05-BA0D-38AFFFC7BED3}</a:tableStyleId>
              </a:tblPr>
              <a:tblGrid>
                <a:gridCol w="5001929">
                  <a:extLst>
                    <a:ext uri="{9D8B030D-6E8A-4147-A177-3AD203B41FA5}">
                      <a16:colId xmlns:a16="http://schemas.microsoft.com/office/drawing/2014/main" val="20000"/>
                    </a:ext>
                  </a:extLst>
                </a:gridCol>
                <a:gridCol w="5001929">
                  <a:extLst>
                    <a:ext uri="{9D8B030D-6E8A-4147-A177-3AD203B41FA5}">
                      <a16:colId xmlns:a16="http://schemas.microsoft.com/office/drawing/2014/main" val="20001"/>
                    </a:ext>
                  </a:extLst>
                </a:gridCol>
              </a:tblGrid>
              <a:tr h="234518">
                <a:tc>
                  <a:txBody>
                    <a:bodyPr/>
                    <a:lstStyle/>
                    <a:p>
                      <a:pPr algn="ctr">
                        <a:lnSpc>
                          <a:spcPct val="107000"/>
                        </a:lnSpc>
                        <a:spcAft>
                          <a:spcPts val="0"/>
                        </a:spcAft>
                      </a:pPr>
                      <a:r>
                        <a:rPr lang="fr-FR" sz="1600" dirty="0">
                          <a:effectLst/>
                        </a:rPr>
                        <a:t>"Matériel" (non exhaustif)</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fr-FR" sz="1600" dirty="0">
                          <a:effectLst/>
                        </a:rPr>
                        <a:t>“Logiciel” (non exhaustif)</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10202">
                <a:tc>
                  <a:txBody>
                    <a:bodyPr/>
                    <a:lstStyle/>
                    <a:p>
                      <a:pPr>
                        <a:lnSpc>
                          <a:spcPct val="107000"/>
                        </a:lnSpc>
                        <a:spcAft>
                          <a:spcPts val="0"/>
                        </a:spcAft>
                      </a:pPr>
                      <a:r>
                        <a:rPr lang="fr-FR" sz="1600" dirty="0">
                          <a:effectLst/>
                        </a:rPr>
                        <a:t>Portes lourdes ; serrures pour les latrines</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600" dirty="0">
                          <a:effectLst/>
                        </a:rPr>
                        <a:t>Expertise en matière de VBG, pour une aide avec : </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788522">
                <a:tc>
                  <a:txBody>
                    <a:bodyPr/>
                    <a:lstStyle/>
                    <a:p>
                      <a:pPr>
                        <a:lnSpc>
                          <a:spcPct val="107000"/>
                        </a:lnSpc>
                        <a:spcAft>
                          <a:spcPts val="0"/>
                        </a:spcAft>
                      </a:pPr>
                      <a:r>
                        <a:rPr lang="fr-FR" sz="1600" dirty="0">
                          <a:effectLst/>
                        </a:rPr>
                        <a:t>Matériaux d'abri pour la protection de la vie privée et la sécurité (c'est-à-dire cloisons, portes, etc.)</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marL="342900" lvl="0" indent="-342900">
                        <a:lnSpc>
                          <a:spcPct val="107000"/>
                        </a:lnSpc>
                        <a:spcAft>
                          <a:spcPts val="0"/>
                        </a:spcAft>
                        <a:buFont typeface="Wingdings" panose="05000000000000000000" pitchFamily="2" charset="2"/>
                        <a:buChar char=""/>
                      </a:pPr>
                      <a:r>
                        <a:rPr lang="fr-FR" sz="1600" dirty="0">
                          <a:effectLst/>
                        </a:rPr>
                        <a:t>La conception/la réalisation d’évaluations</a:t>
                      </a:r>
                      <a:endParaRPr lang="en-CA" sz="1600" dirty="0">
                        <a:effectLst/>
                      </a:endParaRPr>
                    </a:p>
                    <a:p>
                      <a:pPr marL="342900" lvl="0" indent="-342900">
                        <a:lnSpc>
                          <a:spcPct val="107000"/>
                        </a:lnSpc>
                        <a:spcAft>
                          <a:spcPts val="0"/>
                        </a:spcAft>
                        <a:buFont typeface="Wingdings" panose="05000000000000000000" pitchFamily="2" charset="2"/>
                        <a:buChar char=""/>
                      </a:pPr>
                      <a:r>
                        <a:rPr lang="fr-FR" sz="1600" dirty="0">
                          <a:effectLst/>
                        </a:rPr>
                        <a:t>L’offre de formations pour le personnel, etc. </a:t>
                      </a:r>
                      <a:endParaRPr lang="en-CA" sz="1600" dirty="0">
                        <a:effectLst/>
                      </a:endParaRPr>
                    </a:p>
                    <a:p>
                      <a:pPr marL="342900" lvl="0" indent="-342900">
                        <a:lnSpc>
                          <a:spcPct val="107000"/>
                        </a:lnSpc>
                        <a:spcAft>
                          <a:spcPts val="0"/>
                        </a:spcAft>
                        <a:buFont typeface="Wingdings" panose="05000000000000000000" pitchFamily="2" charset="2"/>
                        <a:buChar char=""/>
                      </a:pPr>
                      <a:r>
                        <a:rPr lang="fr-FR" sz="1600" dirty="0">
                          <a:effectLst/>
                        </a:rPr>
                        <a:t>L’élaboration des systèmes d’orientation/l’évaluation de la qualité du service </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51130">
                <a:tc>
                  <a:txBody>
                    <a:bodyPr/>
                    <a:lstStyle/>
                    <a:p>
                      <a:pPr>
                        <a:lnSpc>
                          <a:spcPct val="107000"/>
                        </a:lnSpc>
                        <a:spcAft>
                          <a:spcPts val="0"/>
                        </a:spcAft>
                      </a:pPr>
                      <a:r>
                        <a:rPr lang="fr-FR" sz="1600" dirty="0">
                          <a:effectLst/>
                        </a:rPr>
                        <a:t>Éclairage dans les camps et autour des camps</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n-CA"/>
                    </a:p>
                  </a:txBody>
                  <a:tcPr/>
                </a:tc>
                <a:extLst>
                  <a:ext uri="{0D108BD9-81ED-4DB2-BD59-A6C34878D82A}">
                    <a16:rowId xmlns:a16="http://schemas.microsoft.com/office/drawing/2014/main" val="10003"/>
                  </a:ext>
                </a:extLst>
              </a:tr>
              <a:tr h="763675">
                <a:tc>
                  <a:txBody>
                    <a:bodyPr/>
                    <a:lstStyle/>
                    <a:p>
                      <a:pPr>
                        <a:lnSpc>
                          <a:spcPct val="107000"/>
                        </a:lnSpc>
                        <a:spcAft>
                          <a:spcPts val="0"/>
                        </a:spcAft>
                      </a:pPr>
                      <a:r>
                        <a:rPr lang="fr-FR" sz="1600" dirty="0">
                          <a:effectLst/>
                        </a:rPr>
                        <a:t>Distributions d’articles non-alimentaires pour soutenir la sécurité/la dignité (torches, réchauds à faible consommation de carburant, trousses d'hygiène, etc.)</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n-CA"/>
                    </a:p>
                  </a:txBody>
                  <a:tcPr/>
                </a:tc>
                <a:extLst>
                  <a:ext uri="{0D108BD9-81ED-4DB2-BD59-A6C34878D82A}">
                    <a16:rowId xmlns:a16="http://schemas.microsoft.com/office/drawing/2014/main" val="10004"/>
                  </a:ext>
                </a:extLst>
              </a:tr>
              <a:tr h="462238">
                <a:tc>
                  <a:txBody>
                    <a:bodyPr/>
                    <a:lstStyle/>
                    <a:p>
                      <a:pPr>
                        <a:lnSpc>
                          <a:spcPct val="107000"/>
                        </a:lnSpc>
                        <a:spcAft>
                          <a:spcPts val="0"/>
                        </a:spcAft>
                      </a:pPr>
                      <a:r>
                        <a:rPr lang="fr-FR" sz="1600" dirty="0">
                          <a:effectLst/>
                        </a:rPr>
                        <a:t>Déplacement des installations non sécurisées (faites-le bien en premier !)</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600" dirty="0">
                          <a:effectLst/>
                        </a:rPr>
                        <a:t>Les recenseuses (supplémentaires) </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706950">
                <a:tc>
                  <a:txBody>
                    <a:bodyPr/>
                    <a:lstStyle/>
                    <a:p>
                      <a:pPr>
                        <a:lnSpc>
                          <a:spcPct val="107000"/>
                        </a:lnSpc>
                        <a:spcAft>
                          <a:spcPts val="0"/>
                        </a:spcAft>
                      </a:pPr>
                      <a:r>
                        <a:rPr lang="fr-FR" sz="1600" dirty="0">
                          <a:effectLst/>
                        </a:rPr>
                        <a:t>Construction d’abris/espaces sécurisés pour les femmes et les filles</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600" dirty="0">
                          <a:effectLst/>
                        </a:rPr>
                        <a:t>Les matériels d’information, d’éducation et de communication adaptés aux femmes et aux filles</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07726301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2192000" cy="996042"/>
          </a:xfrm>
        </p:spPr>
        <p:txBody>
          <a:bodyPr>
            <a:noAutofit/>
          </a:bodyPr>
          <a:lstStyle/>
          <a:p>
            <a:r>
              <a:rPr lang="en-US" sz="3000" dirty="0" err="1">
                <a:solidFill>
                  <a:prstClr val="black">
                    <a:lumMod val="65000"/>
                    <a:lumOff val="35000"/>
                  </a:prstClr>
                </a:solidFill>
                <a:latin typeface="Arial" pitchFamily="34"/>
                <a:ea typeface="+mn-ea"/>
                <a:cs typeface="Arial" pitchFamily="34"/>
              </a:rPr>
              <a:t>Bonnes</a:t>
            </a:r>
            <a:r>
              <a:rPr lang="en-US" sz="3000" dirty="0">
                <a:solidFill>
                  <a:prstClr val="black">
                    <a:lumMod val="65000"/>
                    <a:lumOff val="35000"/>
                  </a:prstClr>
                </a:solidFill>
                <a:latin typeface="Arial" pitchFamily="34"/>
                <a:ea typeface="+mn-ea"/>
                <a:cs typeface="Arial" pitchFamily="34"/>
              </a:rPr>
              <a:t> </a:t>
            </a:r>
            <a:r>
              <a:rPr lang="en-US" sz="3000" dirty="0" err="1">
                <a:solidFill>
                  <a:prstClr val="black">
                    <a:lumMod val="65000"/>
                    <a:lumOff val="35000"/>
                  </a:prstClr>
                </a:solidFill>
                <a:latin typeface="Arial" pitchFamily="34"/>
                <a:ea typeface="+mn-ea"/>
                <a:cs typeface="Arial" pitchFamily="34"/>
              </a:rPr>
              <a:t>pratiques</a:t>
            </a:r>
            <a:r>
              <a:rPr lang="en-US" sz="3000" dirty="0">
                <a:solidFill>
                  <a:prstClr val="black">
                    <a:lumMod val="65000"/>
                    <a:lumOff val="35000"/>
                  </a:prstClr>
                </a:solidFill>
                <a:latin typeface="Arial" pitchFamily="34"/>
                <a:ea typeface="+mn-ea"/>
                <a:cs typeface="Arial" pitchFamily="34"/>
              </a:rPr>
              <a:t> </a:t>
            </a:r>
            <a:r>
              <a:rPr lang="en-US" sz="3000" dirty="0" err="1">
                <a:solidFill>
                  <a:prstClr val="black">
                    <a:lumMod val="65000"/>
                    <a:lumOff val="35000"/>
                  </a:prstClr>
                </a:solidFill>
                <a:latin typeface="Arial" pitchFamily="34"/>
                <a:ea typeface="+mn-ea"/>
                <a:cs typeface="Arial" pitchFamily="34"/>
              </a:rPr>
              <a:t>en</a:t>
            </a:r>
            <a:r>
              <a:rPr lang="en-US" sz="3000" dirty="0">
                <a:solidFill>
                  <a:prstClr val="black">
                    <a:lumMod val="65000"/>
                    <a:lumOff val="35000"/>
                  </a:prstClr>
                </a:solidFill>
                <a:latin typeface="Arial" pitchFamily="34"/>
                <a:ea typeface="+mn-ea"/>
                <a:cs typeface="Arial" pitchFamily="34"/>
              </a:rPr>
              <a:t> matière de </a:t>
            </a:r>
            <a:r>
              <a:rPr lang="en-US" sz="3000" dirty="0" err="1">
                <a:solidFill>
                  <a:prstClr val="black">
                    <a:lumMod val="65000"/>
                    <a:lumOff val="35000"/>
                  </a:prstClr>
                </a:solidFill>
                <a:latin typeface="Arial" pitchFamily="34"/>
                <a:ea typeface="+mn-ea"/>
                <a:cs typeface="Arial" pitchFamily="34"/>
              </a:rPr>
              <a:t>budgétisation</a:t>
            </a:r>
            <a:r>
              <a:rPr lang="en-US" sz="3000" dirty="0">
                <a:solidFill>
                  <a:prstClr val="black">
                    <a:lumMod val="65000"/>
                    <a:lumOff val="35000"/>
                  </a:prstClr>
                </a:solidFill>
                <a:latin typeface="Arial" pitchFamily="34"/>
                <a:ea typeface="+mn-ea"/>
                <a:cs typeface="Arial" pitchFamily="34"/>
              </a:rPr>
              <a:t> de </a:t>
            </a:r>
            <a:r>
              <a:rPr lang="en-US" sz="3000" dirty="0" err="1">
                <a:solidFill>
                  <a:prstClr val="black">
                    <a:lumMod val="65000"/>
                    <a:lumOff val="35000"/>
                  </a:prstClr>
                </a:solidFill>
                <a:latin typeface="Arial" pitchFamily="34"/>
                <a:ea typeface="+mn-ea"/>
                <a:cs typeface="Arial" pitchFamily="34"/>
              </a:rPr>
              <a:t>l’atténuation</a:t>
            </a:r>
            <a:r>
              <a:rPr lang="en-US" sz="3000" dirty="0">
                <a:solidFill>
                  <a:prstClr val="black">
                    <a:lumMod val="65000"/>
                    <a:lumOff val="35000"/>
                  </a:prstClr>
                </a:solidFill>
                <a:latin typeface="Arial" pitchFamily="34"/>
                <a:ea typeface="+mn-ea"/>
                <a:cs typeface="Arial" pitchFamily="34"/>
              </a:rPr>
              <a:t> des </a:t>
            </a:r>
            <a:r>
              <a:rPr lang="en-US" sz="3000" dirty="0" err="1">
                <a:solidFill>
                  <a:prstClr val="black">
                    <a:lumMod val="65000"/>
                    <a:lumOff val="35000"/>
                  </a:prstClr>
                </a:solidFill>
                <a:latin typeface="Arial" pitchFamily="34"/>
                <a:ea typeface="+mn-ea"/>
                <a:cs typeface="Arial" pitchFamily="34"/>
              </a:rPr>
              <a:t>risques</a:t>
            </a:r>
            <a:r>
              <a:rPr lang="en-US" sz="3000" dirty="0">
                <a:solidFill>
                  <a:prstClr val="black">
                    <a:lumMod val="65000"/>
                    <a:lumOff val="35000"/>
                  </a:prstClr>
                </a:solidFill>
                <a:latin typeface="Arial" pitchFamily="34"/>
                <a:ea typeface="+mn-ea"/>
                <a:cs typeface="Arial" pitchFamily="34"/>
              </a:rPr>
              <a:t> de VBG</a:t>
            </a:r>
            <a:endParaRPr lang="en-US" sz="3200" dirty="0"/>
          </a:p>
        </p:txBody>
      </p:sp>
      <p:sp>
        <p:nvSpPr>
          <p:cNvPr id="3" name="Content Placeholder 2"/>
          <p:cNvSpPr>
            <a:spLocks noGrp="1"/>
          </p:cNvSpPr>
          <p:nvPr>
            <p:ph idx="4294967295"/>
          </p:nvPr>
        </p:nvSpPr>
        <p:spPr>
          <a:xfrm>
            <a:off x="0" y="1044575"/>
            <a:ext cx="12192000" cy="5578475"/>
          </a:xfrm>
          <a:noFill/>
          <a:ln>
            <a:noFill/>
          </a:ln>
        </p:spPr>
        <p:style>
          <a:lnRef idx="0">
            <a:scrgbClr r="0" g="0" b="0"/>
          </a:lnRef>
          <a:fillRef idx="0">
            <a:scrgbClr r="0" g="0" b="0"/>
          </a:fillRef>
          <a:effectRef idx="0">
            <a:scrgbClr r="0" g="0" b="0"/>
          </a:effectRef>
          <a:fontRef idx="minor">
            <a:schemeClr val="dk1"/>
          </a:fontRef>
        </p:style>
        <p:txBody>
          <a:bodyPr>
            <a:normAutofit fontScale="85000" lnSpcReduction="20000"/>
          </a:bodyPr>
          <a:lstStyle/>
          <a:p>
            <a:pPr marL="0" indent="0" defTabSz="685800">
              <a:buNone/>
              <a:defRPr/>
            </a:pPr>
            <a:r>
              <a:rPr lang="en-US" sz="3800" b="1" kern="0" dirty="0" err="1">
                <a:solidFill>
                  <a:schemeClr val="tx1">
                    <a:lumMod val="65000"/>
                    <a:lumOff val="35000"/>
                  </a:schemeClr>
                </a:solidFill>
              </a:rPr>
              <a:t>Cependant</a:t>
            </a:r>
            <a:r>
              <a:rPr lang="en-US" sz="3800" b="1" kern="0" dirty="0">
                <a:solidFill>
                  <a:schemeClr val="tx1">
                    <a:lumMod val="65000"/>
                    <a:lumOff val="35000"/>
                  </a:schemeClr>
                </a:solidFill>
              </a:rPr>
              <a:t>, beaucoup </a:t>
            </a:r>
            <a:r>
              <a:rPr lang="en-US" sz="3800" b="1" kern="0" dirty="0" err="1">
                <a:solidFill>
                  <a:schemeClr val="tx1">
                    <a:lumMod val="65000"/>
                    <a:lumOff val="35000"/>
                  </a:schemeClr>
                </a:solidFill>
              </a:rPr>
              <a:t>d’actions</a:t>
            </a:r>
            <a:r>
              <a:rPr lang="en-US" sz="3800" b="1" kern="0" dirty="0">
                <a:solidFill>
                  <a:schemeClr val="tx1">
                    <a:lumMod val="65000"/>
                    <a:lumOff val="35000"/>
                  </a:schemeClr>
                </a:solidFill>
              </a:rPr>
              <a:t> de </a:t>
            </a:r>
            <a:r>
              <a:rPr lang="en-US" sz="3800" b="1" kern="0" dirty="0" err="1">
                <a:solidFill>
                  <a:schemeClr val="tx1">
                    <a:lumMod val="65000"/>
                    <a:lumOff val="35000"/>
                  </a:schemeClr>
                </a:solidFill>
              </a:rPr>
              <a:t>prévention</a:t>
            </a:r>
            <a:r>
              <a:rPr lang="en-US" sz="3800" b="1" kern="0" dirty="0">
                <a:solidFill>
                  <a:schemeClr val="tx1">
                    <a:lumMod val="65000"/>
                    <a:lumOff val="35000"/>
                  </a:schemeClr>
                </a:solidFill>
              </a:rPr>
              <a:t>/</a:t>
            </a:r>
            <a:r>
              <a:rPr lang="en-US" sz="3800" b="1" kern="0" dirty="0" err="1">
                <a:solidFill>
                  <a:schemeClr val="tx1">
                    <a:lumMod val="65000"/>
                    <a:lumOff val="35000"/>
                  </a:schemeClr>
                </a:solidFill>
              </a:rPr>
              <a:t>d’atténuation</a:t>
            </a:r>
            <a:r>
              <a:rPr lang="en-US" sz="3800" b="1" kern="0" dirty="0">
                <a:solidFill>
                  <a:schemeClr val="tx1">
                    <a:lumMod val="65000"/>
                    <a:lumOff val="35000"/>
                  </a:schemeClr>
                </a:solidFill>
              </a:rPr>
              <a:t> des </a:t>
            </a:r>
            <a:r>
              <a:rPr lang="en-US" sz="3800" b="1" kern="0" dirty="0" err="1">
                <a:solidFill>
                  <a:schemeClr val="tx1">
                    <a:lumMod val="65000"/>
                    <a:lumOff val="35000"/>
                  </a:schemeClr>
                </a:solidFill>
              </a:rPr>
              <a:t>risques</a:t>
            </a:r>
            <a:r>
              <a:rPr lang="en-US" sz="3800" b="1" kern="0" dirty="0">
                <a:solidFill>
                  <a:schemeClr val="tx1">
                    <a:lumMod val="65000"/>
                    <a:lumOff val="35000"/>
                  </a:schemeClr>
                </a:solidFill>
              </a:rPr>
              <a:t> de VBG ne </a:t>
            </a:r>
            <a:r>
              <a:rPr lang="en-US" sz="3800" b="1" kern="0" dirty="0" err="1">
                <a:solidFill>
                  <a:schemeClr val="tx1">
                    <a:lumMod val="65000"/>
                    <a:lumOff val="35000"/>
                  </a:schemeClr>
                </a:solidFill>
              </a:rPr>
              <a:t>nécessitent</a:t>
            </a:r>
            <a:r>
              <a:rPr lang="en-US" sz="3800" b="1" kern="0" dirty="0">
                <a:solidFill>
                  <a:schemeClr val="tx1">
                    <a:lumMod val="65000"/>
                    <a:lumOff val="35000"/>
                  </a:schemeClr>
                </a:solidFill>
              </a:rPr>
              <a:t> pas de budgets </a:t>
            </a:r>
            <a:r>
              <a:rPr lang="en-US" sz="3800" b="1" kern="0" dirty="0" err="1">
                <a:solidFill>
                  <a:schemeClr val="tx1">
                    <a:lumMod val="65000"/>
                    <a:lumOff val="35000"/>
                  </a:schemeClr>
                </a:solidFill>
              </a:rPr>
              <a:t>supplémentaires</a:t>
            </a:r>
            <a:r>
              <a:rPr lang="en-US" sz="3800" b="1" kern="0" dirty="0">
                <a:solidFill>
                  <a:schemeClr val="tx1">
                    <a:lumMod val="65000"/>
                    <a:lumOff val="35000"/>
                  </a:schemeClr>
                </a:solidFill>
              </a:rPr>
              <a:t> !</a:t>
            </a:r>
          </a:p>
          <a:p>
            <a:pPr defTabSz="685800">
              <a:defRPr/>
            </a:pPr>
            <a:endParaRPr lang="en-US" sz="3800" b="1" kern="0" dirty="0">
              <a:solidFill>
                <a:schemeClr val="tx1">
                  <a:lumMod val="65000"/>
                  <a:lumOff val="35000"/>
                </a:schemeClr>
              </a:solidFill>
            </a:endParaRPr>
          </a:p>
          <a:p>
            <a:pPr marL="214313" indent="-214313" defTabSz="685800">
              <a:buFont typeface="Wingdings" charset="2"/>
              <a:buChar char="ü"/>
              <a:defRPr/>
            </a:pPr>
            <a:r>
              <a:rPr lang="en-US" sz="3800" b="1" kern="0" dirty="0" err="1">
                <a:solidFill>
                  <a:schemeClr val="tx1">
                    <a:lumMod val="65000"/>
                    <a:lumOff val="35000"/>
                  </a:schemeClr>
                </a:solidFill>
              </a:rPr>
              <a:t>Intégrer</a:t>
            </a:r>
            <a:r>
              <a:rPr lang="en-US" sz="3800" b="1" kern="0" dirty="0">
                <a:solidFill>
                  <a:schemeClr val="tx1">
                    <a:lumMod val="65000"/>
                    <a:lumOff val="35000"/>
                  </a:schemeClr>
                </a:solidFill>
              </a:rPr>
              <a:t> les questions relatives au </a:t>
            </a:r>
            <a:r>
              <a:rPr lang="en-US" sz="3800" b="1" kern="0" dirty="0" err="1">
                <a:solidFill>
                  <a:schemeClr val="tx1">
                    <a:lumMod val="65000"/>
                    <a:lumOff val="35000"/>
                  </a:schemeClr>
                </a:solidFill>
              </a:rPr>
              <a:t>risque</a:t>
            </a:r>
            <a:r>
              <a:rPr lang="en-US" sz="3800" b="1" kern="0" dirty="0">
                <a:solidFill>
                  <a:schemeClr val="tx1">
                    <a:lumMod val="65000"/>
                    <a:lumOff val="35000"/>
                  </a:schemeClr>
                </a:solidFill>
              </a:rPr>
              <a:t> de VBG </a:t>
            </a:r>
            <a:r>
              <a:rPr lang="en-US" sz="3800" b="1" kern="0" dirty="0" err="1">
                <a:solidFill>
                  <a:schemeClr val="tx1">
                    <a:lumMod val="65000"/>
                    <a:lumOff val="35000"/>
                  </a:schemeClr>
                </a:solidFill>
              </a:rPr>
              <a:t>dans</a:t>
            </a:r>
            <a:r>
              <a:rPr lang="en-US" sz="3800" b="1" kern="0" dirty="0">
                <a:solidFill>
                  <a:schemeClr val="tx1">
                    <a:lumMod val="65000"/>
                    <a:lumOff val="35000"/>
                  </a:schemeClr>
                </a:solidFill>
              </a:rPr>
              <a:t> les </a:t>
            </a:r>
            <a:r>
              <a:rPr lang="en-US" sz="3800" b="1" kern="0" dirty="0" err="1">
                <a:solidFill>
                  <a:schemeClr val="tx1">
                    <a:lumMod val="65000"/>
                    <a:lumOff val="35000"/>
                  </a:schemeClr>
                </a:solidFill>
              </a:rPr>
              <a:t>évaluations</a:t>
            </a:r>
            <a:r>
              <a:rPr lang="en-US" sz="3800" b="1" kern="0" dirty="0">
                <a:solidFill>
                  <a:schemeClr val="tx1">
                    <a:lumMod val="65000"/>
                    <a:lumOff val="35000"/>
                  </a:schemeClr>
                </a:solidFill>
              </a:rPr>
              <a:t> </a:t>
            </a:r>
            <a:r>
              <a:rPr lang="en-US" sz="3800" b="1" kern="0" dirty="0" err="1">
                <a:solidFill>
                  <a:schemeClr val="tx1">
                    <a:lumMod val="65000"/>
                    <a:lumOff val="35000"/>
                  </a:schemeClr>
                </a:solidFill>
              </a:rPr>
              <a:t>sectorielles</a:t>
            </a:r>
            <a:endParaRPr lang="en-US" sz="3800" b="1" kern="0" dirty="0">
              <a:solidFill>
                <a:schemeClr val="tx1">
                  <a:lumMod val="65000"/>
                  <a:lumOff val="35000"/>
                </a:schemeClr>
              </a:solidFill>
            </a:endParaRPr>
          </a:p>
          <a:p>
            <a:pPr marL="214313" indent="-214313" defTabSz="685800">
              <a:buFont typeface="Wingdings" charset="2"/>
              <a:buChar char="ü"/>
              <a:defRPr/>
            </a:pPr>
            <a:r>
              <a:rPr lang="en-US" sz="3800" b="1" kern="0" dirty="0" err="1">
                <a:solidFill>
                  <a:schemeClr val="tx1">
                    <a:lumMod val="65000"/>
                    <a:lumOff val="35000"/>
                  </a:schemeClr>
                </a:solidFill>
              </a:rPr>
              <a:t>Promouvoir</a:t>
            </a:r>
            <a:r>
              <a:rPr lang="en-US" sz="3800" b="1" kern="0" dirty="0">
                <a:solidFill>
                  <a:schemeClr val="tx1">
                    <a:lumMod val="65000"/>
                    <a:lumOff val="35000"/>
                  </a:schemeClr>
                </a:solidFill>
              </a:rPr>
              <a:t> la participation/assurer la consultation avec les </a:t>
            </a:r>
            <a:r>
              <a:rPr lang="en-US" sz="3800" b="1" kern="0" dirty="0" err="1">
                <a:solidFill>
                  <a:schemeClr val="tx1">
                    <a:lumMod val="65000"/>
                    <a:lumOff val="35000"/>
                  </a:schemeClr>
                </a:solidFill>
              </a:rPr>
              <a:t>groupes</a:t>
            </a:r>
            <a:r>
              <a:rPr lang="en-US" sz="3800" b="1" kern="0" dirty="0">
                <a:solidFill>
                  <a:schemeClr val="tx1">
                    <a:lumMod val="65000"/>
                    <a:lumOff val="35000"/>
                  </a:schemeClr>
                </a:solidFill>
              </a:rPr>
              <a:t> </a:t>
            </a:r>
            <a:r>
              <a:rPr lang="en-US" sz="3800" b="1" kern="0" dirty="0" err="1">
                <a:solidFill>
                  <a:schemeClr val="tx1">
                    <a:lumMod val="65000"/>
                    <a:lumOff val="35000"/>
                  </a:schemeClr>
                </a:solidFill>
              </a:rPr>
              <a:t>vulnérables</a:t>
            </a:r>
            <a:endParaRPr lang="en-US" sz="3800" b="1" kern="0" dirty="0">
              <a:solidFill>
                <a:schemeClr val="tx1">
                  <a:lumMod val="65000"/>
                  <a:lumOff val="35000"/>
                </a:schemeClr>
              </a:solidFill>
            </a:endParaRPr>
          </a:p>
          <a:p>
            <a:pPr marL="214313" indent="-214313" defTabSz="685800">
              <a:buFont typeface="Wingdings" charset="2"/>
              <a:buChar char="ü"/>
              <a:defRPr/>
            </a:pPr>
            <a:r>
              <a:rPr lang="en-US" sz="3800" b="1" kern="0" dirty="0">
                <a:solidFill>
                  <a:schemeClr val="tx1">
                    <a:lumMod val="65000"/>
                    <a:lumOff val="35000"/>
                  </a:schemeClr>
                </a:solidFill>
              </a:rPr>
              <a:t>Encourager </a:t>
            </a:r>
            <a:r>
              <a:rPr lang="en-US" sz="3800" b="1" kern="0" dirty="0" err="1">
                <a:solidFill>
                  <a:schemeClr val="tx1">
                    <a:lumMod val="65000"/>
                    <a:lumOff val="35000"/>
                  </a:schemeClr>
                </a:solidFill>
              </a:rPr>
              <a:t>l’exercice</a:t>
            </a:r>
            <a:r>
              <a:rPr lang="en-US" sz="3800" b="1" kern="0" dirty="0">
                <a:solidFill>
                  <a:schemeClr val="tx1">
                    <a:lumMod val="65000"/>
                    <a:lumOff val="35000"/>
                  </a:schemeClr>
                </a:solidFill>
              </a:rPr>
              <a:t> de </a:t>
            </a:r>
            <a:r>
              <a:rPr lang="en-US" sz="3800" b="1" kern="0" dirty="0" err="1">
                <a:solidFill>
                  <a:schemeClr val="tx1">
                    <a:lumMod val="65000"/>
                    <a:lumOff val="35000"/>
                  </a:schemeClr>
                </a:solidFill>
              </a:rPr>
              <a:t>responsabilités</a:t>
            </a:r>
            <a:r>
              <a:rPr lang="en-US" sz="3800" b="1" kern="0" dirty="0">
                <a:solidFill>
                  <a:schemeClr val="tx1">
                    <a:lumMod val="65000"/>
                    <a:lumOff val="35000"/>
                  </a:schemeClr>
                </a:solidFill>
              </a:rPr>
              <a:t> des femmes </a:t>
            </a:r>
            <a:r>
              <a:rPr lang="en-US" sz="3800" b="1" kern="0" dirty="0" err="1">
                <a:solidFill>
                  <a:schemeClr val="tx1">
                    <a:lumMod val="65000"/>
                    <a:lumOff val="35000"/>
                  </a:schemeClr>
                </a:solidFill>
              </a:rPr>
              <a:t>dans</a:t>
            </a:r>
            <a:r>
              <a:rPr lang="en-US" sz="3800" b="1" kern="0" dirty="0">
                <a:solidFill>
                  <a:schemeClr val="tx1">
                    <a:lumMod val="65000"/>
                    <a:lumOff val="35000"/>
                  </a:schemeClr>
                </a:solidFill>
              </a:rPr>
              <a:t> les </a:t>
            </a:r>
            <a:r>
              <a:rPr lang="en-US" sz="3800" b="1" kern="0" dirty="0" err="1">
                <a:solidFill>
                  <a:schemeClr val="tx1">
                    <a:lumMod val="65000"/>
                    <a:lumOff val="35000"/>
                  </a:schemeClr>
                </a:solidFill>
              </a:rPr>
              <a:t>comités</a:t>
            </a:r>
            <a:r>
              <a:rPr lang="en-US" sz="3800" b="1" kern="0" dirty="0">
                <a:solidFill>
                  <a:schemeClr val="tx1">
                    <a:lumMod val="65000"/>
                    <a:lumOff val="35000"/>
                  </a:schemeClr>
                </a:solidFill>
              </a:rPr>
              <a:t> des camps, etc.</a:t>
            </a:r>
          </a:p>
          <a:p>
            <a:pPr marL="214313" indent="-214313" defTabSz="685800">
              <a:buFont typeface="Wingdings" charset="2"/>
              <a:buChar char="ü"/>
              <a:defRPr/>
            </a:pPr>
            <a:r>
              <a:rPr lang="en-US" sz="3800" b="1" kern="0" dirty="0" err="1">
                <a:solidFill>
                  <a:schemeClr val="tx1">
                    <a:lumMod val="65000"/>
                    <a:lumOff val="35000"/>
                  </a:schemeClr>
                </a:solidFill>
              </a:rPr>
              <a:t>Embaucher</a:t>
            </a:r>
            <a:r>
              <a:rPr lang="en-US" sz="3800" b="1" kern="0" dirty="0">
                <a:solidFill>
                  <a:schemeClr val="tx1">
                    <a:lumMod val="65000"/>
                    <a:lumOff val="35000"/>
                  </a:schemeClr>
                </a:solidFill>
              </a:rPr>
              <a:t> des femmes au sein du personnel</a:t>
            </a:r>
          </a:p>
          <a:p>
            <a:pPr marL="214313" indent="-214313" defTabSz="685800">
              <a:buFont typeface="Wingdings" charset="2"/>
              <a:buChar char="ü"/>
              <a:defRPr/>
            </a:pPr>
            <a:r>
              <a:rPr lang="en-US" sz="3800" b="1" kern="0" dirty="0" err="1">
                <a:solidFill>
                  <a:schemeClr val="tx1">
                    <a:lumMod val="65000"/>
                    <a:lumOff val="35000"/>
                  </a:schemeClr>
                </a:solidFill>
              </a:rPr>
              <a:t>Mener</a:t>
            </a:r>
            <a:r>
              <a:rPr lang="en-US" sz="3800" b="1" kern="0" dirty="0">
                <a:solidFill>
                  <a:schemeClr val="tx1">
                    <a:lumMod val="65000"/>
                    <a:lumOff val="35000"/>
                  </a:schemeClr>
                </a:solidFill>
              </a:rPr>
              <a:t> des audits de </a:t>
            </a:r>
            <a:r>
              <a:rPr lang="en-US" sz="3800" b="1" kern="0" dirty="0" err="1">
                <a:solidFill>
                  <a:schemeClr val="tx1">
                    <a:lumMod val="65000"/>
                    <a:lumOff val="35000"/>
                  </a:schemeClr>
                </a:solidFill>
              </a:rPr>
              <a:t>sécurité</a:t>
            </a:r>
            <a:endParaRPr lang="en-US" sz="3800" b="1" kern="0" dirty="0">
              <a:solidFill>
                <a:schemeClr val="tx1">
                  <a:lumMod val="65000"/>
                  <a:lumOff val="35000"/>
                </a:schemeClr>
              </a:solidFill>
            </a:endParaRPr>
          </a:p>
          <a:p>
            <a:pPr marL="214313" indent="-214313" defTabSz="685800">
              <a:buFont typeface="Wingdings" charset="2"/>
              <a:buChar char="ü"/>
              <a:defRPr/>
            </a:pPr>
            <a:r>
              <a:rPr lang="en-US" sz="3800" b="1" kern="0" dirty="0" err="1">
                <a:solidFill>
                  <a:schemeClr val="tx1">
                    <a:lumMod val="65000"/>
                    <a:lumOff val="35000"/>
                  </a:schemeClr>
                </a:solidFill>
              </a:rPr>
              <a:t>Ajuster</a:t>
            </a:r>
            <a:r>
              <a:rPr lang="en-US" sz="3800" b="1" kern="0" dirty="0">
                <a:solidFill>
                  <a:schemeClr val="tx1">
                    <a:lumMod val="65000"/>
                    <a:lumOff val="35000"/>
                  </a:schemeClr>
                </a:solidFill>
              </a:rPr>
              <a:t> les </a:t>
            </a:r>
            <a:r>
              <a:rPr lang="en-US" sz="3800" b="1" kern="0" dirty="0" err="1">
                <a:solidFill>
                  <a:schemeClr val="tx1">
                    <a:lumMod val="65000"/>
                    <a:lumOff val="35000"/>
                  </a:schemeClr>
                </a:solidFill>
              </a:rPr>
              <a:t>heures</a:t>
            </a:r>
            <a:r>
              <a:rPr lang="en-US" sz="3800" b="1" kern="0" dirty="0">
                <a:solidFill>
                  <a:schemeClr val="tx1">
                    <a:lumMod val="65000"/>
                    <a:lumOff val="35000"/>
                  </a:schemeClr>
                </a:solidFill>
              </a:rPr>
              <a:t> </a:t>
            </a:r>
            <a:r>
              <a:rPr lang="en-US" sz="3800" b="1" kern="0" dirty="0" err="1">
                <a:solidFill>
                  <a:schemeClr val="tx1">
                    <a:lumMod val="65000"/>
                    <a:lumOff val="35000"/>
                  </a:schemeClr>
                </a:solidFill>
              </a:rPr>
              <a:t>d’ouverture</a:t>
            </a:r>
            <a:r>
              <a:rPr lang="en-US" sz="3800" b="1" kern="0" dirty="0">
                <a:solidFill>
                  <a:schemeClr val="tx1">
                    <a:lumMod val="65000"/>
                    <a:lumOff val="35000"/>
                  </a:schemeClr>
                </a:solidFill>
              </a:rPr>
              <a:t>/</a:t>
            </a:r>
            <a:r>
              <a:rPr lang="en-US" sz="3800" b="1" kern="0" dirty="0" err="1">
                <a:solidFill>
                  <a:schemeClr val="tx1">
                    <a:lumMod val="65000"/>
                    <a:lumOff val="35000"/>
                  </a:schemeClr>
                </a:solidFill>
              </a:rPr>
              <a:t>fermeture</a:t>
            </a:r>
            <a:r>
              <a:rPr lang="en-US" sz="3800" b="1" kern="0" dirty="0">
                <a:solidFill>
                  <a:schemeClr val="tx1">
                    <a:lumMod val="65000"/>
                    <a:lumOff val="35000"/>
                  </a:schemeClr>
                </a:solidFill>
              </a:rPr>
              <a:t> des </a:t>
            </a:r>
            <a:r>
              <a:rPr lang="en-US" sz="3800" b="1" kern="0" dirty="0" err="1">
                <a:solidFill>
                  <a:schemeClr val="tx1">
                    <a:lumMod val="65000"/>
                    <a:lumOff val="35000"/>
                  </a:schemeClr>
                </a:solidFill>
              </a:rPr>
              <a:t>cliniques</a:t>
            </a:r>
            <a:r>
              <a:rPr lang="en-US" sz="3800" b="1" kern="0" dirty="0">
                <a:solidFill>
                  <a:schemeClr val="tx1">
                    <a:lumMod val="65000"/>
                    <a:lumOff val="35000"/>
                  </a:schemeClr>
                </a:solidFill>
              </a:rPr>
              <a:t> </a:t>
            </a:r>
            <a:r>
              <a:rPr lang="en-US" sz="3800" b="1" kern="0" dirty="0" err="1">
                <a:solidFill>
                  <a:schemeClr val="tx1">
                    <a:lumMod val="65000"/>
                    <a:lumOff val="35000"/>
                  </a:schemeClr>
                </a:solidFill>
              </a:rPr>
              <a:t>ou</a:t>
            </a:r>
            <a:r>
              <a:rPr lang="en-US" sz="3800" b="1" kern="0" dirty="0">
                <a:solidFill>
                  <a:schemeClr val="tx1">
                    <a:lumMod val="65000"/>
                    <a:lumOff val="35000"/>
                  </a:schemeClr>
                </a:solidFill>
              </a:rPr>
              <a:t> </a:t>
            </a:r>
            <a:r>
              <a:rPr lang="en-US" sz="3800" b="1" kern="0" dirty="0" err="1">
                <a:solidFill>
                  <a:schemeClr val="tx1">
                    <a:lumMod val="65000"/>
                    <a:lumOff val="35000"/>
                  </a:schemeClr>
                </a:solidFill>
              </a:rPr>
              <a:t>l’horaire</a:t>
            </a:r>
            <a:r>
              <a:rPr lang="en-US" sz="3800" b="1" kern="0" dirty="0">
                <a:solidFill>
                  <a:schemeClr val="tx1">
                    <a:lumMod val="65000"/>
                    <a:lumOff val="35000"/>
                  </a:schemeClr>
                </a:solidFill>
              </a:rPr>
              <a:t> de distribution de la </a:t>
            </a:r>
            <a:r>
              <a:rPr lang="en-US" sz="3800" b="1" kern="0" dirty="0" err="1">
                <a:solidFill>
                  <a:schemeClr val="tx1">
                    <a:lumMod val="65000"/>
                    <a:lumOff val="35000"/>
                  </a:schemeClr>
                </a:solidFill>
              </a:rPr>
              <a:t>nourriture</a:t>
            </a:r>
            <a:r>
              <a:rPr lang="en-US" sz="3800" b="1" kern="0" dirty="0">
                <a:solidFill>
                  <a:schemeClr val="tx1">
                    <a:lumMod val="65000"/>
                    <a:lumOff val="35000"/>
                  </a:schemeClr>
                </a:solidFill>
              </a:rPr>
              <a:t>	</a:t>
            </a:r>
          </a:p>
          <a:p>
            <a:pPr marL="214313" indent="-214313" defTabSz="685800">
              <a:buFont typeface="Wingdings" charset="2"/>
              <a:buChar char="ü"/>
              <a:defRPr/>
            </a:pPr>
            <a:endParaRPr lang="en-US" sz="3500" b="1" kern="0" dirty="0">
              <a:solidFill>
                <a:schemeClr val="tx1">
                  <a:lumMod val="65000"/>
                  <a:lumOff val="35000"/>
                </a:schemeClr>
              </a:solidFill>
            </a:endParaRPr>
          </a:p>
          <a:p>
            <a:pPr marL="0" indent="0" defTabSz="685800">
              <a:buNone/>
              <a:defRPr/>
            </a:pPr>
            <a:endParaRPr lang="en-US" dirty="0">
              <a:solidFill>
                <a:prstClr val="black"/>
              </a:solidFill>
            </a:endParaRPr>
          </a:p>
          <a:p>
            <a:pPr marL="0" indent="0">
              <a:buNone/>
            </a:pPr>
            <a:endParaRPr lang="en-US" dirty="0"/>
          </a:p>
        </p:txBody>
      </p:sp>
    </p:spTree>
    <p:extLst>
      <p:ext uri="{BB962C8B-B14F-4D97-AF65-F5344CB8AC3E}">
        <p14:creationId xmlns:p14="http://schemas.microsoft.com/office/powerpoint/2010/main" val="80438221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12192000" cy="849085"/>
          </a:xfrm>
        </p:spPr>
        <p:txBody>
          <a:bodyPr>
            <a:noAutofit/>
          </a:bodyPr>
          <a:lstStyle/>
          <a:p>
            <a:r>
              <a:rPr lang="en-US" sz="3000" dirty="0" err="1">
                <a:solidFill>
                  <a:prstClr val="black">
                    <a:lumMod val="65000"/>
                    <a:lumOff val="35000"/>
                  </a:prstClr>
                </a:solidFill>
                <a:latin typeface="Arial" pitchFamily="34"/>
                <a:cs typeface="Arial" pitchFamily="34"/>
              </a:rPr>
              <a:t>Bonnes</a:t>
            </a:r>
            <a:r>
              <a:rPr lang="en-US" sz="3000" dirty="0">
                <a:solidFill>
                  <a:prstClr val="black">
                    <a:lumMod val="65000"/>
                    <a:lumOff val="35000"/>
                  </a:prstClr>
                </a:solidFill>
                <a:latin typeface="Arial" pitchFamily="34"/>
                <a:cs typeface="Arial" pitchFamily="34"/>
              </a:rPr>
              <a:t> </a:t>
            </a:r>
            <a:r>
              <a:rPr lang="en-US" sz="3000" dirty="0" err="1">
                <a:solidFill>
                  <a:prstClr val="black">
                    <a:lumMod val="65000"/>
                    <a:lumOff val="35000"/>
                  </a:prstClr>
                </a:solidFill>
                <a:latin typeface="Arial" pitchFamily="34"/>
                <a:cs typeface="Arial" pitchFamily="34"/>
              </a:rPr>
              <a:t>pratiques</a:t>
            </a:r>
            <a:r>
              <a:rPr lang="en-US" sz="3000" dirty="0">
                <a:solidFill>
                  <a:prstClr val="black">
                    <a:lumMod val="65000"/>
                    <a:lumOff val="35000"/>
                  </a:prstClr>
                </a:solidFill>
                <a:latin typeface="Arial" pitchFamily="34"/>
                <a:cs typeface="Arial" pitchFamily="34"/>
              </a:rPr>
              <a:t> </a:t>
            </a:r>
            <a:r>
              <a:rPr lang="en-US" sz="3000" dirty="0" err="1">
                <a:solidFill>
                  <a:prstClr val="black">
                    <a:lumMod val="65000"/>
                    <a:lumOff val="35000"/>
                  </a:prstClr>
                </a:solidFill>
                <a:latin typeface="Arial" pitchFamily="34"/>
                <a:cs typeface="Arial" pitchFamily="34"/>
              </a:rPr>
              <a:t>en</a:t>
            </a:r>
            <a:r>
              <a:rPr lang="en-US" sz="3000" dirty="0">
                <a:solidFill>
                  <a:prstClr val="black">
                    <a:lumMod val="65000"/>
                    <a:lumOff val="35000"/>
                  </a:prstClr>
                </a:solidFill>
                <a:latin typeface="Arial" pitchFamily="34"/>
                <a:cs typeface="Arial" pitchFamily="34"/>
              </a:rPr>
              <a:t> matière de </a:t>
            </a:r>
            <a:r>
              <a:rPr lang="en-US" sz="3000" dirty="0" err="1">
                <a:solidFill>
                  <a:prstClr val="black">
                    <a:lumMod val="65000"/>
                    <a:lumOff val="35000"/>
                  </a:prstClr>
                </a:solidFill>
                <a:latin typeface="Arial" pitchFamily="34"/>
                <a:cs typeface="Arial" pitchFamily="34"/>
              </a:rPr>
              <a:t>budgétisation</a:t>
            </a:r>
            <a:r>
              <a:rPr lang="en-US" sz="3000" dirty="0">
                <a:solidFill>
                  <a:prstClr val="black">
                    <a:lumMod val="65000"/>
                    <a:lumOff val="35000"/>
                  </a:prstClr>
                </a:solidFill>
                <a:latin typeface="Arial" pitchFamily="34"/>
                <a:cs typeface="Arial" pitchFamily="34"/>
              </a:rPr>
              <a:t> </a:t>
            </a:r>
            <a:r>
              <a:rPr lang="en-US" sz="3000">
                <a:solidFill>
                  <a:prstClr val="black">
                    <a:lumMod val="65000"/>
                    <a:lumOff val="35000"/>
                  </a:prstClr>
                </a:solidFill>
                <a:latin typeface="Arial" pitchFamily="34"/>
                <a:cs typeface="Arial" pitchFamily="34"/>
              </a:rPr>
              <a:t>de </a:t>
            </a:r>
            <a:r>
              <a:rPr lang="en-US" sz="3000" err="1">
                <a:solidFill>
                  <a:prstClr val="black">
                    <a:lumMod val="65000"/>
                    <a:lumOff val="35000"/>
                  </a:prstClr>
                </a:solidFill>
                <a:latin typeface="Arial" pitchFamily="34"/>
                <a:cs typeface="Arial" pitchFamily="34"/>
              </a:rPr>
              <a:t>l’atténuation</a:t>
            </a:r>
            <a:r>
              <a:rPr lang="en-US" sz="3000">
                <a:solidFill>
                  <a:prstClr val="black">
                    <a:lumMod val="65000"/>
                    <a:lumOff val="35000"/>
                  </a:prstClr>
                </a:solidFill>
                <a:latin typeface="Arial" pitchFamily="34"/>
                <a:cs typeface="Arial" pitchFamily="34"/>
              </a:rPr>
              <a:t> des </a:t>
            </a:r>
            <a:r>
              <a:rPr lang="en-US" sz="3000" dirty="0" err="1">
                <a:solidFill>
                  <a:prstClr val="black">
                    <a:lumMod val="65000"/>
                    <a:lumOff val="35000"/>
                  </a:prstClr>
                </a:solidFill>
                <a:latin typeface="Arial" pitchFamily="34"/>
                <a:cs typeface="Arial" pitchFamily="34"/>
              </a:rPr>
              <a:t>risques</a:t>
            </a:r>
            <a:r>
              <a:rPr lang="en-US" sz="3000" dirty="0">
                <a:solidFill>
                  <a:prstClr val="black">
                    <a:lumMod val="65000"/>
                    <a:lumOff val="35000"/>
                  </a:prstClr>
                </a:solidFill>
                <a:latin typeface="Arial" pitchFamily="34"/>
                <a:cs typeface="Arial" pitchFamily="34"/>
              </a:rPr>
              <a:t> de VBG</a:t>
            </a:r>
            <a:endParaRPr lang="en-US" sz="3200" dirty="0"/>
          </a:p>
        </p:txBody>
      </p:sp>
      <p:sp>
        <p:nvSpPr>
          <p:cNvPr id="3" name="Content Placeholder 2"/>
          <p:cNvSpPr>
            <a:spLocks noGrp="1"/>
          </p:cNvSpPr>
          <p:nvPr>
            <p:ph idx="4294967295"/>
          </p:nvPr>
        </p:nvSpPr>
        <p:spPr>
          <a:xfrm>
            <a:off x="0" y="1825625"/>
            <a:ext cx="12001500" cy="4351338"/>
          </a:xfr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chor="t">
            <a:normAutofit/>
          </a:bodyPr>
          <a:lstStyle/>
          <a:p>
            <a:pPr defTabSz="685800">
              <a:defRPr/>
            </a:pPr>
            <a:r>
              <a:rPr lang="fr-CA" sz="3200" b="1" kern="0" dirty="0">
                <a:solidFill>
                  <a:schemeClr val="tx1">
                    <a:lumMod val="65000"/>
                    <a:lumOff val="35000"/>
                  </a:schemeClr>
                </a:solidFill>
              </a:rPr>
              <a:t>Même certaines interventions relatives au « </a:t>
            </a:r>
            <a:r>
              <a:rPr lang="fr-CA" sz="3200" b="1" kern="0" dirty="0" err="1">
                <a:solidFill>
                  <a:schemeClr val="tx1">
                    <a:lumMod val="65000"/>
                    <a:lumOff val="35000"/>
                  </a:schemeClr>
                </a:solidFill>
              </a:rPr>
              <a:t>materiel</a:t>
            </a:r>
            <a:r>
              <a:rPr lang="fr-CA" sz="3200" b="1" kern="0" dirty="0">
                <a:solidFill>
                  <a:schemeClr val="tx1">
                    <a:lumMod val="65000"/>
                    <a:lumOff val="35000"/>
                  </a:schemeClr>
                </a:solidFill>
              </a:rPr>
              <a:t>» n’ont pas besoin de co</a:t>
            </a:r>
            <a:r>
              <a:rPr lang="fr-CA" sz="3200" b="1" kern="0" dirty="0">
                <a:solidFill>
                  <a:schemeClr val="tx1">
                    <a:lumMod val="65000"/>
                    <a:lumOff val="35000"/>
                  </a:schemeClr>
                </a:solidFill>
                <a:latin typeface="Calibri"/>
                <a:cs typeface="Calibri"/>
              </a:rPr>
              <a:t>ûter plus cher – par exemple, la séparation des installations WASH</a:t>
            </a:r>
            <a:endParaRPr lang="en-US" sz="3200" b="1" kern="0" dirty="0">
              <a:solidFill>
                <a:schemeClr val="tx1">
                  <a:lumMod val="65000"/>
                  <a:lumOff val="35000"/>
                </a:schemeClr>
              </a:solidFill>
              <a:latin typeface="Calibri"/>
              <a:cs typeface="Calibri"/>
            </a:endParaRPr>
          </a:p>
          <a:p>
            <a:pPr defTabSz="685800">
              <a:defRPr/>
            </a:pPr>
            <a:endParaRPr lang="en-US" sz="3200" b="1" kern="0" dirty="0">
              <a:solidFill>
                <a:schemeClr val="tx1">
                  <a:lumMod val="65000"/>
                  <a:lumOff val="35000"/>
                </a:schemeClr>
              </a:solidFill>
            </a:endParaRPr>
          </a:p>
          <a:p>
            <a:pPr defTabSz="685800">
              <a:buFont typeface="Wingdings" charset="2"/>
              <a:buChar char="ü"/>
              <a:defRPr/>
            </a:pPr>
            <a:r>
              <a:rPr lang="fr-CA" sz="3200" b="1" kern="0" dirty="0">
                <a:solidFill>
                  <a:schemeClr val="tx1">
                    <a:lumMod val="65000"/>
                    <a:lumOff val="35000"/>
                  </a:schemeClr>
                </a:solidFill>
              </a:rPr>
              <a:t>Bien faire les choses la première fois peut vous permettre d’économiser de l’argent</a:t>
            </a:r>
            <a:endParaRPr lang="en-US" sz="3200" b="1" kern="0" dirty="0">
              <a:solidFill>
                <a:schemeClr val="tx1">
                  <a:lumMod val="65000"/>
                  <a:lumOff val="35000"/>
                </a:schemeClr>
              </a:solidFill>
            </a:endParaRPr>
          </a:p>
          <a:p>
            <a:pPr defTabSz="685800">
              <a:defRPr/>
            </a:pPr>
            <a:endParaRPr lang="en-US" sz="3200" b="1" kern="0" dirty="0">
              <a:solidFill>
                <a:schemeClr val="tx1">
                  <a:lumMod val="65000"/>
                  <a:lumOff val="35000"/>
                </a:schemeClr>
              </a:solidFill>
            </a:endParaRPr>
          </a:p>
          <a:p>
            <a:pPr marL="0" indent="0">
              <a:buNone/>
            </a:pPr>
            <a:endParaRPr lang="en-US" dirty="0"/>
          </a:p>
        </p:txBody>
      </p:sp>
    </p:spTree>
    <p:extLst>
      <p:ext uri="{BB962C8B-B14F-4D97-AF65-F5344CB8AC3E}">
        <p14:creationId xmlns:p14="http://schemas.microsoft.com/office/powerpoint/2010/main" val="333549112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2192000" cy="996042"/>
          </a:xfrm>
        </p:spPr>
        <p:txBody>
          <a:bodyPr>
            <a:normAutofit/>
          </a:bodyPr>
          <a:lstStyle/>
          <a:p>
            <a:r>
              <a:rPr lang="en-US" sz="3000" dirty="0" err="1">
                <a:solidFill>
                  <a:prstClr val="black">
                    <a:lumMod val="65000"/>
                    <a:lumOff val="35000"/>
                  </a:prstClr>
                </a:solidFill>
                <a:latin typeface="Arial" pitchFamily="34"/>
                <a:cs typeface="Arial" pitchFamily="34"/>
              </a:rPr>
              <a:t>Exercice</a:t>
            </a:r>
            <a:r>
              <a:rPr lang="en-US" sz="3000" dirty="0">
                <a:solidFill>
                  <a:prstClr val="black">
                    <a:lumMod val="65000"/>
                    <a:lumOff val="35000"/>
                  </a:prstClr>
                </a:solidFill>
                <a:latin typeface="Arial" pitchFamily="34"/>
                <a:cs typeface="Arial" pitchFamily="34"/>
              </a:rPr>
              <a:t> - </a:t>
            </a:r>
            <a:r>
              <a:rPr lang="en-US" sz="3000" dirty="0" err="1">
                <a:solidFill>
                  <a:prstClr val="black">
                    <a:lumMod val="65000"/>
                    <a:lumOff val="35000"/>
                  </a:prstClr>
                </a:solidFill>
                <a:latin typeface="Arial" pitchFamily="34"/>
                <a:cs typeface="Arial" pitchFamily="34"/>
              </a:rPr>
              <a:t>Élaborer</a:t>
            </a:r>
            <a:r>
              <a:rPr lang="en-US" sz="3000" dirty="0">
                <a:solidFill>
                  <a:prstClr val="black">
                    <a:lumMod val="65000"/>
                    <a:lumOff val="35000"/>
                  </a:prstClr>
                </a:solidFill>
                <a:latin typeface="Arial" pitchFamily="34"/>
                <a:cs typeface="Arial" pitchFamily="34"/>
              </a:rPr>
              <a:t> des propositions de </a:t>
            </a:r>
            <a:r>
              <a:rPr lang="en-US" sz="3000">
                <a:solidFill>
                  <a:prstClr val="black">
                    <a:lumMod val="65000"/>
                    <a:lumOff val="35000"/>
                  </a:prstClr>
                </a:solidFill>
                <a:latin typeface="Arial" pitchFamily="34"/>
                <a:cs typeface="Arial" pitchFamily="34"/>
              </a:rPr>
              <a:t>nutrition </a:t>
            </a:r>
            <a:r>
              <a:rPr lang="en-US" sz="3000" dirty="0">
                <a:solidFill>
                  <a:prstClr val="black">
                    <a:lumMod val="65000"/>
                    <a:lumOff val="35000"/>
                  </a:prstClr>
                </a:solidFill>
                <a:latin typeface="Arial" pitchFamily="34"/>
                <a:cs typeface="Arial" pitchFamily="34"/>
              </a:rPr>
              <a:t>qui</a:t>
            </a:r>
            <a:r>
              <a:rPr lang="en-US" sz="3000">
                <a:solidFill>
                  <a:prstClr val="black">
                    <a:lumMod val="65000"/>
                    <a:lumOff val="35000"/>
                  </a:prstClr>
                </a:solidFill>
                <a:latin typeface="Arial" pitchFamily="34"/>
                <a:cs typeface="Arial" pitchFamily="34"/>
              </a:rPr>
              <a:t> tiennent compte </a:t>
            </a:r>
            <a:r>
              <a:rPr lang="en-US" sz="3000" dirty="0">
                <a:solidFill>
                  <a:prstClr val="black">
                    <a:lumMod val="65000"/>
                    <a:lumOff val="35000"/>
                  </a:prstClr>
                </a:solidFill>
                <a:latin typeface="Arial" pitchFamily="34"/>
                <a:cs typeface="Arial" pitchFamily="34"/>
              </a:rPr>
              <a:t>du genre et de la VBG</a:t>
            </a:r>
            <a:endParaRPr lang="en-US" sz="3200" dirty="0"/>
          </a:p>
        </p:txBody>
      </p:sp>
      <p:sp>
        <p:nvSpPr>
          <p:cNvPr id="3" name="Content Placeholder 2"/>
          <p:cNvSpPr>
            <a:spLocks noGrp="1"/>
          </p:cNvSpPr>
          <p:nvPr>
            <p:ph idx="4294967295"/>
          </p:nvPr>
        </p:nvSpPr>
        <p:spPr>
          <a:xfrm>
            <a:off x="0" y="1223963"/>
            <a:ext cx="11952288" cy="4953000"/>
          </a:xfrm>
          <a:noFill/>
          <a:ln>
            <a:noFill/>
          </a:ln>
        </p:spPr>
        <p:style>
          <a:lnRef idx="0">
            <a:scrgbClr r="0" g="0" b="0"/>
          </a:lnRef>
          <a:fillRef idx="0">
            <a:scrgbClr r="0" g="0" b="0"/>
          </a:fillRef>
          <a:effectRef idx="0">
            <a:scrgbClr r="0" g="0" b="0"/>
          </a:effectRef>
          <a:fontRef idx="minor">
            <a:schemeClr val="dk1"/>
          </a:fontRef>
        </p:style>
        <p:txBody>
          <a:bodyPr>
            <a:normAutofit/>
          </a:bodyPr>
          <a:lstStyle/>
          <a:p>
            <a:pPr marL="0" indent="0">
              <a:spcBef>
                <a:spcPts val="0"/>
              </a:spcBef>
              <a:buNone/>
              <a:defRPr/>
            </a:pPr>
            <a:r>
              <a:rPr lang="en-US" sz="3200" b="1" kern="0" dirty="0" err="1">
                <a:solidFill>
                  <a:schemeClr val="tx1">
                    <a:lumMod val="65000"/>
                    <a:lumOff val="35000"/>
                  </a:schemeClr>
                </a:solidFill>
              </a:rPr>
              <a:t>Chaque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groupe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recevra</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une</a:t>
            </a:r>
            <a:r>
              <a:rPr lang="en-US" sz="3200" b="1" kern="0" dirty="0">
                <a:solidFill>
                  <a:schemeClr val="tx1">
                    <a:lumMod val="65000"/>
                    <a:lumOff val="35000"/>
                  </a:schemeClr>
                </a:solidFill>
              </a:rPr>
              <a:t> proposition </a:t>
            </a:r>
            <a:r>
              <a:rPr lang="en-US" sz="3200" b="1" kern="0" dirty="0" err="1">
                <a:solidFill>
                  <a:schemeClr val="tx1">
                    <a:lumMod val="65000"/>
                    <a:lumOff val="35000"/>
                  </a:schemeClr>
                </a:solidFill>
              </a:rPr>
              <a:t>imparfaite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réelle</a:t>
            </a:r>
            <a:r>
              <a:rPr lang="en-US" sz="3200" b="1" kern="0" dirty="0">
                <a:solidFill>
                  <a:schemeClr val="tx1">
                    <a:lumMod val="65000"/>
                    <a:lumOff val="35000"/>
                  </a:schemeClr>
                </a:solidFill>
              </a:rPr>
              <a:t> !) :</a:t>
            </a:r>
          </a:p>
          <a:p>
            <a:pPr marL="0" indent="0">
              <a:spcBef>
                <a:spcPts val="0"/>
              </a:spcBef>
              <a:buNone/>
              <a:defRPr/>
            </a:pPr>
            <a:endParaRPr lang="en-US" sz="3200" b="1" kern="0" dirty="0">
              <a:solidFill>
                <a:schemeClr val="tx1">
                  <a:lumMod val="65000"/>
                  <a:lumOff val="35000"/>
                </a:schemeClr>
              </a:solidFill>
            </a:endParaRPr>
          </a:p>
          <a:p>
            <a:pPr marL="285750" indent="-285750">
              <a:spcBef>
                <a:spcPts val="0"/>
              </a:spcBef>
              <a:buFont typeface="Arial"/>
              <a:buChar char="•"/>
              <a:defRPr/>
            </a:pPr>
            <a:r>
              <a:rPr lang="en-US" sz="3200" b="1" kern="0" dirty="0" err="1">
                <a:solidFill>
                  <a:schemeClr val="tx1">
                    <a:lumMod val="65000"/>
                    <a:lumOff val="35000"/>
                  </a:schemeClr>
                </a:solidFill>
              </a:rPr>
              <a:t>Examinez</a:t>
            </a:r>
            <a:r>
              <a:rPr lang="en-US" sz="3200" b="1" kern="0" dirty="0">
                <a:solidFill>
                  <a:schemeClr val="tx1">
                    <a:lumMod val="65000"/>
                    <a:lumOff val="35000"/>
                  </a:schemeClr>
                </a:solidFill>
              </a:rPr>
              <a:t> la proposition </a:t>
            </a:r>
            <a:r>
              <a:rPr lang="en-US" sz="3200" b="1" kern="0">
                <a:solidFill>
                  <a:schemeClr val="tx1">
                    <a:lumMod val="65000"/>
                    <a:lumOff val="35000"/>
                  </a:schemeClr>
                </a:solidFill>
              </a:rPr>
              <a:t>et </a:t>
            </a:r>
            <a:r>
              <a:rPr lang="en-US" sz="3200" b="1" kern="0" err="1">
                <a:solidFill>
                  <a:schemeClr val="tx1">
                    <a:lumMod val="65000"/>
                    <a:lumOff val="35000"/>
                  </a:schemeClr>
                </a:solidFill>
              </a:rPr>
              <a:t>discutez</a:t>
            </a:r>
            <a:r>
              <a:rPr lang="en-US" sz="3200" b="1" kern="0">
                <a:solidFill>
                  <a:schemeClr val="tx1">
                    <a:lumMod val="65000"/>
                    <a:lumOff val="35000"/>
                  </a:schemeClr>
                </a:solidFill>
              </a:rPr>
              <a:t> comment </a:t>
            </a:r>
            <a:r>
              <a:rPr lang="en-US" sz="3200" b="1" kern="0" dirty="0">
                <a:solidFill>
                  <a:schemeClr val="tx1">
                    <a:lumMod val="65000"/>
                    <a:lumOff val="35000"/>
                  </a:schemeClr>
                </a:solidFill>
              </a:rPr>
              <a:t>la proposition </a:t>
            </a:r>
            <a:r>
              <a:rPr lang="en-US" sz="3200" b="1" kern="0" err="1">
                <a:solidFill>
                  <a:schemeClr val="tx1">
                    <a:lumMod val="65000"/>
                    <a:lumOff val="35000"/>
                  </a:schemeClr>
                </a:solidFill>
              </a:rPr>
              <a:t>peut</a:t>
            </a:r>
            <a:r>
              <a:rPr lang="en-US" sz="3200" b="1" kern="0">
                <a:solidFill>
                  <a:schemeClr val="tx1">
                    <a:lumMod val="65000"/>
                    <a:lumOff val="35000"/>
                  </a:schemeClr>
                </a:solidFill>
              </a:rPr>
              <a:t> </a:t>
            </a:r>
            <a:r>
              <a:rPr lang="en-US" sz="3200" b="1" kern="0" dirty="0" err="1">
                <a:solidFill>
                  <a:schemeClr val="tx1">
                    <a:lumMod val="65000"/>
                    <a:lumOff val="35000"/>
                  </a:schemeClr>
                </a:solidFill>
              </a:rPr>
              <a:t>être</a:t>
            </a:r>
            <a:r>
              <a:rPr lang="en-US" sz="3200" b="1" kern="0">
                <a:solidFill>
                  <a:schemeClr val="tx1">
                    <a:lumMod val="65000"/>
                    <a:lumOff val="35000"/>
                  </a:schemeClr>
                </a:solidFill>
              </a:rPr>
              <a:t> plus sensible au genre et </a:t>
            </a:r>
            <a:r>
              <a:rPr lang="en-US" sz="3200" b="1" kern="0" dirty="0">
                <a:solidFill>
                  <a:schemeClr val="tx1">
                    <a:lumMod val="65000"/>
                    <a:lumOff val="35000"/>
                  </a:schemeClr>
                </a:solidFill>
              </a:rPr>
              <a:t>à</a:t>
            </a:r>
            <a:r>
              <a:rPr lang="en-US" sz="3200" b="1" kern="0">
                <a:solidFill>
                  <a:schemeClr val="tx1">
                    <a:lumMod val="65000"/>
                    <a:lumOff val="35000"/>
                  </a:schemeClr>
                </a:solidFill>
              </a:rPr>
              <a:t> la VBG </a:t>
            </a:r>
            <a:r>
              <a:rPr lang="en-US" sz="3200" b="1" kern="0" dirty="0" err="1">
                <a:solidFill>
                  <a:schemeClr val="tx1">
                    <a:lumMod val="65000"/>
                    <a:lumOff val="35000"/>
                  </a:schemeClr>
                </a:solidFill>
              </a:rPr>
              <a:t>dans</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éléments</a:t>
            </a:r>
            <a:r>
              <a:rPr lang="en-US" sz="3200" b="1" kern="0" dirty="0">
                <a:solidFill>
                  <a:schemeClr val="tx1">
                    <a:lumMod val="65000"/>
                    <a:lumOff val="35000"/>
                  </a:schemeClr>
                </a:solidFill>
              </a:rPr>
              <a:t> de la </a:t>
            </a:r>
            <a:r>
              <a:rPr lang="en-US" sz="3200" b="1" kern="0">
                <a:solidFill>
                  <a:schemeClr val="tx1">
                    <a:lumMod val="65000"/>
                    <a:lumOff val="35000"/>
                  </a:schemeClr>
                </a:solidFill>
              </a:rPr>
              <a:t>proposition </a:t>
            </a:r>
            <a:r>
              <a:rPr lang="en-US" sz="3200" b="1" kern="0" err="1">
                <a:solidFill>
                  <a:schemeClr val="tx1">
                    <a:lumMod val="65000"/>
                    <a:lumOff val="35000"/>
                  </a:schemeClr>
                </a:solidFill>
              </a:rPr>
              <a:t>relatifs</a:t>
            </a:r>
            <a:r>
              <a:rPr lang="en-US" sz="3200" b="1" kern="0">
                <a:solidFill>
                  <a:schemeClr val="tx1">
                    <a:lumMod val="65000"/>
                    <a:lumOff val="35000"/>
                  </a:schemeClr>
                </a:solidFill>
              </a:rPr>
              <a:t> à </a:t>
            </a:r>
            <a:r>
              <a:rPr lang="en-US" sz="3200" b="1" kern="0" dirty="0">
                <a:solidFill>
                  <a:schemeClr val="tx1">
                    <a:lumMod val="65000"/>
                    <a:lumOff val="35000"/>
                  </a:schemeClr>
                </a:solidFill>
              </a:rPr>
              <a:t>la</a:t>
            </a:r>
            <a:r>
              <a:rPr lang="en-US" sz="3200" b="1" kern="0">
                <a:solidFill>
                  <a:schemeClr val="tx1">
                    <a:lumMod val="65000"/>
                    <a:lumOff val="35000"/>
                  </a:schemeClr>
                </a:solidFill>
              </a:rPr>
              <a:t> vue d’ensemble</a:t>
            </a:r>
            <a:r>
              <a:rPr lang="en-US" sz="3200" b="1" kern="0">
                <a:solidFill>
                  <a:schemeClr val="tx1">
                    <a:lumMod val="65000"/>
                    <a:lumOff val="35000"/>
                  </a:schemeClr>
                </a:solidFill>
                <a:latin typeface="Calibri" panose="020F0502020204030204" pitchFamily="34" charset="0"/>
                <a:cs typeface="Calibri" panose="020F0502020204030204" pitchFamily="34" charset="0"/>
              </a:rPr>
              <a:t>, l’analyse </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des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besoins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a:solidFill>
                  <a:schemeClr val="tx1">
                    <a:lumMod val="65000"/>
                    <a:lumOff val="35000"/>
                  </a:schemeClr>
                </a:solidFill>
                <a:latin typeface="Calibri" panose="020F0502020204030204" pitchFamily="34" charset="0"/>
                <a:cs typeface="Calibri" panose="020F0502020204030204" pitchFamily="34" charset="0"/>
              </a:rPr>
              <a:t>et la </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justification </a:t>
            </a:r>
          </a:p>
          <a:p>
            <a:pPr marL="285750" indent="-285750">
              <a:spcBef>
                <a:spcPts val="0"/>
              </a:spcBef>
              <a:buFont typeface="Arial"/>
              <a:buChar char="•"/>
              <a:defRPr/>
            </a:pP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Utilisez</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le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modèle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/guide de discussion pour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organiser</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votre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travail</a:t>
            </a:r>
          </a:p>
          <a:p>
            <a:pPr marL="285750" indent="-285750">
              <a:spcBef>
                <a:spcPts val="0"/>
              </a:spcBef>
              <a:buFont typeface="Arial"/>
              <a:buChar char="•"/>
              <a:defRPr/>
            </a:pP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Utilisez</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la section sur la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mobilisation</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des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ressources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a:solidFill>
                  <a:schemeClr val="tx1">
                    <a:lumMod val="65000"/>
                    <a:lumOff val="35000"/>
                  </a:schemeClr>
                </a:solidFill>
                <a:latin typeface="Calibri" panose="020F0502020204030204" pitchFamily="34" charset="0"/>
                <a:cs typeface="Calibri" panose="020F0502020204030204" pitchFamily="34" charset="0"/>
              </a:rPr>
              <a:t>des Directives VBG</a:t>
            </a:r>
            <a:endParaRPr lang="en-US" sz="3200" b="1" kern="0" dirty="0">
              <a:solidFill>
                <a:schemeClr val="tx1">
                  <a:lumMod val="65000"/>
                  <a:lumOff val="35000"/>
                </a:schemeClr>
              </a:solidFill>
              <a:latin typeface="Calibri" panose="020F0502020204030204" pitchFamily="34" charset="0"/>
              <a:cs typeface="Calibri" panose="020F0502020204030204" pitchFamily="34" charset="0"/>
            </a:endParaRPr>
          </a:p>
          <a:p>
            <a:pPr marL="285750" indent="-285750">
              <a:spcBef>
                <a:spcPts val="0"/>
              </a:spcBef>
              <a:buFont typeface="Arial"/>
              <a:buChar char="•"/>
              <a:defRPr/>
            </a:pP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Préparez</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une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présentation</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de cinq minutes sur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vos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recommandations</a:t>
            </a:r>
            <a:endParaRPr lang="en-US" sz="3200" b="1" kern="0" dirty="0">
              <a:solidFill>
                <a:schemeClr val="tx1">
                  <a:lumMod val="65000"/>
                  <a:lumOff val="35000"/>
                </a:schemeClr>
              </a:solidFill>
              <a:latin typeface="Calibri" panose="020F0502020204030204" pitchFamily="34" charset="0"/>
              <a:cs typeface="Calibri" panose="020F0502020204030204" pitchFamily="34" charset="0"/>
            </a:endParaRPr>
          </a:p>
          <a:p>
            <a:pPr marL="285750" indent="-285750">
              <a:spcBef>
                <a:spcPts val="0"/>
              </a:spcBef>
              <a:buFont typeface="Arial"/>
              <a:buChar char="•"/>
              <a:defRPr/>
            </a:pPr>
            <a:endParaRPr lang="en-US" dirty="0"/>
          </a:p>
        </p:txBody>
      </p:sp>
    </p:spTree>
    <p:extLst>
      <p:ext uri="{BB962C8B-B14F-4D97-AF65-F5344CB8AC3E}">
        <p14:creationId xmlns:p14="http://schemas.microsoft.com/office/powerpoint/2010/main" val="225672635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a:solidFill>
                  <a:schemeClr val="accent6"/>
                </a:solidFill>
                <a:latin typeface="Trebuchet MS" panose="020B0603020202020204" pitchFamily="34" charset="0"/>
              </a:rPr>
              <a:t>Mise</a:t>
            </a:r>
            <a:r>
              <a:rPr lang="en-US" sz="5400" dirty="0">
                <a:solidFill>
                  <a:schemeClr val="accent6"/>
                </a:solidFill>
                <a:latin typeface="Trebuchet MS" panose="020B0603020202020204" pitchFamily="34" charset="0"/>
              </a:rPr>
              <a:t> </a:t>
            </a:r>
            <a:r>
              <a:rPr lang="en-US" sz="5400" dirty="0" err="1">
                <a:solidFill>
                  <a:schemeClr val="accent6"/>
                </a:solidFill>
                <a:latin typeface="Trebuchet MS" panose="020B0603020202020204" pitchFamily="34" charset="0"/>
              </a:rPr>
              <a:t>en</a:t>
            </a:r>
            <a:r>
              <a:rPr lang="en-US" sz="5400" dirty="0">
                <a:solidFill>
                  <a:schemeClr val="accent6"/>
                </a:solidFill>
                <a:latin typeface="Trebuchet MS" panose="020B0603020202020204" pitchFamily="34" charset="0"/>
              </a:rPr>
              <a:t> </a:t>
            </a:r>
            <a:r>
              <a:rPr lang="en-CA" sz="5400" dirty="0" err="1">
                <a:solidFill>
                  <a:schemeClr val="accent6"/>
                </a:solidFill>
                <a:latin typeface="Trebuchet MS" panose="020B0603020202020204" pitchFamily="34" charset="0"/>
              </a:rPr>
              <a:t>œuvre</a:t>
            </a:r>
            <a:r>
              <a:rPr lang="en-CA" sz="5400" dirty="0">
                <a:solidFill>
                  <a:schemeClr val="accent6"/>
                </a:solidFill>
                <a:latin typeface="Trebuchet MS" panose="020B0603020202020204" pitchFamily="34" charset="0"/>
              </a:rPr>
              <a:t> des programmes de nutrition </a:t>
            </a:r>
            <a:r>
              <a:rPr lang="en-CA" sz="5400" dirty="0" err="1">
                <a:solidFill>
                  <a:schemeClr val="accent6"/>
                </a:solidFill>
                <a:latin typeface="Trebuchet MS" panose="020B0603020202020204" pitchFamily="34" charset="0"/>
              </a:rPr>
              <a:t>en</a:t>
            </a:r>
            <a:r>
              <a:rPr lang="en-CA" sz="5400" dirty="0">
                <a:solidFill>
                  <a:schemeClr val="accent6"/>
                </a:solidFill>
                <a:latin typeface="Trebuchet MS" panose="020B0603020202020204" pitchFamily="34" charset="0"/>
              </a:rPr>
              <a:t> </a:t>
            </a:r>
            <a:r>
              <a:rPr lang="en-CA" sz="5400" dirty="0" err="1">
                <a:solidFill>
                  <a:schemeClr val="accent6"/>
                </a:solidFill>
                <a:latin typeface="Trebuchet MS" panose="020B0603020202020204" pitchFamily="34" charset="0"/>
              </a:rPr>
              <a:t>utilisant</a:t>
            </a:r>
            <a:r>
              <a:rPr lang="en-CA" sz="5400" dirty="0">
                <a:solidFill>
                  <a:schemeClr val="accent6"/>
                </a:solidFill>
                <a:latin typeface="Trebuchet MS" panose="020B0603020202020204" pitchFamily="34" charset="0"/>
              </a:rPr>
              <a:t> un </a:t>
            </a:r>
            <a:r>
              <a:rPr lang="en-CA" sz="5400" dirty="0" err="1">
                <a:solidFill>
                  <a:schemeClr val="accent6"/>
                </a:solidFill>
                <a:latin typeface="Trebuchet MS" panose="020B0603020202020204" pitchFamily="34" charset="0"/>
              </a:rPr>
              <a:t>prisme</a:t>
            </a:r>
            <a:r>
              <a:rPr lang="en-CA" sz="5400" dirty="0">
                <a:solidFill>
                  <a:schemeClr val="accent6"/>
                </a:solidFill>
                <a:latin typeface="Trebuchet MS" panose="020B0603020202020204" pitchFamily="34" charset="0"/>
              </a:rPr>
              <a:t> de genre et de VBG</a:t>
            </a:r>
            <a:endParaRPr lang="en-US" sz="5400" dirty="0">
              <a:solidFill>
                <a:schemeClr val="accent6"/>
              </a:solidFill>
              <a:latin typeface="Trebuchet MS" panose="020B0603020202020204" pitchFamily="34" charset="0"/>
            </a:endParaRPr>
          </a:p>
        </p:txBody>
      </p:sp>
    </p:spTree>
    <p:extLst>
      <p:ext uri="{BB962C8B-B14F-4D97-AF65-F5344CB8AC3E}">
        <p14:creationId xmlns:p14="http://schemas.microsoft.com/office/powerpoint/2010/main" val="111346018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1353800" cy="1012370"/>
          </a:xfrm>
        </p:spPr>
        <p:txBody>
          <a:bodyPr>
            <a:normAutofit/>
          </a:bodyPr>
          <a:lstStyle/>
          <a:p>
            <a:r>
              <a:rPr lang="en-US" dirty="0" err="1">
                <a:solidFill>
                  <a:schemeClr val="tx1">
                    <a:lumMod val="65000"/>
                    <a:lumOff val="35000"/>
                  </a:schemeClr>
                </a:solidFill>
                <a:latin typeface="Arial" panose="020B0604020202020204" pitchFamily="34" charset="0"/>
                <a:cs typeface="Arial" panose="020B0604020202020204" pitchFamily="34" charset="0"/>
              </a:rPr>
              <a:t>Mise</a:t>
            </a:r>
            <a:r>
              <a:rPr lang="en-US" dirty="0">
                <a:solidFill>
                  <a:schemeClr val="tx1">
                    <a:lumMod val="65000"/>
                    <a:lumOff val="35000"/>
                  </a:schemeClr>
                </a:solidFill>
                <a:latin typeface="Arial" panose="020B0604020202020204" pitchFamily="34" charset="0"/>
                <a:cs typeface="Arial" panose="020B0604020202020204" pitchFamily="34" charset="0"/>
              </a:rPr>
              <a:t> </a:t>
            </a:r>
            <a:r>
              <a:rPr lang="en-US" dirty="0" err="1">
                <a:solidFill>
                  <a:schemeClr val="tx1">
                    <a:lumMod val="65000"/>
                    <a:lumOff val="35000"/>
                  </a:schemeClr>
                </a:solidFill>
                <a:latin typeface="Arial" panose="020B0604020202020204" pitchFamily="34" charset="0"/>
                <a:cs typeface="Arial" panose="020B0604020202020204" pitchFamily="34" charset="0"/>
              </a:rPr>
              <a:t>en</a:t>
            </a:r>
            <a:r>
              <a:rPr lang="en-US" dirty="0">
                <a:solidFill>
                  <a:schemeClr val="tx1">
                    <a:lumMod val="65000"/>
                    <a:lumOff val="35000"/>
                  </a:schemeClr>
                </a:solidFill>
                <a:latin typeface="Arial" panose="020B0604020202020204" pitchFamily="34" charset="0"/>
                <a:cs typeface="Arial" panose="020B0604020202020204" pitchFamily="34" charset="0"/>
              </a:rPr>
              <a:t> </a:t>
            </a:r>
            <a:r>
              <a:rPr lang="en-CA" dirty="0" err="1">
                <a:solidFill>
                  <a:schemeClr val="tx1">
                    <a:lumMod val="65000"/>
                    <a:lumOff val="35000"/>
                  </a:schemeClr>
                </a:solidFill>
                <a:latin typeface="Arial" panose="020B0604020202020204" pitchFamily="34" charset="0"/>
                <a:cs typeface="Arial" panose="020B0604020202020204" pitchFamily="34" charset="0"/>
              </a:rPr>
              <a:t>œuvre</a:t>
            </a:r>
            <a:endParaRPr lang="en-US"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4294967295"/>
          </p:nvPr>
        </p:nvSpPr>
        <p:spPr>
          <a:xfrm>
            <a:off x="0" y="1825625"/>
            <a:ext cx="12034838" cy="4351338"/>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fr-FR" sz="3200" b="1" kern="0" dirty="0">
                <a:solidFill>
                  <a:schemeClr val="tx1">
                    <a:lumMod val="65000"/>
                    <a:lumOff val="35000"/>
                  </a:schemeClr>
                </a:solidFill>
              </a:rPr>
              <a:t>Que signifie tenir en compte le genre et la VBG dans les programmes de nutrition ?</a:t>
            </a:r>
            <a:endParaRPr lang="en-US" sz="3200" b="1" kern="0" dirty="0">
              <a:solidFill>
                <a:schemeClr val="tx1">
                  <a:lumMod val="65000"/>
                  <a:lumOff val="35000"/>
                </a:schemeClr>
              </a:solidFill>
            </a:endParaRPr>
          </a:p>
          <a:p>
            <a:endParaRPr lang="en-US" sz="3200" b="1" kern="0" dirty="0">
              <a:solidFill>
                <a:schemeClr val="tx1">
                  <a:lumMod val="65000"/>
                  <a:lumOff val="35000"/>
                </a:schemeClr>
              </a:solidFill>
            </a:endParaRPr>
          </a:p>
          <a:p>
            <a:pPr lvl="0"/>
            <a:r>
              <a:rPr lang="en-US" sz="3200" b="1" kern="0" dirty="0">
                <a:solidFill>
                  <a:schemeClr val="tx1">
                    <a:lumMod val="65000"/>
                    <a:lumOff val="35000"/>
                  </a:schemeClr>
                </a:solidFill>
              </a:rPr>
              <a:t>La </a:t>
            </a:r>
            <a:r>
              <a:rPr lang="en-US" sz="3200" b="1" kern="0" dirty="0" err="1">
                <a:solidFill>
                  <a:schemeClr val="tx1">
                    <a:lumMod val="65000"/>
                    <a:lumOff val="35000"/>
                  </a:schemeClr>
                </a:solidFill>
              </a:rPr>
              <a:t>disponibilité</a:t>
            </a:r>
            <a:r>
              <a:rPr lang="en-US" sz="3200" b="1" kern="0" dirty="0">
                <a:solidFill>
                  <a:schemeClr val="tx1">
                    <a:lumMod val="65000"/>
                    <a:lumOff val="35000"/>
                  </a:schemeClr>
                </a:solidFill>
              </a:rPr>
              <a:t> : </a:t>
            </a:r>
            <a:r>
              <a:rPr lang="en-US" sz="3200" b="1" kern="0" dirty="0" err="1">
                <a:solidFill>
                  <a:schemeClr val="tx1">
                    <a:lumMod val="65000"/>
                    <a:lumOff val="35000"/>
                  </a:schemeClr>
                </a:solidFill>
              </a:rPr>
              <a:t>il</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existe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une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quantité</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suffisante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d’installations</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biens</a:t>
            </a:r>
            <a:r>
              <a:rPr lang="en-US" sz="3200" b="1" kern="0" dirty="0">
                <a:solidFill>
                  <a:schemeClr val="tx1">
                    <a:lumMod val="65000"/>
                    <a:lumOff val="35000"/>
                  </a:schemeClr>
                </a:solidFill>
              </a:rPr>
              <a:t> et services et de </a:t>
            </a:r>
            <a:r>
              <a:rPr lang="en-US" sz="3200" b="1" kern="0" dirty="0" err="1">
                <a:solidFill>
                  <a:schemeClr val="tx1">
                    <a:lumMod val="65000"/>
                    <a:lumOff val="35000"/>
                  </a:schemeClr>
                </a:solidFill>
              </a:rPr>
              <a:t>programmes</a:t>
            </a:r>
            <a:r>
              <a:rPr lang="en-US" sz="3200" b="1" kern="0" dirty="0">
                <a:solidFill>
                  <a:schemeClr val="tx1">
                    <a:lumMod val="65000"/>
                    <a:lumOff val="35000"/>
                  </a:schemeClr>
                </a:solidFill>
              </a:rPr>
              <a:t> qui </a:t>
            </a:r>
            <a:r>
              <a:rPr lang="en-US" sz="3200" b="1" kern="0" dirty="0" err="1">
                <a:solidFill>
                  <a:schemeClr val="tx1">
                    <a:lumMod val="65000"/>
                    <a:lumOff val="35000"/>
                  </a:schemeClr>
                </a:solidFill>
              </a:rPr>
              <a:t>couvrent</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lacunes</a:t>
            </a:r>
            <a:r>
              <a:rPr lang="en-US" sz="3200" b="1" kern="0" dirty="0">
                <a:solidFill>
                  <a:schemeClr val="tx1">
                    <a:lumMod val="65000"/>
                    <a:lumOff val="35000"/>
                  </a:schemeClr>
                </a:solidFill>
              </a:rPr>
              <a:t> et </a:t>
            </a:r>
            <a:r>
              <a:rPr lang="en-US" sz="3200" b="1" kern="0" dirty="0" err="1">
                <a:solidFill>
                  <a:schemeClr val="tx1">
                    <a:lumMod val="65000"/>
                    <a:lumOff val="35000"/>
                  </a:schemeClr>
                </a:solidFill>
              </a:rPr>
              <a:t>garantissent</a:t>
            </a:r>
            <a:r>
              <a:rPr lang="en-US" sz="3200" b="1" kern="0" dirty="0">
                <a:solidFill>
                  <a:schemeClr val="tx1">
                    <a:lumMod val="65000"/>
                    <a:lumOff val="35000"/>
                  </a:schemeClr>
                </a:solidFill>
              </a:rPr>
              <a:t> un ratio acceptable de </a:t>
            </a:r>
            <a:r>
              <a:rPr lang="en-US" sz="3200" b="1" kern="0" dirty="0" err="1">
                <a:solidFill>
                  <a:schemeClr val="tx1">
                    <a:lumMod val="65000"/>
                    <a:lumOff val="35000"/>
                  </a:schemeClr>
                </a:solidFill>
              </a:rPr>
              <a:t>travailleurs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qualifiés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nutrition par rapport aux </a:t>
            </a:r>
            <a:r>
              <a:rPr lang="en-US" sz="3200" b="1" kern="0" dirty="0" err="1">
                <a:solidFill>
                  <a:schemeClr val="tx1">
                    <a:lumMod val="65000"/>
                    <a:lumOff val="35000"/>
                  </a:schemeClr>
                </a:solidFill>
              </a:rPr>
              <a:t>besoins</a:t>
            </a:r>
            <a:r>
              <a:rPr lang="en-US" sz="3200" b="1" kern="0" dirty="0">
                <a:solidFill>
                  <a:schemeClr val="tx1">
                    <a:lumMod val="65000"/>
                    <a:lumOff val="35000"/>
                  </a:schemeClr>
                </a:solidFill>
              </a:rPr>
              <a:t> de la population.</a:t>
            </a:r>
          </a:p>
          <a:p>
            <a:pPr marL="0" indent="0">
              <a:buNone/>
            </a:pPr>
            <a:endParaRPr lang="en-US" sz="3200" b="1" kern="0" dirty="0">
              <a:solidFill>
                <a:schemeClr val="tx1">
                  <a:lumMod val="65000"/>
                  <a:lumOff val="35000"/>
                </a:schemeClr>
              </a:solidFill>
            </a:endParaRPr>
          </a:p>
          <a:p>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351352839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0" y="-114299"/>
            <a:ext cx="11353800" cy="1012370"/>
          </a:xfrm>
        </p:spPr>
        <p:txBody>
          <a:bodyPr>
            <a:normAutofit/>
          </a:bodyPr>
          <a:lstStyle/>
          <a:p>
            <a:r>
              <a:rPr lang="en-US" dirty="0" err="1">
                <a:solidFill>
                  <a:schemeClr val="tx1">
                    <a:lumMod val="65000"/>
                    <a:lumOff val="35000"/>
                  </a:schemeClr>
                </a:solidFill>
                <a:latin typeface="Arial" panose="020B0604020202020204" pitchFamily="34" charset="0"/>
                <a:cs typeface="Arial" panose="020B0604020202020204" pitchFamily="34" charset="0"/>
              </a:rPr>
              <a:t>Mise</a:t>
            </a:r>
            <a:r>
              <a:rPr lang="en-US" dirty="0">
                <a:solidFill>
                  <a:schemeClr val="tx1">
                    <a:lumMod val="65000"/>
                    <a:lumOff val="35000"/>
                  </a:schemeClr>
                </a:solidFill>
                <a:latin typeface="Arial" panose="020B0604020202020204" pitchFamily="34" charset="0"/>
                <a:cs typeface="Arial" panose="020B0604020202020204" pitchFamily="34" charset="0"/>
              </a:rPr>
              <a:t> </a:t>
            </a:r>
            <a:r>
              <a:rPr lang="en-US" dirty="0" err="1">
                <a:solidFill>
                  <a:schemeClr val="tx1">
                    <a:lumMod val="65000"/>
                    <a:lumOff val="35000"/>
                  </a:schemeClr>
                </a:solidFill>
                <a:latin typeface="Arial" panose="020B0604020202020204" pitchFamily="34" charset="0"/>
                <a:cs typeface="Arial" panose="020B0604020202020204" pitchFamily="34" charset="0"/>
              </a:rPr>
              <a:t>en</a:t>
            </a:r>
            <a:r>
              <a:rPr lang="en-US" dirty="0">
                <a:solidFill>
                  <a:schemeClr val="tx1">
                    <a:lumMod val="65000"/>
                    <a:lumOff val="35000"/>
                  </a:schemeClr>
                </a:solidFill>
                <a:latin typeface="Arial" panose="020B0604020202020204" pitchFamily="34" charset="0"/>
                <a:cs typeface="Arial" panose="020B0604020202020204" pitchFamily="34" charset="0"/>
              </a:rPr>
              <a:t> </a:t>
            </a:r>
            <a:r>
              <a:rPr lang="en-CA" dirty="0" err="1">
                <a:solidFill>
                  <a:schemeClr val="tx1">
                    <a:lumMod val="65000"/>
                    <a:lumOff val="35000"/>
                  </a:schemeClr>
                </a:solidFill>
                <a:latin typeface="Arial" panose="020B0604020202020204" pitchFamily="34" charset="0"/>
                <a:cs typeface="Arial" panose="020B0604020202020204" pitchFamily="34" charset="0"/>
              </a:rPr>
              <a:t>œuvre</a:t>
            </a:r>
            <a:endParaRPr lang="en-US" dirty="0">
              <a:latin typeface="Arial" panose="020B0604020202020204" pitchFamily="34" charset="0"/>
              <a:cs typeface="Arial" panose="020B0604020202020204" pitchFamily="34" charset="0"/>
            </a:endParaRPr>
          </a:p>
        </p:txBody>
      </p:sp>
      <p:sp>
        <p:nvSpPr>
          <p:cNvPr id="4" name="Content Placeholder 3"/>
          <p:cNvSpPr>
            <a:spLocks noGrp="1"/>
          </p:cNvSpPr>
          <p:nvPr>
            <p:ph idx="1"/>
          </p:nvPr>
        </p:nvSpPr>
        <p:spPr>
          <a:xfrm>
            <a:off x="212271" y="1338943"/>
            <a:ext cx="11979729" cy="4838020"/>
          </a:xfrm>
        </p:spPr>
        <p:txBody>
          <a:bodyPr vert="horz" lIns="91440" tIns="45720" rIns="91440" bIns="45720" rtlCol="0" anchor="t">
            <a:normAutofit fontScale="92500" lnSpcReduction="10000"/>
          </a:bodyPr>
          <a:lstStyle/>
          <a:p>
            <a:r>
              <a:rPr lang="en-US" sz="3200" b="1" kern="0" dirty="0" err="1">
                <a:solidFill>
                  <a:schemeClr val="tx1">
                    <a:lumMod val="65000"/>
                    <a:lumOff val="35000"/>
                  </a:schemeClr>
                </a:solidFill>
              </a:rPr>
              <a:t>L’accessibilité</a:t>
            </a:r>
            <a:r>
              <a:rPr lang="en-US" sz="3200" b="1" kern="0" dirty="0">
                <a:solidFill>
                  <a:schemeClr val="tx1">
                    <a:lumMod val="65000"/>
                    <a:lumOff val="35000"/>
                  </a:schemeClr>
                </a:solidFill>
              </a:rPr>
              <a:t> : </a:t>
            </a:r>
            <a:r>
              <a:rPr lang="en-US" sz="3200" b="1" kern="0" dirty="0" err="1">
                <a:solidFill>
                  <a:schemeClr val="tx1">
                    <a:lumMod val="65000"/>
                    <a:lumOff val="35000"/>
                  </a:schemeClr>
                </a:solidFill>
              </a:rPr>
              <a:t>il</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existe</a:t>
            </a:r>
            <a:r>
              <a:rPr lang="en-US" sz="3200" b="1" kern="0" dirty="0">
                <a:solidFill>
                  <a:schemeClr val="tx1">
                    <a:lumMod val="65000"/>
                    <a:lumOff val="35000"/>
                  </a:schemeClr>
                </a:solidFill>
              </a:rPr>
              <a:t> des installations et des </a:t>
            </a:r>
            <a:r>
              <a:rPr lang="en-US" sz="3200" b="1" kern="0" dirty="0" err="1">
                <a:solidFill>
                  <a:schemeClr val="tx1">
                    <a:lumMod val="65000"/>
                    <a:lumOff val="35000"/>
                  </a:schemeClr>
                </a:solidFill>
              </a:rPr>
              <a:t>biens</a:t>
            </a:r>
            <a:r>
              <a:rPr lang="en-US" sz="3200" b="1" kern="0" dirty="0">
                <a:solidFill>
                  <a:schemeClr val="tx1">
                    <a:lumMod val="65000"/>
                    <a:lumOff val="35000"/>
                  </a:schemeClr>
                </a:solidFill>
              </a:rPr>
              <a:t> et services en matière de nutrition qui </a:t>
            </a:r>
            <a:r>
              <a:rPr lang="en-US" sz="3200" b="1" kern="0" dirty="0" err="1">
                <a:solidFill>
                  <a:schemeClr val="tx1">
                    <a:lumMod val="65000"/>
                    <a:lumOff val="35000"/>
                  </a:schemeClr>
                </a:solidFill>
              </a:rPr>
              <a:t>sont</a:t>
            </a:r>
            <a:r>
              <a:rPr lang="en-US" sz="3200" b="1" kern="0" dirty="0">
                <a:solidFill>
                  <a:schemeClr val="tx1">
                    <a:lumMod val="65000"/>
                    <a:lumOff val="35000"/>
                  </a:schemeClr>
                </a:solidFill>
              </a:rPr>
              <a:t> </a:t>
            </a:r>
            <a:r>
              <a:rPr lang="fr-FR" sz="3200" b="1" kern="0" dirty="0">
                <a:solidFill>
                  <a:schemeClr val="tx1">
                    <a:lumMod val="65000"/>
                    <a:lumOff val="35000"/>
                  </a:schemeClr>
                </a:solidFill>
              </a:rPr>
              <a:t>accessibles en toute sécurité, à un prix abordable et pour lesquels il existe suffisamment d'informations </a:t>
            </a:r>
            <a:r>
              <a:rPr lang="fr-FR" sz="3200" b="1" kern="0" dirty="0" err="1">
                <a:solidFill>
                  <a:schemeClr val="tx1">
                    <a:lumMod val="65000"/>
                    <a:lumOff val="35000"/>
                  </a:schemeClr>
                </a:solidFill>
              </a:rPr>
              <a:t>communiquéesà</a:t>
            </a:r>
            <a:r>
              <a:rPr lang="fr-FR" sz="3200" b="1" kern="0" dirty="0">
                <a:solidFill>
                  <a:schemeClr val="tx1">
                    <a:lumMod val="65000"/>
                    <a:lumOff val="35000"/>
                  </a:schemeClr>
                </a:solidFill>
              </a:rPr>
              <a:t> la population sans discrimination </a:t>
            </a:r>
            <a:endParaRPr lang="en-US" sz="3200" b="1" kern="0" dirty="0">
              <a:solidFill>
                <a:schemeClr val="tx1">
                  <a:lumMod val="65000"/>
                  <a:lumOff val="35000"/>
                </a:schemeClr>
              </a:solidFill>
              <a:latin typeface="Calibri" panose="020F0502020204030204" pitchFamily="34" charset="0"/>
              <a:cs typeface="Calibri" panose="020F0502020204030204" pitchFamily="34" charset="0"/>
            </a:endParaRPr>
          </a:p>
          <a:p>
            <a:pPr lvl="0"/>
            <a:r>
              <a:rPr lang="en-US" sz="3200" b="1" kern="0" dirty="0" err="1">
                <a:solidFill>
                  <a:schemeClr val="tx1">
                    <a:lumMod val="65000"/>
                    <a:lumOff val="35000"/>
                  </a:schemeClr>
                </a:solidFill>
                <a:latin typeface="Calibri"/>
                <a:cs typeface="Calibri"/>
              </a:rPr>
              <a:t>L’acceptabilité</a:t>
            </a:r>
            <a:r>
              <a:rPr lang="en-US" sz="3200" b="1" kern="0" dirty="0">
                <a:solidFill>
                  <a:schemeClr val="tx1">
                    <a:lumMod val="65000"/>
                    <a:lumOff val="35000"/>
                  </a:schemeClr>
                </a:solidFill>
                <a:latin typeface="Calibri"/>
                <a:cs typeface="Calibri"/>
              </a:rPr>
              <a:t> : </a:t>
            </a:r>
            <a:r>
              <a:rPr lang="fr-FR" sz="3200" b="1" kern="0" dirty="0">
                <a:solidFill>
                  <a:schemeClr val="tx1">
                    <a:lumMod val="65000"/>
                    <a:lumOff val="35000"/>
                  </a:schemeClr>
                </a:solidFill>
                <a:latin typeface="Calibri"/>
                <a:cs typeface="Calibri"/>
              </a:rPr>
              <a:t>il existe des installations, des biens et des services en matière de nutrition qui sont culturellement adaptés, qui tiennent compte du genre et de l'âge, qui respectent la confidentialité et qui améliorent l'état nutritionnel des personnes concernées</a:t>
            </a:r>
          </a:p>
          <a:p>
            <a:pPr lvl="0"/>
            <a:r>
              <a:rPr lang="fr-FR" sz="3200" b="1" kern="0" dirty="0">
                <a:solidFill>
                  <a:schemeClr val="tx1">
                    <a:lumMod val="65000"/>
                    <a:lumOff val="35000"/>
                  </a:schemeClr>
                </a:solidFill>
              </a:rPr>
              <a:t>La qualité : il existe des installations, des biens et des services en matière de nutrition qui sont scientifiquement et médicalement approuvés et de bonne qualité.</a:t>
            </a:r>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609968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p:cNvGraphicFramePr>
            <a:graphicFrameLocks noGrp="1"/>
          </p:cNvGraphicFramePr>
          <p:nvPr>
            <p:extLst>
              <p:ext uri="{D42A27DB-BD31-4B8C-83A1-F6EECF244321}">
                <p14:modId xmlns:p14="http://schemas.microsoft.com/office/powerpoint/2010/main" val="2645918593"/>
              </p:ext>
            </p:extLst>
          </p:nvPr>
        </p:nvGraphicFramePr>
        <p:xfrm>
          <a:off x="201387" y="1167247"/>
          <a:ext cx="11789226" cy="5523300"/>
        </p:xfrm>
        <a:graphic>
          <a:graphicData uri="http://schemas.openxmlformats.org/drawingml/2006/table">
            <a:tbl>
              <a:tblPr>
                <a:effectLst/>
              </a:tblPr>
              <a:tblGrid>
                <a:gridCol w="4286991">
                  <a:extLst>
                    <a:ext uri="{9D8B030D-6E8A-4147-A177-3AD203B41FA5}">
                      <a16:colId xmlns:a16="http://schemas.microsoft.com/office/drawing/2014/main" val="1727332146"/>
                    </a:ext>
                  </a:extLst>
                </a:gridCol>
                <a:gridCol w="4286991">
                  <a:extLst>
                    <a:ext uri="{9D8B030D-6E8A-4147-A177-3AD203B41FA5}">
                      <a16:colId xmlns:a16="http://schemas.microsoft.com/office/drawing/2014/main" val="803559722"/>
                    </a:ext>
                  </a:extLst>
                </a:gridCol>
                <a:gridCol w="3215244">
                  <a:extLst>
                    <a:ext uri="{9D8B030D-6E8A-4147-A177-3AD203B41FA5}">
                      <a16:colId xmlns:a16="http://schemas.microsoft.com/office/drawing/2014/main" val="167693228"/>
                    </a:ext>
                  </a:extLst>
                </a:gridCol>
              </a:tblGrid>
              <a:tr h="430299">
                <a:tc>
                  <a:txBody>
                    <a:bodyPr/>
                    <a:lstStyle/>
                    <a:p>
                      <a:pPr marL="0" indent="-228600" algn="l" defTabSz="914400" rtl="0" eaLnBrk="1" fontAlgn="b" latinLnBrk="0" hangingPunct="1">
                        <a:lnSpc>
                          <a:spcPct val="90000"/>
                        </a:lnSpc>
                        <a:spcBef>
                          <a:spcPts val="1000"/>
                        </a:spcBef>
                        <a:buFont typeface="Arial" panose="020B0604020202020204" pitchFamily="34" charset="0"/>
                        <a:buNone/>
                      </a:pPr>
                      <a:r>
                        <a:rPr lang="fr-CA" sz="2400" b="1" kern="1200" noProof="0">
                          <a:solidFill>
                            <a:schemeClr val="tx1">
                              <a:lumMod val="65000"/>
                              <a:lumOff val="35000"/>
                            </a:schemeClr>
                          </a:solidFill>
                          <a:latin typeface="+mn-lt"/>
                          <a:ea typeface="+mn-ea"/>
                          <a:cs typeface="+mn-cs"/>
                        </a:rPr>
                        <a:t>Pr</a:t>
                      </a:r>
                      <a:r>
                        <a:rPr lang="fr-CA" sz="2400" b="1" kern="1200" noProof="0">
                          <a:solidFill>
                            <a:schemeClr val="tx1">
                              <a:lumMod val="65000"/>
                              <a:lumOff val="35000"/>
                            </a:schemeClr>
                          </a:solidFill>
                          <a:latin typeface="Calibri" panose="020F0502020204030204" pitchFamily="34" charset="0"/>
                          <a:ea typeface="+mn-ea"/>
                          <a:cs typeface="Calibri" panose="020F0502020204030204" pitchFamily="34" charset="0"/>
                        </a:rPr>
                        <a:t>évention</a:t>
                      </a:r>
                      <a:endParaRPr lang="fr-CA" sz="2400" b="1" kern="1200" noProof="0">
                        <a:solidFill>
                          <a:schemeClr val="tx1">
                            <a:lumMod val="65000"/>
                            <a:lumOff val="35000"/>
                          </a:schemeClr>
                        </a:solidFill>
                        <a:latin typeface="+mn-lt"/>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indent="-228600" algn="l" defTabSz="914400" rtl="0" eaLnBrk="1" fontAlgn="b" latinLnBrk="0" hangingPunct="1">
                        <a:lnSpc>
                          <a:spcPct val="90000"/>
                        </a:lnSpc>
                        <a:spcBef>
                          <a:spcPts val="1000"/>
                        </a:spcBef>
                        <a:buFont typeface="Arial" panose="020B0604020202020204" pitchFamily="34" charset="0"/>
                        <a:buNone/>
                      </a:pPr>
                      <a:r>
                        <a:rPr lang="fr-CA" sz="2400" b="1" kern="1200" noProof="0">
                          <a:solidFill>
                            <a:schemeClr val="tx1">
                              <a:lumMod val="65000"/>
                              <a:lumOff val="35000"/>
                            </a:schemeClr>
                          </a:solidFill>
                          <a:latin typeface="+mn-lt"/>
                          <a:ea typeface="+mn-ea"/>
                          <a:cs typeface="+mn-cs"/>
                        </a:rPr>
                        <a:t>L’att</a:t>
                      </a:r>
                      <a:r>
                        <a:rPr lang="fr-CA" sz="2400" b="1" kern="1200" noProof="0">
                          <a:solidFill>
                            <a:schemeClr val="tx1">
                              <a:lumMod val="65000"/>
                              <a:lumOff val="35000"/>
                            </a:schemeClr>
                          </a:solidFill>
                          <a:latin typeface="Calibri" panose="020F0502020204030204" pitchFamily="34" charset="0"/>
                          <a:ea typeface="+mn-ea"/>
                          <a:cs typeface="Calibri" panose="020F0502020204030204" pitchFamily="34" charset="0"/>
                        </a:rPr>
                        <a:t>énuation </a:t>
                      </a:r>
                      <a:endParaRPr lang="fr-CA" sz="2400" b="1" kern="1200" noProof="0">
                        <a:solidFill>
                          <a:schemeClr val="tx1">
                            <a:lumMod val="65000"/>
                            <a:lumOff val="35000"/>
                          </a:schemeClr>
                        </a:solidFill>
                        <a:latin typeface="+mn-lt"/>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indent="-228600" algn="l" defTabSz="914400" rtl="0" eaLnBrk="1" fontAlgn="b" latinLnBrk="0" hangingPunct="1">
                        <a:lnSpc>
                          <a:spcPct val="90000"/>
                        </a:lnSpc>
                        <a:spcBef>
                          <a:spcPts val="1000"/>
                        </a:spcBef>
                        <a:buFont typeface="Arial" panose="020B0604020202020204" pitchFamily="34" charset="0"/>
                        <a:buNone/>
                      </a:pPr>
                      <a:r>
                        <a:rPr lang="fr-CA" sz="2400" b="1" kern="1200" noProof="0">
                          <a:solidFill>
                            <a:schemeClr val="tx1">
                              <a:lumMod val="65000"/>
                              <a:lumOff val="35000"/>
                            </a:schemeClr>
                          </a:solidFill>
                          <a:latin typeface="+mn-lt"/>
                          <a:ea typeface="+mn-ea"/>
                          <a:cs typeface="+mn-cs"/>
                        </a:rPr>
                        <a:t>R</a:t>
                      </a:r>
                      <a:r>
                        <a:rPr lang="fr-CA" sz="2400" b="1" kern="1200" noProof="0">
                          <a:solidFill>
                            <a:schemeClr val="tx1">
                              <a:lumMod val="65000"/>
                              <a:lumOff val="35000"/>
                            </a:schemeClr>
                          </a:solidFill>
                          <a:latin typeface="Calibri" panose="020F0502020204030204" pitchFamily="34" charset="0"/>
                          <a:ea typeface="+mn-ea"/>
                          <a:cs typeface="Calibri" panose="020F0502020204030204" pitchFamily="34" charset="0"/>
                        </a:rPr>
                        <a:t>é</a:t>
                      </a:r>
                      <a:r>
                        <a:rPr lang="fr-CA" sz="2400" b="1" kern="1200" noProof="0">
                          <a:solidFill>
                            <a:schemeClr val="tx1">
                              <a:lumMod val="65000"/>
                              <a:lumOff val="35000"/>
                            </a:schemeClr>
                          </a:solidFill>
                          <a:latin typeface="+mn-lt"/>
                          <a:ea typeface="+mn-ea"/>
                          <a:cs typeface="+mn-cs"/>
                        </a:rPr>
                        <a:t>ponse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6524768"/>
                  </a:ext>
                </a:extLst>
              </a:tr>
              <a:tr h="1455897">
                <a:tc>
                  <a:txBody>
                    <a:bodyPr/>
                    <a:lstStyle/>
                    <a:p>
                      <a:pPr marL="0" indent="-228600" algn="l" defTabSz="914400" rtl="0" eaLnBrk="1" fontAlgn="t" latinLnBrk="0" hangingPunct="1">
                        <a:lnSpc>
                          <a:spcPct val="90000"/>
                        </a:lnSpc>
                        <a:spcBef>
                          <a:spcPts val="1000"/>
                        </a:spcBef>
                        <a:buClr>
                          <a:srgbClr val="000000"/>
                        </a:buClr>
                        <a:buSzPts val="1100"/>
                        <a:buFont typeface="Arial" panose="020B0604020202020204" pitchFamily="34" charset="0"/>
                        <a:buNone/>
                      </a:pPr>
                      <a:r>
                        <a:rPr lang="fr-CA" sz="2400" b="1" kern="1200" noProof="0" dirty="0">
                          <a:solidFill>
                            <a:schemeClr val="tx1">
                              <a:lumMod val="65000"/>
                              <a:lumOff val="35000"/>
                            </a:schemeClr>
                          </a:solidFill>
                          <a:latin typeface="+mn-lt"/>
                          <a:ea typeface="+mn-ea"/>
                          <a:cs typeface="+mn-cs"/>
                        </a:rPr>
                        <a:t>Quoi : les interventions visant à prévenir la première apparition de VBG</a:t>
                      </a:r>
                      <a:r>
                        <a:rPr lang="fr-CA" sz="2400" b="1" kern="1200" noProof="0" dirty="0">
                          <a:solidFill>
                            <a:schemeClr val="tx1">
                              <a:lumMod val="65000"/>
                              <a:lumOff val="35000"/>
                            </a:schemeClr>
                          </a:solidFill>
                          <a:latin typeface="Calibri" panose="020F0502020204030204" pitchFamily="34" charset="0"/>
                          <a:ea typeface="+mn-ea"/>
                          <a:cs typeface="Calibri" panose="020F0502020204030204" pitchFamily="34" charset="0"/>
                        </a:rPr>
                        <a:t> </a:t>
                      </a:r>
                      <a:endParaRPr lang="fr-CA" sz="2400" b="1" kern="1200" noProof="0" dirty="0">
                        <a:solidFill>
                          <a:schemeClr val="tx1">
                            <a:lumMod val="65000"/>
                            <a:lumOff val="35000"/>
                          </a:schemeClr>
                        </a:solidFill>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indent="-228600" algn="l" defTabSz="914400" rtl="0" eaLnBrk="1" fontAlgn="t" latinLnBrk="0" hangingPunct="1">
                        <a:lnSpc>
                          <a:spcPct val="90000"/>
                        </a:lnSpc>
                        <a:spcBef>
                          <a:spcPts val="1000"/>
                        </a:spcBef>
                        <a:buFont typeface="Arial" panose="020B0604020202020204" pitchFamily="34" charset="0"/>
                        <a:buNone/>
                      </a:pPr>
                      <a:r>
                        <a:rPr lang="fr-CA" sz="2400" b="1" kern="1200" noProof="0">
                          <a:solidFill>
                            <a:schemeClr val="tx1">
                              <a:lumMod val="65000"/>
                              <a:lumOff val="35000"/>
                            </a:schemeClr>
                          </a:solidFill>
                          <a:latin typeface="+mn-lt"/>
                          <a:ea typeface="+mn-ea"/>
                          <a:cs typeface="+mn-cs"/>
                        </a:rPr>
                        <a:t>Quoi : limiter les risques</a:t>
                      </a:r>
                      <a:r>
                        <a:rPr lang="fr-CA" sz="2400" b="1" kern="1200" baseline="0" noProof="0">
                          <a:solidFill>
                            <a:schemeClr val="tx1">
                              <a:lumMod val="65000"/>
                              <a:lumOff val="35000"/>
                            </a:schemeClr>
                          </a:solidFill>
                          <a:latin typeface="+mn-lt"/>
                          <a:ea typeface="+mn-ea"/>
                          <a:cs typeface="+mn-cs"/>
                        </a:rPr>
                        <a:t> d’exposition </a:t>
                      </a:r>
                      <a:r>
                        <a:rPr lang="fr-CA" sz="2400" b="1" kern="1200" baseline="0" noProof="0">
                          <a:solidFill>
                            <a:schemeClr val="tx1">
                              <a:lumMod val="65000"/>
                              <a:lumOff val="35000"/>
                            </a:schemeClr>
                          </a:solidFill>
                          <a:latin typeface="Calibri" panose="020F0502020204030204" pitchFamily="34" charset="0"/>
                          <a:ea typeface="+mn-ea"/>
                          <a:cs typeface="Calibri" panose="020F0502020204030204" pitchFamily="34" charset="0"/>
                        </a:rPr>
                        <a:t>à la VBG</a:t>
                      </a:r>
                      <a:endParaRPr lang="fr-CA" sz="2400" b="1" kern="1200" noProof="0">
                        <a:solidFill>
                          <a:schemeClr val="tx1">
                            <a:lumMod val="65000"/>
                            <a:lumOff val="35000"/>
                          </a:schemeClr>
                        </a:solidFill>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lvl="0" indent="-228600" algn="l" defTabSz="914400" rtl="0" eaLnBrk="1" fontAlgn="t" latinLnBrk="0" hangingPunct="1">
                        <a:lnSpc>
                          <a:spcPct val="90000"/>
                        </a:lnSpc>
                        <a:spcBef>
                          <a:spcPts val="1000"/>
                        </a:spcBef>
                        <a:spcAft>
                          <a:spcPts val="0"/>
                        </a:spcAft>
                        <a:buClrTx/>
                        <a:buSzTx/>
                        <a:buFont typeface="Arial" panose="020B0604020202020204" pitchFamily="34" charset="0"/>
                        <a:buNone/>
                        <a:tabLst/>
                        <a:defRPr/>
                      </a:pPr>
                      <a:r>
                        <a:rPr lang="fr-CA" sz="2400" b="1" kern="1200" noProof="0" dirty="0">
                          <a:solidFill>
                            <a:schemeClr val="tx1">
                              <a:lumMod val="65000"/>
                              <a:lumOff val="35000"/>
                            </a:schemeClr>
                          </a:solidFill>
                          <a:latin typeface="+mn-lt"/>
                          <a:ea typeface="+mn-ea"/>
                          <a:cs typeface="+mn-cs"/>
                        </a:rPr>
                        <a:t>Quoi :</a:t>
                      </a:r>
                      <a:r>
                        <a:rPr lang="fr-CA" sz="2400" b="1" kern="1200" baseline="0" noProof="0" dirty="0">
                          <a:solidFill>
                            <a:schemeClr val="tx1">
                              <a:lumMod val="65000"/>
                              <a:lumOff val="35000"/>
                            </a:schemeClr>
                          </a:solidFill>
                          <a:latin typeface="+mn-lt"/>
                          <a:ea typeface="+mn-ea"/>
                          <a:cs typeface="+mn-cs"/>
                        </a:rPr>
                        <a:t> les interventions </a:t>
                      </a:r>
                      <a:r>
                        <a:rPr lang="fr-FR" sz="2400" b="1" kern="1200" baseline="0" noProof="0" dirty="0">
                          <a:solidFill>
                            <a:schemeClr val="tx1">
                              <a:lumMod val="65000"/>
                              <a:lumOff val="35000"/>
                            </a:schemeClr>
                          </a:solidFill>
                          <a:latin typeface="+mn-lt"/>
                          <a:ea typeface="+mn-ea"/>
                          <a:cs typeface="+mn-cs"/>
                        </a:rPr>
                        <a:t>visant à traiter les conséquences </a:t>
                      </a:r>
                      <a:r>
                        <a:rPr lang="fr-CA" sz="2400" b="1" kern="1200" noProof="0" dirty="0">
                          <a:solidFill>
                            <a:schemeClr val="tx1">
                              <a:lumMod val="65000"/>
                              <a:lumOff val="35000"/>
                            </a:schemeClr>
                          </a:solidFill>
                          <a:latin typeface="Calibri" panose="020F0502020204030204" pitchFamily="34" charset="0"/>
                          <a:ea typeface="+mn-ea"/>
                          <a:cs typeface="Calibri" panose="020F0502020204030204" pitchFamily="34" charset="0"/>
                        </a:rPr>
                        <a:t>de la VBG après qu’elle se soit produite</a:t>
                      </a:r>
                      <a:endParaRPr lang="fr-CA" sz="2400" b="1" kern="1200" noProof="0" dirty="0">
                        <a:solidFill>
                          <a:schemeClr val="tx1">
                            <a:lumMod val="65000"/>
                            <a:lumOff val="35000"/>
                          </a:schemeClr>
                        </a:solidFill>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45709340"/>
                  </a:ext>
                </a:extLst>
              </a:tr>
              <a:tr h="783771">
                <a:tc>
                  <a:txBody>
                    <a:bodyPr/>
                    <a:lstStyle/>
                    <a:p>
                      <a:pPr marL="0" indent="-228600" algn="l" defTabSz="914400" rtl="0" eaLnBrk="1" fontAlgn="t" latinLnBrk="0" hangingPunct="1">
                        <a:lnSpc>
                          <a:spcPct val="90000"/>
                        </a:lnSpc>
                        <a:spcBef>
                          <a:spcPts val="1000"/>
                        </a:spcBef>
                        <a:buFont typeface="Arial" panose="020B0604020202020204" pitchFamily="34" charset="0"/>
                        <a:buNone/>
                      </a:pPr>
                      <a:r>
                        <a:rPr lang="fr-CA" sz="2400" b="1" kern="1200" noProof="0" dirty="0">
                          <a:solidFill>
                            <a:schemeClr val="tx1">
                              <a:lumMod val="65000"/>
                              <a:lumOff val="35000"/>
                            </a:schemeClr>
                          </a:solidFill>
                          <a:latin typeface="+mn-lt"/>
                          <a:ea typeface="+mn-ea"/>
                          <a:cs typeface="+mn-cs"/>
                        </a:rPr>
                        <a:t>Comment : lutte</a:t>
                      </a:r>
                      <a:r>
                        <a:rPr lang="fr-CA" sz="2400" b="1" kern="1200" baseline="0" noProof="0" dirty="0">
                          <a:solidFill>
                            <a:schemeClr val="tx1">
                              <a:lumMod val="65000"/>
                              <a:lumOff val="35000"/>
                            </a:schemeClr>
                          </a:solidFill>
                          <a:latin typeface="+mn-lt"/>
                          <a:ea typeface="+mn-ea"/>
                          <a:cs typeface="+mn-cs"/>
                        </a:rPr>
                        <a:t> contre les causes profondes</a:t>
                      </a:r>
                      <a:endParaRPr lang="fr-CA" sz="2400" b="1" kern="1200" noProof="0" dirty="0">
                        <a:solidFill>
                          <a:schemeClr val="tx1">
                            <a:lumMod val="65000"/>
                            <a:lumOff val="35000"/>
                          </a:schemeClr>
                        </a:solidFill>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indent="-228600" algn="l" defTabSz="914400" rtl="0" eaLnBrk="1" fontAlgn="t" latinLnBrk="0" hangingPunct="1">
                        <a:lnSpc>
                          <a:spcPct val="90000"/>
                        </a:lnSpc>
                        <a:spcBef>
                          <a:spcPts val="1000"/>
                        </a:spcBef>
                        <a:buFont typeface="Arial" panose="020B0604020202020204" pitchFamily="34" charset="0"/>
                        <a:buNone/>
                      </a:pPr>
                      <a:r>
                        <a:rPr lang="fr-CA" sz="2400" b="1" kern="1200" noProof="0" dirty="0">
                          <a:solidFill>
                            <a:schemeClr val="tx1">
                              <a:lumMod val="65000"/>
                              <a:lumOff val="35000"/>
                            </a:schemeClr>
                          </a:solidFill>
                          <a:latin typeface="+mn-lt"/>
                          <a:ea typeface="+mn-ea"/>
                          <a:cs typeface="+mn-cs"/>
                        </a:rPr>
                        <a:t>Comment: s’attaque</a:t>
                      </a:r>
                      <a:r>
                        <a:rPr lang="fr-CA" sz="2400" b="1" kern="1200" noProof="0" dirty="0">
                          <a:solidFill>
                            <a:schemeClr val="tx1">
                              <a:lumMod val="65000"/>
                              <a:lumOff val="35000"/>
                            </a:schemeClr>
                          </a:solidFill>
                          <a:latin typeface="Calibri" panose="020F0502020204030204" pitchFamily="34" charset="0"/>
                          <a:ea typeface="+mn-ea"/>
                          <a:cs typeface="Calibri" panose="020F0502020204030204" pitchFamily="34" charset="0"/>
                        </a:rPr>
                        <a:t> aux facteurs</a:t>
                      </a:r>
                      <a:r>
                        <a:rPr lang="fr-CA" sz="2400" b="1" kern="1200" baseline="0" noProof="0" dirty="0">
                          <a:solidFill>
                            <a:schemeClr val="tx1">
                              <a:lumMod val="65000"/>
                              <a:lumOff val="35000"/>
                            </a:schemeClr>
                          </a:solidFill>
                          <a:latin typeface="Calibri" panose="020F0502020204030204" pitchFamily="34" charset="0"/>
                          <a:ea typeface="+mn-ea"/>
                          <a:cs typeface="Calibri" panose="020F0502020204030204" pitchFamily="34" charset="0"/>
                        </a:rPr>
                        <a:t> contribuant à la VBG</a:t>
                      </a:r>
                      <a:endParaRPr lang="fr-CA" sz="2400" b="1" kern="1200" noProof="0" dirty="0">
                        <a:solidFill>
                          <a:schemeClr val="tx1">
                            <a:lumMod val="65000"/>
                            <a:lumOff val="35000"/>
                          </a:schemeClr>
                        </a:solidFill>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fr-CA" sz="2400" b="1" kern="1200" noProof="0" dirty="0">
                          <a:solidFill>
                            <a:schemeClr val="tx1">
                              <a:lumMod val="65000"/>
                              <a:lumOff val="35000"/>
                            </a:schemeClr>
                          </a:solidFill>
                          <a:latin typeface="+mn-lt"/>
                          <a:ea typeface="+mn-ea"/>
                          <a:cs typeface="+mn-cs"/>
                        </a:rPr>
                        <a:t>Comment : par le biais de services sp</a:t>
                      </a:r>
                      <a:r>
                        <a:rPr lang="fr-CA" sz="2400" b="1" kern="1200" noProof="0" dirty="0">
                          <a:solidFill>
                            <a:schemeClr val="tx1">
                              <a:lumMod val="65000"/>
                              <a:lumOff val="35000"/>
                            </a:schemeClr>
                          </a:solidFill>
                          <a:latin typeface="Calibri" panose="020F0502020204030204" pitchFamily="34" charset="0"/>
                          <a:ea typeface="+mn-ea"/>
                          <a:cs typeface="Calibri" panose="020F0502020204030204" pitchFamily="34" charset="0"/>
                        </a:rPr>
                        <a:t>écialisés</a:t>
                      </a:r>
                      <a:endParaRPr lang="fr-CA" sz="2400" b="1" kern="1200" noProof="0" dirty="0">
                        <a:solidFill>
                          <a:schemeClr val="tx1">
                            <a:lumMod val="65000"/>
                            <a:lumOff val="35000"/>
                          </a:schemeClr>
                        </a:solidFill>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60858470"/>
                  </a:ext>
                </a:extLst>
              </a:tr>
              <a:tr h="538843">
                <a:tc>
                  <a:txBody>
                    <a:bodyPr/>
                    <a:lstStyle/>
                    <a:p>
                      <a:pPr marL="0" indent="-228600" algn="l" defTabSz="914400" rtl="0" eaLnBrk="1" fontAlgn="b" latinLnBrk="0" hangingPunct="1">
                        <a:lnSpc>
                          <a:spcPct val="90000"/>
                        </a:lnSpc>
                        <a:spcBef>
                          <a:spcPts val="1000"/>
                        </a:spcBef>
                        <a:buFont typeface="Arial" panose="020B0604020202020204" pitchFamily="34" charset="0"/>
                        <a:buNone/>
                      </a:pPr>
                      <a:r>
                        <a:rPr lang="fr-CA" sz="2400" b="1" kern="1200" noProof="0">
                          <a:solidFill>
                            <a:schemeClr val="tx1">
                              <a:lumMod val="65000"/>
                              <a:lumOff val="35000"/>
                            </a:schemeClr>
                          </a:solidFill>
                          <a:latin typeface="+mn-lt"/>
                          <a:ea typeface="+mn-ea"/>
                          <a:cs typeface="+mn-cs"/>
                        </a:rPr>
                        <a:t>Des</a:t>
                      </a:r>
                      <a:r>
                        <a:rPr lang="fr-CA" sz="2400" b="1" kern="1200" baseline="0" noProof="0">
                          <a:solidFill>
                            <a:schemeClr val="tx1">
                              <a:lumMod val="65000"/>
                              <a:lumOff val="35000"/>
                            </a:schemeClr>
                          </a:solidFill>
                          <a:latin typeface="+mn-lt"/>
                          <a:ea typeface="+mn-ea"/>
                          <a:cs typeface="+mn-cs"/>
                        </a:rPr>
                        <a:t> e</a:t>
                      </a:r>
                      <a:r>
                        <a:rPr lang="fr-CA" sz="2400" b="1" kern="1200" noProof="0">
                          <a:solidFill>
                            <a:schemeClr val="tx1">
                              <a:lumMod val="65000"/>
                              <a:lumOff val="35000"/>
                            </a:schemeClr>
                          </a:solidFill>
                          <a:latin typeface="+mn-lt"/>
                          <a:ea typeface="+mn-ea"/>
                          <a:cs typeface="+mn-cs"/>
                        </a:rPr>
                        <a:t>xemples</a:t>
                      </a:r>
                      <a:r>
                        <a:rPr lang="fr-CA" sz="2400" b="1" kern="1200" baseline="0" noProof="0">
                          <a:solidFill>
                            <a:schemeClr val="tx1">
                              <a:lumMod val="65000"/>
                              <a:lumOff val="35000"/>
                            </a:schemeClr>
                          </a:solidFill>
                          <a:latin typeface="+mn-lt"/>
                          <a:ea typeface="+mn-ea"/>
                          <a:cs typeface="+mn-cs"/>
                        </a:rPr>
                        <a:t> ?</a:t>
                      </a:r>
                      <a:endParaRPr lang="fr-CA" sz="2400" b="1" kern="1200" noProof="0">
                        <a:solidFill>
                          <a:schemeClr val="tx1">
                            <a:lumMod val="65000"/>
                            <a:lumOff val="35000"/>
                          </a:schemeClr>
                        </a:solidFill>
                        <a:latin typeface="+mn-lt"/>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indent="-228600" algn="l" defTabSz="914400" rtl="0" eaLnBrk="1" fontAlgn="b" latinLnBrk="0" hangingPunct="1">
                        <a:lnSpc>
                          <a:spcPct val="90000"/>
                        </a:lnSpc>
                        <a:spcBef>
                          <a:spcPts val="1000"/>
                        </a:spcBef>
                        <a:buFont typeface="Arial" panose="020B0604020202020204" pitchFamily="34" charset="0"/>
                        <a:buNone/>
                      </a:pPr>
                      <a:r>
                        <a:rPr lang="fr-CA" sz="2400" b="1" kern="1200" noProof="0" dirty="0">
                          <a:solidFill>
                            <a:schemeClr val="tx1">
                              <a:lumMod val="65000"/>
                              <a:lumOff val="35000"/>
                            </a:schemeClr>
                          </a:solidFill>
                          <a:latin typeface="+mn-lt"/>
                          <a:ea typeface="+mn-ea"/>
                          <a:cs typeface="+mn-cs"/>
                        </a:rPr>
                        <a:t>Des</a:t>
                      </a:r>
                      <a:r>
                        <a:rPr lang="fr-CA" sz="2400" b="1" kern="1200" baseline="0" noProof="0" dirty="0">
                          <a:solidFill>
                            <a:schemeClr val="tx1">
                              <a:lumMod val="65000"/>
                              <a:lumOff val="35000"/>
                            </a:schemeClr>
                          </a:solidFill>
                          <a:latin typeface="+mn-lt"/>
                          <a:ea typeface="+mn-ea"/>
                          <a:cs typeface="+mn-cs"/>
                        </a:rPr>
                        <a:t> e</a:t>
                      </a:r>
                      <a:r>
                        <a:rPr lang="fr-CA" sz="2400" b="1" kern="1200" noProof="0" dirty="0">
                          <a:solidFill>
                            <a:schemeClr val="tx1">
                              <a:lumMod val="65000"/>
                              <a:lumOff val="35000"/>
                            </a:schemeClr>
                          </a:solidFill>
                          <a:latin typeface="+mn-lt"/>
                          <a:ea typeface="+mn-ea"/>
                          <a:cs typeface="+mn-cs"/>
                        </a:rPr>
                        <a:t>xemples</a:t>
                      </a:r>
                      <a:r>
                        <a:rPr lang="fr-CA" sz="2400" b="1" kern="1200" baseline="0" noProof="0" dirty="0">
                          <a:solidFill>
                            <a:schemeClr val="tx1">
                              <a:lumMod val="65000"/>
                              <a:lumOff val="35000"/>
                            </a:schemeClr>
                          </a:solidFill>
                          <a:latin typeface="+mn-lt"/>
                          <a:ea typeface="+mn-ea"/>
                          <a:cs typeface="+mn-cs"/>
                        </a:rPr>
                        <a:t> ?</a:t>
                      </a:r>
                      <a:endParaRPr lang="fr-CA" sz="2400" b="1" kern="1200" noProof="0" dirty="0">
                        <a:solidFill>
                          <a:schemeClr val="tx1">
                            <a:lumMod val="65000"/>
                            <a:lumOff val="35000"/>
                          </a:schemeClr>
                        </a:solidFill>
                        <a:latin typeface="+mn-lt"/>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indent="-228600" algn="l" defTabSz="914400" rtl="0" eaLnBrk="1" fontAlgn="b" latinLnBrk="0" hangingPunct="1">
                        <a:lnSpc>
                          <a:spcPct val="90000"/>
                        </a:lnSpc>
                        <a:spcBef>
                          <a:spcPts val="1000"/>
                        </a:spcBef>
                        <a:buFont typeface="Arial" panose="020B0604020202020204" pitchFamily="34" charset="0"/>
                        <a:buNone/>
                      </a:pPr>
                      <a:r>
                        <a:rPr lang="fr-CA" sz="2400" b="1" kern="1200" noProof="0">
                          <a:solidFill>
                            <a:schemeClr val="tx1">
                              <a:lumMod val="65000"/>
                              <a:lumOff val="35000"/>
                            </a:schemeClr>
                          </a:solidFill>
                          <a:latin typeface="+mn-lt"/>
                          <a:ea typeface="+mn-ea"/>
                          <a:cs typeface="+mn-cs"/>
                        </a:rPr>
                        <a:t>Des exemples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42587701"/>
                  </a:ext>
                </a:extLst>
              </a:tr>
              <a:tr h="2105798">
                <a:tc>
                  <a:txBody>
                    <a:bodyPr/>
                    <a:lstStyle/>
                    <a:p>
                      <a:pPr algn="l" fontAlgn="t"/>
                      <a:r>
                        <a:rPr lang="fr-CA" sz="2400" b="1" kern="1200" noProof="0">
                          <a:solidFill>
                            <a:schemeClr val="tx1">
                              <a:lumMod val="65000"/>
                              <a:lumOff val="35000"/>
                            </a:schemeClr>
                          </a:solidFill>
                          <a:latin typeface="+mn-lt"/>
                          <a:ea typeface="+mn-ea"/>
                          <a:cs typeface="+mn-cs"/>
                        </a:rPr>
                        <a:t>Qui :  TOUS les acteurs humanitaires, les gouvernements,</a:t>
                      </a:r>
                      <a:r>
                        <a:rPr lang="fr-CA" sz="2400" b="1" kern="1200" baseline="0" noProof="0">
                          <a:solidFill>
                            <a:schemeClr val="tx1">
                              <a:lumMod val="65000"/>
                              <a:lumOff val="35000"/>
                            </a:schemeClr>
                          </a:solidFill>
                          <a:latin typeface="+mn-lt"/>
                          <a:ea typeface="+mn-ea"/>
                          <a:cs typeface="+mn-cs"/>
                        </a:rPr>
                        <a:t> les communaut</a:t>
                      </a:r>
                      <a:r>
                        <a:rPr lang="fr-CA" sz="2400" b="1" kern="1200" baseline="0" noProof="0">
                          <a:solidFill>
                            <a:schemeClr val="tx1">
                              <a:lumMod val="65000"/>
                              <a:lumOff val="35000"/>
                            </a:schemeClr>
                          </a:solidFill>
                          <a:latin typeface="Calibri" panose="020F0502020204030204" pitchFamily="34" charset="0"/>
                          <a:ea typeface="+mn-ea"/>
                          <a:cs typeface="Calibri" panose="020F0502020204030204" pitchFamily="34" charset="0"/>
                        </a:rPr>
                        <a:t>és… tout le monde !</a:t>
                      </a:r>
                      <a:endParaRPr lang="fr-CA" sz="2400" b="1" kern="1200" noProof="0">
                        <a:solidFill>
                          <a:schemeClr val="tx1">
                            <a:lumMod val="65000"/>
                            <a:lumOff val="35000"/>
                          </a:schemeClr>
                        </a:solidFill>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fr-CA" sz="2400" b="1" kern="1200" noProof="0">
                          <a:solidFill>
                            <a:schemeClr val="tx1">
                              <a:lumMod val="65000"/>
                              <a:lumOff val="35000"/>
                            </a:schemeClr>
                          </a:solidFill>
                          <a:latin typeface="+mn-lt"/>
                          <a:ea typeface="+mn-ea"/>
                          <a:cs typeface="+mn-cs"/>
                        </a:rPr>
                        <a:t>Qui :  TOUS les acteurs humanitaires, les gouvernements,</a:t>
                      </a:r>
                      <a:r>
                        <a:rPr lang="fr-CA" sz="2400" b="1" kern="1200" baseline="0" noProof="0">
                          <a:solidFill>
                            <a:schemeClr val="tx1">
                              <a:lumMod val="65000"/>
                              <a:lumOff val="35000"/>
                            </a:schemeClr>
                          </a:solidFill>
                          <a:latin typeface="+mn-lt"/>
                          <a:ea typeface="+mn-ea"/>
                          <a:cs typeface="+mn-cs"/>
                        </a:rPr>
                        <a:t> les communaut</a:t>
                      </a:r>
                      <a:r>
                        <a:rPr lang="fr-CA" sz="2400" b="1" kern="1200" baseline="0" noProof="0">
                          <a:solidFill>
                            <a:schemeClr val="tx1">
                              <a:lumMod val="65000"/>
                              <a:lumOff val="35000"/>
                            </a:schemeClr>
                          </a:solidFill>
                          <a:latin typeface="Calibri" panose="020F0502020204030204" pitchFamily="34" charset="0"/>
                          <a:ea typeface="+mn-ea"/>
                          <a:cs typeface="Calibri" panose="020F0502020204030204" pitchFamily="34" charset="0"/>
                        </a:rPr>
                        <a:t>és… tout le monde !</a:t>
                      </a:r>
                      <a:endParaRPr lang="fr-CA" sz="2400" b="1" kern="1200" noProof="0">
                        <a:solidFill>
                          <a:schemeClr val="tx1">
                            <a:lumMod val="65000"/>
                            <a:lumOff val="35000"/>
                          </a:schemeClr>
                        </a:solidFill>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fr-CA" sz="2400" b="1" kern="1200" noProof="0" dirty="0">
                          <a:solidFill>
                            <a:schemeClr val="tx1">
                              <a:lumMod val="65000"/>
                              <a:lumOff val="35000"/>
                            </a:schemeClr>
                          </a:solidFill>
                          <a:latin typeface="+mn-lt"/>
                          <a:ea typeface="+mn-ea"/>
                          <a:cs typeface="+mn-cs"/>
                        </a:rPr>
                        <a:t>Qui : les sp</a:t>
                      </a:r>
                      <a:r>
                        <a:rPr lang="fr-CA" sz="2400" b="1" kern="1200" noProof="0" dirty="0">
                          <a:solidFill>
                            <a:schemeClr val="tx1">
                              <a:lumMod val="65000"/>
                              <a:lumOff val="35000"/>
                            </a:schemeClr>
                          </a:solidFill>
                          <a:latin typeface="Calibri" panose="020F0502020204030204" pitchFamily="34" charset="0"/>
                          <a:ea typeface="+mn-ea"/>
                          <a:cs typeface="Calibri" panose="020F0502020204030204" pitchFamily="34" charset="0"/>
                        </a:rPr>
                        <a:t>écialistes de la VBG, de la santé et de la protection qui</a:t>
                      </a:r>
                      <a:r>
                        <a:rPr lang="fr-CA" sz="2400" b="1" kern="1200" baseline="0" noProof="0" dirty="0">
                          <a:solidFill>
                            <a:schemeClr val="tx1">
                              <a:lumMod val="65000"/>
                              <a:lumOff val="35000"/>
                            </a:schemeClr>
                          </a:solidFill>
                          <a:latin typeface="Calibri" panose="020F0502020204030204" pitchFamily="34" charset="0"/>
                          <a:ea typeface="+mn-ea"/>
                          <a:cs typeface="Calibri" panose="020F0502020204030204" pitchFamily="34" charset="0"/>
                        </a:rPr>
                        <a:t> ont reçu des formations appropriées</a:t>
                      </a:r>
                      <a:endParaRPr lang="fr-CA" sz="2400" b="1" kern="1200" noProof="0" dirty="0">
                        <a:solidFill>
                          <a:schemeClr val="tx1">
                            <a:lumMod val="65000"/>
                            <a:lumOff val="35000"/>
                          </a:schemeClr>
                        </a:solidFill>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43990247"/>
                  </a:ext>
                </a:extLst>
              </a:tr>
            </a:tbl>
          </a:graphicData>
        </a:graphic>
      </p:graphicFrame>
      <p:sp>
        <p:nvSpPr>
          <p:cNvPr id="2" name="Title 1"/>
          <p:cNvSpPr>
            <a:spLocks noGrp="1"/>
          </p:cNvSpPr>
          <p:nvPr>
            <p:ph type="title"/>
          </p:nvPr>
        </p:nvSpPr>
        <p:spPr>
          <a:xfrm>
            <a:off x="0" y="0"/>
            <a:ext cx="12403015" cy="750277"/>
          </a:xfrm>
        </p:spPr>
        <p:txBody>
          <a:bodyPr>
            <a:noAutofit/>
          </a:bodyPr>
          <a:lstStyle/>
          <a:p>
            <a:r>
              <a:rPr lang="en-US" sz="3200" dirty="0">
                <a:solidFill>
                  <a:schemeClr val="tx1">
                    <a:lumMod val="65000"/>
                    <a:lumOff val="35000"/>
                  </a:schemeClr>
                </a:solidFill>
                <a:latin typeface="Arial" panose="020B0604020202020204" pitchFamily="34" charset="0"/>
                <a:cs typeface="Arial" panose="020B0604020202020204" pitchFamily="34" charset="0"/>
              </a:rPr>
              <a:t>La </a:t>
            </a:r>
            <a:r>
              <a:rPr lang="en-US" sz="3200" dirty="0" err="1">
                <a:solidFill>
                  <a:schemeClr val="tx1">
                    <a:lumMod val="65000"/>
                    <a:lumOff val="35000"/>
                  </a:schemeClr>
                </a:solidFill>
                <a:latin typeface="Arial" panose="020B0604020202020204" pitchFamily="34" charset="0"/>
                <a:cs typeface="Arial" panose="020B0604020202020204" pitchFamily="34" charset="0"/>
              </a:rPr>
              <a:t>différence</a:t>
            </a:r>
            <a:r>
              <a:rPr lang="en-US" sz="3200" dirty="0">
                <a:solidFill>
                  <a:schemeClr val="tx1">
                    <a:lumMod val="65000"/>
                    <a:lumOff val="35000"/>
                  </a:schemeClr>
                </a:solidFill>
                <a:latin typeface="Arial" panose="020B0604020202020204" pitchFamily="34" charset="0"/>
                <a:cs typeface="Arial" panose="020B0604020202020204" pitchFamily="34" charset="0"/>
              </a:rPr>
              <a:t> entre les interventions </a:t>
            </a:r>
            <a:r>
              <a:rPr lang="en-US" sz="3200" dirty="0" err="1">
                <a:solidFill>
                  <a:schemeClr val="tx1">
                    <a:lumMod val="65000"/>
                    <a:lumOff val="35000"/>
                  </a:schemeClr>
                </a:solidFill>
                <a:latin typeface="Arial" panose="020B0604020202020204" pitchFamily="34" charset="0"/>
                <a:cs typeface="Arial" panose="020B0604020202020204" pitchFamily="34" charset="0"/>
              </a:rPr>
              <a:t>ciblant</a:t>
            </a:r>
            <a:r>
              <a:rPr lang="en-US" sz="3200" dirty="0">
                <a:solidFill>
                  <a:schemeClr val="tx1">
                    <a:lumMod val="65000"/>
                    <a:lumOff val="35000"/>
                  </a:schemeClr>
                </a:solidFill>
                <a:latin typeface="Arial" panose="020B0604020202020204" pitchFamily="34" charset="0"/>
                <a:cs typeface="Arial" panose="020B0604020202020204" pitchFamily="34" charset="0"/>
              </a:rPr>
              <a:t> la violence </a:t>
            </a:r>
            <a:r>
              <a:rPr lang="en-US" sz="3200" dirty="0" err="1">
                <a:solidFill>
                  <a:schemeClr val="tx1">
                    <a:lumMod val="65000"/>
                    <a:lumOff val="35000"/>
                  </a:schemeClr>
                </a:solidFill>
                <a:latin typeface="Arial" panose="020B0604020202020204" pitchFamily="34" charset="0"/>
                <a:cs typeface="Arial" panose="020B0604020202020204" pitchFamily="34" charset="0"/>
              </a:rPr>
              <a:t>basée</a:t>
            </a:r>
            <a:r>
              <a:rPr lang="en-US" sz="3200" dirty="0">
                <a:solidFill>
                  <a:schemeClr val="tx1">
                    <a:lumMod val="65000"/>
                    <a:lumOff val="35000"/>
                  </a:schemeClr>
                </a:solidFill>
                <a:latin typeface="Arial" panose="020B0604020202020204" pitchFamily="34" charset="0"/>
                <a:cs typeface="Arial" panose="020B0604020202020204" pitchFamily="34" charset="0"/>
              </a:rPr>
              <a:t> sur le genre</a:t>
            </a:r>
          </a:p>
        </p:txBody>
      </p:sp>
    </p:spTree>
    <p:extLst>
      <p:ext uri="{BB962C8B-B14F-4D97-AF65-F5344CB8AC3E}">
        <p14:creationId xmlns:p14="http://schemas.microsoft.com/office/powerpoint/2010/main" val="190808266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30629"/>
            <a:ext cx="12192000" cy="1045029"/>
          </a:xfrm>
        </p:spPr>
        <p:txBody>
          <a:bodyPr>
            <a:normAutofit/>
          </a:bodyPr>
          <a:lstStyle/>
          <a:p>
            <a:r>
              <a:rPr lang="en-US" sz="3000" dirty="0" err="1">
                <a:solidFill>
                  <a:prstClr val="black">
                    <a:lumMod val="65000"/>
                    <a:lumOff val="35000"/>
                  </a:prstClr>
                </a:solidFill>
                <a:latin typeface="Arial" pitchFamily="34"/>
                <a:ea typeface="+mn-ea"/>
                <a:cs typeface="Arial" pitchFamily="34"/>
              </a:rPr>
              <a:t>Exemples</a:t>
            </a:r>
            <a:r>
              <a:rPr lang="en-US" sz="3000" dirty="0">
                <a:solidFill>
                  <a:prstClr val="black">
                    <a:lumMod val="65000"/>
                    <a:lumOff val="35000"/>
                  </a:prstClr>
                </a:solidFill>
                <a:latin typeface="Arial" pitchFamily="34"/>
                <a:ea typeface="+mn-ea"/>
                <a:cs typeface="Arial" pitchFamily="34"/>
              </a:rPr>
              <a:t> de </a:t>
            </a:r>
            <a:r>
              <a:rPr lang="en-US" sz="3000" dirty="0" err="1">
                <a:solidFill>
                  <a:prstClr val="black">
                    <a:lumMod val="65000"/>
                    <a:lumOff val="35000"/>
                  </a:prstClr>
                </a:solidFill>
                <a:latin typeface="Arial" pitchFamily="34"/>
                <a:ea typeface="+mn-ea"/>
                <a:cs typeface="Arial" pitchFamily="34"/>
              </a:rPr>
              <a:t>considérations</a:t>
            </a:r>
            <a:r>
              <a:rPr lang="en-US" sz="3000" dirty="0">
                <a:solidFill>
                  <a:prstClr val="black">
                    <a:lumMod val="65000"/>
                    <a:lumOff val="35000"/>
                  </a:prstClr>
                </a:solidFill>
                <a:latin typeface="Arial" pitchFamily="34"/>
                <a:ea typeface="+mn-ea"/>
                <a:cs typeface="Arial" pitchFamily="34"/>
              </a:rPr>
              <a:t> de genre et de VBG pour la </a:t>
            </a:r>
            <a:r>
              <a:rPr lang="en-US" sz="3000" dirty="0" err="1">
                <a:solidFill>
                  <a:prstClr val="black">
                    <a:lumMod val="65000"/>
                    <a:lumOff val="35000"/>
                  </a:prstClr>
                </a:solidFill>
                <a:latin typeface="Arial" pitchFamily="34"/>
                <a:ea typeface="+mn-ea"/>
                <a:cs typeface="Arial" pitchFamily="34"/>
              </a:rPr>
              <a:t>mise</a:t>
            </a:r>
            <a:r>
              <a:rPr lang="en-US" sz="3000" dirty="0">
                <a:solidFill>
                  <a:prstClr val="black">
                    <a:lumMod val="65000"/>
                    <a:lumOff val="35000"/>
                  </a:prstClr>
                </a:solidFill>
                <a:latin typeface="Arial" pitchFamily="34"/>
                <a:ea typeface="+mn-ea"/>
                <a:cs typeface="Arial" pitchFamily="34"/>
              </a:rPr>
              <a:t> </a:t>
            </a:r>
            <a:r>
              <a:rPr lang="en-US" sz="3000" dirty="0" err="1">
                <a:solidFill>
                  <a:prstClr val="black">
                    <a:lumMod val="65000"/>
                    <a:lumOff val="35000"/>
                  </a:prstClr>
                </a:solidFill>
                <a:latin typeface="Arial" pitchFamily="34"/>
                <a:ea typeface="+mn-ea"/>
                <a:cs typeface="Arial" pitchFamily="34"/>
              </a:rPr>
              <a:t>en</a:t>
            </a:r>
            <a:r>
              <a:rPr lang="en-US" sz="3000" dirty="0">
                <a:solidFill>
                  <a:prstClr val="black">
                    <a:lumMod val="65000"/>
                    <a:lumOff val="35000"/>
                  </a:prstClr>
                </a:solidFill>
                <a:latin typeface="Arial" pitchFamily="34"/>
                <a:ea typeface="+mn-ea"/>
                <a:cs typeface="Arial" pitchFamily="34"/>
              </a:rPr>
              <a:t> </a:t>
            </a:r>
            <a:r>
              <a:rPr lang="en-US" sz="3000" dirty="0" err="1">
                <a:solidFill>
                  <a:prstClr val="black">
                    <a:lumMod val="65000"/>
                    <a:lumOff val="35000"/>
                  </a:prstClr>
                </a:solidFill>
                <a:latin typeface="Arial" pitchFamily="34"/>
                <a:ea typeface="+mn-ea"/>
                <a:cs typeface="Arial" pitchFamily="34"/>
              </a:rPr>
              <a:t>œuvre</a:t>
            </a:r>
            <a:endParaRPr lang="en-US" dirty="0"/>
          </a:p>
        </p:txBody>
      </p:sp>
      <p:sp>
        <p:nvSpPr>
          <p:cNvPr id="3" name="Content Placeholder 2"/>
          <p:cNvSpPr>
            <a:spLocks noGrp="1"/>
          </p:cNvSpPr>
          <p:nvPr>
            <p:ph idx="4294967295"/>
          </p:nvPr>
        </p:nvSpPr>
        <p:spPr>
          <a:xfrm>
            <a:off x="0" y="1143000"/>
            <a:ext cx="12192000" cy="5033963"/>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sz="3200" b="1" kern="0" dirty="0" err="1">
                <a:solidFill>
                  <a:schemeClr val="tx1">
                    <a:lumMod val="65000"/>
                    <a:lumOff val="35000"/>
                  </a:schemeClr>
                </a:solidFill>
              </a:rPr>
              <a:t>Dans</a:t>
            </a:r>
            <a:r>
              <a:rPr lang="en-US" sz="3200" b="1" kern="0" dirty="0">
                <a:solidFill>
                  <a:schemeClr val="tx1">
                    <a:lumMod val="65000"/>
                    <a:lumOff val="35000"/>
                  </a:schemeClr>
                </a:solidFill>
              </a:rPr>
              <a:t> les situations </a:t>
            </a:r>
            <a:r>
              <a:rPr lang="en-US" sz="3200" b="1" kern="0" dirty="0" err="1">
                <a:solidFill>
                  <a:schemeClr val="tx1">
                    <a:lumMod val="65000"/>
                    <a:lumOff val="35000"/>
                  </a:schemeClr>
                </a:solidFill>
              </a:rPr>
              <a:t>où</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l’alimentation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complémentaire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est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fournie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selon</a:t>
            </a:r>
            <a:r>
              <a:rPr lang="en-US" sz="3200" b="1" kern="0" dirty="0">
                <a:solidFill>
                  <a:schemeClr val="tx1">
                    <a:lumMod val="65000"/>
                    <a:lumOff val="35000"/>
                  </a:schemeClr>
                </a:solidFill>
              </a:rPr>
              <a:t> des </a:t>
            </a:r>
            <a:r>
              <a:rPr lang="en-US" sz="3200" b="1" kern="0" dirty="0" err="1">
                <a:solidFill>
                  <a:schemeClr val="tx1">
                    <a:lumMod val="65000"/>
                    <a:lumOff val="35000"/>
                  </a:schemeClr>
                </a:solidFill>
              </a:rPr>
              <a:t>horaires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il</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faut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travailler</a:t>
            </a:r>
            <a:r>
              <a:rPr lang="en-US" sz="3200" b="1" kern="0" dirty="0">
                <a:solidFill>
                  <a:schemeClr val="tx1">
                    <a:lumMod val="65000"/>
                    <a:lumOff val="35000"/>
                  </a:schemeClr>
                </a:solidFill>
              </a:rPr>
              <a:t> avec </a:t>
            </a:r>
            <a:r>
              <a:rPr lang="en-US" sz="3200" b="1" kern="0" dirty="0" err="1">
                <a:solidFill>
                  <a:schemeClr val="tx1">
                    <a:lumMod val="65000"/>
                    <a:lumOff val="35000"/>
                  </a:schemeClr>
                </a:solidFill>
              </a:rPr>
              <a:t>tous</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utilisateur</a:t>
            </a:r>
            <a:r>
              <a:rPr lang="en-US" sz="3200" b="1" kern="0" dirty="0">
                <a:solidFill>
                  <a:schemeClr val="tx1">
                    <a:lumMod val="65000"/>
                    <a:lumOff val="35000"/>
                  </a:schemeClr>
                </a:solidFill>
              </a:rPr>
              <a:t>(-trice) pour </a:t>
            </a:r>
            <a:r>
              <a:rPr lang="en-US" sz="3200" b="1" kern="0" dirty="0" err="1">
                <a:solidFill>
                  <a:schemeClr val="tx1">
                    <a:lumMod val="65000"/>
                    <a:lumOff val="35000"/>
                  </a:schemeClr>
                </a:solidFill>
              </a:rPr>
              <a:t>planifier</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horaires</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manière</a:t>
            </a:r>
            <a:r>
              <a:rPr lang="en-US" sz="3200" b="1" kern="0" dirty="0">
                <a:solidFill>
                  <a:schemeClr val="tx1">
                    <a:lumMod val="65000"/>
                    <a:lumOff val="35000"/>
                  </a:schemeClr>
                </a:solidFill>
              </a:rPr>
              <a:t> à </a:t>
            </a:r>
            <a:r>
              <a:rPr lang="en-US" sz="3200" b="1" kern="0" dirty="0" err="1">
                <a:solidFill>
                  <a:schemeClr val="tx1">
                    <a:lumMod val="65000"/>
                    <a:lumOff val="35000"/>
                  </a:schemeClr>
                </a:solidFill>
              </a:rPr>
              <a:t>ce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qu’ils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soient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pratiques</a:t>
            </a:r>
            <a:r>
              <a:rPr lang="en-US" sz="3200" b="1" kern="0" dirty="0">
                <a:solidFill>
                  <a:schemeClr val="tx1">
                    <a:lumMod val="65000"/>
                    <a:lumOff val="35000"/>
                  </a:schemeClr>
                </a:solidFill>
              </a:rPr>
              <a:t> et </a:t>
            </a:r>
            <a:r>
              <a:rPr lang="en-US" sz="3200" b="1" kern="0" dirty="0" err="1">
                <a:solidFill>
                  <a:schemeClr val="tx1">
                    <a:lumMod val="65000"/>
                    <a:lumOff val="35000"/>
                  </a:schemeClr>
                </a:solidFill>
              </a:rPr>
              <a:t>sûrs</a:t>
            </a:r>
            <a:r>
              <a:rPr lang="en-US" sz="3200" b="1" kern="0" dirty="0">
                <a:solidFill>
                  <a:schemeClr val="tx1">
                    <a:lumMod val="65000"/>
                    <a:lumOff val="35000"/>
                  </a:schemeClr>
                </a:solidFill>
              </a:rPr>
              <a:t> pour les femmes, les </a:t>
            </a:r>
            <a:r>
              <a:rPr lang="en-US" sz="3200" b="1" kern="0" dirty="0" err="1">
                <a:solidFill>
                  <a:schemeClr val="tx1">
                    <a:lumMod val="65000"/>
                    <a:lumOff val="35000"/>
                  </a:schemeClr>
                </a:solidFill>
              </a:rPr>
              <a:t>filles</a:t>
            </a:r>
            <a:r>
              <a:rPr lang="en-US" sz="3200" b="1" kern="0" dirty="0">
                <a:solidFill>
                  <a:schemeClr val="tx1">
                    <a:lumMod val="65000"/>
                    <a:lumOff val="35000"/>
                  </a:schemeClr>
                </a:solidFill>
              </a:rPr>
              <a:t> et les </a:t>
            </a:r>
            <a:r>
              <a:rPr lang="en-US" sz="3200" b="1" kern="0" dirty="0" err="1">
                <a:solidFill>
                  <a:schemeClr val="tx1">
                    <a:lumMod val="65000"/>
                    <a:lumOff val="35000"/>
                  </a:schemeClr>
                </a:solidFill>
              </a:rPr>
              <a:t>autres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groupes</a:t>
            </a:r>
            <a:r>
              <a:rPr lang="en-US" sz="3200" b="1" kern="0" dirty="0">
                <a:solidFill>
                  <a:schemeClr val="tx1">
                    <a:lumMod val="65000"/>
                    <a:lumOff val="35000"/>
                  </a:schemeClr>
                </a:solidFill>
              </a:rPr>
              <a:t> à </a:t>
            </a:r>
            <a:r>
              <a:rPr lang="en-US" sz="3200" b="1" kern="0" dirty="0" err="1">
                <a:solidFill>
                  <a:schemeClr val="tx1">
                    <a:lumMod val="65000"/>
                    <a:lumOff val="35000"/>
                  </a:schemeClr>
                </a:solidFill>
              </a:rPr>
              <a:t>risque</a:t>
            </a:r>
            <a:r>
              <a:rPr lang="en-US" sz="3200" b="1" kern="0" dirty="0">
                <a:solidFill>
                  <a:schemeClr val="tx1">
                    <a:lumMod val="65000"/>
                    <a:lumOff val="35000"/>
                  </a:schemeClr>
                </a:solidFill>
              </a:rPr>
              <a:t>.</a:t>
            </a:r>
          </a:p>
          <a:p>
            <a:pPr marL="0" indent="0">
              <a:buNone/>
            </a:pPr>
            <a:endParaRPr lang="en-US" sz="3200" b="1" kern="0" dirty="0">
              <a:solidFill>
                <a:schemeClr val="tx1">
                  <a:lumMod val="65000"/>
                  <a:lumOff val="35000"/>
                </a:schemeClr>
              </a:solidFill>
            </a:endParaRPr>
          </a:p>
          <a:p>
            <a:pPr lvl="0"/>
            <a:r>
              <a:rPr lang="en-US" sz="3200" b="1" kern="0" dirty="0" err="1">
                <a:solidFill>
                  <a:schemeClr val="tx1">
                    <a:lumMod val="65000"/>
                    <a:lumOff val="35000"/>
                  </a:schemeClr>
                </a:solidFill>
              </a:rPr>
              <a:t>Développer</a:t>
            </a:r>
            <a:r>
              <a:rPr lang="en-US" sz="3200" b="1" kern="0" dirty="0">
                <a:solidFill>
                  <a:schemeClr val="tx1">
                    <a:lumMod val="65000"/>
                    <a:lumOff val="35000"/>
                  </a:schemeClr>
                </a:solidFill>
              </a:rPr>
              <a:t> des </a:t>
            </a:r>
            <a:r>
              <a:rPr lang="en-US" sz="3200" b="1" kern="0" dirty="0" err="1">
                <a:solidFill>
                  <a:schemeClr val="tx1">
                    <a:lumMod val="65000"/>
                    <a:lumOff val="35000"/>
                  </a:schemeClr>
                </a:solidFill>
              </a:rPr>
              <a:t>programmes</a:t>
            </a:r>
            <a:r>
              <a:rPr lang="en-US" sz="3200" b="1" kern="0" dirty="0">
                <a:solidFill>
                  <a:schemeClr val="tx1">
                    <a:lumMod val="65000"/>
                    <a:lumOff val="35000"/>
                  </a:schemeClr>
                </a:solidFill>
              </a:rPr>
              <a:t> de nutrition avec </a:t>
            </a:r>
            <a:r>
              <a:rPr lang="en-US" sz="3200" b="1" kern="0" dirty="0" err="1">
                <a:solidFill>
                  <a:schemeClr val="tx1">
                    <a:lumMod val="65000"/>
                    <a:lumOff val="35000"/>
                  </a:schemeClr>
                </a:solidFill>
              </a:rPr>
              <a:t>une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compréhension</a:t>
            </a:r>
            <a:r>
              <a:rPr lang="en-US" sz="3200" b="1" kern="0" dirty="0">
                <a:solidFill>
                  <a:schemeClr val="tx1">
                    <a:lumMod val="65000"/>
                    <a:lumOff val="35000"/>
                  </a:schemeClr>
                </a:solidFill>
              </a:rPr>
              <a:t> de la </a:t>
            </a:r>
            <a:r>
              <a:rPr lang="en-US" sz="3200" b="1" kern="0" dirty="0" err="1">
                <a:solidFill>
                  <a:schemeClr val="tx1">
                    <a:lumMod val="65000"/>
                    <a:lumOff val="35000"/>
                  </a:schemeClr>
                </a:solidFill>
              </a:rPr>
              <a:t>dynamique</a:t>
            </a:r>
            <a:r>
              <a:rPr lang="en-US" sz="3200" b="1" kern="0" dirty="0">
                <a:solidFill>
                  <a:schemeClr val="tx1">
                    <a:lumMod val="65000"/>
                    <a:lumOff val="35000"/>
                  </a:schemeClr>
                </a:solidFill>
              </a:rPr>
              <a:t> des ménages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matière</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consommation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alimentaire</a:t>
            </a:r>
            <a:r>
              <a:rPr lang="en-US" sz="3200" b="1" kern="0" dirty="0">
                <a:solidFill>
                  <a:schemeClr val="tx1">
                    <a:lumMod val="65000"/>
                    <a:lumOff val="35000"/>
                  </a:schemeClr>
                </a:solidFill>
              </a:rPr>
              <a:t> et de </a:t>
            </a:r>
            <a:r>
              <a:rPr lang="en-US" sz="3200" b="1" kern="0" dirty="0" err="1">
                <a:solidFill>
                  <a:schemeClr val="tx1">
                    <a:lumMod val="65000"/>
                    <a:lumOff val="35000"/>
                  </a:schemeClr>
                </a:solidFill>
              </a:rPr>
              <a:t>l’impact</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cette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dynamique</a:t>
            </a:r>
            <a:r>
              <a:rPr lang="en-US" sz="3200" b="1" kern="0" dirty="0">
                <a:solidFill>
                  <a:schemeClr val="tx1">
                    <a:lumMod val="65000"/>
                    <a:lumOff val="35000"/>
                  </a:schemeClr>
                </a:solidFill>
              </a:rPr>
              <a:t> sur la santé et </a:t>
            </a:r>
            <a:r>
              <a:rPr lang="en-US" sz="3200" b="1" kern="0" dirty="0" err="1">
                <a:solidFill>
                  <a:schemeClr val="tx1">
                    <a:lumMod val="65000"/>
                    <a:lumOff val="35000"/>
                  </a:schemeClr>
                </a:solidFill>
              </a:rPr>
              <a:t>l’état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nutritionnel</a:t>
            </a:r>
            <a:r>
              <a:rPr lang="en-US" sz="3200" b="1" kern="0" dirty="0">
                <a:solidFill>
                  <a:schemeClr val="tx1">
                    <a:lumMod val="65000"/>
                    <a:lumOff val="35000"/>
                  </a:schemeClr>
                </a:solidFill>
              </a:rPr>
              <a:t> des </a:t>
            </a:r>
            <a:r>
              <a:rPr lang="en-US" sz="3200" b="1" kern="0" dirty="0" err="1">
                <a:solidFill>
                  <a:schemeClr val="tx1">
                    <a:lumMod val="65000"/>
                    <a:lumOff val="35000"/>
                  </a:schemeClr>
                </a:solidFill>
              </a:rPr>
              <a:t>membres</a:t>
            </a:r>
            <a:r>
              <a:rPr lang="en-US" sz="3200" b="1" kern="0" dirty="0">
                <a:solidFill>
                  <a:schemeClr val="tx1">
                    <a:lumMod val="65000"/>
                    <a:lumOff val="35000"/>
                  </a:schemeClr>
                </a:solidFill>
              </a:rPr>
              <a:t> de la </a:t>
            </a:r>
            <a:r>
              <a:rPr lang="en-US" sz="3200" b="1" kern="0" dirty="0" err="1">
                <a:solidFill>
                  <a:schemeClr val="tx1">
                    <a:lumMod val="65000"/>
                    <a:lumOff val="35000"/>
                  </a:schemeClr>
                </a:solidFill>
              </a:rPr>
              <a:t>famille</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différentes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manières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souvent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sexospécifiques</a:t>
            </a:r>
            <a:r>
              <a:rPr lang="en-US" sz="3200" b="1" kern="0" dirty="0">
                <a:solidFill>
                  <a:schemeClr val="tx1">
                    <a:lumMod val="65000"/>
                    <a:lumOff val="35000"/>
                  </a:schemeClr>
                </a:solidFill>
              </a:rPr>
              <a:t>). </a:t>
            </a:r>
          </a:p>
          <a:p>
            <a:endParaRPr lang="en-US" dirty="0"/>
          </a:p>
        </p:txBody>
      </p:sp>
    </p:spTree>
    <p:extLst>
      <p:ext uri="{BB962C8B-B14F-4D97-AF65-F5344CB8AC3E}">
        <p14:creationId xmlns:p14="http://schemas.microsoft.com/office/powerpoint/2010/main" val="80376448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0" y="-130629"/>
            <a:ext cx="12192000" cy="1045029"/>
          </a:xfrm>
        </p:spPr>
        <p:txBody>
          <a:bodyPr>
            <a:normAutofit/>
          </a:bodyPr>
          <a:lstStyle/>
          <a:p>
            <a:r>
              <a:rPr lang="en-US" sz="3000" dirty="0" err="1">
                <a:solidFill>
                  <a:prstClr val="black">
                    <a:lumMod val="65000"/>
                    <a:lumOff val="35000"/>
                  </a:prstClr>
                </a:solidFill>
                <a:latin typeface="Arial" pitchFamily="34"/>
                <a:cs typeface="Arial" pitchFamily="34"/>
              </a:rPr>
              <a:t>Exemples</a:t>
            </a:r>
            <a:r>
              <a:rPr lang="en-US" sz="3000" dirty="0">
                <a:solidFill>
                  <a:prstClr val="black">
                    <a:lumMod val="65000"/>
                    <a:lumOff val="35000"/>
                  </a:prstClr>
                </a:solidFill>
                <a:latin typeface="Arial" pitchFamily="34"/>
                <a:cs typeface="Arial" pitchFamily="34"/>
              </a:rPr>
              <a:t> de </a:t>
            </a:r>
            <a:r>
              <a:rPr lang="en-US" sz="3000" dirty="0" err="1">
                <a:solidFill>
                  <a:prstClr val="black">
                    <a:lumMod val="65000"/>
                    <a:lumOff val="35000"/>
                  </a:prstClr>
                </a:solidFill>
                <a:latin typeface="Arial" pitchFamily="34"/>
                <a:cs typeface="Arial" pitchFamily="34"/>
              </a:rPr>
              <a:t>considérations</a:t>
            </a:r>
            <a:r>
              <a:rPr lang="en-US" sz="3000" dirty="0">
                <a:solidFill>
                  <a:prstClr val="black">
                    <a:lumMod val="65000"/>
                    <a:lumOff val="35000"/>
                  </a:prstClr>
                </a:solidFill>
                <a:latin typeface="Arial" pitchFamily="34"/>
                <a:cs typeface="Arial" pitchFamily="34"/>
              </a:rPr>
              <a:t> de genre et de VBG pour la </a:t>
            </a:r>
            <a:r>
              <a:rPr lang="en-US" sz="3000" dirty="0" err="1">
                <a:solidFill>
                  <a:prstClr val="black">
                    <a:lumMod val="65000"/>
                    <a:lumOff val="35000"/>
                  </a:prstClr>
                </a:solidFill>
                <a:latin typeface="Arial" pitchFamily="34"/>
                <a:cs typeface="Arial" pitchFamily="34"/>
              </a:rPr>
              <a:t>mise</a:t>
            </a:r>
            <a:r>
              <a:rPr lang="en-US" sz="3000" dirty="0">
                <a:solidFill>
                  <a:prstClr val="black">
                    <a:lumMod val="65000"/>
                    <a:lumOff val="35000"/>
                  </a:prstClr>
                </a:solidFill>
                <a:latin typeface="Arial" pitchFamily="34"/>
                <a:cs typeface="Arial" pitchFamily="34"/>
              </a:rPr>
              <a:t> </a:t>
            </a:r>
            <a:r>
              <a:rPr lang="en-US" sz="3000" dirty="0" err="1">
                <a:solidFill>
                  <a:prstClr val="black">
                    <a:lumMod val="65000"/>
                    <a:lumOff val="35000"/>
                  </a:prstClr>
                </a:solidFill>
                <a:latin typeface="Arial" pitchFamily="34"/>
                <a:cs typeface="Arial" pitchFamily="34"/>
              </a:rPr>
              <a:t>en</a:t>
            </a:r>
            <a:r>
              <a:rPr lang="en-US" sz="3000" dirty="0">
                <a:solidFill>
                  <a:prstClr val="black">
                    <a:lumMod val="65000"/>
                    <a:lumOff val="35000"/>
                  </a:prstClr>
                </a:solidFill>
                <a:latin typeface="Arial" pitchFamily="34"/>
                <a:cs typeface="Arial" pitchFamily="34"/>
              </a:rPr>
              <a:t> </a:t>
            </a:r>
            <a:r>
              <a:rPr lang="en-US" sz="3000" dirty="0" err="1">
                <a:solidFill>
                  <a:prstClr val="black">
                    <a:lumMod val="65000"/>
                    <a:lumOff val="35000"/>
                  </a:prstClr>
                </a:solidFill>
                <a:latin typeface="Arial" pitchFamily="34"/>
                <a:cs typeface="Arial" pitchFamily="34"/>
              </a:rPr>
              <a:t>œuvre</a:t>
            </a:r>
            <a:endParaRPr lang="en-US" dirty="0"/>
          </a:p>
        </p:txBody>
      </p:sp>
      <p:sp>
        <p:nvSpPr>
          <p:cNvPr id="3" name="Content Placeholder 2"/>
          <p:cNvSpPr>
            <a:spLocks noGrp="1"/>
          </p:cNvSpPr>
          <p:nvPr>
            <p:ph idx="1"/>
          </p:nvPr>
        </p:nvSpPr>
        <p:spPr>
          <a:xfrm>
            <a:off x="244929" y="1191986"/>
            <a:ext cx="11805557" cy="5332382"/>
          </a:xfrm>
          <a:noFill/>
          <a:ln>
            <a:noFill/>
          </a:ln>
        </p:spPr>
        <p:style>
          <a:lnRef idx="0">
            <a:scrgbClr r="0" g="0" b="0"/>
          </a:lnRef>
          <a:fillRef idx="0">
            <a:scrgbClr r="0" g="0" b="0"/>
          </a:fillRef>
          <a:effectRef idx="0">
            <a:scrgbClr r="0" g="0" b="0"/>
          </a:effectRef>
          <a:fontRef idx="minor">
            <a:schemeClr val="dk1"/>
          </a:fontRef>
        </p:style>
        <p:txBody>
          <a:bodyPr>
            <a:normAutofit fontScale="92500" lnSpcReduction="10000"/>
          </a:bodyPr>
          <a:lstStyle/>
          <a:p>
            <a:pPr lvl="0"/>
            <a:r>
              <a:rPr lang="fr-FR" sz="3200" b="1" kern="0" dirty="0">
                <a:solidFill>
                  <a:schemeClr val="tx1">
                    <a:lumMod val="65000"/>
                    <a:lumOff val="35000"/>
                  </a:schemeClr>
                </a:solidFill>
              </a:rPr>
              <a:t>Veiller à ce que tous les membres de personnel de nutrition qui travaille auprès des populations affectées aient des informations écrites sur le système de référencement afin de partager les lieux où les survivant(e)s peuvent recevoir des soins et un soutien concret</a:t>
            </a:r>
          </a:p>
          <a:p>
            <a:pPr lvl="0"/>
            <a:r>
              <a:rPr lang="fr-FR" sz="3200" b="1" kern="0" dirty="0">
                <a:solidFill>
                  <a:schemeClr val="tx1">
                    <a:lumMod val="65000"/>
                    <a:lumOff val="35000"/>
                  </a:schemeClr>
                </a:solidFill>
              </a:rPr>
              <a:t>Former tous les membres du personnel de nutrition qui travaillent auprès des personnes affectées sur le soutien à apporter aux survivant(e)s et comment fournir des informations d’une manière éthique, sûre et confidentielle sur les droits et les possibilités dont disposent les survivant(e)s pour signaler un risque et bénéficier d’une prise en charge </a:t>
            </a:r>
          </a:p>
          <a:p>
            <a:pPr lvl="0"/>
            <a:r>
              <a:rPr lang="fr-FR" sz="3200" b="1" kern="0" dirty="0">
                <a:solidFill>
                  <a:schemeClr val="tx1">
                    <a:lumMod val="65000"/>
                    <a:lumOff val="35000"/>
                  </a:schemeClr>
                </a:solidFill>
              </a:rPr>
              <a:t>Intégrer des messages appropriés sur l’égalité des genres et l’atténuation des risques de VBG dans les activités de sensibilisation de la nutrition</a:t>
            </a:r>
          </a:p>
          <a:p>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46966933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558"/>
            <a:ext cx="12192000" cy="1028700"/>
          </a:xfrm>
        </p:spPr>
        <p:txBody>
          <a:bodyPr>
            <a:normAutofit/>
          </a:bodyPr>
          <a:lstStyle/>
          <a:p>
            <a:r>
              <a:rPr lang="en-US" sz="3000" dirty="0" err="1">
                <a:solidFill>
                  <a:prstClr val="black">
                    <a:lumMod val="65000"/>
                    <a:lumOff val="35000"/>
                  </a:prstClr>
                </a:solidFill>
                <a:latin typeface="Arial" pitchFamily="34"/>
                <a:ea typeface="+mn-ea"/>
                <a:cs typeface="Arial" pitchFamily="34"/>
              </a:rPr>
              <a:t>Exemple</a:t>
            </a:r>
            <a:r>
              <a:rPr lang="en-US" sz="3000" dirty="0">
                <a:solidFill>
                  <a:prstClr val="black">
                    <a:lumMod val="65000"/>
                    <a:lumOff val="35000"/>
                  </a:prstClr>
                </a:solidFill>
                <a:latin typeface="Arial" pitchFamily="34"/>
                <a:ea typeface="+mn-ea"/>
                <a:cs typeface="Arial" pitchFamily="34"/>
              </a:rPr>
              <a:t> de </a:t>
            </a:r>
            <a:r>
              <a:rPr lang="en-US" sz="3000" dirty="0" err="1">
                <a:solidFill>
                  <a:prstClr val="black">
                    <a:lumMod val="65000"/>
                    <a:lumOff val="35000"/>
                  </a:prstClr>
                </a:solidFill>
                <a:latin typeface="Arial" pitchFamily="34"/>
                <a:ea typeface="+mn-ea"/>
                <a:cs typeface="Arial" pitchFamily="34"/>
              </a:rPr>
              <a:t>considérations</a:t>
            </a:r>
            <a:r>
              <a:rPr lang="en-US" sz="3000" dirty="0">
                <a:solidFill>
                  <a:prstClr val="black">
                    <a:lumMod val="65000"/>
                    <a:lumOff val="35000"/>
                  </a:prstClr>
                </a:solidFill>
                <a:latin typeface="Arial" pitchFamily="34"/>
                <a:ea typeface="+mn-ea"/>
                <a:cs typeface="Arial" pitchFamily="34"/>
              </a:rPr>
              <a:t> </a:t>
            </a:r>
            <a:r>
              <a:rPr lang="en-US" sz="3000" dirty="0" err="1">
                <a:solidFill>
                  <a:prstClr val="black">
                    <a:lumMod val="65000"/>
                    <a:lumOff val="35000"/>
                  </a:prstClr>
                </a:solidFill>
                <a:latin typeface="Arial" pitchFamily="34"/>
                <a:ea typeface="+mn-ea"/>
                <a:cs typeface="Arial" pitchFamily="34"/>
              </a:rPr>
              <a:t>clés</a:t>
            </a:r>
            <a:r>
              <a:rPr lang="en-US" sz="3000" dirty="0">
                <a:solidFill>
                  <a:prstClr val="black">
                    <a:lumMod val="65000"/>
                    <a:lumOff val="35000"/>
                  </a:prstClr>
                </a:solidFill>
                <a:latin typeface="Arial" pitchFamily="34"/>
                <a:ea typeface="+mn-ea"/>
                <a:cs typeface="Arial" pitchFamily="34"/>
              </a:rPr>
              <a:t> pour </a:t>
            </a:r>
            <a:r>
              <a:rPr lang="en-US" sz="3000" dirty="0" err="1">
                <a:solidFill>
                  <a:prstClr val="black">
                    <a:lumMod val="65000"/>
                    <a:lumOff val="35000"/>
                  </a:prstClr>
                </a:solidFill>
                <a:latin typeface="Arial" pitchFamily="34"/>
                <a:ea typeface="+mn-ea"/>
                <a:cs typeface="Arial" pitchFamily="34"/>
              </a:rPr>
              <a:t>une</a:t>
            </a:r>
            <a:r>
              <a:rPr lang="en-US" sz="3000" dirty="0">
                <a:solidFill>
                  <a:prstClr val="black">
                    <a:lumMod val="65000"/>
                    <a:lumOff val="35000"/>
                  </a:prstClr>
                </a:solidFill>
                <a:latin typeface="Arial" pitchFamily="34"/>
                <a:ea typeface="+mn-ea"/>
                <a:cs typeface="Arial" pitchFamily="34"/>
              </a:rPr>
              <a:t> </a:t>
            </a:r>
            <a:r>
              <a:rPr lang="en-US" sz="3000" dirty="0" err="1">
                <a:solidFill>
                  <a:prstClr val="black">
                    <a:lumMod val="65000"/>
                    <a:lumOff val="35000"/>
                  </a:prstClr>
                </a:solidFill>
                <a:latin typeface="Arial" pitchFamily="34"/>
                <a:ea typeface="+mn-ea"/>
                <a:cs typeface="Arial" pitchFamily="34"/>
              </a:rPr>
              <a:t>programmation</a:t>
            </a:r>
            <a:r>
              <a:rPr lang="en-US" sz="3000" dirty="0">
                <a:solidFill>
                  <a:prstClr val="black">
                    <a:lumMod val="65000"/>
                    <a:lumOff val="35000"/>
                  </a:prstClr>
                </a:solidFill>
                <a:latin typeface="Arial" pitchFamily="34"/>
                <a:ea typeface="+mn-ea"/>
                <a:cs typeface="Arial" pitchFamily="34"/>
              </a:rPr>
              <a:t> de </a:t>
            </a:r>
            <a:r>
              <a:rPr lang="en-US" sz="3000" dirty="0" err="1">
                <a:solidFill>
                  <a:prstClr val="black">
                    <a:lumMod val="65000"/>
                    <a:lumOff val="35000"/>
                  </a:prstClr>
                </a:solidFill>
                <a:latin typeface="Arial" pitchFamily="34"/>
                <a:ea typeface="+mn-ea"/>
                <a:cs typeface="Arial" pitchFamily="34"/>
              </a:rPr>
              <a:t>qualité</a:t>
            </a:r>
            <a:endParaRPr lang="en-US" sz="3200" dirty="0">
              <a:solidFill>
                <a:prstClr val="black">
                  <a:lumMod val="65000"/>
                  <a:lumOff val="35000"/>
                </a:prstClr>
              </a:solidFill>
              <a:latin typeface="Arial" pitchFamily="34"/>
              <a:ea typeface="+mn-ea"/>
              <a:cs typeface="Arial" pitchFamily="34"/>
            </a:endParaRPr>
          </a:p>
        </p:txBody>
      </p:sp>
      <p:sp>
        <p:nvSpPr>
          <p:cNvPr id="3" name="Content Placeholder 2"/>
          <p:cNvSpPr>
            <a:spLocks noGrp="1"/>
          </p:cNvSpPr>
          <p:nvPr>
            <p:ph idx="1"/>
          </p:nvPr>
        </p:nvSpPr>
        <p:spPr/>
        <p:txBody>
          <a:bodyPr>
            <a:normAutofit fontScale="92500" lnSpcReduction="20000"/>
          </a:bodyPr>
          <a:lstStyle/>
          <a:p>
            <a:r>
              <a:rPr lang="en-US" sz="3200" b="1" kern="0" dirty="0" err="1">
                <a:solidFill>
                  <a:schemeClr val="tx1">
                    <a:lumMod val="65000"/>
                    <a:lumOff val="35000"/>
                  </a:schemeClr>
                </a:solidFill>
              </a:rPr>
              <a:t>Travailler</a:t>
            </a:r>
            <a:r>
              <a:rPr lang="en-US" sz="3200" b="1" kern="0" dirty="0">
                <a:solidFill>
                  <a:schemeClr val="tx1">
                    <a:lumMod val="65000"/>
                    <a:lumOff val="35000"/>
                  </a:schemeClr>
                </a:solidFill>
              </a:rPr>
              <a:t> avec les </a:t>
            </a:r>
            <a:r>
              <a:rPr lang="en-US" sz="3200" b="1" kern="0" dirty="0" err="1">
                <a:solidFill>
                  <a:schemeClr val="tx1">
                    <a:lumMod val="65000"/>
                    <a:lumOff val="35000"/>
                  </a:schemeClr>
                </a:solidFill>
              </a:rPr>
              <a:t>acteurs</a:t>
            </a:r>
            <a:r>
              <a:rPr lang="en-US" sz="3200" b="1" kern="0" dirty="0">
                <a:solidFill>
                  <a:schemeClr val="tx1">
                    <a:lumMod val="65000"/>
                    <a:lumOff val="35000"/>
                  </a:schemeClr>
                </a:solidFill>
              </a:rPr>
              <a:t> et les </a:t>
            </a:r>
            <a:r>
              <a:rPr lang="en-US" sz="3200" b="1" kern="0" dirty="0" err="1">
                <a:solidFill>
                  <a:schemeClr val="tx1">
                    <a:lumMod val="65000"/>
                    <a:lumOff val="35000"/>
                  </a:schemeClr>
                </a:solidFill>
              </a:rPr>
              <a:t>mécanismes</a:t>
            </a:r>
            <a:r>
              <a:rPr lang="en-US" sz="3200" b="1" kern="0" dirty="0">
                <a:solidFill>
                  <a:schemeClr val="tx1">
                    <a:lumMod val="65000"/>
                    <a:lumOff val="35000"/>
                  </a:schemeClr>
                </a:solidFill>
              </a:rPr>
              <a:t> de coordination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matière de VBG pour </a:t>
            </a:r>
            <a:r>
              <a:rPr lang="en-US" sz="3200" b="1" kern="0" dirty="0" err="1">
                <a:solidFill>
                  <a:schemeClr val="tx1">
                    <a:lumMod val="65000"/>
                    <a:lumOff val="35000"/>
                  </a:schemeClr>
                </a:solidFill>
              </a:rPr>
              <a:t>préparer</a:t>
            </a:r>
            <a:r>
              <a:rPr lang="en-US" sz="3200" b="1" kern="0" dirty="0">
                <a:solidFill>
                  <a:schemeClr val="tx1">
                    <a:lumMod val="65000"/>
                    <a:lumOff val="35000"/>
                  </a:schemeClr>
                </a:solidFill>
              </a:rPr>
              <a:t> le personnel de nutrition</a:t>
            </a:r>
          </a:p>
          <a:p>
            <a:pPr>
              <a:buFont typeface="Wingdings" panose="05000000000000000000" pitchFamily="2" charset="2"/>
              <a:buChar char="ü"/>
            </a:pPr>
            <a:r>
              <a:rPr lang="en-US" sz="3200" b="1" kern="0" dirty="0" err="1">
                <a:solidFill>
                  <a:schemeClr val="tx1">
                    <a:lumMod val="65000"/>
                    <a:lumOff val="35000"/>
                  </a:schemeClr>
                </a:solidFill>
              </a:rPr>
              <a:t>Informations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actualisées</a:t>
            </a:r>
            <a:r>
              <a:rPr lang="en-US" sz="3200" b="1" kern="0" dirty="0">
                <a:solidFill>
                  <a:schemeClr val="tx1">
                    <a:lumMod val="65000"/>
                    <a:lumOff val="35000"/>
                  </a:schemeClr>
                </a:solidFill>
              </a:rPr>
              <a:t> sur les services </a:t>
            </a:r>
            <a:r>
              <a:rPr lang="en-US" sz="3200" b="1" kern="0" dirty="0" err="1">
                <a:solidFill>
                  <a:schemeClr val="tx1">
                    <a:lumMod val="65000"/>
                    <a:lumOff val="35000"/>
                  </a:schemeClr>
                </a:solidFill>
              </a:rPr>
              <a:t>d’intervention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disponibles</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matière de VBG</a:t>
            </a:r>
          </a:p>
          <a:p>
            <a:pPr>
              <a:buFont typeface="Wingdings" panose="05000000000000000000" pitchFamily="2" charset="2"/>
              <a:buChar char="ü"/>
            </a:pPr>
            <a:r>
              <a:rPr lang="en-US" sz="3200" b="1" kern="0" dirty="0">
                <a:solidFill>
                  <a:schemeClr val="tx1">
                    <a:lumMod val="65000"/>
                    <a:lumOff val="35000"/>
                  </a:schemeClr>
                </a:solidFill>
              </a:rPr>
              <a:t>Formation sur le </a:t>
            </a:r>
            <a:r>
              <a:rPr lang="en-US" sz="3200" b="1" kern="0" dirty="0" err="1">
                <a:solidFill>
                  <a:schemeClr val="tx1">
                    <a:lumMod val="65000"/>
                    <a:lumOff val="35000"/>
                  </a:schemeClr>
                </a:solidFill>
              </a:rPr>
              <a:t>système</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référencement</a:t>
            </a:r>
            <a:r>
              <a:rPr lang="en-US" sz="3200" b="1" kern="0" dirty="0">
                <a:solidFill>
                  <a:schemeClr val="tx1">
                    <a:lumMod val="65000"/>
                    <a:lumOff val="35000"/>
                  </a:schemeClr>
                </a:solidFill>
              </a:rPr>
              <a:t> pour </a:t>
            </a:r>
            <a:r>
              <a:rPr lang="en-US" sz="3200" b="1" kern="0" dirty="0" err="1">
                <a:solidFill>
                  <a:schemeClr val="tx1">
                    <a:lumMod val="65000"/>
                    <a:lumOff val="35000"/>
                  </a:schemeClr>
                </a:solidFill>
              </a:rPr>
              <a:t>soutenir</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survivant</a:t>
            </a:r>
            <a:r>
              <a:rPr lang="en-US" sz="3200" b="1" kern="0" dirty="0">
                <a:solidFill>
                  <a:schemeClr val="tx1">
                    <a:lumMod val="65000"/>
                    <a:lumOff val="35000"/>
                  </a:schemeClr>
                </a:solidFill>
              </a:rPr>
              <a:t>(e)s de VBG. </a:t>
            </a:r>
            <a:r>
              <a:rPr lang="en-US" sz="3200" b="1" kern="0" dirty="0" err="1">
                <a:solidFill>
                  <a:schemeClr val="tx1">
                    <a:lumMod val="65000"/>
                    <a:lumOff val="35000"/>
                  </a:schemeClr>
                </a:solidFill>
              </a:rPr>
              <a:t>S’il</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n’y</a:t>
            </a:r>
            <a:r>
              <a:rPr lang="en-US" sz="3200" b="1" kern="0" dirty="0">
                <a:solidFill>
                  <a:schemeClr val="tx1">
                    <a:lumMod val="65000"/>
                    <a:lumOff val="35000"/>
                  </a:schemeClr>
                </a:solidFill>
              </a:rPr>
              <a:t> a pas </a:t>
            </a:r>
            <a:r>
              <a:rPr lang="en-US" sz="3200" b="1" kern="0" dirty="0" err="1">
                <a:solidFill>
                  <a:schemeClr val="tx1">
                    <a:lumMod val="65000"/>
                    <a:lumOff val="35000"/>
                  </a:schemeClr>
                </a:solidFill>
              </a:rPr>
              <a:t>d’acteur</a:t>
            </a:r>
            <a:r>
              <a:rPr lang="en-US" sz="3200" b="1" kern="0" dirty="0">
                <a:solidFill>
                  <a:schemeClr val="tx1">
                    <a:lumMod val="65000"/>
                    <a:lumOff val="35000"/>
                  </a:schemeClr>
                </a:solidFill>
              </a:rPr>
              <a:t> de la VBG dans un emplacement particulier, former le personnel de nutrition sur le Guide de poche sur la VBG.</a:t>
            </a:r>
          </a:p>
          <a:p>
            <a:pPr marL="0" indent="0">
              <a:buNone/>
            </a:pPr>
            <a:endParaRPr lang="en-US" dirty="0"/>
          </a:p>
          <a:p>
            <a:pPr marL="0" indent="0">
              <a:buNone/>
            </a:pPr>
            <a:endParaRPr lang="en-US" dirty="0"/>
          </a:p>
          <a:p>
            <a:pPr marL="0" indent="0">
              <a:buNone/>
            </a:pPr>
            <a:r>
              <a:rPr lang="en-US" sz="1400" dirty="0"/>
              <a:t>*</a:t>
            </a:r>
            <a:r>
              <a:rPr lang="en-US" sz="1400" dirty="0" err="1"/>
              <a:t>exemple</a:t>
            </a:r>
            <a:r>
              <a:rPr lang="en-US" sz="1400" dirty="0"/>
              <a:t> des </a:t>
            </a:r>
            <a:r>
              <a:rPr lang="en-US" sz="1400" dirty="0" err="1"/>
              <a:t>Principaux</a:t>
            </a:r>
            <a:r>
              <a:rPr lang="en-US" sz="1400" dirty="0"/>
              <a:t> engagements pour les enfants </a:t>
            </a:r>
            <a:r>
              <a:rPr lang="en-US" sz="1400" dirty="0" err="1"/>
              <a:t>d’UNICEF</a:t>
            </a:r>
            <a:endParaRPr lang="en-US" sz="1400" dirty="0"/>
          </a:p>
        </p:txBody>
      </p:sp>
    </p:spTree>
    <p:extLst>
      <p:ext uri="{BB962C8B-B14F-4D97-AF65-F5344CB8AC3E}">
        <p14:creationId xmlns:p14="http://schemas.microsoft.com/office/powerpoint/2010/main" val="135723768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
            <a:ext cx="11353800" cy="849085"/>
          </a:xfrm>
        </p:spPr>
        <p:txBody>
          <a:bodyPr/>
          <a:lstStyle/>
          <a:p>
            <a:r>
              <a:rPr lang="en-US" dirty="0" err="1">
                <a:solidFill>
                  <a:schemeClr val="tx1">
                    <a:lumMod val="65000"/>
                    <a:lumOff val="35000"/>
                  </a:schemeClr>
                </a:solidFill>
                <a:latin typeface="Arial" panose="020B0604020202020204" pitchFamily="34" charset="0"/>
                <a:cs typeface="Arial" panose="020B0604020202020204" pitchFamily="34" charset="0"/>
              </a:rPr>
              <a:t>Mise</a:t>
            </a:r>
            <a:r>
              <a:rPr lang="en-US" dirty="0">
                <a:solidFill>
                  <a:schemeClr val="tx1">
                    <a:lumMod val="65000"/>
                    <a:lumOff val="35000"/>
                  </a:schemeClr>
                </a:solidFill>
                <a:latin typeface="Arial" panose="020B0604020202020204" pitchFamily="34" charset="0"/>
                <a:cs typeface="Arial" panose="020B0604020202020204" pitchFamily="34" charset="0"/>
              </a:rPr>
              <a:t> </a:t>
            </a:r>
            <a:r>
              <a:rPr lang="en-US" dirty="0" err="1">
                <a:solidFill>
                  <a:schemeClr val="tx1">
                    <a:lumMod val="65000"/>
                    <a:lumOff val="35000"/>
                  </a:schemeClr>
                </a:solidFill>
                <a:latin typeface="Arial" panose="020B0604020202020204" pitchFamily="34" charset="0"/>
                <a:cs typeface="Arial" panose="020B0604020202020204" pitchFamily="34" charset="0"/>
              </a:rPr>
              <a:t>en</a:t>
            </a:r>
            <a:r>
              <a:rPr lang="en-US" dirty="0">
                <a:solidFill>
                  <a:schemeClr val="tx1">
                    <a:lumMod val="65000"/>
                    <a:lumOff val="35000"/>
                  </a:schemeClr>
                </a:solidFill>
                <a:latin typeface="Arial" panose="020B0604020202020204" pitchFamily="34" charset="0"/>
                <a:cs typeface="Arial" panose="020B0604020202020204" pitchFamily="34" charset="0"/>
              </a:rPr>
              <a:t> </a:t>
            </a:r>
            <a:r>
              <a:rPr lang="en-CA" dirty="0" err="1">
                <a:solidFill>
                  <a:schemeClr val="tx1">
                    <a:lumMod val="65000"/>
                    <a:lumOff val="35000"/>
                  </a:schemeClr>
                </a:solidFill>
                <a:latin typeface="Arial" panose="020B0604020202020204" pitchFamily="34" charset="0"/>
                <a:cs typeface="Arial" panose="020B0604020202020204" pitchFamily="34" charset="0"/>
              </a:rPr>
              <a:t>œuvre</a:t>
            </a:r>
            <a:r>
              <a:rPr lang="en-CA" dirty="0">
                <a:solidFill>
                  <a:schemeClr val="tx1">
                    <a:lumMod val="65000"/>
                    <a:lumOff val="35000"/>
                  </a:schemeClr>
                </a:solidFill>
                <a:latin typeface="Arial" panose="020B0604020202020204" pitchFamily="34" charset="0"/>
                <a:cs typeface="Arial" panose="020B0604020202020204" pitchFamily="34" charset="0"/>
              </a:rPr>
              <a:t> – Ne pas </a:t>
            </a:r>
            <a:r>
              <a:rPr lang="en-CA" dirty="0" err="1">
                <a:solidFill>
                  <a:schemeClr val="tx1">
                    <a:lumMod val="65000"/>
                    <a:lumOff val="35000"/>
                  </a:schemeClr>
                </a:solidFill>
                <a:latin typeface="Arial" panose="020B0604020202020204" pitchFamily="34" charset="0"/>
                <a:cs typeface="Arial" panose="020B0604020202020204" pitchFamily="34" charset="0"/>
              </a:rPr>
              <a:t>nuire</a:t>
            </a:r>
            <a:r>
              <a:rPr lang="en-CA" dirty="0">
                <a:solidFill>
                  <a:schemeClr val="tx1">
                    <a:lumMod val="65000"/>
                    <a:lumOff val="35000"/>
                  </a:schemeClr>
                </a:solidFill>
                <a:latin typeface="Arial" panose="020B0604020202020204" pitchFamily="34" charset="0"/>
                <a:cs typeface="Arial" panose="020B0604020202020204" pitchFamily="34" charset="0"/>
              </a:rPr>
              <a:t>	</a:t>
            </a:r>
            <a:endParaRPr lang="en-US" dirty="0"/>
          </a:p>
        </p:txBody>
      </p:sp>
      <p:sp>
        <p:nvSpPr>
          <p:cNvPr id="3" name="Content Placeholder 2"/>
          <p:cNvSpPr>
            <a:spLocks noGrp="1"/>
          </p:cNvSpPr>
          <p:nvPr>
            <p:ph idx="4294967295"/>
          </p:nvPr>
        </p:nvSpPr>
        <p:spPr>
          <a:xfrm>
            <a:off x="0" y="1192213"/>
            <a:ext cx="12017375" cy="4984750"/>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sz="3200" b="1" kern="0" dirty="0">
                <a:solidFill>
                  <a:schemeClr val="tx1">
                    <a:lumMod val="65000"/>
                    <a:lumOff val="35000"/>
                  </a:schemeClr>
                </a:solidFill>
              </a:rPr>
              <a:t>Les </a:t>
            </a:r>
            <a:r>
              <a:rPr lang="en-US" sz="3200" b="1" kern="0" dirty="0" err="1">
                <a:solidFill>
                  <a:schemeClr val="tx1">
                    <a:lumMod val="65000"/>
                    <a:lumOff val="35000"/>
                  </a:schemeClr>
                </a:solidFill>
              </a:rPr>
              <a:t>activités</a:t>
            </a:r>
            <a:r>
              <a:rPr lang="en-US" sz="3200" b="1" kern="0" dirty="0">
                <a:solidFill>
                  <a:schemeClr val="tx1">
                    <a:lumMod val="65000"/>
                    <a:lumOff val="35000"/>
                  </a:schemeClr>
                </a:solidFill>
              </a:rPr>
              <a:t> et services </a:t>
            </a:r>
            <a:r>
              <a:rPr lang="en-US" sz="3200" b="1" kern="0" dirty="0" err="1">
                <a:solidFill>
                  <a:schemeClr val="tx1">
                    <a:lumMod val="65000"/>
                    <a:lumOff val="35000"/>
                  </a:schemeClr>
                </a:solidFill>
              </a:rPr>
              <a:t>en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matière</a:t>
            </a:r>
            <a:r>
              <a:rPr lang="en-US" sz="3200" b="1" kern="0" dirty="0">
                <a:solidFill>
                  <a:schemeClr val="tx1">
                    <a:lumMod val="65000"/>
                    <a:lumOff val="35000"/>
                  </a:schemeClr>
                </a:solidFill>
              </a:rPr>
              <a:t> de nutrition </a:t>
            </a:r>
            <a:r>
              <a:rPr lang="en-US" sz="3200" b="1" kern="0" dirty="0" err="1">
                <a:solidFill>
                  <a:schemeClr val="tx1">
                    <a:lumMod val="65000"/>
                    <a:lumOff val="35000"/>
                  </a:schemeClr>
                </a:solidFill>
              </a:rPr>
              <a:t>devrait</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être</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guidés</a:t>
            </a:r>
            <a:r>
              <a:rPr lang="en-US" sz="3200" b="1" kern="0" dirty="0">
                <a:solidFill>
                  <a:schemeClr val="tx1">
                    <a:lumMod val="65000"/>
                    <a:lumOff val="35000"/>
                  </a:schemeClr>
                </a:solidFill>
              </a:rPr>
              <a:t> par le concept de </a:t>
            </a:r>
            <a:r>
              <a:rPr lang="fr-FR" sz="3200" b="1" dirty="0">
                <a:solidFill>
                  <a:schemeClr val="tx1">
                    <a:lumMod val="65000"/>
                    <a:lumOff val="35000"/>
                  </a:schemeClr>
                </a:solidFill>
              </a:rPr>
              <a:t>« </a:t>
            </a:r>
            <a:r>
              <a:rPr lang="en-US" sz="3200" b="1" kern="0" dirty="0">
                <a:solidFill>
                  <a:schemeClr val="tx1">
                    <a:lumMod val="65000"/>
                    <a:lumOff val="35000"/>
                  </a:schemeClr>
                </a:solidFill>
              </a:rPr>
              <a:t>ne pas </a:t>
            </a:r>
            <a:r>
              <a:rPr lang="en-US" sz="3200" b="1" kern="0" dirty="0" err="1">
                <a:solidFill>
                  <a:schemeClr val="tx1">
                    <a:lumMod val="65000"/>
                    <a:lumOff val="35000"/>
                  </a:schemeClr>
                </a:solidFill>
              </a:rPr>
              <a:t>nuire</a:t>
            </a:r>
            <a:r>
              <a:rPr lang="en-US" sz="3200" b="1" kern="0" dirty="0">
                <a:solidFill>
                  <a:schemeClr val="tx1">
                    <a:lumMod val="65000"/>
                    <a:lumOff val="35000"/>
                  </a:schemeClr>
                </a:solidFill>
              </a:rPr>
              <a:t> </a:t>
            </a:r>
            <a:r>
              <a:rPr lang="fr-FR" sz="3200" b="1" dirty="0">
                <a:solidFill>
                  <a:schemeClr val="tx1">
                    <a:lumMod val="65000"/>
                    <a:lumOff val="35000"/>
                  </a:schemeClr>
                </a:solidFill>
              </a:rPr>
              <a:t>»</a:t>
            </a:r>
            <a:r>
              <a:rPr lang="en-US" sz="3200" b="1" kern="0" dirty="0">
                <a:solidFill>
                  <a:schemeClr val="tx1">
                    <a:lumMod val="65000"/>
                    <a:lumOff val="35000"/>
                  </a:schemeClr>
                </a:solidFill>
              </a:rPr>
              <a:t>. </a:t>
            </a:r>
          </a:p>
          <a:p>
            <a:r>
              <a:rPr lang="fr-FR" sz="3200" b="1" dirty="0">
                <a:solidFill>
                  <a:schemeClr val="tx1">
                    <a:lumMod val="65000"/>
                    <a:lumOff val="35000"/>
                  </a:schemeClr>
                </a:solidFill>
              </a:rPr>
              <a:t>Selon le principe « ne pas nuire », les organisations humanitaires doivent s’efforcer de « minimiser le tort qu’elles pourraient causer par inadvertance, du fait de leur présence ou de l’assistance qu’elles fournissent ». </a:t>
            </a:r>
          </a:p>
          <a:p>
            <a:r>
              <a:rPr lang="fr-FR" sz="3200" b="1" dirty="0">
                <a:solidFill>
                  <a:schemeClr val="tx1">
                    <a:lumMod val="65000"/>
                    <a:lumOff val="35000"/>
                  </a:schemeClr>
                </a:solidFill>
              </a:rPr>
              <a:t>Les acteurs de la nutrition peuvent renforcer le principe « ne pas nuire» dans leur travail lié au genre et à la VBG en accordant une attention particulière au travail fondé sur les droits humains, centré sur les survivant(e)s et basé sur la communauté</a:t>
            </a:r>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30202607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
            <a:ext cx="12192000" cy="898070"/>
          </a:xfrm>
        </p:spPr>
        <p:txBody>
          <a:bodyPr/>
          <a:lstStyle/>
          <a:p>
            <a:r>
              <a:rPr lang="en-AU" dirty="0">
                <a:solidFill>
                  <a:prstClr val="black">
                    <a:lumMod val="65000"/>
                    <a:lumOff val="35000"/>
                  </a:prstClr>
                </a:solidFill>
                <a:latin typeface="Arial" pitchFamily="34"/>
                <a:ea typeface="+mn-ea"/>
                <a:cs typeface="Arial" pitchFamily="34"/>
              </a:rPr>
              <a:t>NE PAS NUIRE – </a:t>
            </a:r>
            <a:r>
              <a:rPr lang="en-AU" dirty="0" err="1">
                <a:solidFill>
                  <a:prstClr val="black">
                    <a:lumMod val="65000"/>
                    <a:lumOff val="35000"/>
                  </a:prstClr>
                </a:solidFill>
                <a:latin typeface="Arial" pitchFamily="34"/>
                <a:ea typeface="+mn-ea"/>
                <a:cs typeface="Arial" pitchFamily="34"/>
              </a:rPr>
              <a:t>Éthique</a:t>
            </a:r>
            <a:r>
              <a:rPr lang="en-AU" dirty="0">
                <a:solidFill>
                  <a:prstClr val="black">
                    <a:lumMod val="65000"/>
                    <a:lumOff val="35000"/>
                  </a:prstClr>
                </a:solidFill>
                <a:latin typeface="Arial" pitchFamily="34"/>
                <a:ea typeface="+mn-ea"/>
                <a:cs typeface="Arial" pitchFamily="34"/>
              </a:rPr>
              <a:t>, </a:t>
            </a:r>
            <a:r>
              <a:rPr lang="en-AU" dirty="0" err="1">
                <a:solidFill>
                  <a:prstClr val="black">
                    <a:lumMod val="65000"/>
                    <a:lumOff val="35000"/>
                  </a:prstClr>
                </a:solidFill>
                <a:latin typeface="Arial" pitchFamily="34"/>
                <a:ea typeface="+mn-ea"/>
                <a:cs typeface="Arial" pitchFamily="34"/>
              </a:rPr>
              <a:t>dignité</a:t>
            </a:r>
            <a:r>
              <a:rPr lang="en-AU" dirty="0">
                <a:solidFill>
                  <a:prstClr val="black">
                    <a:lumMod val="65000"/>
                    <a:lumOff val="35000"/>
                  </a:prstClr>
                </a:solidFill>
                <a:latin typeface="Arial" pitchFamily="34"/>
                <a:ea typeface="+mn-ea"/>
                <a:cs typeface="Arial" pitchFamily="34"/>
              </a:rPr>
              <a:t> et </a:t>
            </a:r>
            <a:r>
              <a:rPr lang="en-AU" dirty="0" err="1">
                <a:solidFill>
                  <a:prstClr val="black">
                    <a:lumMod val="65000"/>
                    <a:lumOff val="35000"/>
                  </a:prstClr>
                </a:solidFill>
                <a:latin typeface="Arial" pitchFamily="34"/>
                <a:ea typeface="+mn-ea"/>
                <a:cs typeface="Arial" pitchFamily="34"/>
              </a:rPr>
              <a:t>sécurité</a:t>
            </a:r>
            <a:endParaRPr lang="en-US" dirty="0"/>
          </a:p>
        </p:txBody>
      </p:sp>
      <p:sp>
        <p:nvSpPr>
          <p:cNvPr id="3" name="Content Placeholder 2"/>
          <p:cNvSpPr>
            <a:spLocks noGrp="1"/>
          </p:cNvSpPr>
          <p:nvPr>
            <p:ph idx="4294967295"/>
          </p:nvPr>
        </p:nvSpPr>
        <p:spPr>
          <a:xfrm>
            <a:off x="0" y="1176338"/>
            <a:ext cx="12192000" cy="5453062"/>
          </a:xfrm>
          <a:noFill/>
          <a:ln>
            <a:noFill/>
          </a:ln>
        </p:spPr>
        <p:style>
          <a:lnRef idx="0">
            <a:scrgbClr r="0" g="0" b="0"/>
          </a:lnRef>
          <a:fillRef idx="0">
            <a:scrgbClr r="0" g="0" b="0"/>
          </a:fillRef>
          <a:effectRef idx="0">
            <a:scrgbClr r="0" g="0" b="0"/>
          </a:effectRef>
          <a:fontRef idx="minor">
            <a:schemeClr val="dk1"/>
          </a:fontRef>
        </p:style>
        <p:txBody>
          <a:bodyPr>
            <a:normAutofit/>
          </a:bodyPr>
          <a:lstStyle/>
          <a:p>
            <a:pPr marL="771525" indent="-685800"/>
            <a:r>
              <a:rPr lang="en-AU" sz="3200" b="1" kern="0" dirty="0" err="1">
                <a:solidFill>
                  <a:schemeClr val="tx1">
                    <a:lumMod val="65000"/>
                    <a:lumOff val="35000"/>
                  </a:schemeClr>
                </a:solidFill>
              </a:rPr>
              <a:t>Veiller</a:t>
            </a:r>
            <a:r>
              <a:rPr lang="en-AU" sz="3200" b="1" kern="0" dirty="0">
                <a:solidFill>
                  <a:schemeClr val="tx1">
                    <a:lumMod val="65000"/>
                    <a:lumOff val="35000"/>
                  </a:schemeClr>
                </a:solidFill>
              </a:rPr>
              <a:t> à </a:t>
            </a:r>
            <a:r>
              <a:rPr lang="en-AU" sz="3200" b="1" kern="0" dirty="0" err="1">
                <a:solidFill>
                  <a:schemeClr val="tx1">
                    <a:lumMod val="65000"/>
                    <a:lumOff val="35000"/>
                  </a:schemeClr>
                </a:solidFill>
              </a:rPr>
              <a:t>ce</a:t>
            </a:r>
            <a:r>
              <a:rPr lang="en-AU" sz="3200" b="1" kern="0" dirty="0">
                <a:solidFill>
                  <a:schemeClr val="tx1">
                    <a:lumMod val="65000"/>
                    <a:lumOff val="35000"/>
                  </a:schemeClr>
                </a:solidFill>
              </a:rPr>
              <a:t> que </a:t>
            </a:r>
            <a:r>
              <a:rPr lang="en-AU" sz="3200" b="1" kern="0" dirty="0" err="1">
                <a:solidFill>
                  <a:schemeClr val="tx1">
                    <a:lumMod val="65000"/>
                    <a:lumOff val="35000"/>
                  </a:schemeClr>
                </a:solidFill>
              </a:rPr>
              <a:t>tous</a:t>
            </a:r>
            <a:r>
              <a:rPr lang="en-AU" sz="3200" b="1" kern="0" dirty="0">
                <a:solidFill>
                  <a:schemeClr val="tx1">
                    <a:lumMod val="65000"/>
                    <a:lumOff val="35000"/>
                  </a:schemeClr>
                </a:solidFill>
              </a:rPr>
              <a:t> les </a:t>
            </a:r>
            <a:r>
              <a:rPr lang="en-AU" sz="3200" b="1" kern="0" dirty="0" err="1">
                <a:solidFill>
                  <a:schemeClr val="tx1">
                    <a:lumMod val="65000"/>
                    <a:lumOff val="35000"/>
                  </a:schemeClr>
                </a:solidFill>
              </a:rPr>
              <a:t>membres</a:t>
            </a:r>
            <a:r>
              <a:rPr lang="en-AU" sz="3200" b="1" kern="0" dirty="0">
                <a:solidFill>
                  <a:schemeClr val="tx1">
                    <a:lumMod val="65000"/>
                    <a:lumOff val="35000"/>
                  </a:schemeClr>
                </a:solidFill>
              </a:rPr>
              <a:t> de personnel, y </a:t>
            </a:r>
            <a:r>
              <a:rPr lang="en-AU" sz="3200" b="1" kern="0" dirty="0" err="1">
                <a:solidFill>
                  <a:schemeClr val="tx1">
                    <a:lumMod val="65000"/>
                    <a:lumOff val="35000"/>
                  </a:schemeClr>
                </a:solidFill>
              </a:rPr>
              <a:t>compris</a:t>
            </a:r>
            <a:r>
              <a:rPr lang="en-AU" sz="3200" b="1" kern="0" dirty="0">
                <a:solidFill>
                  <a:schemeClr val="tx1">
                    <a:lumMod val="65000"/>
                    <a:lumOff val="35000"/>
                  </a:schemeClr>
                </a:solidFill>
              </a:rPr>
              <a:t> les </a:t>
            </a:r>
            <a:r>
              <a:rPr lang="en-AU" sz="3200" b="1" kern="0" dirty="0" err="1">
                <a:solidFill>
                  <a:schemeClr val="tx1">
                    <a:lumMod val="65000"/>
                    <a:lumOff val="35000"/>
                  </a:schemeClr>
                </a:solidFill>
              </a:rPr>
              <a:t>travailleurs</a:t>
            </a:r>
            <a:r>
              <a:rPr lang="en-AU" sz="3200" b="1" kern="0" dirty="0">
                <a:solidFill>
                  <a:schemeClr val="tx1">
                    <a:lumMod val="65000"/>
                    <a:lumOff val="35000"/>
                  </a:schemeClr>
                </a:solidFill>
              </a:rPr>
              <a:t> de première </a:t>
            </a:r>
            <a:r>
              <a:rPr lang="en-AU" sz="3200" b="1" kern="0" dirty="0" err="1">
                <a:solidFill>
                  <a:schemeClr val="tx1">
                    <a:lumMod val="65000"/>
                    <a:lumOff val="35000"/>
                  </a:schemeClr>
                </a:solidFill>
              </a:rPr>
              <a:t>ligne</a:t>
            </a:r>
            <a:r>
              <a:rPr lang="en-AU" sz="3200" b="1" kern="0" dirty="0">
                <a:solidFill>
                  <a:schemeClr val="tx1">
                    <a:lumMod val="65000"/>
                    <a:lumOff val="35000"/>
                  </a:schemeClr>
                </a:solidFill>
              </a:rPr>
              <a:t>, </a:t>
            </a:r>
            <a:r>
              <a:rPr lang="en-AU" sz="3200" b="1" kern="0" dirty="0" err="1">
                <a:solidFill>
                  <a:schemeClr val="tx1">
                    <a:lumMod val="65000"/>
                    <a:lumOff val="35000"/>
                  </a:schemeClr>
                </a:solidFill>
              </a:rPr>
              <a:t>soient</a:t>
            </a:r>
            <a:r>
              <a:rPr lang="en-AU" sz="3200" b="1" kern="0" dirty="0">
                <a:solidFill>
                  <a:schemeClr val="tx1">
                    <a:lumMod val="65000"/>
                    <a:lumOff val="35000"/>
                  </a:schemeClr>
                </a:solidFill>
              </a:rPr>
              <a:t> </a:t>
            </a:r>
            <a:r>
              <a:rPr lang="en-AU" sz="3200" b="1" kern="0" dirty="0" err="1">
                <a:solidFill>
                  <a:schemeClr val="tx1">
                    <a:lumMod val="65000"/>
                    <a:lumOff val="35000"/>
                  </a:schemeClr>
                </a:solidFill>
              </a:rPr>
              <a:t>sensibilisés</a:t>
            </a:r>
            <a:r>
              <a:rPr lang="en-AU" sz="3200" b="1" kern="0" dirty="0">
                <a:solidFill>
                  <a:schemeClr val="tx1">
                    <a:lumMod val="65000"/>
                    <a:lumOff val="35000"/>
                  </a:schemeClr>
                </a:solidFill>
              </a:rPr>
              <a:t> à </a:t>
            </a:r>
            <a:r>
              <a:rPr lang="en-AU" sz="3200" b="1" kern="0" dirty="0" err="1">
                <a:solidFill>
                  <a:schemeClr val="tx1">
                    <a:lumMod val="65000"/>
                    <a:lumOff val="35000"/>
                  </a:schemeClr>
                </a:solidFill>
              </a:rPr>
              <a:t>l’éthique</a:t>
            </a:r>
            <a:r>
              <a:rPr lang="en-AU" sz="3200" b="1" kern="0" dirty="0">
                <a:solidFill>
                  <a:schemeClr val="tx1">
                    <a:lumMod val="65000"/>
                    <a:lumOff val="35000"/>
                  </a:schemeClr>
                </a:solidFill>
              </a:rPr>
              <a:t> de base</a:t>
            </a:r>
          </a:p>
          <a:p>
            <a:pPr marL="771525" indent="-685800"/>
            <a:r>
              <a:rPr lang="en-AU" sz="3200" b="1" kern="0" dirty="0" err="1">
                <a:solidFill>
                  <a:schemeClr val="tx1">
                    <a:lumMod val="65000"/>
                    <a:lumOff val="35000"/>
                  </a:schemeClr>
                </a:solidFill>
              </a:rPr>
              <a:t>Garantir</a:t>
            </a:r>
            <a:r>
              <a:rPr lang="en-AU" sz="3200" b="1" kern="0" dirty="0">
                <a:solidFill>
                  <a:schemeClr val="tx1">
                    <a:lumMod val="65000"/>
                    <a:lumOff val="35000"/>
                  </a:schemeClr>
                </a:solidFill>
              </a:rPr>
              <a:t> la </a:t>
            </a:r>
            <a:r>
              <a:rPr lang="en-AU" sz="3200" b="1" kern="0" dirty="0" err="1">
                <a:solidFill>
                  <a:schemeClr val="tx1">
                    <a:lumMod val="65000"/>
                    <a:lumOff val="35000"/>
                  </a:schemeClr>
                </a:solidFill>
              </a:rPr>
              <a:t>dignité</a:t>
            </a:r>
            <a:r>
              <a:rPr lang="en-AU" sz="3200" b="1" kern="0" dirty="0">
                <a:solidFill>
                  <a:schemeClr val="tx1">
                    <a:lumMod val="65000"/>
                    <a:lumOff val="35000"/>
                  </a:schemeClr>
                </a:solidFill>
              </a:rPr>
              <a:t> de la population </a:t>
            </a:r>
            <a:r>
              <a:rPr lang="en-AU" sz="3200" b="1" kern="0" dirty="0" err="1">
                <a:solidFill>
                  <a:schemeClr val="tx1">
                    <a:lumMod val="65000"/>
                    <a:lumOff val="35000"/>
                  </a:schemeClr>
                </a:solidFill>
              </a:rPr>
              <a:t>affectée</a:t>
            </a:r>
            <a:endParaRPr lang="en-AU" sz="3200" b="1" kern="0" dirty="0">
              <a:solidFill>
                <a:schemeClr val="tx1">
                  <a:lumMod val="65000"/>
                  <a:lumOff val="35000"/>
                </a:schemeClr>
              </a:solidFill>
            </a:endParaRPr>
          </a:p>
          <a:p>
            <a:pPr marL="771525" indent="-685800"/>
            <a:r>
              <a:rPr lang="fr-FR" sz="3200" b="1" kern="0" dirty="0">
                <a:solidFill>
                  <a:schemeClr val="tx1">
                    <a:lumMod val="65000"/>
                    <a:lumOff val="35000"/>
                  </a:schemeClr>
                </a:solidFill>
              </a:rPr>
              <a:t>Assurer la sécurité de l'accès et de l'utilisation des installations et des services</a:t>
            </a:r>
            <a:endParaRPr lang="en-AU" sz="3200" b="1" kern="0" dirty="0">
              <a:solidFill>
                <a:schemeClr val="tx1">
                  <a:lumMod val="65000"/>
                  <a:lumOff val="35000"/>
                </a:schemeClr>
              </a:solidFill>
            </a:endParaRPr>
          </a:p>
          <a:p>
            <a:pPr marL="85725" indent="0">
              <a:buNone/>
            </a:pPr>
            <a:endParaRPr lang="en-AU" sz="3200" dirty="0"/>
          </a:p>
          <a:p>
            <a:pPr marL="85725" indent="0">
              <a:buNone/>
            </a:pPr>
            <a:endParaRPr lang="en-AU" sz="3200" dirty="0"/>
          </a:p>
          <a:p>
            <a:pPr marL="85725" indent="0">
              <a:buNone/>
            </a:pPr>
            <a:endParaRPr lang="en-AU" dirty="0"/>
          </a:p>
          <a:p>
            <a:endParaRPr lang="en-AU" dirty="0"/>
          </a:p>
        </p:txBody>
      </p:sp>
    </p:spTree>
    <p:extLst>
      <p:ext uri="{BB962C8B-B14F-4D97-AF65-F5344CB8AC3E}">
        <p14:creationId xmlns:p14="http://schemas.microsoft.com/office/powerpoint/2010/main" val="229262786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30628"/>
            <a:ext cx="12192000" cy="1126672"/>
          </a:xfrm>
        </p:spPr>
        <p:txBody>
          <a:bodyPr/>
          <a:lstStyle/>
          <a:p>
            <a:r>
              <a:rPr lang="en-AU" dirty="0">
                <a:solidFill>
                  <a:prstClr val="black">
                    <a:lumMod val="65000"/>
                    <a:lumOff val="35000"/>
                  </a:prstClr>
                </a:solidFill>
                <a:latin typeface="Arial" pitchFamily="34"/>
                <a:ea typeface="+mn-ea"/>
                <a:cs typeface="Arial" pitchFamily="34"/>
              </a:rPr>
              <a:t>Les </a:t>
            </a:r>
            <a:r>
              <a:rPr lang="en-AU" dirty="0" err="1">
                <a:solidFill>
                  <a:prstClr val="black">
                    <a:lumMod val="65000"/>
                    <a:lumOff val="35000"/>
                  </a:prstClr>
                </a:solidFill>
                <a:latin typeface="Arial" pitchFamily="34"/>
                <a:ea typeface="+mn-ea"/>
                <a:cs typeface="Arial" pitchFamily="34"/>
              </a:rPr>
              <a:t>principes</a:t>
            </a:r>
            <a:r>
              <a:rPr lang="en-AU" dirty="0">
                <a:solidFill>
                  <a:prstClr val="black">
                    <a:lumMod val="65000"/>
                    <a:lumOff val="35000"/>
                  </a:prstClr>
                </a:solidFill>
                <a:latin typeface="Arial" pitchFamily="34"/>
                <a:ea typeface="+mn-ea"/>
                <a:cs typeface="Arial" pitchFamily="34"/>
              </a:rPr>
              <a:t> </a:t>
            </a:r>
            <a:r>
              <a:rPr lang="en-AU" dirty="0" err="1">
                <a:solidFill>
                  <a:prstClr val="black">
                    <a:lumMod val="65000"/>
                    <a:lumOff val="35000"/>
                  </a:prstClr>
                </a:solidFill>
                <a:latin typeface="Arial" pitchFamily="34"/>
                <a:ea typeface="+mn-ea"/>
                <a:cs typeface="Arial" pitchFamily="34"/>
              </a:rPr>
              <a:t>axés</a:t>
            </a:r>
            <a:r>
              <a:rPr lang="en-AU" dirty="0">
                <a:solidFill>
                  <a:prstClr val="black">
                    <a:lumMod val="65000"/>
                    <a:lumOff val="35000"/>
                  </a:prstClr>
                </a:solidFill>
                <a:latin typeface="Arial" pitchFamily="34"/>
                <a:ea typeface="+mn-ea"/>
                <a:cs typeface="Arial" pitchFamily="34"/>
              </a:rPr>
              <a:t> sur les </a:t>
            </a:r>
            <a:r>
              <a:rPr lang="en-AU" dirty="0" err="1">
                <a:solidFill>
                  <a:prstClr val="black">
                    <a:lumMod val="65000"/>
                    <a:lumOff val="35000"/>
                  </a:prstClr>
                </a:solidFill>
                <a:latin typeface="Arial" pitchFamily="34"/>
                <a:ea typeface="+mn-ea"/>
                <a:cs typeface="Arial" pitchFamily="34"/>
              </a:rPr>
              <a:t>survivant</a:t>
            </a:r>
            <a:r>
              <a:rPr lang="en-AU" dirty="0">
                <a:solidFill>
                  <a:prstClr val="black">
                    <a:lumMod val="65000"/>
                    <a:lumOff val="35000"/>
                  </a:prstClr>
                </a:solidFill>
                <a:latin typeface="Arial" pitchFamily="34"/>
                <a:ea typeface="+mn-ea"/>
                <a:cs typeface="Arial" pitchFamily="34"/>
              </a:rPr>
              <a:t>(e)s</a:t>
            </a:r>
            <a:endParaRPr lang="en-US" dirty="0"/>
          </a:p>
        </p:txBody>
      </p:sp>
      <p:sp>
        <p:nvSpPr>
          <p:cNvPr id="10" name="Content Placeholder 9"/>
          <p:cNvSpPr>
            <a:spLocks noGrp="1"/>
          </p:cNvSpPr>
          <p:nvPr>
            <p:ph sz="half" idx="4294967295"/>
          </p:nvPr>
        </p:nvSpPr>
        <p:spPr>
          <a:xfrm>
            <a:off x="8861425" y="1795463"/>
            <a:ext cx="3330575" cy="3789362"/>
          </a:xfrm>
        </p:spPr>
        <p:style>
          <a:lnRef idx="2">
            <a:schemeClr val="dk1"/>
          </a:lnRef>
          <a:fillRef idx="1">
            <a:schemeClr val="lt1"/>
          </a:fillRef>
          <a:effectRef idx="0">
            <a:schemeClr val="dk1"/>
          </a:effectRef>
          <a:fontRef idx="minor">
            <a:schemeClr val="dk1"/>
          </a:fontRef>
        </p:style>
        <p:txBody>
          <a:bodyPr>
            <a:normAutofit fontScale="55000" lnSpcReduction="20000"/>
          </a:bodyPr>
          <a:lstStyle/>
          <a:p>
            <a:pPr marL="85725" indent="0">
              <a:buNone/>
            </a:pPr>
            <a:r>
              <a:rPr lang="en-AU" sz="3200" b="1" kern="0" dirty="0">
                <a:solidFill>
                  <a:schemeClr val="tx1">
                    <a:lumMod val="65000"/>
                    <a:lumOff val="35000"/>
                  </a:schemeClr>
                </a:solidFill>
              </a:rPr>
              <a:t>Former les </a:t>
            </a:r>
            <a:r>
              <a:rPr lang="en-AU" sz="3200" b="1" kern="0" dirty="0" err="1">
                <a:solidFill>
                  <a:schemeClr val="tx1">
                    <a:lumMod val="65000"/>
                    <a:lumOff val="35000"/>
                  </a:schemeClr>
                </a:solidFill>
              </a:rPr>
              <a:t>membres</a:t>
            </a:r>
            <a:r>
              <a:rPr lang="en-AU" sz="3200" b="1" kern="0" dirty="0">
                <a:solidFill>
                  <a:schemeClr val="tx1">
                    <a:lumMod val="65000"/>
                    <a:lumOff val="35000"/>
                  </a:schemeClr>
                </a:solidFill>
              </a:rPr>
              <a:t> du personnel sur les </a:t>
            </a:r>
            <a:r>
              <a:rPr lang="en-AU" sz="3200" b="1" kern="0" dirty="0" err="1">
                <a:solidFill>
                  <a:schemeClr val="tx1">
                    <a:lumMod val="65000"/>
                    <a:lumOff val="35000"/>
                  </a:schemeClr>
                </a:solidFill>
              </a:rPr>
              <a:t>principes</a:t>
            </a:r>
            <a:r>
              <a:rPr lang="en-AU" sz="3200" b="1" kern="0" dirty="0">
                <a:solidFill>
                  <a:schemeClr val="tx1">
                    <a:lumMod val="65000"/>
                    <a:lumOff val="35000"/>
                  </a:schemeClr>
                </a:solidFill>
              </a:rPr>
              <a:t> </a:t>
            </a:r>
            <a:r>
              <a:rPr lang="en-AU" sz="3200" b="1" kern="0" dirty="0" err="1">
                <a:solidFill>
                  <a:schemeClr val="tx1">
                    <a:lumMod val="65000"/>
                    <a:lumOff val="35000"/>
                  </a:schemeClr>
                </a:solidFill>
              </a:rPr>
              <a:t>axés</a:t>
            </a:r>
            <a:r>
              <a:rPr lang="en-AU" sz="3200" b="1" kern="0" dirty="0">
                <a:solidFill>
                  <a:schemeClr val="tx1">
                    <a:lumMod val="65000"/>
                    <a:lumOff val="35000"/>
                  </a:schemeClr>
                </a:solidFill>
              </a:rPr>
              <a:t> sur les </a:t>
            </a:r>
            <a:r>
              <a:rPr lang="en-AU" sz="3200" b="1" kern="0" err="1">
                <a:solidFill>
                  <a:schemeClr val="tx1">
                    <a:lumMod val="65000"/>
                    <a:lumOff val="35000"/>
                  </a:schemeClr>
                </a:solidFill>
              </a:rPr>
              <a:t>survivant</a:t>
            </a:r>
            <a:r>
              <a:rPr lang="en-AU" sz="3200" b="1" kern="0">
                <a:solidFill>
                  <a:schemeClr val="tx1">
                    <a:lumMod val="65000"/>
                    <a:lumOff val="35000"/>
                  </a:schemeClr>
                </a:solidFill>
              </a:rPr>
              <a:t>(e)s comment faire </a:t>
            </a:r>
            <a:r>
              <a:rPr lang="en-AU" sz="3200" b="1" kern="0" dirty="0" err="1">
                <a:solidFill>
                  <a:schemeClr val="tx1">
                    <a:lumMod val="65000"/>
                    <a:lumOff val="35000"/>
                  </a:schemeClr>
                </a:solidFill>
              </a:rPr>
              <a:t>une</a:t>
            </a:r>
            <a:r>
              <a:rPr lang="en-AU" sz="3200" b="1" kern="0">
                <a:solidFill>
                  <a:schemeClr val="tx1">
                    <a:lumMod val="65000"/>
                    <a:lumOff val="35000"/>
                  </a:schemeClr>
                </a:solidFill>
              </a:rPr>
              <a:t> orientation pour </a:t>
            </a:r>
            <a:r>
              <a:rPr lang="en-AU" sz="3200" b="1" kern="0" dirty="0" err="1">
                <a:solidFill>
                  <a:schemeClr val="tx1">
                    <a:lumMod val="65000"/>
                    <a:lumOff val="35000"/>
                  </a:schemeClr>
                </a:solidFill>
              </a:rPr>
              <a:t>qu’ils</a:t>
            </a:r>
            <a:r>
              <a:rPr lang="en-AU" sz="3200" b="1" kern="0" dirty="0">
                <a:solidFill>
                  <a:schemeClr val="tx1">
                    <a:lumMod val="65000"/>
                    <a:lumOff val="35000"/>
                  </a:schemeClr>
                </a:solidFill>
              </a:rPr>
              <a:t>/</a:t>
            </a:r>
            <a:r>
              <a:rPr lang="en-AU" sz="3200" b="1" kern="0" dirty="0" err="1">
                <a:solidFill>
                  <a:schemeClr val="tx1">
                    <a:lumMod val="65000"/>
                    <a:lumOff val="35000"/>
                  </a:schemeClr>
                </a:solidFill>
              </a:rPr>
              <a:t>elles</a:t>
            </a:r>
            <a:r>
              <a:rPr lang="en-AU" sz="3200" b="1" kern="0" dirty="0">
                <a:solidFill>
                  <a:schemeClr val="tx1">
                    <a:lumMod val="65000"/>
                    <a:lumOff val="35000"/>
                  </a:schemeClr>
                </a:solidFill>
              </a:rPr>
              <a:t> </a:t>
            </a:r>
            <a:r>
              <a:rPr lang="en-AU" sz="3200" b="1" kern="0" dirty="0" err="1">
                <a:solidFill>
                  <a:schemeClr val="tx1">
                    <a:lumMod val="65000"/>
                    <a:lumOff val="35000"/>
                  </a:schemeClr>
                </a:solidFill>
              </a:rPr>
              <a:t>reçoivent</a:t>
            </a:r>
            <a:r>
              <a:rPr lang="en-AU" sz="3200" b="1" kern="0" dirty="0">
                <a:solidFill>
                  <a:schemeClr val="tx1">
                    <a:lumMod val="65000"/>
                    <a:lumOff val="35000"/>
                  </a:schemeClr>
                </a:solidFill>
              </a:rPr>
              <a:t> </a:t>
            </a:r>
            <a:r>
              <a:rPr lang="en-US" sz="3200" b="1" kern="0" dirty="0">
                <a:solidFill>
                  <a:schemeClr val="tx1">
                    <a:lumMod val="65000"/>
                    <a:lumOff val="35000"/>
                  </a:schemeClr>
                </a:solidFill>
              </a:rPr>
              <a:t>des </a:t>
            </a:r>
            <a:r>
              <a:rPr lang="en-US" sz="3200" b="1" kern="0" dirty="0" err="1">
                <a:solidFill>
                  <a:schemeClr val="tx1">
                    <a:lumMod val="65000"/>
                    <a:lumOff val="35000"/>
                  </a:schemeClr>
                </a:solidFill>
              </a:rPr>
              <a:t>soins</a:t>
            </a:r>
            <a:r>
              <a:rPr lang="en-US" sz="3200" b="1" kern="0" dirty="0">
                <a:solidFill>
                  <a:schemeClr val="tx1">
                    <a:lumMod val="65000"/>
                    <a:lumOff val="35000"/>
                  </a:schemeClr>
                </a:solidFill>
              </a:rPr>
              <a:t> et un </a:t>
            </a:r>
            <a:r>
              <a:rPr lang="en-US" sz="3200" b="1" kern="0" dirty="0" err="1">
                <a:solidFill>
                  <a:schemeClr val="tx1">
                    <a:lumMod val="65000"/>
                    <a:lumOff val="35000"/>
                  </a:schemeClr>
                </a:solidFill>
              </a:rPr>
              <a:t>soutien</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concret</a:t>
            </a:r>
            <a:endParaRPr lang="en-US" sz="3200" b="1" kern="0" dirty="0">
              <a:solidFill>
                <a:schemeClr val="tx1">
                  <a:lumMod val="65000"/>
                  <a:lumOff val="35000"/>
                </a:schemeClr>
              </a:solidFill>
            </a:endParaRPr>
          </a:p>
          <a:p>
            <a:pPr marL="85725" indent="0">
              <a:buNone/>
            </a:pPr>
            <a:endParaRPr lang="en-AU" sz="3200" b="1" kern="0" dirty="0">
              <a:solidFill>
                <a:schemeClr val="tx1">
                  <a:lumMod val="65000"/>
                  <a:lumOff val="35000"/>
                </a:schemeClr>
              </a:solidFill>
            </a:endParaRPr>
          </a:p>
          <a:p>
            <a:pPr marL="85725" indent="0">
              <a:buNone/>
            </a:pPr>
            <a:endParaRPr lang="en-AU" sz="3200" b="1" kern="0" dirty="0">
              <a:solidFill>
                <a:schemeClr val="tx1">
                  <a:lumMod val="65000"/>
                  <a:lumOff val="35000"/>
                </a:schemeClr>
              </a:solidFill>
            </a:endParaRPr>
          </a:p>
          <a:p>
            <a:r>
              <a:rPr lang="en-AU" sz="3200" b="1" kern="0" dirty="0" err="1">
                <a:solidFill>
                  <a:schemeClr val="tx1">
                    <a:lumMod val="65000"/>
                    <a:lumOff val="35000"/>
                  </a:schemeClr>
                </a:solidFill>
              </a:rPr>
              <a:t>Veiller</a:t>
            </a:r>
            <a:r>
              <a:rPr lang="en-AU" sz="3200" b="1" kern="0">
                <a:solidFill>
                  <a:schemeClr val="tx1">
                    <a:lumMod val="65000"/>
                    <a:lumOff val="35000"/>
                  </a:schemeClr>
                </a:solidFill>
              </a:rPr>
              <a:t> à ce que </a:t>
            </a:r>
            <a:r>
              <a:rPr lang="en-AU" sz="3200" b="1" kern="0" dirty="0" err="1">
                <a:solidFill>
                  <a:schemeClr val="tx1">
                    <a:lumMod val="65000"/>
                    <a:lumOff val="35000"/>
                  </a:schemeClr>
                </a:solidFill>
              </a:rPr>
              <a:t>tous</a:t>
            </a:r>
            <a:r>
              <a:rPr lang="en-AU" sz="3200" b="1" kern="0" dirty="0">
                <a:solidFill>
                  <a:schemeClr val="tx1">
                    <a:lumMod val="65000"/>
                    <a:lumOff val="35000"/>
                  </a:schemeClr>
                </a:solidFill>
              </a:rPr>
              <a:t> les </a:t>
            </a:r>
            <a:r>
              <a:rPr lang="en-AU" sz="3200" b="1" kern="0" dirty="0" err="1">
                <a:solidFill>
                  <a:schemeClr val="tx1">
                    <a:lumMod val="65000"/>
                    <a:lumOff val="35000"/>
                  </a:schemeClr>
                </a:solidFill>
              </a:rPr>
              <a:t>membres</a:t>
            </a:r>
            <a:r>
              <a:rPr lang="en-AU" sz="3200" b="1" kern="0" dirty="0">
                <a:solidFill>
                  <a:schemeClr val="tx1">
                    <a:lumMod val="65000"/>
                    <a:lumOff val="35000"/>
                  </a:schemeClr>
                </a:solidFill>
              </a:rPr>
              <a:t> du personnel :</a:t>
            </a:r>
          </a:p>
          <a:p>
            <a:pPr>
              <a:buFontTx/>
              <a:buChar char="-"/>
            </a:pPr>
            <a:r>
              <a:rPr lang="en-AU" sz="3200" b="1" kern="0" dirty="0" err="1">
                <a:solidFill>
                  <a:schemeClr val="tx1">
                    <a:lumMod val="65000"/>
                    <a:lumOff val="35000"/>
                  </a:schemeClr>
                </a:solidFill>
              </a:rPr>
              <a:t>Comprennent</a:t>
            </a:r>
            <a:r>
              <a:rPr lang="en-AU" sz="3200" b="1" kern="0" dirty="0">
                <a:solidFill>
                  <a:schemeClr val="tx1">
                    <a:lumMod val="65000"/>
                    <a:lumOff val="35000"/>
                  </a:schemeClr>
                </a:solidFill>
              </a:rPr>
              <a:t> les </a:t>
            </a:r>
            <a:r>
              <a:rPr lang="en-AU" sz="3200" b="1" kern="0" dirty="0" err="1">
                <a:solidFill>
                  <a:schemeClr val="tx1">
                    <a:lumMod val="65000"/>
                    <a:lumOff val="35000"/>
                  </a:schemeClr>
                </a:solidFill>
              </a:rPr>
              <a:t>principes</a:t>
            </a:r>
            <a:r>
              <a:rPr lang="en-AU" sz="3200" b="1" kern="0" dirty="0">
                <a:solidFill>
                  <a:schemeClr val="tx1">
                    <a:lumMod val="65000"/>
                    <a:lumOff val="35000"/>
                  </a:schemeClr>
                </a:solidFill>
              </a:rPr>
              <a:t> </a:t>
            </a:r>
            <a:r>
              <a:rPr lang="en-AU" sz="3200" b="1" kern="0" dirty="0" err="1">
                <a:solidFill>
                  <a:schemeClr val="tx1">
                    <a:lumMod val="65000"/>
                    <a:lumOff val="35000"/>
                  </a:schemeClr>
                </a:solidFill>
              </a:rPr>
              <a:t>axés</a:t>
            </a:r>
            <a:r>
              <a:rPr lang="en-AU" sz="3200" b="1" kern="0" dirty="0">
                <a:solidFill>
                  <a:schemeClr val="tx1">
                    <a:lumMod val="65000"/>
                    <a:lumOff val="35000"/>
                  </a:schemeClr>
                </a:solidFill>
              </a:rPr>
              <a:t> sur </a:t>
            </a:r>
            <a:r>
              <a:rPr lang="en-AU" sz="3200" b="1" kern="0">
                <a:solidFill>
                  <a:schemeClr val="tx1">
                    <a:lumMod val="65000"/>
                    <a:lumOff val="35000"/>
                  </a:schemeClr>
                </a:solidFill>
              </a:rPr>
              <a:t>les survivant(e)s</a:t>
            </a:r>
            <a:endParaRPr lang="en-AU" sz="3200" b="1" kern="0" dirty="0">
              <a:solidFill>
                <a:schemeClr val="tx1">
                  <a:lumMod val="65000"/>
                  <a:lumOff val="35000"/>
                </a:schemeClr>
              </a:solidFill>
            </a:endParaRPr>
          </a:p>
          <a:p>
            <a:pPr>
              <a:buFontTx/>
              <a:buChar char="-"/>
            </a:pPr>
            <a:r>
              <a:rPr lang="en-AU" sz="3200" b="1" kern="0" err="1">
                <a:solidFill>
                  <a:schemeClr val="tx1">
                    <a:lumMod val="65000"/>
                    <a:lumOff val="35000"/>
                  </a:schemeClr>
                </a:solidFill>
              </a:rPr>
              <a:t>Sachent</a:t>
            </a:r>
            <a:r>
              <a:rPr lang="en-AU" sz="3200" b="1" kern="0">
                <a:solidFill>
                  <a:schemeClr val="tx1">
                    <a:lumMod val="65000"/>
                    <a:lumOff val="35000"/>
                  </a:schemeClr>
                </a:solidFill>
              </a:rPr>
              <a:t> comment </a:t>
            </a:r>
            <a:r>
              <a:rPr lang="en-AU" sz="3200" b="1" kern="0" dirty="0">
                <a:solidFill>
                  <a:schemeClr val="tx1">
                    <a:lumMod val="65000"/>
                    <a:lumOff val="35000"/>
                  </a:schemeClr>
                </a:solidFill>
              </a:rPr>
              <a:t>faire </a:t>
            </a:r>
            <a:r>
              <a:rPr lang="en-AU" sz="3200" b="1" kern="0" err="1">
                <a:solidFill>
                  <a:schemeClr val="tx1">
                    <a:lumMod val="65000"/>
                    <a:lumOff val="35000"/>
                  </a:schemeClr>
                </a:solidFill>
              </a:rPr>
              <a:t>une</a:t>
            </a:r>
            <a:r>
              <a:rPr lang="en-AU" sz="3200" b="1" kern="0">
                <a:solidFill>
                  <a:schemeClr val="tx1">
                    <a:lumMod val="65000"/>
                    <a:lumOff val="35000"/>
                  </a:schemeClr>
                </a:solidFill>
              </a:rPr>
              <a:t> orientation</a:t>
            </a:r>
            <a:endParaRPr lang="en-AU" sz="3200" b="1" kern="0" dirty="0">
              <a:solidFill>
                <a:schemeClr val="tx1">
                  <a:lumMod val="65000"/>
                  <a:lumOff val="35000"/>
                </a:schemeClr>
              </a:solidFill>
            </a:endParaRPr>
          </a:p>
          <a:p>
            <a:endParaRPr lang="en-AU" dirty="0"/>
          </a:p>
        </p:txBody>
      </p:sp>
      <p:graphicFrame>
        <p:nvGraphicFramePr>
          <p:cNvPr id="6" name="Diagram 1"/>
          <p:cNvGraphicFramePr/>
          <p:nvPr>
            <p:extLst>
              <p:ext uri="{D42A27DB-BD31-4B8C-83A1-F6EECF244321}">
                <p14:modId xmlns:p14="http://schemas.microsoft.com/office/powerpoint/2010/main" val="3718316504"/>
              </p:ext>
            </p:extLst>
          </p:nvPr>
        </p:nvGraphicFramePr>
        <p:xfrm>
          <a:off x="310243" y="1338943"/>
          <a:ext cx="7821385" cy="5078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554054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30629"/>
            <a:ext cx="12192000" cy="1045029"/>
          </a:xfrm>
        </p:spPr>
        <p:txBody>
          <a:bodyPr>
            <a:normAutofit/>
          </a:bodyPr>
          <a:lstStyle/>
          <a:p>
            <a:r>
              <a:rPr lang="en-US" dirty="0">
                <a:solidFill>
                  <a:prstClr val="black">
                    <a:lumMod val="65000"/>
                    <a:lumOff val="35000"/>
                  </a:prstClr>
                </a:solidFill>
                <a:latin typeface="Arial" pitchFamily="34"/>
                <a:ea typeface="+mn-ea"/>
                <a:cs typeface="Arial" pitchFamily="34"/>
              </a:rPr>
              <a:t>Histoire </a:t>
            </a:r>
            <a:r>
              <a:rPr lang="en-US" dirty="0" err="1">
                <a:solidFill>
                  <a:prstClr val="black">
                    <a:lumMod val="65000"/>
                    <a:lumOff val="35000"/>
                  </a:prstClr>
                </a:solidFill>
                <a:latin typeface="Arial" pitchFamily="34"/>
                <a:ea typeface="+mn-ea"/>
                <a:cs typeface="Arial" pitchFamily="34"/>
              </a:rPr>
              <a:t>d’une</a:t>
            </a:r>
            <a:r>
              <a:rPr lang="en-US" dirty="0">
                <a:solidFill>
                  <a:prstClr val="black">
                    <a:lumMod val="65000"/>
                    <a:lumOff val="35000"/>
                  </a:prstClr>
                </a:solidFill>
                <a:latin typeface="Arial" pitchFamily="34"/>
                <a:ea typeface="+mn-ea"/>
                <a:cs typeface="Arial" pitchFamily="34"/>
              </a:rPr>
              <a:t> </a:t>
            </a:r>
            <a:r>
              <a:rPr lang="en-US" dirty="0" err="1">
                <a:solidFill>
                  <a:prstClr val="black">
                    <a:lumMod val="65000"/>
                    <a:lumOff val="35000"/>
                  </a:prstClr>
                </a:solidFill>
                <a:latin typeface="Arial" pitchFamily="34"/>
                <a:ea typeface="+mn-ea"/>
                <a:cs typeface="Arial" pitchFamily="34"/>
              </a:rPr>
              <a:t>réusitte</a:t>
            </a:r>
            <a:r>
              <a:rPr lang="en-US" dirty="0">
                <a:solidFill>
                  <a:prstClr val="black">
                    <a:lumMod val="65000"/>
                    <a:lumOff val="35000"/>
                  </a:prstClr>
                </a:solidFill>
                <a:latin typeface="Arial" pitchFamily="34"/>
                <a:ea typeface="+mn-ea"/>
                <a:cs typeface="Arial" pitchFamily="34"/>
              </a:rPr>
              <a:t> – </a:t>
            </a:r>
            <a:r>
              <a:rPr lang="en-US" dirty="0" err="1">
                <a:solidFill>
                  <a:prstClr val="black">
                    <a:lumMod val="65000"/>
                    <a:lumOff val="35000"/>
                  </a:prstClr>
                </a:solidFill>
                <a:latin typeface="Arial" pitchFamily="34"/>
                <a:ea typeface="+mn-ea"/>
                <a:cs typeface="Arial" pitchFamily="34"/>
              </a:rPr>
              <a:t>Sud</a:t>
            </a:r>
            <a:r>
              <a:rPr lang="en-US" dirty="0">
                <a:solidFill>
                  <a:prstClr val="black">
                    <a:lumMod val="65000"/>
                    <a:lumOff val="35000"/>
                  </a:prstClr>
                </a:solidFill>
                <a:latin typeface="Arial" pitchFamily="34"/>
                <a:ea typeface="+mn-ea"/>
                <a:cs typeface="Arial" pitchFamily="34"/>
              </a:rPr>
              <a:t>-Soudan	</a:t>
            </a:r>
            <a:endParaRPr lang="en-US" dirty="0"/>
          </a:p>
        </p:txBody>
      </p:sp>
      <p:sp>
        <p:nvSpPr>
          <p:cNvPr id="3" name="Content Placeholder 2"/>
          <p:cNvSpPr>
            <a:spLocks noGrp="1"/>
          </p:cNvSpPr>
          <p:nvPr>
            <p:ph idx="4294967295"/>
          </p:nvPr>
        </p:nvSpPr>
        <p:spPr>
          <a:xfrm>
            <a:off x="0" y="914400"/>
            <a:ext cx="12192000" cy="5600700"/>
          </a:xfrm>
          <a:noFill/>
          <a:ln>
            <a:noFill/>
          </a:ln>
        </p:spPr>
        <p:style>
          <a:lnRef idx="0">
            <a:scrgbClr r="0" g="0" b="0"/>
          </a:lnRef>
          <a:fillRef idx="0">
            <a:scrgbClr r="0" g="0" b="0"/>
          </a:fillRef>
          <a:effectRef idx="0">
            <a:scrgbClr r="0" g="0" b="0"/>
          </a:effectRef>
          <a:fontRef idx="minor">
            <a:schemeClr val="dk1"/>
          </a:fontRef>
        </p:style>
        <p:txBody>
          <a:bodyPr>
            <a:normAutofit fontScale="92500" lnSpcReduction="10000"/>
          </a:bodyPr>
          <a:lstStyle/>
          <a:p>
            <a:r>
              <a:rPr lang="fr-FR" sz="3200" b="1" kern="0" dirty="0">
                <a:solidFill>
                  <a:schemeClr val="tx1">
                    <a:lumMod val="65000"/>
                    <a:lumOff val="35000"/>
                  </a:schemeClr>
                </a:solidFill>
              </a:rPr>
              <a:t>L’UNICEF a identifié les travailleurs de la nutrition comme un groupe cible clé pour le renforcement des capacités sur la VBG. L’UNICEF a soutenu ses partenaires de mise en œuvre et le cluster de nutrition au sens large en : </a:t>
            </a:r>
          </a:p>
          <a:p>
            <a:pPr marL="0" indent="0">
              <a:buNone/>
            </a:pPr>
            <a:endParaRPr lang="fr-FR" sz="3200" b="1" kern="0" dirty="0">
              <a:solidFill>
                <a:schemeClr val="tx1">
                  <a:lumMod val="65000"/>
                  <a:lumOff val="35000"/>
                </a:schemeClr>
              </a:solidFill>
            </a:endParaRPr>
          </a:p>
          <a:p>
            <a:pPr>
              <a:buFont typeface="Wingdings" panose="05000000000000000000" pitchFamily="2" charset="2"/>
              <a:buChar char="ü"/>
            </a:pPr>
            <a:r>
              <a:rPr lang="fr-FR" sz="3200" b="1" kern="0" dirty="0">
                <a:solidFill>
                  <a:schemeClr val="tx1">
                    <a:lumMod val="65000"/>
                    <a:lumOff val="35000"/>
                  </a:schemeClr>
                </a:solidFill>
              </a:rPr>
              <a:t> Promouvant le recrutement et la rétention des femmes parmi le personnel</a:t>
            </a:r>
          </a:p>
          <a:p>
            <a:pPr>
              <a:buFont typeface="Wingdings" panose="05000000000000000000" pitchFamily="2" charset="2"/>
              <a:buChar char="ü"/>
            </a:pPr>
            <a:r>
              <a:rPr lang="fr-FR" sz="3200" b="1" kern="0" dirty="0">
                <a:solidFill>
                  <a:schemeClr val="tx1">
                    <a:lumMod val="65000"/>
                    <a:lumOff val="35000"/>
                  </a:schemeClr>
                </a:solidFill>
              </a:rPr>
              <a:t>Veillant à ce que le personnel de nutrition soient informé des services d’intervention en matière de VBG et soient formés pour faire des référencements de manière sûre et appropriée.</a:t>
            </a:r>
          </a:p>
          <a:p>
            <a:pPr>
              <a:buFont typeface="Wingdings" panose="05000000000000000000" pitchFamily="2" charset="2"/>
              <a:buChar char="ü"/>
            </a:pPr>
            <a:r>
              <a:rPr lang="fr-FR" sz="3200" b="1" kern="0" dirty="0">
                <a:solidFill>
                  <a:schemeClr val="tx1">
                    <a:lumMod val="65000"/>
                    <a:lumOff val="35000"/>
                  </a:schemeClr>
                </a:solidFill>
              </a:rPr>
              <a:t>Encourageant tout le personnel de nutrition à mettre en place des codes de conduite</a:t>
            </a:r>
          </a:p>
          <a:p>
            <a:pPr>
              <a:buFont typeface="Wingdings" panose="05000000000000000000" pitchFamily="2" charset="2"/>
              <a:buChar char="ü"/>
            </a:pPr>
            <a:r>
              <a:rPr lang="fr-FR" sz="3200" b="1" kern="0" dirty="0">
                <a:solidFill>
                  <a:schemeClr val="tx1">
                    <a:lumMod val="65000"/>
                    <a:lumOff val="35000"/>
                  </a:schemeClr>
                </a:solidFill>
              </a:rPr>
              <a:t>Conduisant des audits de sécurité multisectoriels</a:t>
            </a:r>
          </a:p>
          <a:p>
            <a:endParaRPr lang="en-US" dirty="0"/>
          </a:p>
        </p:txBody>
      </p:sp>
    </p:spTree>
    <p:extLst>
      <p:ext uri="{BB962C8B-B14F-4D97-AF65-F5344CB8AC3E}">
        <p14:creationId xmlns:p14="http://schemas.microsoft.com/office/powerpoint/2010/main" val="199005223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2192000" cy="979713"/>
          </a:xfrm>
        </p:spPr>
        <p:txBody>
          <a:bodyPr/>
          <a:lstStyle/>
          <a:p>
            <a:r>
              <a:rPr lang="en-US" dirty="0" err="1">
                <a:solidFill>
                  <a:prstClr val="black">
                    <a:lumMod val="65000"/>
                    <a:lumOff val="35000"/>
                  </a:prstClr>
                </a:solidFill>
                <a:latin typeface="Arial" pitchFamily="34"/>
                <a:ea typeface="+mn-ea"/>
                <a:cs typeface="Arial" pitchFamily="34"/>
              </a:rPr>
              <a:t>Une</a:t>
            </a:r>
            <a:r>
              <a:rPr lang="en-US" dirty="0">
                <a:solidFill>
                  <a:prstClr val="black">
                    <a:lumMod val="65000"/>
                    <a:lumOff val="35000"/>
                  </a:prstClr>
                </a:solidFill>
                <a:latin typeface="Arial" pitchFamily="34"/>
                <a:ea typeface="+mn-ea"/>
                <a:cs typeface="Arial" pitchFamily="34"/>
              </a:rPr>
              <a:t> </a:t>
            </a:r>
            <a:r>
              <a:rPr lang="en-US" dirty="0" err="1">
                <a:solidFill>
                  <a:prstClr val="black">
                    <a:lumMod val="65000"/>
                    <a:lumOff val="35000"/>
                  </a:prstClr>
                </a:solidFill>
                <a:latin typeface="Arial" pitchFamily="34"/>
                <a:ea typeface="+mn-ea"/>
                <a:cs typeface="Arial" pitchFamily="34"/>
              </a:rPr>
              <a:t>pratique</a:t>
            </a:r>
            <a:r>
              <a:rPr lang="en-US" dirty="0">
                <a:solidFill>
                  <a:prstClr val="black">
                    <a:lumMod val="65000"/>
                    <a:lumOff val="35000"/>
                  </a:prstClr>
                </a:solidFill>
                <a:latin typeface="Arial" pitchFamily="34"/>
                <a:ea typeface="+mn-ea"/>
                <a:cs typeface="Arial" pitchFamily="34"/>
              </a:rPr>
              <a:t> </a:t>
            </a:r>
            <a:r>
              <a:rPr lang="en-US" dirty="0" err="1">
                <a:solidFill>
                  <a:prstClr val="black">
                    <a:lumMod val="65000"/>
                    <a:lumOff val="35000"/>
                  </a:prstClr>
                </a:solidFill>
                <a:latin typeface="Arial" pitchFamily="34"/>
                <a:ea typeface="+mn-ea"/>
                <a:cs typeface="Arial" pitchFamily="34"/>
              </a:rPr>
              <a:t>prometteuse</a:t>
            </a:r>
            <a:r>
              <a:rPr lang="en-US" dirty="0">
                <a:solidFill>
                  <a:prstClr val="black">
                    <a:lumMod val="65000"/>
                    <a:lumOff val="35000"/>
                  </a:prstClr>
                </a:solidFill>
                <a:latin typeface="Arial" pitchFamily="34"/>
                <a:ea typeface="+mn-ea"/>
                <a:cs typeface="Arial" pitchFamily="34"/>
              </a:rPr>
              <a:t> - Bangladesh</a:t>
            </a:r>
            <a:endParaRPr lang="en-US" dirty="0"/>
          </a:p>
        </p:txBody>
      </p:sp>
      <p:sp>
        <p:nvSpPr>
          <p:cNvPr id="3" name="Content Placeholder 2"/>
          <p:cNvSpPr>
            <a:spLocks noGrp="1"/>
          </p:cNvSpPr>
          <p:nvPr>
            <p:ph idx="4294967295"/>
          </p:nvPr>
        </p:nvSpPr>
        <p:spPr>
          <a:xfrm>
            <a:off x="0" y="1825625"/>
            <a:ext cx="11952288" cy="4351338"/>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en-US" sz="3200" b="1" kern="0" dirty="0" err="1">
                <a:solidFill>
                  <a:schemeClr val="tx1">
                    <a:lumMod val="65000"/>
                    <a:lumOff val="35000"/>
                  </a:schemeClr>
                </a:solidFill>
              </a:rPr>
              <a:t>D’après</a:t>
            </a:r>
            <a:r>
              <a:rPr lang="en-US" sz="3200" b="1" kern="0" dirty="0">
                <a:solidFill>
                  <a:schemeClr val="tx1">
                    <a:lumMod val="65000"/>
                    <a:lumOff val="35000"/>
                  </a:schemeClr>
                </a:solidFill>
              </a:rPr>
              <a:t> les </a:t>
            </a:r>
            <a:r>
              <a:rPr lang="en-US" sz="3200" b="1" kern="0" dirty="0" err="1">
                <a:solidFill>
                  <a:schemeClr val="tx1">
                    <a:lumMod val="65000"/>
                    <a:lumOff val="35000"/>
                  </a:schemeClr>
                </a:solidFill>
              </a:rPr>
              <a:t>recommandations</a:t>
            </a:r>
            <a:r>
              <a:rPr lang="en-US" sz="3200" b="1" kern="0" dirty="0">
                <a:solidFill>
                  <a:schemeClr val="tx1">
                    <a:lumMod val="65000"/>
                    <a:lumOff val="35000"/>
                  </a:schemeClr>
                </a:solidFill>
              </a:rPr>
              <a:t> du </a:t>
            </a:r>
            <a:r>
              <a:rPr lang="en-US" sz="3200" b="1" kern="0" dirty="0" err="1">
                <a:solidFill>
                  <a:schemeClr val="tx1">
                    <a:lumMod val="65000"/>
                    <a:lumOff val="35000"/>
                  </a:schemeClr>
                </a:solidFill>
              </a:rPr>
              <a:t>Comité</a:t>
            </a:r>
            <a:r>
              <a:rPr lang="en-US" sz="3200" b="1" kern="0" dirty="0">
                <a:solidFill>
                  <a:schemeClr val="tx1">
                    <a:lumMod val="65000"/>
                    <a:lumOff val="35000"/>
                  </a:schemeClr>
                </a:solidFill>
              </a:rPr>
              <a:t> permanent </a:t>
            </a:r>
            <a:r>
              <a:rPr lang="en-US" sz="3200" b="1" kern="0" dirty="0" err="1">
                <a:solidFill>
                  <a:schemeClr val="tx1">
                    <a:lumMod val="65000"/>
                    <a:lumOff val="35000"/>
                  </a:schemeClr>
                </a:solidFill>
              </a:rPr>
              <a:t>interorganisations</a:t>
            </a:r>
            <a:r>
              <a:rPr lang="en-US" sz="3200" b="1" kern="0" dirty="0">
                <a:solidFill>
                  <a:schemeClr val="tx1">
                    <a:lumMod val="65000"/>
                    <a:lumOff val="35000"/>
                  </a:schemeClr>
                </a:solidFill>
              </a:rPr>
              <a:t> (IASC), Action </a:t>
            </a:r>
            <a:r>
              <a:rPr lang="en-US" sz="3200" b="1" kern="0" dirty="0" err="1">
                <a:solidFill>
                  <a:schemeClr val="tx1">
                    <a:lumMod val="65000"/>
                    <a:lumOff val="35000"/>
                  </a:schemeClr>
                </a:solidFill>
              </a:rPr>
              <a:t>contre</a:t>
            </a:r>
            <a:r>
              <a:rPr lang="en-US" sz="3200" b="1" kern="0" dirty="0">
                <a:solidFill>
                  <a:schemeClr val="tx1">
                    <a:lumMod val="65000"/>
                    <a:lumOff val="35000"/>
                  </a:schemeClr>
                </a:solidFill>
              </a:rPr>
              <a:t> la </a:t>
            </a:r>
            <a:r>
              <a:rPr lang="en-US" sz="3200" b="1" kern="0" dirty="0" err="1">
                <a:solidFill>
                  <a:schemeClr val="tx1">
                    <a:lumMod val="65000"/>
                    <a:lumOff val="35000"/>
                  </a:schemeClr>
                </a:solidFill>
              </a:rPr>
              <a:t>Faim</a:t>
            </a:r>
            <a:r>
              <a:rPr lang="en-US" sz="3200" b="1" kern="0" dirty="0">
                <a:solidFill>
                  <a:schemeClr val="tx1">
                    <a:lumMod val="65000"/>
                    <a:lumOff val="35000"/>
                  </a:schemeClr>
                </a:solidFill>
              </a:rPr>
              <a:t> (ACF) a </a:t>
            </a:r>
            <a:r>
              <a:rPr lang="en-US" sz="3200" b="1" kern="0" dirty="0" err="1">
                <a:solidFill>
                  <a:schemeClr val="tx1">
                    <a:lumMod val="65000"/>
                    <a:lumOff val="35000"/>
                  </a:schemeClr>
                </a:solidFill>
              </a:rPr>
              <a:t>développé</a:t>
            </a:r>
            <a:r>
              <a:rPr lang="en-US" sz="3200" b="1" kern="0" dirty="0">
                <a:solidFill>
                  <a:schemeClr val="tx1">
                    <a:lumMod val="65000"/>
                    <a:lumOff val="35000"/>
                  </a:schemeClr>
                </a:solidFill>
              </a:rPr>
              <a:t> </a:t>
            </a:r>
            <a:r>
              <a:rPr lang="en-US" sz="3200" b="1" kern="0" dirty="0" err="1">
                <a:solidFill>
                  <a:schemeClr val="tx1">
                    <a:lumMod val="65000"/>
                    <a:lumOff val="35000"/>
                  </a:schemeClr>
                </a:solidFill>
              </a:rPr>
              <a:t>une</a:t>
            </a:r>
            <a:r>
              <a:rPr lang="en-US" sz="3200" b="1" kern="0" dirty="0">
                <a:solidFill>
                  <a:schemeClr val="tx1">
                    <a:lumMod val="65000"/>
                    <a:lumOff val="35000"/>
                  </a:schemeClr>
                </a:solidFill>
              </a:rPr>
              <a:t> note </a:t>
            </a:r>
            <a:r>
              <a:rPr lang="en-US" sz="3200" b="1" kern="0" dirty="0" err="1">
                <a:solidFill>
                  <a:schemeClr val="tx1">
                    <a:lumMod val="65000"/>
                    <a:lumOff val="35000"/>
                  </a:schemeClr>
                </a:solidFill>
              </a:rPr>
              <a:t>d’orientation</a:t>
            </a:r>
            <a:r>
              <a:rPr lang="en-US" sz="3200" b="1" kern="0" dirty="0">
                <a:solidFill>
                  <a:schemeClr val="tx1">
                    <a:lumMod val="65000"/>
                    <a:lumOff val="35000"/>
                  </a:schemeClr>
                </a:solidFill>
              </a:rPr>
              <a:t> pour aider les </a:t>
            </a:r>
            <a:r>
              <a:rPr lang="en-US" sz="3200" b="1" kern="0" dirty="0" err="1">
                <a:solidFill>
                  <a:schemeClr val="tx1">
                    <a:lumMod val="65000"/>
                    <a:lumOff val="35000"/>
                  </a:schemeClr>
                </a:solidFill>
              </a:rPr>
              <a:t>membres</a:t>
            </a:r>
            <a:r>
              <a:rPr lang="en-US" sz="3200" b="1" kern="0" dirty="0">
                <a:solidFill>
                  <a:schemeClr val="tx1">
                    <a:lumMod val="65000"/>
                    <a:lumOff val="35000"/>
                  </a:schemeClr>
                </a:solidFill>
              </a:rPr>
              <a:t> du personnel de la nutrition et la Santé </a:t>
            </a:r>
            <a:r>
              <a:rPr lang="en-US" sz="3200" b="1" kern="0" dirty="0" err="1">
                <a:solidFill>
                  <a:schemeClr val="tx1">
                    <a:lumMod val="65000"/>
                    <a:lumOff val="35000"/>
                  </a:schemeClr>
                </a:solidFill>
              </a:rPr>
              <a:t>mentale</a:t>
            </a:r>
            <a:r>
              <a:rPr lang="en-US" sz="3200" b="1" kern="0" dirty="0">
                <a:solidFill>
                  <a:schemeClr val="tx1">
                    <a:lumMod val="65000"/>
                    <a:lumOff val="35000"/>
                  </a:schemeClr>
                </a:solidFill>
              </a:rPr>
              <a:t> et </a:t>
            </a:r>
            <a:r>
              <a:rPr lang="en-US" sz="3200" b="1" kern="0" dirty="0" err="1">
                <a:solidFill>
                  <a:schemeClr val="tx1">
                    <a:lumMod val="65000"/>
                    <a:lumOff val="35000"/>
                  </a:schemeClr>
                </a:solidFill>
              </a:rPr>
              <a:t>pratique</a:t>
            </a:r>
            <a:r>
              <a:rPr lang="en-US" sz="3200" b="1" kern="0" dirty="0">
                <a:solidFill>
                  <a:schemeClr val="tx1">
                    <a:lumMod val="65000"/>
                    <a:lumOff val="35000"/>
                  </a:schemeClr>
                </a:solidFill>
              </a:rPr>
              <a:t> de </a:t>
            </a:r>
            <a:r>
              <a:rPr lang="en-US" sz="3200" b="1" kern="0" dirty="0" err="1">
                <a:solidFill>
                  <a:schemeClr val="tx1">
                    <a:lumMod val="65000"/>
                    <a:lumOff val="35000"/>
                  </a:schemeClr>
                </a:solidFill>
              </a:rPr>
              <a:t>soins</a:t>
            </a:r>
            <a:r>
              <a:rPr lang="en-US" sz="3200" b="1" kern="0" dirty="0">
                <a:solidFill>
                  <a:schemeClr val="tx1">
                    <a:lumMod val="65000"/>
                    <a:lumOff val="35000"/>
                  </a:schemeClr>
                </a:solidFill>
              </a:rPr>
              <a:t> (SMPS) à faire des orientations de </a:t>
            </a:r>
            <a:r>
              <a:rPr lang="en-US" sz="3200" b="1" kern="0" dirty="0" err="1">
                <a:solidFill>
                  <a:schemeClr val="tx1">
                    <a:lumMod val="65000"/>
                    <a:lumOff val="35000"/>
                  </a:schemeClr>
                </a:solidFill>
              </a:rPr>
              <a:t>fa</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çon</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sûre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confidentielle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et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compatissante</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a:t>
            </a:r>
            <a:r>
              <a:rPr lang="en-US" sz="3200" b="1" kern="0" dirty="0" err="1">
                <a:solidFill>
                  <a:schemeClr val="tx1">
                    <a:lumMod val="65000"/>
                    <a:lumOff val="35000"/>
                  </a:schemeClr>
                </a:solidFill>
                <a:latin typeface="Calibri" panose="020F0502020204030204" pitchFamily="34" charset="0"/>
                <a:cs typeface="Calibri" panose="020F0502020204030204" pitchFamily="34" charset="0"/>
              </a:rPr>
              <a:t>vers</a:t>
            </a:r>
            <a:r>
              <a:rPr lang="en-US" sz="3200" b="1" kern="0" dirty="0">
                <a:solidFill>
                  <a:schemeClr val="tx1">
                    <a:lumMod val="65000"/>
                    <a:lumOff val="35000"/>
                  </a:schemeClr>
                </a:solidFill>
                <a:latin typeface="Calibri" panose="020F0502020204030204" pitchFamily="34" charset="0"/>
                <a:cs typeface="Calibri" panose="020F0502020204030204" pitchFamily="34" charset="0"/>
              </a:rPr>
              <a:t> les services VBG. </a:t>
            </a:r>
            <a:endParaRPr lang="en-US" sz="3200" b="1" kern="0" dirty="0">
              <a:solidFill>
                <a:schemeClr val="tx1">
                  <a:lumMod val="65000"/>
                  <a:lumOff val="35000"/>
                </a:schemeClr>
              </a:solidFill>
            </a:endParaRPr>
          </a:p>
        </p:txBody>
      </p:sp>
    </p:spTree>
    <p:extLst>
      <p:ext uri="{BB962C8B-B14F-4D97-AF65-F5344CB8AC3E}">
        <p14:creationId xmlns:p14="http://schemas.microsoft.com/office/powerpoint/2010/main" val="292805180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1"/>
            <a:ext cx="12192000" cy="849085"/>
          </a:xfrm>
        </p:spPr>
        <p:txBody>
          <a:bodyPr/>
          <a:lstStyle/>
          <a:p>
            <a:r>
              <a:rPr lang="en-US" dirty="0">
                <a:solidFill>
                  <a:prstClr val="black">
                    <a:lumMod val="65000"/>
                    <a:lumOff val="35000"/>
                  </a:prstClr>
                </a:solidFill>
                <a:latin typeface="Arial" pitchFamily="34"/>
                <a:cs typeface="Arial" pitchFamily="34"/>
              </a:rPr>
              <a:t>Histoire </a:t>
            </a:r>
            <a:r>
              <a:rPr lang="en-US" err="1">
                <a:solidFill>
                  <a:prstClr val="black">
                    <a:lumMod val="65000"/>
                    <a:lumOff val="35000"/>
                  </a:prstClr>
                </a:solidFill>
                <a:latin typeface="Arial" pitchFamily="34"/>
                <a:cs typeface="Arial" pitchFamily="34"/>
              </a:rPr>
              <a:t>d’une</a:t>
            </a:r>
            <a:r>
              <a:rPr lang="en-US">
                <a:solidFill>
                  <a:prstClr val="black">
                    <a:lumMod val="65000"/>
                    <a:lumOff val="35000"/>
                  </a:prstClr>
                </a:solidFill>
                <a:latin typeface="Arial" pitchFamily="34"/>
                <a:cs typeface="Arial" pitchFamily="34"/>
              </a:rPr>
              <a:t> réussite– </a:t>
            </a:r>
            <a:r>
              <a:rPr lang="en-US" dirty="0" err="1">
                <a:solidFill>
                  <a:prstClr val="black">
                    <a:lumMod val="65000"/>
                    <a:lumOff val="35000"/>
                  </a:prstClr>
                </a:solidFill>
                <a:latin typeface="Arial" pitchFamily="34"/>
                <a:cs typeface="Arial" pitchFamily="34"/>
              </a:rPr>
              <a:t>Nigéria</a:t>
            </a:r>
            <a:r>
              <a:rPr lang="en-US">
                <a:solidFill>
                  <a:prstClr val="black">
                    <a:lumMod val="65000"/>
                    <a:lumOff val="35000"/>
                  </a:prstClr>
                </a:solidFill>
                <a:latin typeface="Arial" pitchFamily="34"/>
                <a:cs typeface="Arial" pitchFamily="34"/>
              </a:rPr>
              <a:t>	</a:t>
            </a:r>
            <a:endParaRPr lang="en-US" dirty="0"/>
          </a:p>
        </p:txBody>
      </p:sp>
      <p:sp>
        <p:nvSpPr>
          <p:cNvPr id="3" name="Content Placeholder 2"/>
          <p:cNvSpPr>
            <a:spLocks noGrp="1"/>
          </p:cNvSpPr>
          <p:nvPr>
            <p:ph idx="4294967295"/>
          </p:nvPr>
        </p:nvSpPr>
        <p:spPr>
          <a:xfrm>
            <a:off x="0" y="1093788"/>
            <a:ext cx="11968163" cy="5083175"/>
          </a:xfrm>
          <a:noFill/>
          <a:ln>
            <a:noFill/>
          </a:ln>
        </p:spPr>
        <p:style>
          <a:lnRef idx="0">
            <a:scrgbClr r="0" g="0" b="0"/>
          </a:lnRef>
          <a:fillRef idx="0">
            <a:scrgbClr r="0" g="0" b="0"/>
          </a:fillRef>
          <a:effectRef idx="0">
            <a:scrgbClr r="0" g="0" b="0"/>
          </a:effectRef>
          <a:fontRef idx="minor">
            <a:schemeClr val="dk1"/>
          </a:fontRef>
        </p:style>
        <p:txBody>
          <a:bodyPr>
            <a:normAutofit fontScale="92500" lnSpcReduction="10000"/>
          </a:bodyPr>
          <a:lstStyle/>
          <a:p>
            <a:r>
              <a:rPr lang="fr-FR" sz="3200" b="1" kern="0" dirty="0">
                <a:solidFill>
                  <a:schemeClr val="tx1">
                    <a:lumMod val="65000"/>
                    <a:lumOff val="35000"/>
                  </a:schemeClr>
                </a:solidFill>
              </a:rPr>
              <a:t>Il a été observé par INTERSOS que les communautés d'accueil dans </a:t>
            </a:r>
            <a:r>
              <a:rPr lang="fr-FR" sz="3200" b="1" kern="0" dirty="0" err="1">
                <a:solidFill>
                  <a:schemeClr val="tx1">
                    <a:lumMod val="65000"/>
                    <a:lumOff val="35000"/>
                  </a:schemeClr>
                </a:solidFill>
              </a:rPr>
              <a:t>Magumeri</a:t>
            </a:r>
            <a:r>
              <a:rPr lang="fr-FR" sz="3200" b="1" kern="0" dirty="0">
                <a:solidFill>
                  <a:schemeClr val="tx1">
                    <a:lumMod val="65000"/>
                    <a:lumOff val="35000"/>
                  </a:schemeClr>
                </a:solidFill>
              </a:rPr>
              <a:t> LGA, en particulier les femmes et les filles, sont confrontées à d'immenses risques pour leur sécurité lorsqu'elles veulent accéder aux services de nutrition. </a:t>
            </a:r>
          </a:p>
          <a:p>
            <a:r>
              <a:rPr lang="fr-FR" sz="3200" b="1" kern="0" dirty="0">
                <a:solidFill>
                  <a:schemeClr val="tx1">
                    <a:lumMod val="65000"/>
                    <a:lumOff val="35000"/>
                  </a:schemeClr>
                </a:solidFill>
              </a:rPr>
              <a:t>Des consultations intensives avec les femmes et les filles ont été menées pour mieux comprendre la situation</a:t>
            </a:r>
          </a:p>
          <a:p>
            <a:r>
              <a:rPr lang="fr-FR" sz="3200" b="1" kern="0" dirty="0">
                <a:solidFill>
                  <a:schemeClr val="tx1">
                    <a:lumMod val="65000"/>
                    <a:lumOff val="35000"/>
                  </a:schemeClr>
                </a:solidFill>
              </a:rPr>
              <a:t>INTERSOS a étendu ses services de nutrition à </a:t>
            </a:r>
            <a:r>
              <a:rPr lang="fr-FR" sz="3200" b="1" kern="0" dirty="0" err="1">
                <a:solidFill>
                  <a:schemeClr val="tx1">
                    <a:lumMod val="65000"/>
                    <a:lumOff val="35000"/>
                  </a:schemeClr>
                </a:solidFill>
              </a:rPr>
              <a:t>Magumeri</a:t>
            </a:r>
            <a:r>
              <a:rPr lang="fr-FR" sz="3200" b="1" kern="0" dirty="0">
                <a:solidFill>
                  <a:schemeClr val="tx1">
                    <a:lumMod val="65000"/>
                    <a:lumOff val="35000"/>
                  </a:schemeClr>
                </a:solidFill>
              </a:rPr>
              <a:t> par l’intermédiaire de sept autres centres de traitements thérapeutiques avec des groupes de soutien aux mères</a:t>
            </a:r>
          </a:p>
          <a:p>
            <a:r>
              <a:rPr lang="fr-FR" sz="3200" b="1" kern="0" dirty="0">
                <a:solidFill>
                  <a:schemeClr val="tx1">
                    <a:lumMod val="65000"/>
                    <a:lumOff val="35000"/>
                  </a:schemeClr>
                </a:solidFill>
              </a:rPr>
              <a:t>Des options d'hébergement ont été fournies par le biais de services de nutrition/vie/protection aux survivant(e)s qui ont choisi de révéler leur expérience au personnel d'INTERSOS</a:t>
            </a:r>
            <a:endParaRPr lang="en-US" dirty="0"/>
          </a:p>
        </p:txBody>
      </p:sp>
    </p:spTree>
    <p:extLst>
      <p:ext uri="{BB962C8B-B14F-4D97-AF65-F5344CB8AC3E}">
        <p14:creationId xmlns:p14="http://schemas.microsoft.com/office/powerpoint/2010/main" val="133053771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1"/>
            <a:ext cx="12192000" cy="898070"/>
          </a:xfrm>
        </p:spPr>
        <p:txBody>
          <a:bodyPr/>
          <a:lstStyle/>
          <a:p>
            <a:r>
              <a:rPr lang="en-US" dirty="0" err="1">
                <a:solidFill>
                  <a:prstClr val="black">
                    <a:lumMod val="65000"/>
                    <a:lumOff val="35000"/>
                  </a:prstClr>
                </a:solidFill>
                <a:latin typeface="Arial" pitchFamily="34"/>
                <a:ea typeface="+mn-ea"/>
                <a:cs typeface="Arial" pitchFamily="34"/>
              </a:rPr>
              <a:t>Exemple</a:t>
            </a:r>
            <a:r>
              <a:rPr lang="en-US" dirty="0">
                <a:solidFill>
                  <a:prstClr val="black">
                    <a:lumMod val="65000"/>
                    <a:lumOff val="35000"/>
                  </a:prstClr>
                </a:solidFill>
                <a:latin typeface="Arial" pitchFamily="34"/>
                <a:ea typeface="+mn-ea"/>
                <a:cs typeface="Arial" pitchFamily="34"/>
              </a:rPr>
              <a:t> - </a:t>
            </a:r>
            <a:r>
              <a:rPr lang="en-US" dirty="0" err="1">
                <a:solidFill>
                  <a:prstClr val="black">
                    <a:lumMod val="65000"/>
                    <a:lumOff val="35000"/>
                  </a:prstClr>
                </a:solidFill>
                <a:latin typeface="Arial" pitchFamily="34"/>
                <a:ea typeface="+mn-ea"/>
                <a:cs typeface="Arial" pitchFamily="34"/>
              </a:rPr>
              <a:t>Éthiopie</a:t>
            </a:r>
            <a:endParaRPr lang="en-US" dirty="0"/>
          </a:p>
        </p:txBody>
      </p:sp>
      <p:sp>
        <p:nvSpPr>
          <p:cNvPr id="3" name="Content Placeholder 2">
            <a:extLst>
              <a:ext uri="{FF2B5EF4-FFF2-40B4-BE49-F238E27FC236}">
                <a16:creationId xmlns:a16="http://schemas.microsoft.com/office/drawing/2014/main" id="{75CD798E-BCAB-49DC-94E1-7A2C1A628C14}"/>
              </a:ext>
            </a:extLst>
          </p:cNvPr>
          <p:cNvSpPr>
            <a:spLocks noGrp="1"/>
          </p:cNvSpPr>
          <p:nvPr>
            <p:ph idx="4294967295"/>
          </p:nvPr>
        </p:nvSpPr>
        <p:spPr>
          <a:xfrm>
            <a:off x="188686" y="1257981"/>
            <a:ext cx="5831115" cy="3154362"/>
          </a:xfrm>
        </p:spPr>
        <p:style>
          <a:lnRef idx="2">
            <a:schemeClr val="accent6"/>
          </a:lnRef>
          <a:fillRef idx="1">
            <a:schemeClr val="lt1"/>
          </a:fillRef>
          <a:effectRef idx="0">
            <a:schemeClr val="accent6"/>
          </a:effectRef>
          <a:fontRef idx="minor">
            <a:schemeClr val="dk1"/>
          </a:fontRef>
        </p:style>
        <p:txBody>
          <a:bodyPr>
            <a:noAutofit/>
          </a:bodyPr>
          <a:lstStyle/>
          <a:p>
            <a:r>
              <a:rPr lang="en-US" sz="2400" b="1" kern="0" dirty="0" err="1">
                <a:solidFill>
                  <a:schemeClr val="tx1">
                    <a:lumMod val="65000"/>
                    <a:lumOff val="35000"/>
                  </a:schemeClr>
                </a:solidFill>
              </a:rPr>
              <a:t>L’agent</a:t>
            </a:r>
            <a:r>
              <a:rPr lang="en-US" sz="2400" b="1" kern="0" dirty="0">
                <a:solidFill>
                  <a:schemeClr val="tx1">
                    <a:lumMod val="65000"/>
                    <a:lumOff val="35000"/>
                  </a:schemeClr>
                </a:solidFill>
              </a:rPr>
              <a:t>(e</a:t>
            </a:r>
            <a:r>
              <a:rPr lang="en-US" sz="2400" b="1" kern="0">
                <a:solidFill>
                  <a:schemeClr val="tx1">
                    <a:lumMod val="65000"/>
                    <a:lumOff val="35000"/>
                  </a:schemeClr>
                </a:solidFill>
              </a:rPr>
              <a:t>) chargé(e) du </a:t>
            </a:r>
            <a:r>
              <a:rPr lang="en-US" sz="2400" b="1" kern="0" dirty="0" err="1">
                <a:solidFill>
                  <a:schemeClr val="tx1">
                    <a:lumMod val="65000"/>
                    <a:lumOff val="35000"/>
                  </a:schemeClr>
                </a:solidFill>
              </a:rPr>
              <a:t>traitement</a:t>
            </a:r>
            <a:r>
              <a:rPr lang="en-US" sz="2400" b="1" kern="0">
                <a:solidFill>
                  <a:schemeClr val="tx1">
                    <a:lumMod val="65000"/>
                    <a:lumOff val="35000"/>
                  </a:schemeClr>
                </a:solidFill>
              </a:rPr>
              <a:t> des cas </a:t>
            </a:r>
            <a:r>
              <a:rPr lang="en-US" sz="2400" b="1" kern="0" dirty="0">
                <a:solidFill>
                  <a:schemeClr val="tx1">
                    <a:lumMod val="65000"/>
                    <a:lumOff val="35000"/>
                  </a:schemeClr>
                </a:solidFill>
              </a:rPr>
              <a:t>de VBG </a:t>
            </a:r>
            <a:r>
              <a:rPr lang="en-US" sz="2400" b="1" kern="0" dirty="0" err="1">
                <a:solidFill>
                  <a:schemeClr val="tx1">
                    <a:lumMod val="65000"/>
                    <a:lumOff val="35000"/>
                  </a:schemeClr>
                </a:solidFill>
              </a:rPr>
              <a:t>reste</a:t>
            </a:r>
            <a:r>
              <a:rPr lang="en-US" sz="2400" b="1" kern="0" dirty="0">
                <a:solidFill>
                  <a:schemeClr val="tx1">
                    <a:lumMod val="65000"/>
                    <a:lumOff val="35000"/>
                  </a:schemeClr>
                </a:solidFill>
              </a:rPr>
              <a:t> </a:t>
            </a:r>
            <a:r>
              <a:rPr lang="en-US" sz="2400" b="1" kern="0" dirty="0" err="1">
                <a:solidFill>
                  <a:schemeClr val="tx1">
                    <a:lumMod val="65000"/>
                    <a:lumOff val="35000"/>
                  </a:schemeClr>
                </a:solidFill>
              </a:rPr>
              <a:t>dans</a:t>
            </a:r>
            <a:r>
              <a:rPr lang="en-US" sz="2400" b="1" kern="0" dirty="0">
                <a:solidFill>
                  <a:schemeClr val="tx1">
                    <a:lumMod val="65000"/>
                    <a:lumOff val="35000"/>
                  </a:schemeClr>
                </a:solidFill>
              </a:rPr>
              <a:t> les </a:t>
            </a:r>
            <a:r>
              <a:rPr lang="en-US" sz="2400" b="1" kern="0" dirty="0" err="1">
                <a:solidFill>
                  <a:schemeClr val="tx1">
                    <a:lumMod val="65000"/>
                    <a:lumOff val="35000"/>
                  </a:schemeClr>
                </a:solidFill>
              </a:rPr>
              <a:t>centres</a:t>
            </a:r>
            <a:r>
              <a:rPr lang="en-US" sz="2400" b="1" kern="0" dirty="0">
                <a:solidFill>
                  <a:schemeClr val="tx1">
                    <a:lumMod val="65000"/>
                    <a:lumOff val="35000"/>
                  </a:schemeClr>
                </a:solidFill>
              </a:rPr>
              <a:t> d’</a:t>
            </a:r>
            <a:r>
              <a:rPr lang="fr-FR" sz="2400" b="1" dirty="0">
                <a:solidFill>
                  <a:schemeClr val="tx1">
                    <a:lumMod val="65000"/>
                    <a:lumOff val="35000"/>
                  </a:schemeClr>
                </a:solidFill>
              </a:rPr>
              <a:t>alimentation du nourrisson et du jeune </a:t>
            </a:r>
            <a:r>
              <a:rPr lang="fr-FR" sz="2400" b="1">
                <a:solidFill>
                  <a:schemeClr val="tx1">
                    <a:lumMod val="65000"/>
                    <a:lumOff val="35000"/>
                  </a:schemeClr>
                </a:solidFill>
              </a:rPr>
              <a:t>enfant</a:t>
            </a:r>
            <a:r>
              <a:rPr lang="en-US" sz="2400" b="1" kern="0">
                <a:solidFill>
                  <a:schemeClr val="tx1">
                    <a:lumMod val="65000"/>
                    <a:lumOff val="35000"/>
                  </a:schemeClr>
                </a:solidFill>
              </a:rPr>
              <a:t> (ANJE) </a:t>
            </a:r>
            <a:r>
              <a:rPr lang="en-US" sz="2400" b="1" kern="0" dirty="0">
                <a:solidFill>
                  <a:schemeClr val="tx1">
                    <a:lumMod val="65000"/>
                    <a:lumOff val="35000"/>
                  </a:schemeClr>
                </a:solidFill>
              </a:rPr>
              <a:t>et </a:t>
            </a:r>
            <a:r>
              <a:rPr lang="en-US" sz="2400" b="1" kern="0" err="1">
                <a:solidFill>
                  <a:schemeClr val="tx1">
                    <a:lumMod val="65000"/>
                    <a:lumOff val="35000"/>
                  </a:schemeClr>
                </a:solidFill>
              </a:rPr>
              <a:t>fournit</a:t>
            </a:r>
            <a:r>
              <a:rPr lang="en-US" sz="2400" b="1" kern="0">
                <a:solidFill>
                  <a:schemeClr val="tx1">
                    <a:lumMod val="65000"/>
                    <a:lumOff val="35000"/>
                  </a:schemeClr>
                </a:solidFill>
              </a:rPr>
              <a:t> </a:t>
            </a:r>
            <a:r>
              <a:rPr lang="en-US" sz="2400" b="1" kern="0" dirty="0">
                <a:solidFill>
                  <a:schemeClr val="tx1">
                    <a:lumMod val="65000"/>
                    <a:lumOff val="35000"/>
                  </a:schemeClr>
                </a:solidFill>
              </a:rPr>
              <a:t>des</a:t>
            </a:r>
            <a:r>
              <a:rPr lang="en-US" sz="2400" b="1" kern="0">
                <a:solidFill>
                  <a:schemeClr val="tx1">
                    <a:lumMod val="65000"/>
                    <a:lumOff val="35000"/>
                  </a:schemeClr>
                </a:solidFill>
              </a:rPr>
              <a:t> informations au </a:t>
            </a:r>
            <a:r>
              <a:rPr lang="en-US" sz="2400" b="1" kern="0" dirty="0" err="1">
                <a:solidFill>
                  <a:schemeClr val="tx1">
                    <a:lumMod val="65000"/>
                    <a:lumOff val="35000"/>
                  </a:schemeClr>
                </a:solidFill>
              </a:rPr>
              <a:t>sujet</a:t>
            </a:r>
            <a:r>
              <a:rPr lang="en-US" sz="2400" b="1" kern="0" dirty="0">
                <a:solidFill>
                  <a:schemeClr val="tx1">
                    <a:lumMod val="65000"/>
                    <a:lumOff val="35000"/>
                  </a:schemeClr>
                </a:solidFill>
              </a:rPr>
              <a:t> de la VBG </a:t>
            </a:r>
            <a:r>
              <a:rPr lang="en-US" sz="2400" b="1" kern="0">
                <a:solidFill>
                  <a:schemeClr val="tx1">
                    <a:lumMod val="65000"/>
                    <a:lumOff val="35000"/>
                  </a:schemeClr>
                </a:solidFill>
              </a:rPr>
              <a:t>aux </a:t>
            </a:r>
            <a:r>
              <a:rPr lang="en-US" sz="2400" b="1" kern="0" dirty="0" err="1">
                <a:solidFill>
                  <a:schemeClr val="tx1">
                    <a:lumMod val="65000"/>
                    <a:lumOff val="35000"/>
                  </a:schemeClr>
                </a:solidFill>
              </a:rPr>
              <a:t>utilisateur</a:t>
            </a:r>
            <a:r>
              <a:rPr lang="en-US" sz="2400" b="1" kern="0">
                <a:solidFill>
                  <a:schemeClr val="tx1">
                    <a:lumMod val="65000"/>
                    <a:lumOff val="35000"/>
                  </a:schemeClr>
                </a:solidFill>
              </a:rPr>
              <a:t>(-trice)s.</a:t>
            </a:r>
            <a:endParaRPr lang="en-US" sz="2400" b="1" kern="0" dirty="0">
              <a:solidFill>
                <a:schemeClr val="tx1">
                  <a:lumMod val="65000"/>
                  <a:lumOff val="35000"/>
                </a:schemeClr>
              </a:solidFill>
            </a:endParaRPr>
          </a:p>
          <a:p>
            <a:r>
              <a:rPr lang="en-US" sz="2400" b="1" kern="0" dirty="0" err="1">
                <a:solidFill>
                  <a:schemeClr val="tx1">
                    <a:lumMod val="65000"/>
                    <a:lumOff val="35000"/>
                  </a:schemeClr>
                </a:solidFill>
              </a:rPr>
              <a:t>Toute</a:t>
            </a:r>
            <a:r>
              <a:rPr lang="en-US" sz="2400" b="1" kern="0" dirty="0">
                <a:solidFill>
                  <a:schemeClr val="tx1">
                    <a:lumMod val="65000"/>
                    <a:lumOff val="35000"/>
                  </a:schemeClr>
                </a:solidFill>
              </a:rPr>
              <a:t> </a:t>
            </a:r>
            <a:r>
              <a:rPr lang="en-US" sz="2400" b="1" kern="0" dirty="0" err="1">
                <a:solidFill>
                  <a:schemeClr val="tx1">
                    <a:lumMod val="65000"/>
                    <a:lumOff val="35000"/>
                  </a:schemeClr>
                </a:solidFill>
              </a:rPr>
              <a:t>personne</a:t>
            </a:r>
            <a:r>
              <a:rPr lang="en-US" sz="2400" b="1" kern="0" dirty="0">
                <a:solidFill>
                  <a:schemeClr val="tx1">
                    <a:lumMod val="65000"/>
                    <a:lumOff val="35000"/>
                  </a:schemeClr>
                </a:solidFill>
              </a:rPr>
              <a:t> qui </a:t>
            </a:r>
            <a:r>
              <a:rPr lang="en-US" sz="2400" b="1" kern="0" dirty="0" err="1">
                <a:solidFill>
                  <a:schemeClr val="tx1">
                    <a:lumMod val="65000"/>
                    <a:lumOff val="35000"/>
                  </a:schemeClr>
                </a:solidFill>
              </a:rPr>
              <a:t>voudrait</a:t>
            </a:r>
            <a:r>
              <a:rPr lang="en-US" sz="2400" b="1" kern="0" dirty="0">
                <a:solidFill>
                  <a:schemeClr val="tx1">
                    <a:lumMod val="65000"/>
                    <a:lumOff val="35000"/>
                  </a:schemeClr>
                </a:solidFill>
              </a:rPr>
              <a:t> </a:t>
            </a:r>
            <a:r>
              <a:rPr lang="en-US" sz="2400" b="1" kern="0" dirty="0" err="1">
                <a:solidFill>
                  <a:schemeClr val="tx1">
                    <a:lumMod val="65000"/>
                    <a:lumOff val="35000"/>
                  </a:schemeClr>
                </a:solidFill>
              </a:rPr>
              <a:t>accéder</a:t>
            </a:r>
            <a:r>
              <a:rPr lang="en-US" sz="2400" b="1" kern="0" dirty="0">
                <a:solidFill>
                  <a:schemeClr val="tx1">
                    <a:lumMod val="65000"/>
                    <a:lumOff val="35000"/>
                  </a:schemeClr>
                </a:solidFill>
              </a:rPr>
              <a:t> aux services de VBG </a:t>
            </a:r>
            <a:r>
              <a:rPr lang="en-US" sz="2400" b="1" kern="0" dirty="0" err="1">
                <a:solidFill>
                  <a:schemeClr val="tx1">
                    <a:lumMod val="65000"/>
                    <a:lumOff val="35000"/>
                  </a:schemeClr>
                </a:solidFill>
              </a:rPr>
              <a:t>peut</a:t>
            </a:r>
            <a:r>
              <a:rPr lang="en-US" sz="2400" b="1" kern="0" dirty="0">
                <a:solidFill>
                  <a:schemeClr val="tx1">
                    <a:lumMod val="65000"/>
                    <a:lumOff val="35000"/>
                  </a:schemeClr>
                </a:solidFill>
              </a:rPr>
              <a:t> demander </a:t>
            </a:r>
            <a:r>
              <a:rPr lang="en-US" sz="2400" b="1" kern="0" dirty="0" err="1">
                <a:solidFill>
                  <a:schemeClr val="tx1">
                    <a:lumMod val="65000"/>
                    <a:lumOff val="35000"/>
                  </a:schemeClr>
                </a:solidFill>
              </a:rPr>
              <a:t>l’aide</a:t>
            </a:r>
            <a:r>
              <a:rPr lang="en-US" sz="2400" b="1" kern="0" dirty="0">
                <a:solidFill>
                  <a:schemeClr val="tx1">
                    <a:lumMod val="65000"/>
                    <a:lumOff val="35000"/>
                  </a:schemeClr>
                </a:solidFill>
              </a:rPr>
              <a:t> </a:t>
            </a:r>
            <a:r>
              <a:rPr lang="en-US" sz="2400" b="1" kern="0">
                <a:solidFill>
                  <a:schemeClr val="tx1">
                    <a:lumMod val="65000"/>
                    <a:lumOff val="35000"/>
                  </a:schemeClr>
                </a:solidFill>
              </a:rPr>
              <a:t>de </a:t>
            </a:r>
            <a:r>
              <a:rPr lang="en-US" sz="2400" b="1" kern="0" dirty="0" err="1">
                <a:solidFill>
                  <a:schemeClr val="tx1">
                    <a:lumMod val="65000"/>
                    <a:lumOff val="35000"/>
                  </a:schemeClr>
                </a:solidFill>
              </a:rPr>
              <a:t>l’agent</a:t>
            </a:r>
            <a:r>
              <a:rPr lang="en-US" sz="2400" b="1" kern="0" dirty="0">
                <a:solidFill>
                  <a:schemeClr val="tx1">
                    <a:lumMod val="65000"/>
                    <a:lumOff val="35000"/>
                  </a:schemeClr>
                </a:solidFill>
              </a:rPr>
              <a:t>(e</a:t>
            </a:r>
            <a:r>
              <a:rPr lang="en-US" sz="2400" b="1" kern="0">
                <a:solidFill>
                  <a:schemeClr val="tx1">
                    <a:lumMod val="65000"/>
                    <a:lumOff val="35000"/>
                  </a:schemeClr>
                </a:solidFill>
              </a:rPr>
              <a:t>) chargé(e) du </a:t>
            </a:r>
            <a:r>
              <a:rPr lang="en-US" sz="2400" b="1" kern="0" dirty="0" err="1">
                <a:solidFill>
                  <a:schemeClr val="tx1">
                    <a:lumMod val="65000"/>
                    <a:lumOff val="35000"/>
                  </a:schemeClr>
                </a:solidFill>
              </a:rPr>
              <a:t>cas</a:t>
            </a:r>
            <a:r>
              <a:rPr lang="en-US" sz="2400" b="1" kern="0" dirty="0">
                <a:solidFill>
                  <a:schemeClr val="tx1">
                    <a:lumMod val="65000"/>
                    <a:lumOff val="35000"/>
                  </a:schemeClr>
                </a:solidFill>
              </a:rPr>
              <a:t> </a:t>
            </a:r>
            <a:r>
              <a:rPr lang="en-US" sz="2400" b="1" kern="0" dirty="0" err="1">
                <a:solidFill>
                  <a:schemeClr val="tx1">
                    <a:lumMod val="65000"/>
                    <a:lumOff val="35000"/>
                  </a:schemeClr>
                </a:solidFill>
              </a:rPr>
              <a:t>ou</a:t>
            </a:r>
            <a:r>
              <a:rPr lang="en-US" sz="2400" b="1" kern="0" dirty="0">
                <a:solidFill>
                  <a:schemeClr val="tx1">
                    <a:lumMod val="65000"/>
                    <a:lumOff val="35000"/>
                  </a:schemeClr>
                </a:solidFill>
              </a:rPr>
              <a:t> </a:t>
            </a:r>
            <a:r>
              <a:rPr lang="en-US" sz="2400" b="1" kern="0" dirty="0" err="1">
                <a:solidFill>
                  <a:schemeClr val="tx1">
                    <a:lumMod val="65000"/>
                    <a:lumOff val="35000"/>
                  </a:schemeClr>
                </a:solidFill>
              </a:rPr>
              <a:t>accéder</a:t>
            </a:r>
            <a:r>
              <a:rPr lang="en-US" sz="2400" b="1" kern="0" dirty="0">
                <a:solidFill>
                  <a:schemeClr val="tx1">
                    <a:lumMod val="65000"/>
                    <a:lumOff val="35000"/>
                  </a:schemeClr>
                </a:solidFill>
              </a:rPr>
              <a:t> aux services </a:t>
            </a:r>
            <a:r>
              <a:rPr lang="en-US" sz="2400" b="1" kern="0" dirty="0" err="1">
                <a:solidFill>
                  <a:schemeClr val="tx1">
                    <a:lumMod val="65000"/>
                    <a:lumOff val="35000"/>
                  </a:schemeClr>
                </a:solidFill>
              </a:rPr>
              <a:t>directement</a:t>
            </a:r>
            <a:r>
              <a:rPr lang="en-US" sz="2400" b="1" kern="0" dirty="0">
                <a:solidFill>
                  <a:schemeClr val="tx1">
                    <a:lumMod val="65000"/>
                    <a:lumOff val="35000"/>
                  </a:schemeClr>
                </a:solidFill>
              </a:rPr>
              <a:t>. </a:t>
            </a:r>
          </a:p>
        </p:txBody>
      </p:sp>
      <p:sp>
        <p:nvSpPr>
          <p:cNvPr id="4" name="TextBox 3">
            <a:extLst>
              <a:ext uri="{FF2B5EF4-FFF2-40B4-BE49-F238E27FC236}">
                <a16:creationId xmlns:a16="http://schemas.microsoft.com/office/drawing/2014/main" id="{624B76BC-E335-4083-BC59-F412712AD092}"/>
              </a:ext>
            </a:extLst>
          </p:cNvPr>
          <p:cNvSpPr txBox="1"/>
          <p:nvPr/>
        </p:nvSpPr>
        <p:spPr>
          <a:xfrm>
            <a:off x="6781799" y="1676400"/>
            <a:ext cx="5121729"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Plus de femmes </a:t>
            </a:r>
            <a:r>
              <a:rPr kumimoji="0" lang="en-US" sz="24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ont</a:t>
            </a:r>
            <a:r>
              <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24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d’accès</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aux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espaces</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amis</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femmes.</a:t>
            </a:r>
            <a:endPar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Plus de </a:t>
            </a:r>
            <a:r>
              <a:rPr kumimoji="0" lang="en-US" sz="24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survivant</a:t>
            </a:r>
            <a:r>
              <a:rPr lang="en-US" sz="2400" b="1" kern="0" dirty="0">
                <a:solidFill>
                  <a:prstClr val="black">
                    <a:lumMod val="65000"/>
                    <a:lumOff val="35000"/>
                  </a:prstClr>
                </a:solidFill>
                <a:latin typeface="Calibri" panose="020F0502020204030204"/>
              </a:rPr>
              <a:t>(e)s </a:t>
            </a:r>
            <a:r>
              <a:rPr lang="en-US" sz="2400" b="1" kern="0" dirty="0" err="1">
                <a:solidFill>
                  <a:prstClr val="black">
                    <a:lumMod val="65000"/>
                    <a:lumOff val="35000"/>
                  </a:prstClr>
                </a:solidFill>
                <a:latin typeface="Calibri" panose="020F0502020204030204"/>
              </a:rPr>
              <a:t>peuvent</a:t>
            </a:r>
            <a:r>
              <a:rPr lang="en-US" sz="2400" b="1" kern="0" dirty="0">
                <a:solidFill>
                  <a:prstClr val="black">
                    <a:lumMod val="65000"/>
                    <a:lumOff val="35000"/>
                  </a:prstClr>
                </a:solidFill>
                <a:latin typeface="Calibri" panose="020F0502020204030204"/>
              </a:rPr>
              <a:t> </a:t>
            </a:r>
            <a:r>
              <a:rPr lang="en-US" sz="2400" b="1" kern="0" err="1">
                <a:solidFill>
                  <a:prstClr val="black">
                    <a:lumMod val="65000"/>
                    <a:lumOff val="35000"/>
                  </a:prstClr>
                </a:solidFill>
                <a:latin typeface="Calibri" panose="020F0502020204030204"/>
              </a:rPr>
              <a:t>solliciter</a:t>
            </a:r>
            <a:r>
              <a:rPr lang="en-US" sz="2400" b="1" kern="0">
                <a:solidFill>
                  <a:prstClr val="black">
                    <a:lumMod val="65000"/>
                    <a:lumOff val="35000"/>
                  </a:prstClr>
                </a:solidFill>
                <a:latin typeface="Calibri" panose="020F0502020204030204"/>
              </a:rPr>
              <a:t> </a:t>
            </a:r>
            <a:r>
              <a:rPr lang="en-US" sz="2400" b="1" kern="0" dirty="0">
                <a:solidFill>
                  <a:prstClr val="black">
                    <a:lumMod val="65000"/>
                    <a:lumOff val="35000"/>
                  </a:prstClr>
                </a:solidFill>
                <a:latin typeface="Calibri" panose="020F0502020204030204"/>
              </a:rPr>
              <a:t>de</a:t>
            </a:r>
            <a:r>
              <a:rPr lang="en-US" sz="2400" b="1" kern="0">
                <a:solidFill>
                  <a:prstClr val="black">
                    <a:lumMod val="65000"/>
                    <a:lumOff val="35000"/>
                  </a:prstClr>
                </a:solidFill>
                <a:latin typeface="Calibri" panose="020F0502020204030204"/>
              </a:rPr>
              <a:t> l’aide auprès de l’agent(e) chargé(e) </a:t>
            </a:r>
            <a:r>
              <a:rPr lang="en-US" sz="2400" b="1" kern="0">
                <a:solidFill>
                  <a:schemeClr val="tx1">
                    <a:lumMod val="65000"/>
                    <a:lumOff val="35000"/>
                  </a:schemeClr>
                </a:solidFill>
              </a:rPr>
              <a:t>du </a:t>
            </a:r>
            <a:r>
              <a:rPr lang="en-US" sz="2400" b="1" kern="0" dirty="0" err="1">
                <a:solidFill>
                  <a:schemeClr val="tx1">
                    <a:lumMod val="65000"/>
                    <a:lumOff val="35000"/>
                  </a:schemeClr>
                </a:solidFill>
              </a:rPr>
              <a:t>traitement</a:t>
            </a:r>
            <a:r>
              <a:rPr lang="en-US" sz="2400" b="1" kern="0">
                <a:solidFill>
                  <a:schemeClr val="tx1">
                    <a:lumMod val="65000"/>
                    <a:lumOff val="35000"/>
                  </a:schemeClr>
                </a:solidFill>
              </a:rPr>
              <a:t> de cas</a:t>
            </a:r>
            <a:r>
              <a:rPr lang="en-US" sz="2400" b="1" kern="0" dirty="0">
                <a:solidFill>
                  <a:schemeClr val="tx1">
                    <a:lumMod val="65000"/>
                    <a:lumOff val="35000"/>
                  </a:schemeClr>
                </a:solidFill>
              </a:rPr>
              <a:t> </a:t>
            </a:r>
            <a:r>
              <a:rPr lang="en-US" sz="2400" b="1" kern="0">
                <a:solidFill>
                  <a:prstClr val="black">
                    <a:lumMod val="65000"/>
                    <a:lumOff val="35000"/>
                  </a:prstClr>
                </a:solidFill>
                <a:latin typeface="Calibri" panose="020F0502020204030204"/>
              </a:rPr>
              <a:t>.</a:t>
            </a:r>
            <a:endPar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3179AE2F-822F-471D-A7DD-843882106C86}"/>
              </a:ext>
            </a:extLst>
          </p:cNvPr>
          <p:cNvSpPr/>
          <p:nvPr/>
        </p:nvSpPr>
        <p:spPr>
          <a:xfrm>
            <a:off x="6172200" y="2672328"/>
            <a:ext cx="457200" cy="685800"/>
          </a:xfrm>
          <a:prstGeom prst="right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F6A520A2-D648-4FB7-B9BC-7C4672BC59E2}"/>
              </a:ext>
            </a:extLst>
          </p:cNvPr>
          <p:cNvSpPr txBox="1"/>
          <p:nvPr/>
        </p:nvSpPr>
        <p:spPr>
          <a:xfrm>
            <a:off x="2019300" y="4699681"/>
            <a:ext cx="8001000" cy="206210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Une</a:t>
            </a:r>
            <a:r>
              <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simple collaboration </a:t>
            </a:r>
            <a:r>
              <a:rPr kumimoji="0" lang="en-US" sz="24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comme</a:t>
            </a:r>
            <a:r>
              <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24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celle</a:t>
            </a:r>
            <a:r>
              <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rPr>
              <a:t>-ci</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peut</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sauver</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vies. Lorsque les femmes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reçoivent</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soins</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adéquats</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il</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y a un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effet</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positif</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sur les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résultats</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nutrionnels</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des </a:t>
            </a:r>
            <a:r>
              <a:rPr kumimoji="0" lang="en-US" sz="2400" b="1" i="0" u="none" strike="noStrike" kern="0" cap="none" spc="0" normalizeH="0" noProof="0" dirty="0" err="1">
                <a:ln>
                  <a:noFill/>
                </a:ln>
                <a:solidFill>
                  <a:prstClr val="black">
                    <a:lumMod val="65000"/>
                    <a:lumOff val="35000"/>
                  </a:prstClr>
                </a:solidFill>
                <a:effectLst/>
                <a:uLnTx/>
                <a:uFillTx/>
                <a:latin typeface="Calibri" panose="020F0502020204030204"/>
                <a:ea typeface="+mn-ea"/>
                <a:cs typeface="+mn-cs"/>
              </a:rPr>
              <a:t>enfants</a:t>
            </a:r>
            <a:r>
              <a:rPr kumimoji="0" lang="en-US" sz="2400" b="1" i="0" u="none" strike="noStrike" kern="0" cap="none" spc="0" normalizeH="0" noProof="0" dirty="0">
                <a:ln>
                  <a:noFill/>
                </a:ln>
                <a:solidFill>
                  <a:prstClr val="black">
                    <a:lumMod val="65000"/>
                    <a:lumOff val="35000"/>
                  </a:prstClr>
                </a:solidFill>
                <a:effectLst/>
                <a:uLnTx/>
                <a:uFillTx/>
                <a:latin typeface="Calibri" panose="020F0502020204030204"/>
                <a:ea typeface="+mn-ea"/>
                <a:cs typeface="+mn-cs"/>
              </a:rPr>
              <a:t> et des femmes.</a:t>
            </a:r>
            <a:endParaRPr kumimoji="0" lang="en-US" sz="24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8844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084BE8E-FFB3-46D1-A30A-F958643975F3}"/>
              </a:ext>
            </a:extLst>
          </p:cNvPr>
          <p:cNvSpPr txBox="1"/>
          <p:nvPr/>
        </p:nvSpPr>
        <p:spPr>
          <a:xfrm>
            <a:off x="2029678" y="1543051"/>
            <a:ext cx="2743200" cy="2165684"/>
          </a:xfrm>
          <a:prstGeom prst="rect">
            <a:avLst/>
          </a:prstGeom>
        </p:spPr>
        <p:txBody>
          <a:bodyPr vert="horz" lIns="68580" tIns="34290" rIns="68580" bIns="34290" rtlCol="0" anchor="b">
            <a:normAutofit/>
          </a:bodyPr>
          <a:lstStyle/>
          <a:p>
            <a:pPr marL="0" marR="0" lvl="0" indent="0" algn="ctr" defTabSz="685800" rtl="0" eaLnBrk="1" fontAlgn="auto" latinLnBrk="0" hangingPunct="1">
              <a:lnSpc>
                <a:spcPct val="90000"/>
              </a:lnSpc>
              <a:spcBef>
                <a:spcPct val="0"/>
              </a:spcBef>
              <a:spcAft>
                <a:spcPts val="450"/>
              </a:spcAft>
              <a:buClrTx/>
              <a:buSzTx/>
              <a:buFontTx/>
              <a:buNone/>
              <a:tabLst/>
              <a:defRPr/>
            </a:pPr>
            <a:r>
              <a:rPr kumimoji="0" lang="en-US" sz="2550" b="1" i="1" u="none" strike="noStrike" kern="1200" cap="none" spc="0" normalizeH="0" baseline="0" noProof="0">
                <a:ln>
                  <a:noFill/>
                </a:ln>
                <a:solidFill>
                  <a:srgbClr val="FFFFFF"/>
                </a:solidFill>
                <a:effectLst/>
                <a:uLnTx/>
                <a:uFillTx/>
                <a:latin typeface="Calibri Light" panose="020F0302020204030204"/>
                <a:ea typeface="+mn-ea"/>
                <a:cs typeface="+mn-cs"/>
              </a:rPr>
              <a:t>UNICEF Conceptual framework to understand the causes of Malnutrition</a:t>
            </a:r>
          </a:p>
        </p:txBody>
      </p:sp>
      <p:sp>
        <p:nvSpPr>
          <p:cNvPr id="3" name="AutoShape 2" descr="Image result for images of unicef inclusive nutrition services">
            <a:extLst>
              <a:ext uri="{FF2B5EF4-FFF2-40B4-BE49-F238E27FC236}">
                <a16:creationId xmlns:a16="http://schemas.microsoft.com/office/drawing/2014/main" id="{9A940EDF-FA3E-45C4-8FE6-29A9F4A4F0D4}"/>
              </a:ext>
            </a:extLst>
          </p:cNvPr>
          <p:cNvSpPr>
            <a:spLocks noChangeAspect="1" noChangeArrowheads="1"/>
          </p:cNvSpPr>
          <p:nvPr/>
        </p:nvSpPr>
        <p:spPr bwMode="auto">
          <a:xfrm>
            <a:off x="5981700" y="33147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4" descr="Image result for images of unicef inclusive nutrition services">
            <a:extLst>
              <a:ext uri="{FF2B5EF4-FFF2-40B4-BE49-F238E27FC236}">
                <a16:creationId xmlns:a16="http://schemas.microsoft.com/office/drawing/2014/main" id="{51C29889-6E75-4427-B89D-668DAE39C708}"/>
              </a:ext>
            </a:extLst>
          </p:cNvPr>
          <p:cNvSpPr>
            <a:spLocks noChangeAspect="1" noChangeArrowheads="1"/>
          </p:cNvSpPr>
          <p:nvPr/>
        </p:nvSpPr>
        <p:spPr bwMode="auto">
          <a:xfrm>
            <a:off x="6096000" y="34290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0" y="-146957"/>
            <a:ext cx="11353800" cy="1012371"/>
          </a:xfrm>
        </p:spPr>
        <p:txBody>
          <a:bodyPr>
            <a:normAutofit fontScale="90000"/>
          </a:bodyPr>
          <a:lstStyle/>
          <a:p>
            <a:r>
              <a:rPr lang="en-US" dirty="0">
                <a:solidFill>
                  <a:schemeClr val="tx1">
                    <a:lumMod val="65000"/>
                    <a:lumOff val="35000"/>
                  </a:schemeClr>
                </a:solidFill>
                <a:latin typeface="Arial" pitchFamily="34"/>
                <a:cs typeface="Arial" pitchFamily="34"/>
              </a:rPr>
              <a:t>Le cadre </a:t>
            </a:r>
            <a:r>
              <a:rPr lang="en-US" dirty="0" err="1">
                <a:solidFill>
                  <a:schemeClr val="tx1">
                    <a:lumMod val="65000"/>
                    <a:lumOff val="35000"/>
                  </a:schemeClr>
                </a:solidFill>
                <a:latin typeface="Arial" pitchFamily="34"/>
                <a:cs typeface="Arial" pitchFamily="34"/>
              </a:rPr>
              <a:t>conceptuel</a:t>
            </a:r>
            <a:r>
              <a:rPr lang="en-US" dirty="0">
                <a:solidFill>
                  <a:schemeClr val="tx1">
                    <a:lumMod val="65000"/>
                    <a:lumOff val="35000"/>
                  </a:schemeClr>
                </a:solidFill>
                <a:latin typeface="Arial" pitchFamily="34"/>
                <a:cs typeface="Arial" pitchFamily="34"/>
              </a:rPr>
              <a:t> des causes de malnutrition</a:t>
            </a:r>
          </a:p>
        </p:txBody>
      </p:sp>
      <p:pic>
        <p:nvPicPr>
          <p:cNvPr id="8" name="Picture 7"/>
          <p:cNvPicPr/>
          <p:nvPr/>
        </p:nvPicPr>
        <p:blipFill rotWithShape="1">
          <a:blip r:embed="rId3"/>
          <a:srcRect l="14678" t="27371" r="28735" b="19769"/>
          <a:stretch/>
        </p:blipFill>
        <p:spPr bwMode="auto">
          <a:xfrm>
            <a:off x="1700213" y="1234448"/>
            <a:ext cx="8172450" cy="535208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0601309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hape 71"/>
          <p:cNvSpPr/>
          <p:nvPr/>
        </p:nvSpPr>
        <p:spPr>
          <a:xfrm>
            <a:off x="4412788" y="3712497"/>
            <a:ext cx="3560595" cy="1"/>
          </a:xfrm>
          <a:prstGeom prst="line">
            <a:avLst/>
          </a:prstGeom>
          <a:ln w="12700">
            <a:solidFill>
              <a:srgbClr val="FFFFFF"/>
            </a:solidFill>
            <a:miter/>
          </a:ln>
        </p:spPr>
        <p:txBody>
          <a:bodyPr lIns="0" tIns="0" rIns="0" bIns="0"/>
          <a:lstStyle/>
          <a:p>
            <a:pPr marL="0" marR="0" lvl="0" indent="0" algn="l" defTabSz="457200" rtl="0" eaLnBrk="1" fontAlgn="auto" latinLnBrk="0" hangingPunct="1">
              <a:lnSpc>
                <a:spcPct val="100000"/>
              </a:lnSpc>
              <a:spcBef>
                <a:spcPts val="0"/>
              </a:spcBef>
              <a:spcAft>
                <a:spcPts val="0"/>
              </a:spcAft>
              <a:buClrTx/>
              <a:buSzTx/>
              <a:buFontTx/>
              <a:buNone/>
              <a:tabLst/>
              <a:defRPr sz="1200"/>
            </a:pPr>
            <a:endParaRPr kumimoji="0" sz="1200" b="0" i="0" u="none" strike="noStrike" kern="0" cap="none" spc="0" normalizeH="0" baseline="0" noProof="0">
              <a:ln>
                <a:noFill/>
              </a:ln>
              <a:solidFill>
                <a:sysClr val="windowText" lastClr="000000"/>
              </a:solidFill>
              <a:effectLst/>
              <a:uLnTx/>
              <a:uFillTx/>
              <a:latin typeface="Calibri" panose="020F0502020204030204"/>
              <a:ea typeface="+mn-ea"/>
              <a:cs typeface="+mn-cs"/>
              <a:sym typeface="Helvetica"/>
            </a:endParaRPr>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326572" y="1905001"/>
            <a:ext cx="5519058" cy="4325693"/>
          </a:xfrm>
          <a:prstGeom prst="rect">
            <a:avLst/>
          </a:prstGeom>
          <a:ln>
            <a:solidFill>
              <a:schemeClr val="tx1"/>
            </a:solidFill>
          </a:ln>
        </p:spPr>
      </p:pic>
      <p:sp>
        <p:nvSpPr>
          <p:cNvPr id="3" name="TextBox 2">
            <a:extLst>
              <a:ext uri="{FF2B5EF4-FFF2-40B4-BE49-F238E27FC236}">
                <a16:creationId xmlns:a16="http://schemas.microsoft.com/office/drawing/2014/main" id="{F442AD52-A8F7-49DB-B206-2CEE6332DF5F}"/>
              </a:ext>
            </a:extLst>
          </p:cNvPr>
          <p:cNvSpPr txBox="1"/>
          <p:nvPr/>
        </p:nvSpPr>
        <p:spPr>
          <a:xfrm>
            <a:off x="6193085" y="1801744"/>
            <a:ext cx="5617029" cy="403187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err="1">
                <a:ln>
                  <a:noFill/>
                </a:ln>
                <a:solidFill>
                  <a:prstClr val="black">
                    <a:lumMod val="65000"/>
                    <a:lumOff val="35000"/>
                  </a:prstClr>
                </a:solidFill>
                <a:effectLst/>
                <a:uLnTx/>
                <a:uFillTx/>
                <a:latin typeface="Calibri" panose="020F0502020204030204"/>
                <a:ea typeface="+mn-ea"/>
                <a:cs typeface="+mn-cs"/>
              </a:rPr>
              <a:t>Intégrer</a:t>
            </a:r>
            <a:r>
              <a:rPr lang="en-US" sz="3200" b="1" kern="0" noProof="0" dirty="0">
                <a:solidFill>
                  <a:prstClr val="black">
                    <a:lumMod val="65000"/>
                    <a:lumOff val="35000"/>
                  </a:prstClr>
                </a:solidFill>
                <a:latin typeface="Calibri" panose="020F0502020204030204"/>
              </a:rPr>
              <a:t> des messages </a:t>
            </a:r>
            <a:r>
              <a:rPr lang="en-US" sz="3200" b="1" kern="0" noProof="0" dirty="0" err="1">
                <a:solidFill>
                  <a:prstClr val="black">
                    <a:lumMod val="65000"/>
                    <a:lumOff val="35000"/>
                  </a:prstClr>
                </a:solidFill>
                <a:latin typeface="Calibri" panose="020F0502020204030204"/>
              </a:rPr>
              <a:t>relatifs</a:t>
            </a:r>
            <a:r>
              <a:rPr lang="en-US" sz="3200" b="1" kern="0" noProof="0" dirty="0">
                <a:solidFill>
                  <a:prstClr val="black">
                    <a:lumMod val="65000"/>
                    <a:lumOff val="35000"/>
                  </a:prstClr>
                </a:solidFill>
                <a:latin typeface="Calibri" panose="020F0502020204030204"/>
              </a:rPr>
              <a:t> aux VBG </a:t>
            </a:r>
            <a:r>
              <a:rPr lang="en-US" sz="3200" b="1" kern="0" noProof="0" dirty="0" err="1">
                <a:solidFill>
                  <a:prstClr val="black">
                    <a:lumMod val="65000"/>
                    <a:lumOff val="35000"/>
                  </a:prstClr>
                </a:solidFill>
                <a:latin typeface="Calibri" panose="020F0502020204030204"/>
              </a:rPr>
              <a:t>dans</a:t>
            </a:r>
            <a:r>
              <a:rPr lang="en-US" sz="3200" b="1" kern="0" noProof="0" dirty="0">
                <a:solidFill>
                  <a:prstClr val="black">
                    <a:lumMod val="65000"/>
                    <a:lumOff val="35000"/>
                  </a:prstClr>
                </a:solidFill>
                <a:latin typeface="Calibri" panose="020F0502020204030204"/>
              </a:rPr>
              <a:t> </a:t>
            </a:r>
            <a:r>
              <a:rPr lang="en-US" sz="3200" b="1" kern="0" err="1">
                <a:solidFill>
                  <a:prstClr val="black">
                    <a:lumMod val="65000"/>
                    <a:lumOff val="35000"/>
                  </a:prstClr>
                </a:solidFill>
                <a:latin typeface="Calibri" panose="020F0502020204030204"/>
              </a:rPr>
              <a:t>une</a:t>
            </a:r>
            <a:r>
              <a:rPr lang="en-US" sz="3200" b="1" kern="0">
                <a:solidFill>
                  <a:prstClr val="black">
                    <a:lumMod val="65000"/>
                    <a:lumOff val="35000"/>
                  </a:prstClr>
                </a:solidFill>
                <a:latin typeface="Calibri" panose="020F0502020204030204"/>
              </a:rPr>
              <a:t> carte d’ANJE. </a:t>
            </a:r>
            <a:endParaRPr lang="en-US" sz="3200" b="1" kern="0" dirty="0">
              <a:solidFill>
                <a:prstClr val="black">
                  <a:lumMod val="65000"/>
                  <a:lumOff val="35000"/>
                </a:prstClr>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kern="0" dirty="0">
                <a:solidFill>
                  <a:prstClr val="black">
                    <a:lumMod val="65000"/>
                    <a:lumOff val="35000"/>
                  </a:prstClr>
                </a:solidFill>
                <a:latin typeface="Calibri" panose="020F0502020204030204"/>
              </a:rPr>
              <a:t>La nutrition a </a:t>
            </a:r>
            <a:r>
              <a:rPr lang="en-US" sz="3200" b="1" kern="0" dirty="0" err="1">
                <a:solidFill>
                  <a:prstClr val="black">
                    <a:lumMod val="65000"/>
                    <a:lumOff val="35000"/>
                  </a:prstClr>
                </a:solidFill>
                <a:latin typeface="Calibri" panose="020F0502020204030204"/>
              </a:rPr>
              <a:t>une</a:t>
            </a:r>
            <a:r>
              <a:rPr lang="en-US" sz="3200" b="1" kern="0" dirty="0">
                <a:solidFill>
                  <a:prstClr val="black">
                    <a:lumMod val="65000"/>
                    <a:lumOff val="35000"/>
                  </a:prstClr>
                </a:solidFill>
                <a:latin typeface="Calibri" panose="020F0502020204030204"/>
              </a:rPr>
              <a:t> </a:t>
            </a:r>
            <a:r>
              <a:rPr lang="en-US" sz="3200" b="1" kern="0" dirty="0" err="1">
                <a:solidFill>
                  <a:prstClr val="black">
                    <a:lumMod val="65000"/>
                    <a:lumOff val="35000"/>
                  </a:prstClr>
                </a:solidFill>
                <a:latin typeface="Calibri" panose="020F0502020204030204"/>
              </a:rPr>
              <a:t>portée</a:t>
            </a:r>
            <a:r>
              <a:rPr lang="en-US" sz="3200" b="1" kern="0" dirty="0">
                <a:solidFill>
                  <a:prstClr val="black">
                    <a:lumMod val="65000"/>
                    <a:lumOff val="35000"/>
                  </a:prstClr>
                </a:solidFill>
                <a:latin typeface="Calibri" panose="020F0502020204030204"/>
              </a:rPr>
              <a:t> plus large et </a:t>
            </a:r>
            <a:r>
              <a:rPr lang="en-US" sz="3200" b="1" kern="0" dirty="0" err="1">
                <a:solidFill>
                  <a:prstClr val="black">
                    <a:lumMod val="65000"/>
                    <a:lumOff val="35000"/>
                  </a:prstClr>
                </a:solidFill>
                <a:latin typeface="Calibri" panose="020F0502020204030204"/>
              </a:rPr>
              <a:t>différente</a:t>
            </a:r>
            <a:r>
              <a:rPr lang="en-US" sz="3200" b="1" kern="0" dirty="0">
                <a:solidFill>
                  <a:prstClr val="black">
                    <a:lumMod val="65000"/>
                    <a:lumOff val="35000"/>
                  </a:prstClr>
                </a:solidFill>
                <a:latin typeface="Calibri" panose="020F0502020204030204"/>
              </a:rPr>
              <a:t> de </a:t>
            </a:r>
            <a:r>
              <a:rPr lang="en-US" sz="3200" b="1" kern="0" dirty="0" err="1">
                <a:solidFill>
                  <a:prstClr val="black">
                    <a:lumMod val="65000"/>
                    <a:lumOff val="35000"/>
                  </a:prstClr>
                </a:solidFill>
                <a:latin typeface="Calibri" panose="020F0502020204030204"/>
              </a:rPr>
              <a:t>celle</a:t>
            </a:r>
            <a:r>
              <a:rPr lang="en-US" sz="3200" b="1" kern="0" dirty="0">
                <a:solidFill>
                  <a:prstClr val="black">
                    <a:lumMod val="65000"/>
                    <a:lumOff val="35000"/>
                  </a:prstClr>
                </a:solidFill>
                <a:latin typeface="Calibri" panose="020F0502020204030204"/>
              </a:rPr>
              <a:t> des </a:t>
            </a:r>
            <a:r>
              <a:rPr lang="en-US" sz="3200" b="1" kern="0" dirty="0" err="1">
                <a:solidFill>
                  <a:prstClr val="black">
                    <a:lumMod val="65000"/>
                    <a:lumOff val="35000"/>
                  </a:prstClr>
                </a:solidFill>
                <a:latin typeface="Calibri" panose="020F0502020204030204"/>
              </a:rPr>
              <a:t>acteurs</a:t>
            </a:r>
            <a:r>
              <a:rPr lang="en-US" sz="3200" b="1" kern="0" dirty="0">
                <a:solidFill>
                  <a:prstClr val="black">
                    <a:lumMod val="65000"/>
                    <a:lumOff val="35000"/>
                  </a:prstClr>
                </a:solidFill>
                <a:latin typeface="Calibri" panose="020F0502020204030204"/>
              </a:rPr>
              <a:t> de la VBG. </a:t>
            </a:r>
            <a:r>
              <a:rPr lang="en-US" sz="3200" b="1" kern="0" dirty="0" err="1">
                <a:solidFill>
                  <a:prstClr val="black">
                    <a:lumMod val="65000"/>
                    <a:lumOff val="35000"/>
                  </a:prstClr>
                </a:solidFill>
                <a:latin typeface="Calibri" panose="020F0502020204030204"/>
              </a:rPr>
              <a:t>Cette</a:t>
            </a:r>
            <a:r>
              <a:rPr lang="en-US" sz="3200" b="1" kern="0" dirty="0">
                <a:solidFill>
                  <a:prstClr val="black">
                    <a:lumMod val="65000"/>
                    <a:lumOff val="35000"/>
                  </a:prstClr>
                </a:solidFill>
                <a:latin typeface="Calibri" panose="020F0502020204030204"/>
              </a:rPr>
              <a:t> </a:t>
            </a:r>
            <a:r>
              <a:rPr lang="en-US" sz="3200" b="1" kern="0" dirty="0" err="1">
                <a:solidFill>
                  <a:prstClr val="black">
                    <a:lumMod val="65000"/>
                    <a:lumOff val="35000"/>
                  </a:prstClr>
                </a:solidFill>
                <a:latin typeface="Calibri" panose="020F0502020204030204"/>
              </a:rPr>
              <a:t>intégration</a:t>
            </a:r>
            <a:r>
              <a:rPr lang="en-US" sz="3200" b="1" kern="0" dirty="0">
                <a:solidFill>
                  <a:prstClr val="black">
                    <a:lumMod val="65000"/>
                    <a:lumOff val="35000"/>
                  </a:prstClr>
                </a:solidFill>
                <a:latin typeface="Calibri" panose="020F0502020204030204"/>
              </a:rPr>
              <a:t> nous </a:t>
            </a:r>
            <a:r>
              <a:rPr lang="en-US" sz="3200" b="1" kern="0" dirty="0" err="1">
                <a:solidFill>
                  <a:prstClr val="black">
                    <a:lumMod val="65000"/>
                    <a:lumOff val="35000"/>
                  </a:prstClr>
                </a:solidFill>
                <a:latin typeface="Calibri" panose="020F0502020204030204"/>
              </a:rPr>
              <a:t>permet</a:t>
            </a:r>
            <a:r>
              <a:rPr lang="en-US" sz="3200" b="1" kern="0" dirty="0">
                <a:solidFill>
                  <a:prstClr val="black">
                    <a:lumMod val="65000"/>
                    <a:lumOff val="35000"/>
                  </a:prstClr>
                </a:solidFill>
                <a:latin typeface="Calibri" panose="020F0502020204030204"/>
              </a:rPr>
              <a:t> de diffuser un message important.</a:t>
            </a:r>
            <a:endParaRPr kumimoji="0" lang="en-US" sz="3200" b="1" i="0" u="none" strike="noStrike" kern="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
        <p:nvSpPr>
          <p:cNvPr id="4" name="Title 3"/>
          <p:cNvSpPr>
            <a:spLocks noGrp="1"/>
          </p:cNvSpPr>
          <p:nvPr>
            <p:ph type="title"/>
          </p:nvPr>
        </p:nvSpPr>
        <p:spPr>
          <a:xfrm>
            <a:off x="0" y="1"/>
            <a:ext cx="12192000" cy="963385"/>
          </a:xfrm>
        </p:spPr>
        <p:txBody>
          <a:bodyPr/>
          <a:lstStyle/>
          <a:p>
            <a:r>
              <a:rPr lang="en-US" dirty="0" err="1">
                <a:solidFill>
                  <a:prstClr val="black">
                    <a:lumMod val="65000"/>
                    <a:lumOff val="35000"/>
                  </a:prstClr>
                </a:solidFill>
                <a:latin typeface="Arial" pitchFamily="34"/>
                <a:ea typeface="+mn-ea"/>
                <a:cs typeface="Arial" pitchFamily="34"/>
              </a:rPr>
              <a:t>Exemple</a:t>
            </a:r>
            <a:r>
              <a:rPr lang="en-US" dirty="0">
                <a:solidFill>
                  <a:prstClr val="black">
                    <a:lumMod val="65000"/>
                    <a:lumOff val="35000"/>
                  </a:prstClr>
                </a:solidFill>
                <a:latin typeface="Arial" pitchFamily="34"/>
                <a:ea typeface="+mn-ea"/>
                <a:cs typeface="Arial" pitchFamily="34"/>
              </a:rPr>
              <a:t> – Le </a:t>
            </a:r>
            <a:r>
              <a:rPr lang="en-US" dirty="0" err="1">
                <a:solidFill>
                  <a:prstClr val="black">
                    <a:lumMod val="65000"/>
                    <a:lumOff val="35000"/>
                  </a:prstClr>
                </a:solidFill>
                <a:latin typeface="Arial" pitchFamily="34"/>
                <a:ea typeface="+mn-ea"/>
                <a:cs typeface="Arial" pitchFamily="34"/>
              </a:rPr>
              <a:t>Sud</a:t>
            </a:r>
            <a:r>
              <a:rPr lang="en-US" dirty="0">
                <a:solidFill>
                  <a:prstClr val="black">
                    <a:lumMod val="65000"/>
                    <a:lumOff val="35000"/>
                  </a:prstClr>
                </a:solidFill>
                <a:latin typeface="Arial" pitchFamily="34"/>
                <a:ea typeface="+mn-ea"/>
                <a:cs typeface="Arial" pitchFamily="34"/>
              </a:rPr>
              <a:t>-Soudan</a:t>
            </a:r>
            <a:endParaRPr lang="en-US" dirty="0"/>
          </a:p>
        </p:txBody>
      </p:sp>
    </p:spTree>
    <p:extLst>
      <p:ext uri="{BB962C8B-B14F-4D97-AF65-F5344CB8AC3E}">
        <p14:creationId xmlns:p14="http://schemas.microsoft.com/office/powerpoint/2010/main" val="1736206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2192000" cy="1028699"/>
          </a:xfrm>
        </p:spPr>
        <p:txBody>
          <a:bodyPr>
            <a:normAutofit fontScale="90000"/>
          </a:bodyPr>
          <a:lstStyle/>
          <a:p>
            <a:r>
              <a:rPr lang="en-US" sz="3600" dirty="0" err="1">
                <a:solidFill>
                  <a:prstClr val="black">
                    <a:lumMod val="65000"/>
                    <a:lumOff val="35000"/>
                  </a:prstClr>
                </a:solidFill>
                <a:latin typeface="Arial" pitchFamily="34"/>
                <a:ea typeface="+mn-ea"/>
                <a:cs typeface="Arial" pitchFamily="34"/>
              </a:rPr>
              <a:t>Exercice</a:t>
            </a:r>
            <a:r>
              <a:rPr lang="en-US" sz="3600" dirty="0">
                <a:solidFill>
                  <a:prstClr val="black">
                    <a:lumMod val="65000"/>
                    <a:lumOff val="35000"/>
                  </a:prstClr>
                </a:solidFill>
                <a:latin typeface="Arial" pitchFamily="34"/>
                <a:ea typeface="+mn-ea"/>
                <a:cs typeface="Arial" pitchFamily="34"/>
              </a:rPr>
              <a:t> – </a:t>
            </a:r>
            <a:r>
              <a:rPr lang="en-US" sz="3600" dirty="0" err="1">
                <a:solidFill>
                  <a:prstClr val="black">
                    <a:lumMod val="65000"/>
                    <a:lumOff val="35000"/>
                  </a:prstClr>
                </a:solidFill>
                <a:latin typeface="Arial" pitchFamily="34"/>
                <a:ea typeface="+mn-ea"/>
                <a:cs typeface="Arial" pitchFamily="34"/>
              </a:rPr>
              <a:t>élaborer</a:t>
            </a:r>
            <a:r>
              <a:rPr lang="en-US" sz="3600" dirty="0">
                <a:solidFill>
                  <a:prstClr val="black">
                    <a:lumMod val="65000"/>
                    <a:lumOff val="35000"/>
                  </a:prstClr>
                </a:solidFill>
                <a:latin typeface="Arial" pitchFamily="34"/>
                <a:ea typeface="+mn-ea"/>
                <a:cs typeface="Arial" pitchFamily="34"/>
              </a:rPr>
              <a:t> des interventions </a:t>
            </a:r>
            <a:r>
              <a:rPr lang="en-US" sz="3600" dirty="0" err="1">
                <a:solidFill>
                  <a:prstClr val="black">
                    <a:lumMod val="65000"/>
                    <a:lumOff val="35000"/>
                  </a:prstClr>
                </a:solidFill>
                <a:latin typeface="Arial" pitchFamily="34"/>
                <a:ea typeface="+mn-ea"/>
                <a:cs typeface="Arial" pitchFamily="34"/>
              </a:rPr>
              <a:t>réactives</a:t>
            </a:r>
            <a:r>
              <a:rPr lang="en-US" sz="3600" dirty="0">
                <a:solidFill>
                  <a:prstClr val="black">
                    <a:lumMod val="65000"/>
                    <a:lumOff val="35000"/>
                  </a:prstClr>
                </a:solidFill>
                <a:latin typeface="Arial" pitchFamily="34"/>
                <a:ea typeface="+mn-ea"/>
                <a:cs typeface="Arial" pitchFamily="34"/>
              </a:rPr>
              <a:t> au genre et de la VBG</a:t>
            </a:r>
            <a:endParaRPr lang="en-US" dirty="0"/>
          </a:p>
        </p:txBody>
      </p:sp>
      <p:sp>
        <p:nvSpPr>
          <p:cNvPr id="3" name="Content Placeholder 2"/>
          <p:cNvSpPr>
            <a:spLocks noGrp="1"/>
          </p:cNvSpPr>
          <p:nvPr>
            <p:ph idx="4294967295"/>
          </p:nvPr>
        </p:nvSpPr>
        <p:spPr>
          <a:xfrm>
            <a:off x="0" y="1338263"/>
            <a:ext cx="12066588" cy="4838700"/>
          </a:xfrm>
          <a:noFill/>
          <a:ln>
            <a:noFill/>
          </a:ln>
        </p:spPr>
        <p:style>
          <a:lnRef idx="0">
            <a:scrgbClr r="0" g="0" b="0"/>
          </a:lnRef>
          <a:fillRef idx="0">
            <a:scrgbClr r="0" g="0" b="0"/>
          </a:fillRef>
          <a:effectRef idx="0">
            <a:scrgbClr r="0" g="0" b="0"/>
          </a:effectRef>
          <a:fontRef idx="minor">
            <a:schemeClr val="dk1"/>
          </a:fontRef>
        </p:style>
        <p:txBody>
          <a:bodyPr>
            <a:normAutofit/>
          </a:bodyPr>
          <a:lstStyle/>
          <a:p>
            <a:pPr marL="0" indent="0">
              <a:buNone/>
            </a:pPr>
            <a:r>
              <a:rPr lang="fr-FR" sz="3200" b="1" kern="0" dirty="0">
                <a:solidFill>
                  <a:schemeClr val="tx1">
                    <a:lumMod val="65000"/>
                    <a:lumOff val="35000"/>
                  </a:schemeClr>
                </a:solidFill>
              </a:rPr>
              <a:t>Retournez aux propositions que vous avez examinées</a:t>
            </a:r>
          </a:p>
          <a:p>
            <a:pPr marL="0" indent="0">
              <a:buNone/>
            </a:pPr>
            <a:endParaRPr lang="fr-FR" sz="3200" b="1" kern="0" dirty="0">
              <a:solidFill>
                <a:schemeClr val="tx1">
                  <a:lumMod val="65000"/>
                  <a:lumOff val="35000"/>
                </a:schemeClr>
              </a:solidFill>
            </a:endParaRPr>
          </a:p>
          <a:p>
            <a:pPr marL="285750" indent="-285750">
              <a:spcBef>
                <a:spcPts val="0"/>
              </a:spcBef>
              <a:buFont typeface="Arial"/>
              <a:buChar char="•"/>
              <a:defRPr/>
            </a:pPr>
            <a:r>
              <a:rPr lang="fr-FR" sz="3200" b="1" kern="0" dirty="0">
                <a:solidFill>
                  <a:schemeClr val="tx1">
                    <a:lumMod val="65000"/>
                    <a:lumOff val="35000"/>
                  </a:schemeClr>
                </a:solidFill>
              </a:rPr>
              <a:t>Examinez la section de la proposition de description et de mise en œuvre et discuter comment la proposition peut mieux prendre en compte le genre et la VBG en termes d’activités</a:t>
            </a:r>
            <a:endParaRPr lang="fr-FR" sz="3200" b="1" kern="0" dirty="0">
              <a:solidFill>
                <a:schemeClr val="tx1">
                  <a:lumMod val="65000"/>
                  <a:lumOff val="35000"/>
                </a:schemeClr>
              </a:solidFill>
              <a:latin typeface="Calibri" panose="020F0502020204030204" pitchFamily="34" charset="0"/>
              <a:cs typeface="Calibri" panose="020F0502020204030204" pitchFamily="34" charset="0"/>
            </a:endParaRPr>
          </a:p>
          <a:p>
            <a:pPr marL="285750" indent="-285750">
              <a:spcBef>
                <a:spcPts val="0"/>
              </a:spcBef>
              <a:buFont typeface="Arial"/>
              <a:buChar char="•"/>
              <a:defRPr/>
            </a:pPr>
            <a:r>
              <a:rPr lang="fr-FR" sz="3200" b="1" kern="0" dirty="0">
                <a:solidFill>
                  <a:schemeClr val="tx1">
                    <a:lumMod val="65000"/>
                    <a:lumOff val="35000"/>
                  </a:schemeClr>
                </a:solidFill>
                <a:latin typeface="Calibri" panose="020F0502020204030204" pitchFamily="34" charset="0"/>
                <a:cs typeface="Calibri" panose="020F0502020204030204" pitchFamily="34" charset="0"/>
              </a:rPr>
              <a:t>Utilisez le modèle/guide de discussion pour organiser votre travail</a:t>
            </a:r>
          </a:p>
          <a:p>
            <a:pPr marL="285750" indent="-285750">
              <a:spcBef>
                <a:spcPts val="0"/>
              </a:spcBef>
              <a:buFont typeface="Arial"/>
              <a:buChar char="•"/>
              <a:defRPr/>
            </a:pPr>
            <a:r>
              <a:rPr lang="fr-FR" sz="3200" b="1" kern="0" dirty="0">
                <a:solidFill>
                  <a:schemeClr val="tx1">
                    <a:lumMod val="65000"/>
                    <a:lumOff val="35000"/>
                  </a:schemeClr>
                </a:solidFill>
                <a:latin typeface="Calibri" panose="020F0502020204030204" pitchFamily="34" charset="0"/>
                <a:cs typeface="Calibri" panose="020F0502020204030204" pitchFamily="34" charset="0"/>
              </a:rPr>
              <a:t>Utilisez la section sur la </a:t>
            </a:r>
            <a:r>
              <a:rPr lang="fr-FR" sz="3200" b="1" kern="0" dirty="0">
                <a:solidFill>
                  <a:schemeClr val="tx1">
                    <a:lumMod val="65000"/>
                    <a:lumOff val="35000"/>
                  </a:schemeClr>
                </a:solidFill>
              </a:rPr>
              <a:t>mise en œuvre </a:t>
            </a:r>
            <a:r>
              <a:rPr lang="fr-FR" sz="3200" b="1" kern="0" dirty="0">
                <a:solidFill>
                  <a:schemeClr val="tx1">
                    <a:lumMod val="65000"/>
                    <a:lumOff val="35000"/>
                  </a:schemeClr>
                </a:solidFill>
                <a:latin typeface="Calibri" panose="020F0502020204030204" pitchFamily="34" charset="0"/>
                <a:cs typeface="Calibri" panose="020F0502020204030204" pitchFamily="34" charset="0"/>
              </a:rPr>
              <a:t>des directives de la VBG</a:t>
            </a:r>
          </a:p>
          <a:p>
            <a:pPr marL="285750" indent="-285750">
              <a:spcBef>
                <a:spcPts val="0"/>
              </a:spcBef>
              <a:buFont typeface="Arial"/>
              <a:buChar char="•"/>
              <a:defRPr/>
            </a:pPr>
            <a:r>
              <a:rPr lang="fr-FR" sz="3200" b="1" kern="0" dirty="0">
                <a:solidFill>
                  <a:schemeClr val="tx1">
                    <a:lumMod val="65000"/>
                    <a:lumOff val="35000"/>
                  </a:schemeClr>
                </a:solidFill>
                <a:latin typeface="Calibri" panose="020F0502020204030204" pitchFamily="34" charset="0"/>
                <a:cs typeface="Calibri" panose="020F0502020204030204" pitchFamily="34" charset="0"/>
              </a:rPr>
              <a:t>Préparez une présentation de cinq minutes sur vos recommandations</a:t>
            </a:r>
          </a:p>
          <a:p>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03057966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a:solidFill>
                  <a:schemeClr val="accent6"/>
                </a:solidFill>
                <a:latin typeface="Trebuchet MS" panose="020B0603020202020204" pitchFamily="34" charset="0"/>
              </a:rPr>
              <a:t>Suivi</a:t>
            </a:r>
            <a:r>
              <a:rPr lang="en-US" sz="5400" dirty="0">
                <a:solidFill>
                  <a:schemeClr val="accent6"/>
                </a:solidFill>
                <a:latin typeface="Trebuchet MS" panose="020B0603020202020204" pitchFamily="34" charset="0"/>
              </a:rPr>
              <a:t> des questions de genre et de VBG </a:t>
            </a:r>
            <a:r>
              <a:rPr lang="en-US" sz="5400" dirty="0" err="1">
                <a:solidFill>
                  <a:schemeClr val="accent6"/>
                </a:solidFill>
                <a:latin typeface="Trebuchet MS" panose="020B0603020202020204" pitchFamily="34" charset="0"/>
              </a:rPr>
              <a:t>dans</a:t>
            </a:r>
            <a:r>
              <a:rPr lang="en-US" sz="5400" dirty="0">
                <a:solidFill>
                  <a:schemeClr val="accent6"/>
                </a:solidFill>
                <a:latin typeface="Trebuchet MS" panose="020B0603020202020204" pitchFamily="34" charset="0"/>
              </a:rPr>
              <a:t> les </a:t>
            </a:r>
            <a:r>
              <a:rPr lang="en-US" sz="5400" dirty="0" err="1">
                <a:solidFill>
                  <a:schemeClr val="accent6"/>
                </a:solidFill>
                <a:latin typeface="Trebuchet MS" panose="020B0603020202020204" pitchFamily="34" charset="0"/>
              </a:rPr>
              <a:t>programmes</a:t>
            </a:r>
            <a:r>
              <a:rPr lang="en-US" sz="5400" dirty="0">
                <a:solidFill>
                  <a:schemeClr val="accent6"/>
                </a:solidFill>
                <a:latin typeface="Trebuchet MS" panose="020B0603020202020204" pitchFamily="34" charset="0"/>
              </a:rPr>
              <a:t> de nutrition</a:t>
            </a:r>
          </a:p>
        </p:txBody>
      </p:sp>
    </p:spTree>
    <p:extLst>
      <p:ext uri="{BB962C8B-B14F-4D97-AF65-F5344CB8AC3E}">
        <p14:creationId xmlns:p14="http://schemas.microsoft.com/office/powerpoint/2010/main" val="420847555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
            <a:ext cx="12192000" cy="881742"/>
          </a:xfrm>
        </p:spPr>
        <p:txBody>
          <a:bodyPr/>
          <a:lstStyle/>
          <a:p>
            <a:r>
              <a:rPr lang="en-US" dirty="0">
                <a:solidFill>
                  <a:prstClr val="black">
                    <a:lumMod val="65000"/>
                    <a:lumOff val="35000"/>
                  </a:prstClr>
                </a:solidFill>
                <a:latin typeface="Arial" pitchFamily="34"/>
                <a:ea typeface="+mn-ea"/>
                <a:cs typeface="Arial" pitchFamily="34"/>
              </a:rPr>
              <a:t>Le </a:t>
            </a:r>
            <a:r>
              <a:rPr lang="en-US" dirty="0" err="1">
                <a:solidFill>
                  <a:prstClr val="black">
                    <a:lumMod val="65000"/>
                    <a:lumOff val="35000"/>
                  </a:prstClr>
                </a:solidFill>
                <a:latin typeface="Arial" pitchFamily="34"/>
                <a:ea typeface="+mn-ea"/>
                <a:cs typeface="Arial" pitchFamily="34"/>
              </a:rPr>
              <a:t>suivi</a:t>
            </a:r>
            <a:endParaRPr lang="en-US" dirty="0"/>
          </a:p>
        </p:txBody>
      </p:sp>
      <p:sp>
        <p:nvSpPr>
          <p:cNvPr id="3" name="Content Placeholder 2"/>
          <p:cNvSpPr>
            <a:spLocks noGrp="1"/>
          </p:cNvSpPr>
          <p:nvPr>
            <p:ph idx="4294967295"/>
          </p:nvPr>
        </p:nvSpPr>
        <p:spPr>
          <a:xfrm>
            <a:off x="0" y="1208088"/>
            <a:ext cx="11952288" cy="4968875"/>
          </a:xfrm>
          <a:noFill/>
          <a:ln>
            <a:noFill/>
          </a:ln>
        </p:spPr>
        <p:style>
          <a:lnRef idx="0">
            <a:scrgbClr r="0" g="0" b="0"/>
          </a:lnRef>
          <a:fillRef idx="0">
            <a:scrgbClr r="0" g="0" b="0"/>
          </a:fillRef>
          <a:effectRef idx="0">
            <a:scrgbClr r="0" g="0" b="0"/>
          </a:effectRef>
          <a:fontRef idx="minor">
            <a:schemeClr val="dk1"/>
          </a:fontRef>
        </p:style>
        <p:txBody>
          <a:bodyPr>
            <a:normAutofit lnSpcReduction="10000"/>
          </a:bodyPr>
          <a:lstStyle/>
          <a:p>
            <a:r>
              <a:rPr lang="fr-FR" sz="3200" b="1" kern="0" dirty="0">
                <a:solidFill>
                  <a:schemeClr val="tx1">
                    <a:lumMod val="65000"/>
                    <a:lumOff val="35000"/>
                  </a:schemeClr>
                </a:solidFill>
              </a:rPr>
              <a:t>Une bonne façon de procéder au suivi est d'intégrer le prisme du genre et de la VBG dans le suivi régulier des marqueurs d’une bonne programmation – tels que l’accès, l’acceptabilité, la disponibilité et la qualité des services.</a:t>
            </a:r>
            <a:endParaRPr lang="en-US" sz="3200" b="1" kern="0" dirty="0">
              <a:solidFill>
                <a:schemeClr val="tx1">
                  <a:lumMod val="65000"/>
                  <a:lumOff val="35000"/>
                </a:schemeClr>
              </a:solidFill>
            </a:endParaRPr>
          </a:p>
          <a:p>
            <a:r>
              <a:rPr lang="fr-FR" sz="3200" b="1" kern="0" dirty="0">
                <a:solidFill>
                  <a:schemeClr val="tx1">
                    <a:lumMod val="65000"/>
                    <a:lumOff val="35000"/>
                  </a:schemeClr>
                </a:solidFill>
              </a:rPr>
              <a:t>Les questions de genre et de sécurité liées à la disponibilité, l'accessibilité, l'acceptabilité et la qualité des services peuvent être traitées par le biais d'audits de sécurité et/ou en examinant les perceptions de la sécurité des communautés affectées. </a:t>
            </a:r>
          </a:p>
          <a:p>
            <a:r>
              <a:rPr lang="fr-FR" sz="3200" b="1" kern="0" dirty="0">
                <a:solidFill>
                  <a:schemeClr val="tx1">
                    <a:lumMod val="65000"/>
                    <a:lumOff val="35000"/>
                  </a:schemeClr>
                </a:solidFill>
              </a:rPr>
              <a:t>Le suivi peut porter soit sur les risques de VBG liés aux programmes de nutrition, soit sur l'efficacité des considérations de genre et des stratégies d'atténuation des risques de VBG mises en œuvre. </a:t>
            </a:r>
            <a:endParaRPr lang="en-US" dirty="0"/>
          </a:p>
        </p:txBody>
      </p:sp>
    </p:spTree>
    <p:extLst>
      <p:ext uri="{BB962C8B-B14F-4D97-AF65-F5344CB8AC3E}">
        <p14:creationId xmlns:p14="http://schemas.microsoft.com/office/powerpoint/2010/main" val="419231146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
            <a:ext cx="12192000" cy="930728"/>
          </a:xfrm>
        </p:spPr>
        <p:txBody>
          <a:bodyPr/>
          <a:lstStyle/>
          <a:p>
            <a:r>
              <a:rPr lang="en-US" dirty="0">
                <a:solidFill>
                  <a:prstClr val="black">
                    <a:lumMod val="65000"/>
                    <a:lumOff val="35000"/>
                  </a:prstClr>
                </a:solidFill>
                <a:latin typeface="Arial" pitchFamily="34"/>
                <a:ea typeface="+mn-ea"/>
                <a:cs typeface="Arial" pitchFamily="34"/>
              </a:rPr>
              <a:t>Le </a:t>
            </a:r>
            <a:r>
              <a:rPr lang="en-US" dirty="0" err="1">
                <a:solidFill>
                  <a:prstClr val="black">
                    <a:lumMod val="65000"/>
                    <a:lumOff val="35000"/>
                  </a:prstClr>
                </a:solidFill>
                <a:latin typeface="Arial" pitchFamily="34"/>
                <a:ea typeface="+mn-ea"/>
                <a:cs typeface="Arial" pitchFamily="34"/>
              </a:rPr>
              <a:t>suivi</a:t>
            </a:r>
            <a:endParaRPr lang="en-US" dirty="0"/>
          </a:p>
        </p:txBody>
      </p:sp>
      <p:sp>
        <p:nvSpPr>
          <p:cNvPr id="3" name="Content Placeholder 2"/>
          <p:cNvSpPr>
            <a:spLocks noGrp="1"/>
          </p:cNvSpPr>
          <p:nvPr>
            <p:ph idx="4294967295"/>
          </p:nvPr>
        </p:nvSpPr>
        <p:spPr>
          <a:xfrm>
            <a:off x="0" y="1825625"/>
            <a:ext cx="12066588" cy="4351338"/>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fr-FR" sz="3200" b="1" kern="0" dirty="0">
                <a:solidFill>
                  <a:schemeClr val="tx1">
                    <a:lumMod val="65000"/>
                    <a:lumOff val="35000"/>
                  </a:schemeClr>
                </a:solidFill>
              </a:rPr>
              <a:t>Les données du suivi régulier ainsi que la consultation avec les communautés et les DVSA collectées devraient être utilisées conjointement pour améliorer la sécurité de programmes des nutritions, atteindre des objectifs et des cibles spécifiques en matière de nutrition, répondre aux besoins des communautés affectées et assurer la responsabilité envers les communautés affectées.</a:t>
            </a:r>
          </a:p>
        </p:txBody>
      </p:sp>
    </p:spTree>
    <p:extLst>
      <p:ext uri="{BB962C8B-B14F-4D97-AF65-F5344CB8AC3E}">
        <p14:creationId xmlns:p14="http://schemas.microsoft.com/office/powerpoint/2010/main" val="55291730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30628"/>
            <a:ext cx="12192000" cy="1012372"/>
          </a:xfrm>
        </p:spPr>
        <p:txBody>
          <a:bodyPr/>
          <a:lstStyle/>
          <a:p>
            <a:r>
              <a:rPr lang="en-US" dirty="0">
                <a:solidFill>
                  <a:prstClr val="black">
                    <a:lumMod val="65000"/>
                    <a:lumOff val="35000"/>
                  </a:prstClr>
                </a:solidFill>
                <a:latin typeface="Arial" pitchFamily="34"/>
                <a:ea typeface="+mn-ea"/>
                <a:cs typeface="Arial" pitchFamily="34"/>
              </a:rPr>
              <a:t>Le </a:t>
            </a:r>
            <a:r>
              <a:rPr lang="en-US" dirty="0" err="1">
                <a:solidFill>
                  <a:prstClr val="black">
                    <a:lumMod val="65000"/>
                    <a:lumOff val="35000"/>
                  </a:prstClr>
                </a:solidFill>
                <a:latin typeface="Arial" pitchFamily="34"/>
                <a:ea typeface="+mn-ea"/>
                <a:cs typeface="Arial" pitchFamily="34"/>
              </a:rPr>
              <a:t>suivi</a:t>
            </a:r>
            <a:endParaRPr lang="en-US" dirty="0"/>
          </a:p>
        </p:txBody>
      </p:sp>
      <p:sp>
        <p:nvSpPr>
          <p:cNvPr id="3" name="Content Placeholder 2"/>
          <p:cNvSpPr>
            <a:spLocks noGrp="1"/>
          </p:cNvSpPr>
          <p:nvPr>
            <p:ph idx="4294967295"/>
          </p:nvPr>
        </p:nvSpPr>
        <p:spPr>
          <a:xfrm>
            <a:off x="0" y="1158875"/>
            <a:ext cx="12034838" cy="5018088"/>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fr-FR" sz="3200" b="1" kern="0" dirty="0">
                <a:solidFill>
                  <a:schemeClr val="tx1">
                    <a:lumMod val="65000"/>
                    <a:lumOff val="35000"/>
                  </a:schemeClr>
                </a:solidFill>
              </a:rPr>
              <a:t>Soyez prudents avec les données générées en raison de leur sensibilité</a:t>
            </a:r>
          </a:p>
          <a:p>
            <a:r>
              <a:rPr lang="fr-FR" sz="3200" b="1" kern="0" dirty="0">
                <a:solidFill>
                  <a:schemeClr val="tx1">
                    <a:lumMod val="65000"/>
                    <a:lumOff val="35000"/>
                  </a:schemeClr>
                </a:solidFill>
              </a:rPr>
              <a:t>Assurez-vous de la sécurité, la confidentialité et le consentement éclairé lors de la collecte ou du partage des données</a:t>
            </a:r>
          </a:p>
          <a:p>
            <a:r>
              <a:rPr lang="fr-FR" sz="3200" b="1" kern="0" dirty="0">
                <a:solidFill>
                  <a:schemeClr val="tx1">
                    <a:lumMod val="65000"/>
                    <a:lumOff val="35000"/>
                  </a:schemeClr>
                </a:solidFill>
              </a:rPr>
              <a:t>Les cas individuels de VBG et les données quantitatives sur les incidents de VBG ne doivent pas être partagés </a:t>
            </a:r>
          </a:p>
          <a:p>
            <a:r>
              <a:rPr lang="fr-FR" sz="3200" b="1" kern="0" dirty="0">
                <a:solidFill>
                  <a:schemeClr val="tx1">
                    <a:lumMod val="65000"/>
                    <a:lumOff val="35000"/>
                  </a:schemeClr>
                </a:solidFill>
              </a:rPr>
              <a:t>Les données qualitatives relatives aux considérations de genre et aux risques de VBG sont les plus appropriées et les plus sûres à partager</a:t>
            </a:r>
          </a:p>
        </p:txBody>
      </p:sp>
    </p:spTree>
    <p:extLst>
      <p:ext uri="{BB962C8B-B14F-4D97-AF65-F5344CB8AC3E}">
        <p14:creationId xmlns:p14="http://schemas.microsoft.com/office/powerpoint/2010/main" val="294334142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7"/>
          <p:cNvGraphicFramePr/>
          <p:nvPr>
            <p:extLst>
              <p:ext uri="{D42A27DB-BD31-4B8C-83A1-F6EECF244321}">
                <p14:modId xmlns:p14="http://schemas.microsoft.com/office/powerpoint/2010/main" val="3843535132"/>
              </p:ext>
            </p:extLst>
          </p:nvPr>
        </p:nvGraphicFramePr>
        <p:xfrm>
          <a:off x="1240971" y="1845128"/>
          <a:ext cx="9764486" cy="42011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a:xfrm>
            <a:off x="0" y="-114299"/>
            <a:ext cx="12192000" cy="898070"/>
          </a:xfrm>
        </p:spPr>
        <p:txBody>
          <a:bodyPr/>
          <a:lstStyle/>
          <a:p>
            <a:r>
              <a:rPr lang="en-US" dirty="0" err="1">
                <a:solidFill>
                  <a:prstClr val="black">
                    <a:lumMod val="65000"/>
                    <a:lumOff val="35000"/>
                  </a:prstClr>
                </a:solidFill>
                <a:latin typeface="Arial" pitchFamily="34"/>
                <a:ea typeface="+mn-ea"/>
                <a:cs typeface="Arial" pitchFamily="34"/>
              </a:rPr>
              <a:t>Qu’est-ce</a:t>
            </a:r>
            <a:r>
              <a:rPr lang="en-US" dirty="0">
                <a:solidFill>
                  <a:prstClr val="black">
                    <a:lumMod val="65000"/>
                    <a:lumOff val="35000"/>
                  </a:prstClr>
                </a:solidFill>
                <a:latin typeface="Arial" pitchFamily="34"/>
                <a:ea typeface="+mn-ea"/>
                <a:cs typeface="Arial" pitchFamily="34"/>
              </a:rPr>
              <a:t> que la </a:t>
            </a:r>
            <a:r>
              <a:rPr lang="en-US" dirty="0" err="1">
                <a:solidFill>
                  <a:prstClr val="black">
                    <a:lumMod val="65000"/>
                    <a:lumOff val="35000"/>
                  </a:prstClr>
                </a:solidFill>
                <a:latin typeface="Arial" pitchFamily="34"/>
                <a:ea typeface="+mn-ea"/>
                <a:cs typeface="Arial" pitchFamily="34"/>
              </a:rPr>
              <a:t>sécurité</a:t>
            </a:r>
            <a:r>
              <a:rPr lang="en-US" dirty="0">
                <a:solidFill>
                  <a:prstClr val="black">
                    <a:lumMod val="65000"/>
                    <a:lumOff val="35000"/>
                  </a:prstClr>
                </a:solidFill>
                <a:latin typeface="Arial" pitchFamily="34"/>
                <a:ea typeface="+mn-ea"/>
                <a:cs typeface="Arial" pitchFamily="34"/>
              </a:rPr>
              <a:t> ?</a:t>
            </a:r>
            <a:endParaRPr lang="en-US" dirty="0"/>
          </a:p>
        </p:txBody>
      </p:sp>
    </p:spTree>
    <p:extLst>
      <p:ext uri="{BB962C8B-B14F-4D97-AF65-F5344CB8AC3E}">
        <p14:creationId xmlns:p14="http://schemas.microsoft.com/office/powerpoint/2010/main" val="311622774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4299"/>
            <a:ext cx="12192000" cy="963385"/>
          </a:xfrm>
        </p:spPr>
        <p:txBody>
          <a:bodyPr/>
          <a:lstStyle/>
          <a:p>
            <a:r>
              <a:rPr lang="en-US" dirty="0">
                <a:solidFill>
                  <a:prstClr val="black">
                    <a:lumMod val="65000"/>
                    <a:lumOff val="35000"/>
                  </a:prstClr>
                </a:solidFill>
                <a:latin typeface="Arial" pitchFamily="34"/>
                <a:ea typeface="+mn-ea"/>
                <a:cs typeface="Arial" pitchFamily="34"/>
              </a:rPr>
              <a:t>Les audits de </a:t>
            </a:r>
            <a:r>
              <a:rPr lang="en-US" dirty="0" err="1">
                <a:solidFill>
                  <a:prstClr val="black">
                    <a:lumMod val="65000"/>
                    <a:lumOff val="35000"/>
                  </a:prstClr>
                </a:solidFill>
                <a:latin typeface="Arial" pitchFamily="34"/>
                <a:ea typeface="+mn-ea"/>
                <a:cs typeface="Arial" pitchFamily="34"/>
              </a:rPr>
              <a:t>sécurité</a:t>
            </a:r>
            <a:endParaRPr lang="en-US" dirty="0"/>
          </a:p>
        </p:txBody>
      </p:sp>
      <p:sp>
        <p:nvSpPr>
          <p:cNvPr id="3" name="Content Placeholder 2"/>
          <p:cNvSpPr>
            <a:spLocks noGrp="1"/>
          </p:cNvSpPr>
          <p:nvPr>
            <p:ph idx="4294967295"/>
          </p:nvPr>
        </p:nvSpPr>
        <p:spPr>
          <a:xfrm>
            <a:off x="0" y="1825625"/>
            <a:ext cx="11903075" cy="4351338"/>
          </a:xfrm>
          <a:noFill/>
          <a:ln>
            <a:noFill/>
          </a:ln>
        </p:spPr>
        <p:style>
          <a:lnRef idx="0">
            <a:scrgbClr r="0" g="0" b="0"/>
          </a:lnRef>
          <a:fillRef idx="0">
            <a:scrgbClr r="0" g="0" b="0"/>
          </a:fillRef>
          <a:effectRef idx="0">
            <a:scrgbClr r="0" g="0" b="0"/>
          </a:effectRef>
          <a:fontRef idx="minor">
            <a:schemeClr val="dk1"/>
          </a:fontRef>
        </p:style>
        <p:txBody>
          <a:bodyPr/>
          <a:lstStyle/>
          <a:p>
            <a:r>
              <a:rPr lang="fr-FR" sz="3200" b="1" kern="0" dirty="0">
                <a:solidFill>
                  <a:schemeClr val="tx1">
                    <a:lumMod val="65000"/>
                    <a:lumOff val="35000"/>
                  </a:schemeClr>
                </a:solidFill>
                <a:sym typeface="Wingdings"/>
              </a:rPr>
              <a:t>Une façon simple et pratique de collecter des informations sur les risques de sécurité liés à la VBG  analyse et plaidoyer avec des acteurs concernés </a:t>
            </a:r>
            <a:endParaRPr lang="fr-FR" sz="3200" b="1" kern="0" dirty="0">
              <a:solidFill>
                <a:schemeClr val="tx1">
                  <a:lumMod val="65000"/>
                  <a:lumOff val="35000"/>
                </a:schemeClr>
              </a:solidFill>
            </a:endParaRPr>
          </a:p>
          <a:p>
            <a:pPr lvl="0">
              <a:buFont typeface="Arial"/>
              <a:buChar char="•"/>
            </a:pPr>
            <a:r>
              <a:rPr lang="fr-FR" sz="3200" b="1" kern="0" dirty="0">
                <a:solidFill>
                  <a:schemeClr val="tx1">
                    <a:lumMod val="65000"/>
                    <a:lumOff val="35000"/>
                  </a:schemeClr>
                </a:solidFill>
                <a:sym typeface="Wingdings"/>
              </a:rPr>
              <a:t>Peuvent être intégrés dans les activités régulières d’évaluation et de suivi afin de suivre les changements au fil du temps</a:t>
            </a:r>
          </a:p>
          <a:p>
            <a:pPr lvl="0">
              <a:buFont typeface="Arial"/>
              <a:buChar char="•"/>
            </a:pPr>
            <a:endParaRPr lang="en-US" dirty="0">
              <a:solidFill>
                <a:prstClr val="black"/>
              </a:solidFill>
              <a:sym typeface="Wingdings"/>
            </a:endParaRPr>
          </a:p>
          <a:p>
            <a:endParaRPr lang="en-US" dirty="0"/>
          </a:p>
          <a:p>
            <a:endParaRPr lang="en-US" dirty="0"/>
          </a:p>
        </p:txBody>
      </p:sp>
    </p:spTree>
    <p:extLst>
      <p:ext uri="{BB962C8B-B14F-4D97-AF65-F5344CB8AC3E}">
        <p14:creationId xmlns:p14="http://schemas.microsoft.com/office/powerpoint/2010/main" val="340003805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
            <a:ext cx="12192000" cy="832756"/>
          </a:xfrm>
        </p:spPr>
        <p:txBody>
          <a:bodyPr/>
          <a:lstStyle/>
          <a:p>
            <a:r>
              <a:rPr lang="en-US" dirty="0">
                <a:solidFill>
                  <a:prstClr val="black">
                    <a:lumMod val="65000"/>
                    <a:lumOff val="35000"/>
                  </a:prstClr>
                </a:solidFill>
                <a:latin typeface="Arial" pitchFamily="34"/>
                <a:cs typeface="Arial" pitchFamily="34"/>
              </a:rPr>
              <a:t>Les audits de </a:t>
            </a:r>
            <a:r>
              <a:rPr lang="en-US" dirty="0" err="1">
                <a:solidFill>
                  <a:prstClr val="black">
                    <a:lumMod val="65000"/>
                    <a:lumOff val="35000"/>
                  </a:prstClr>
                </a:solidFill>
                <a:latin typeface="Arial" pitchFamily="34"/>
                <a:cs typeface="Arial" pitchFamily="34"/>
              </a:rPr>
              <a:t>sécurité</a:t>
            </a:r>
            <a:endParaRPr lang="en-US" dirty="0"/>
          </a:p>
        </p:txBody>
      </p:sp>
      <p:sp>
        <p:nvSpPr>
          <p:cNvPr id="3" name="Content Placeholder 2"/>
          <p:cNvSpPr>
            <a:spLocks noGrp="1"/>
          </p:cNvSpPr>
          <p:nvPr>
            <p:ph idx="4294967295"/>
          </p:nvPr>
        </p:nvSpPr>
        <p:spPr>
          <a:xfrm>
            <a:off x="0" y="1825625"/>
            <a:ext cx="12192000" cy="4351338"/>
          </a:xfrm>
          <a:noFill/>
          <a:ln>
            <a:noFill/>
          </a:ln>
        </p:spPr>
        <p:style>
          <a:lnRef idx="0">
            <a:scrgbClr r="0" g="0" b="0"/>
          </a:lnRef>
          <a:fillRef idx="0">
            <a:scrgbClr r="0" g="0" b="0"/>
          </a:fillRef>
          <a:effectRef idx="0">
            <a:scrgbClr r="0" g="0" b="0"/>
          </a:effectRef>
          <a:fontRef idx="minor">
            <a:schemeClr val="dk1"/>
          </a:fontRef>
        </p:style>
        <p:txBody>
          <a:bodyPr/>
          <a:lstStyle/>
          <a:p>
            <a:pPr>
              <a:lnSpc>
                <a:spcPct val="115000"/>
              </a:lnSpc>
              <a:spcBef>
                <a:spcPts val="0"/>
              </a:spcBef>
            </a:pPr>
            <a:r>
              <a:rPr lang="fr-CA" sz="3200" b="1" kern="0" dirty="0">
                <a:solidFill>
                  <a:schemeClr val="tx1">
                    <a:lumMod val="65000"/>
                    <a:lumOff val="35000"/>
                  </a:schemeClr>
                </a:solidFill>
              </a:rPr>
              <a:t>L’observation (obligatoire) : Marche autour d’un camp, d’une communauté ou une installation et identifier visuellement les risques potentiels de la sécurité</a:t>
            </a:r>
          </a:p>
          <a:p>
            <a:pPr>
              <a:lnSpc>
                <a:spcPct val="115000"/>
              </a:lnSpc>
              <a:spcBef>
                <a:spcPts val="0"/>
              </a:spcBef>
            </a:pPr>
            <a:endParaRPr lang="fr-CA" sz="3200" b="1" kern="0" dirty="0">
              <a:solidFill>
                <a:schemeClr val="tx1">
                  <a:lumMod val="65000"/>
                  <a:lumOff val="35000"/>
                </a:schemeClr>
              </a:solidFill>
            </a:endParaRPr>
          </a:p>
          <a:p>
            <a:pPr>
              <a:lnSpc>
                <a:spcPct val="115000"/>
              </a:lnSpc>
              <a:spcBef>
                <a:spcPts val="0"/>
              </a:spcBef>
            </a:pPr>
            <a:r>
              <a:rPr lang="fr-CA" sz="3200" b="1" kern="0" dirty="0">
                <a:solidFill>
                  <a:schemeClr val="tx1">
                    <a:lumMod val="65000"/>
                    <a:lumOff val="35000"/>
                  </a:schemeClr>
                </a:solidFill>
              </a:rPr>
              <a:t>La consultation (recommandé) : les groups de discussions et les entretiens informatifs concernant les questions d’accès et/ou de la sécurité. </a:t>
            </a:r>
          </a:p>
          <a:p>
            <a:endParaRPr lang="en-US" dirty="0"/>
          </a:p>
        </p:txBody>
      </p:sp>
    </p:spTree>
    <p:extLst>
      <p:ext uri="{BB962C8B-B14F-4D97-AF65-F5344CB8AC3E}">
        <p14:creationId xmlns:p14="http://schemas.microsoft.com/office/powerpoint/2010/main" val="209963251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79613"/>
            <a:ext cx="12192000" cy="1094013"/>
          </a:xfrm>
        </p:spPr>
        <p:txBody>
          <a:bodyPr/>
          <a:lstStyle/>
          <a:p>
            <a:r>
              <a:rPr lang="en-US" dirty="0" err="1">
                <a:solidFill>
                  <a:prstClr val="black">
                    <a:lumMod val="65000"/>
                    <a:lumOff val="35000"/>
                  </a:prstClr>
                </a:solidFill>
                <a:latin typeface="Arial" pitchFamily="34"/>
                <a:ea typeface="+mn-ea"/>
                <a:cs typeface="Arial" pitchFamily="34"/>
              </a:rPr>
              <a:t>Une</a:t>
            </a:r>
            <a:r>
              <a:rPr lang="en-US" dirty="0">
                <a:solidFill>
                  <a:prstClr val="black">
                    <a:lumMod val="65000"/>
                    <a:lumOff val="35000"/>
                  </a:prstClr>
                </a:solidFill>
                <a:latin typeface="Arial" pitchFamily="34"/>
                <a:ea typeface="+mn-ea"/>
                <a:cs typeface="Arial" pitchFamily="34"/>
              </a:rPr>
              <a:t> </a:t>
            </a:r>
            <a:r>
              <a:rPr lang="en-US" dirty="0" err="1">
                <a:solidFill>
                  <a:prstClr val="black">
                    <a:lumMod val="65000"/>
                    <a:lumOff val="35000"/>
                  </a:prstClr>
                </a:solidFill>
                <a:latin typeface="Arial" pitchFamily="34"/>
                <a:ea typeface="+mn-ea"/>
                <a:cs typeface="Arial" pitchFamily="34"/>
              </a:rPr>
              <a:t>pratique</a:t>
            </a:r>
            <a:r>
              <a:rPr lang="en-US" dirty="0">
                <a:solidFill>
                  <a:prstClr val="black">
                    <a:lumMod val="65000"/>
                    <a:lumOff val="35000"/>
                  </a:prstClr>
                </a:solidFill>
                <a:latin typeface="Arial" pitchFamily="34"/>
                <a:ea typeface="+mn-ea"/>
                <a:cs typeface="Arial" pitchFamily="34"/>
              </a:rPr>
              <a:t> </a:t>
            </a:r>
            <a:r>
              <a:rPr lang="en-US" dirty="0" err="1">
                <a:solidFill>
                  <a:prstClr val="black">
                    <a:lumMod val="65000"/>
                    <a:lumOff val="35000"/>
                  </a:prstClr>
                </a:solidFill>
                <a:latin typeface="Arial" pitchFamily="34"/>
                <a:ea typeface="+mn-ea"/>
                <a:cs typeface="Arial" pitchFamily="34"/>
              </a:rPr>
              <a:t>prometteuse</a:t>
            </a:r>
            <a:r>
              <a:rPr lang="en-US" dirty="0">
                <a:solidFill>
                  <a:prstClr val="black">
                    <a:lumMod val="65000"/>
                    <a:lumOff val="35000"/>
                  </a:prstClr>
                </a:solidFill>
                <a:latin typeface="Arial" pitchFamily="34"/>
                <a:ea typeface="+mn-ea"/>
                <a:cs typeface="Arial" pitchFamily="34"/>
              </a:rPr>
              <a:t> – Le </a:t>
            </a:r>
            <a:r>
              <a:rPr lang="en-US" dirty="0" err="1">
                <a:solidFill>
                  <a:prstClr val="black">
                    <a:lumMod val="65000"/>
                    <a:lumOff val="35000"/>
                  </a:prstClr>
                </a:solidFill>
                <a:latin typeface="Arial" pitchFamily="34"/>
                <a:ea typeface="+mn-ea"/>
                <a:cs typeface="Arial" pitchFamily="34"/>
              </a:rPr>
              <a:t>Sud</a:t>
            </a:r>
            <a:r>
              <a:rPr lang="en-US" dirty="0">
                <a:solidFill>
                  <a:prstClr val="black">
                    <a:lumMod val="65000"/>
                    <a:lumOff val="35000"/>
                  </a:prstClr>
                </a:solidFill>
                <a:latin typeface="Arial" pitchFamily="34"/>
                <a:ea typeface="+mn-ea"/>
                <a:cs typeface="Arial" pitchFamily="34"/>
              </a:rPr>
              <a:t>-Soudan</a:t>
            </a:r>
            <a:endParaRPr lang="en-US" dirty="0"/>
          </a:p>
        </p:txBody>
      </p:sp>
      <p:sp>
        <p:nvSpPr>
          <p:cNvPr id="3" name="Content Placeholder 2"/>
          <p:cNvSpPr>
            <a:spLocks noGrp="1"/>
          </p:cNvSpPr>
          <p:nvPr>
            <p:ph idx="4294967295"/>
          </p:nvPr>
        </p:nvSpPr>
        <p:spPr>
          <a:xfrm>
            <a:off x="0" y="1322388"/>
            <a:ext cx="12050713" cy="4854575"/>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fr-FR" sz="3200" b="1" kern="0" dirty="0">
                <a:solidFill>
                  <a:schemeClr val="tx1">
                    <a:lumMod val="65000"/>
                    <a:lumOff val="35000"/>
                  </a:schemeClr>
                </a:solidFill>
              </a:rPr>
              <a:t>Action contre la Faim (ACF) a développé un outil pour identifier des risques potentiels liés à la VBG dans les centres nutritionnels et ses alentours</a:t>
            </a:r>
          </a:p>
          <a:p>
            <a:pPr marL="0" indent="0">
              <a:buNone/>
            </a:pPr>
            <a:endParaRPr lang="fr-FR" sz="3200" b="1" kern="0" dirty="0">
              <a:solidFill>
                <a:schemeClr val="tx1">
                  <a:lumMod val="65000"/>
                  <a:lumOff val="35000"/>
                </a:schemeClr>
              </a:solidFill>
            </a:endParaRPr>
          </a:p>
          <a:p>
            <a:r>
              <a:rPr lang="fr-FR" sz="3200" b="1" kern="0" dirty="0">
                <a:solidFill>
                  <a:schemeClr val="tx1">
                    <a:lumMod val="65000"/>
                    <a:lumOff val="35000"/>
                  </a:schemeClr>
                </a:solidFill>
              </a:rPr>
              <a:t>Cela permet à ACF d’identifier les questions clés qui peuvent affecter la sécurité des bénéficiaires; par conséquent, ACF peut trouver des façons donc d’atténuer et d’empêcher ces risques et, en même temps, identifier des éléments des programmes efficaces pour assurer la sécurité des bénéficiaires aux sites d’opérations.</a:t>
            </a:r>
          </a:p>
        </p:txBody>
      </p:sp>
    </p:spTree>
    <p:extLst>
      <p:ext uri="{BB962C8B-B14F-4D97-AF65-F5344CB8AC3E}">
        <p14:creationId xmlns:p14="http://schemas.microsoft.com/office/powerpoint/2010/main" val="3329597224"/>
      </p:ext>
    </p:extLst>
  </p:cSld>
  <p:clrMapOvr>
    <a:masterClrMapping/>
  </p:clrMapOvr>
</p:sld>
</file>

<file path=ppt/theme/theme1.xml><?xml version="1.0" encoding="utf-8"?>
<a:theme xmlns:a="http://schemas.openxmlformats.org/drawingml/2006/main" name="Facet">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noFill/>
        </a:ln>
      </a:spPr>
      <a:bodyPr/>
      <a:lstStyle/>
      <a:style>
        <a:lnRef idx="0">
          <a:scrgbClr r="0" g="0" b="0"/>
        </a:lnRef>
        <a:fillRef idx="0">
          <a:scrgbClr r="0" g="0" b="0"/>
        </a:fillRef>
        <a:effectRef idx="0">
          <a:scrgbClr r="0" g="0" b="0"/>
        </a:effectRef>
        <a:fontRef idx="minor">
          <a:schemeClr val="dk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noFill/>
        </a:ln>
      </a:spPr>
      <a:bodyPr/>
      <a:lstStyle/>
      <a:style>
        <a:lnRef idx="0">
          <a:scrgbClr r="0" g="0" b="0"/>
        </a:lnRef>
        <a:fillRef idx="0">
          <a:scrgbClr r="0" g="0" b="0"/>
        </a:fillRef>
        <a:effectRef idx="0">
          <a:scrgbClr r="0" g="0" b="0"/>
        </a:effectRef>
        <a:fontRef idx="minor">
          <a:schemeClr val="dk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990505212A941499BC37C9CAE0613AF" ma:contentTypeVersion="12" ma:contentTypeDescription="Create a new document." ma:contentTypeScope="" ma:versionID="76b3cf64d354648e93f2b9d26dfcce3c">
  <xsd:schema xmlns:xsd="http://www.w3.org/2001/XMLSchema" xmlns:xs="http://www.w3.org/2001/XMLSchema" xmlns:p="http://schemas.microsoft.com/office/2006/metadata/properties" xmlns:ns2="977a04dd-e1a2-4c1e-9372-ad60659cd6c9" xmlns:ns3="a05f84db-31af-4a86-8a41-3bb270e4e5e7" targetNamespace="http://schemas.microsoft.com/office/2006/metadata/properties" ma:root="true" ma:fieldsID="74b67ade5fdd801c63bc8eb024013fb9" ns2:_="" ns3:_="">
    <xsd:import namespace="977a04dd-e1a2-4c1e-9372-ad60659cd6c9"/>
    <xsd:import namespace="a05f84db-31af-4a86-8a41-3bb270e4e5e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7a04dd-e1a2-4c1e-9372-ad60659cd6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05f84db-31af-4a86-8a41-3bb270e4e5e7"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0923701-754F-494A-A197-7619724553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7a04dd-e1a2-4c1e-9372-ad60659cd6c9"/>
    <ds:schemaRef ds:uri="a05f84db-31af-4a86-8a41-3bb270e4e5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734252-D39B-47E2-A06D-9244E36D1570}">
  <ds:schemaRefs>
    <ds:schemaRef ds:uri="http://schemas.microsoft.com/sharepoint/v3/contenttype/forms"/>
  </ds:schemaRefs>
</ds:datastoreItem>
</file>

<file path=customXml/itemProps3.xml><?xml version="1.0" encoding="utf-8"?>
<ds:datastoreItem xmlns:ds="http://schemas.openxmlformats.org/officeDocument/2006/customXml" ds:itemID="{597F3560-BDF2-47BD-9DE0-429AC1EA2F3E}">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4171</TotalTime>
  <Words>8921</Words>
  <Application>Microsoft Office PowerPoint</Application>
  <PresentationFormat>Widescreen</PresentationFormat>
  <Paragraphs>691</Paragraphs>
  <Slides>109</Slides>
  <Notes>57</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109</vt:i4>
      </vt:variant>
    </vt:vector>
  </HeadingPairs>
  <TitlesOfParts>
    <vt:vector size="121" baseType="lpstr">
      <vt:lpstr>Arial</vt:lpstr>
      <vt:lpstr>Calibri</vt:lpstr>
      <vt:lpstr>Calibri Light</vt:lpstr>
      <vt:lpstr>Oswald</vt:lpstr>
      <vt:lpstr>Roboto Condensed</vt:lpstr>
      <vt:lpstr>Trebuchet MS</vt:lpstr>
      <vt:lpstr>Wingdings</vt:lpstr>
      <vt:lpstr>Wingdings 3</vt:lpstr>
      <vt:lpstr>Facet</vt:lpstr>
      <vt:lpstr>Custom Design</vt:lpstr>
      <vt:lpstr>1_Office Theme</vt:lpstr>
      <vt:lpstr>1_Custom Design</vt:lpstr>
      <vt:lpstr>Des programmes réactifs au genre et à la VBG dans les situations d’urgence</vt:lpstr>
      <vt:lpstr>Objectifs d’apprentissage de la session</vt:lpstr>
      <vt:lpstr>Définitions introductives</vt:lpstr>
      <vt:lpstr>Définition : Genre</vt:lpstr>
      <vt:lpstr>Définition : L’égalité des genres</vt:lpstr>
      <vt:lpstr>Définition: La violence basée sur le genre</vt:lpstr>
      <vt:lpstr>PowerPoint Presentation</vt:lpstr>
      <vt:lpstr>La différence entre les interventions ciblant la violence basée sur le genre</vt:lpstr>
      <vt:lpstr>Le cadre conceptuel des causes de malnutrition</vt:lpstr>
      <vt:lpstr>Exercice en groupe : La Marche du pouvoir</vt:lpstr>
      <vt:lpstr>Liens entre le genre, la VBG et la nutrition</vt:lpstr>
      <vt:lpstr>Études de cas</vt:lpstr>
      <vt:lpstr>Lien entre le genre/la GBV et la nutrition </vt:lpstr>
      <vt:lpstr>Lien entre le genre/la VBG et la nutrition </vt:lpstr>
      <vt:lpstr>Lien entre le genre/la VBG et la nutrition </vt:lpstr>
      <vt:lpstr>La VBG augmente le risque de retard de croissance</vt:lpstr>
      <vt:lpstr>La VBG affecte la croissance et le développement du foetus </vt:lpstr>
      <vt:lpstr>La VBG augmente le risque de l’arrête précoce de l’allaitement maternel </vt:lpstr>
      <vt:lpstr>Explorer la VBG et ses conséquences sur la nutrition  Conclusions préliminaires d'une analyse documentaire d'UNICEF.</vt:lpstr>
      <vt:lpstr>Présentation des étapes pour développer des programmes de nutrition réactifs au genre et à la VBG</vt:lpstr>
      <vt:lpstr>Intégrer le genre et la VBG</vt:lpstr>
      <vt:lpstr>  Objectifs    </vt:lpstr>
      <vt:lpstr>PowerPoint Presentation</vt:lpstr>
      <vt:lpstr>  Cadre pour l’analyse des obstacles liées au genre et à la VBG   </vt:lpstr>
      <vt:lpstr>PowerPoint Presentation</vt:lpstr>
      <vt:lpstr>PowerPoint Presentation</vt:lpstr>
      <vt:lpstr>PowerPoint Presentation</vt:lpstr>
      <vt:lpstr>L’intégration du genre et de la VBG pendant la préparation aux situations d’urgence</vt:lpstr>
      <vt:lpstr>La préparation aux situations d’urgences – composantes clées</vt:lpstr>
      <vt:lpstr>Les outils – Le guide des genres, 2017</vt:lpstr>
      <vt:lpstr>Les outils – Directives VBG de l’IASC – Guide thématique sur la nutrition</vt:lpstr>
      <vt:lpstr>Outils</vt:lpstr>
      <vt:lpstr>Le rôle des coordinateurs-trices du cluster global de la nutrition dans la programmation réactive au genre et à la VBG</vt:lpstr>
      <vt:lpstr>PowerPoint Presentation</vt:lpstr>
      <vt:lpstr>PowerPoint Presentation</vt:lpstr>
      <vt:lpstr>PowerPoint Presentation</vt:lpstr>
      <vt:lpstr>PowerPoint Presentation</vt:lpstr>
      <vt:lpstr>Exemples d’intégration dans les HNO/HRP</vt:lpstr>
      <vt:lpstr>Exemples d’intégration dans les HNO/HRP</vt:lpstr>
      <vt:lpstr>Évaluation des risques et analyse de genre et de VBG</vt:lpstr>
      <vt:lpstr>  Évaluations des risques et analyse de genre et de VBG   </vt:lpstr>
      <vt:lpstr>Obstacles communs liés à la VBG pour l’accés aux services de nutrition </vt:lpstr>
      <vt:lpstr>  Évaluation des risques en matière de genre et de VBG   </vt:lpstr>
      <vt:lpstr>  Évaluation des risques en matière de genre et de VBG   </vt:lpstr>
      <vt:lpstr>  Étapes de l’évaluation et d’analyse des risques en matière de genre et de VBG  </vt:lpstr>
      <vt:lpstr>  Étapes de l’évaluation – trouver les données existantes   </vt:lpstr>
      <vt:lpstr> Étapes de l’évaluation – trouver les données existantes   </vt:lpstr>
      <vt:lpstr>Données ventilées par sexe et par âge (DVSA)</vt:lpstr>
      <vt:lpstr>Exemple – analyse des données existantes</vt:lpstr>
      <vt:lpstr>   Étapes de l’évaluation – collecter des données  </vt:lpstr>
      <vt:lpstr>Exercice – Générer des données sur le genre et la VBG en utilisant le cadre DAAQ</vt:lpstr>
      <vt:lpstr>PowerPoint Presentation</vt:lpstr>
      <vt:lpstr>  Étapes de l’évaluation – collecter des données    </vt:lpstr>
      <vt:lpstr>Collecter des données – consulter des femmes et filles</vt:lpstr>
      <vt:lpstr>  Exemple : collecter des données par des évaluations réguliers   </vt:lpstr>
      <vt:lpstr>Exercice : intégrer les questions de genre/VBG dans les évaluations réguliers</vt:lpstr>
      <vt:lpstr>Étapes de l’évaluation – analyser les données et developer des recommendations</vt:lpstr>
      <vt:lpstr>Étude de cas : Analyser les données et élaborer des reccomandations</vt:lpstr>
      <vt:lpstr>Considérations éthiques et de sécurité dans la collecte de données</vt:lpstr>
      <vt:lpstr>Considérations éthiques et de sécurité dans la collecte de données</vt:lpstr>
      <vt:lpstr>Divulgations de VBG et faire les références</vt:lpstr>
      <vt:lpstr>Divulgations de VBG et faire les références – le guide de poche</vt:lpstr>
      <vt:lpstr>Planification stratégique des questions de genre et de VBG dans les programmes de nutrition</vt:lpstr>
      <vt:lpstr>Planification stratégique </vt:lpstr>
      <vt:lpstr>Exemple</vt:lpstr>
      <vt:lpstr>Une intégration réussie du plan de réponse du groupe mondial de la nutrition </vt:lpstr>
      <vt:lpstr>Mobilisation des ressources pour les questions de genre et de VBG dans les programmes de nutrition</vt:lpstr>
      <vt:lpstr>Mobilisation des ressources</vt:lpstr>
      <vt:lpstr>Mobilisation des ressources – utiliser la notation genre</vt:lpstr>
      <vt:lpstr>Mobilisation des ressources – utiliser la notation genre</vt:lpstr>
      <vt:lpstr>Élaborer des propositions de nutrition qui tiennent compte du genre et de  la VBG</vt:lpstr>
      <vt:lpstr>Élaborer des propositions de nutrition qui tiennent compte du genre et de la VBG</vt:lpstr>
      <vt:lpstr>Bonnes pratiques en matière de budgétisation de l’atténuation des risques de VBG</vt:lpstr>
      <vt:lpstr>Bonnes pratiques en matière de budgétisation de l’atténuation des risques de VBG</vt:lpstr>
      <vt:lpstr>Bonnes pratiques en matière de budgétisation de l’atténuation des risques de VBG</vt:lpstr>
      <vt:lpstr>Exercice - Élaborer des propositions de nutrition qui tiennent compte du genre et de la VBG</vt:lpstr>
      <vt:lpstr>Mise en œuvre des programmes de nutrition en utilisant un prisme de genre et de VBG</vt:lpstr>
      <vt:lpstr>Mise en œuvre</vt:lpstr>
      <vt:lpstr>Mise en œuvre</vt:lpstr>
      <vt:lpstr>Exemples de considérations de genre et de VBG pour la mise en œuvre</vt:lpstr>
      <vt:lpstr>Exemples de considérations de genre et de VBG pour la mise en œuvre</vt:lpstr>
      <vt:lpstr>Exemple de considérations clés pour une programmation de qualité</vt:lpstr>
      <vt:lpstr>Mise en œuvre – Ne pas nuire </vt:lpstr>
      <vt:lpstr>NE PAS NUIRE – Éthique, dignité et sécurité</vt:lpstr>
      <vt:lpstr>Les principes axés sur les survivant(e)s</vt:lpstr>
      <vt:lpstr>Histoire d’une réusitte – Sud-Soudan </vt:lpstr>
      <vt:lpstr>Une pratique prometteuse - Bangladesh</vt:lpstr>
      <vt:lpstr>Histoire d’une réussite– Nigéria </vt:lpstr>
      <vt:lpstr>Exemple - Éthiopie</vt:lpstr>
      <vt:lpstr>Exemple – Le Sud-Soudan</vt:lpstr>
      <vt:lpstr>Exercice – élaborer des interventions réactives au genre et de la VBG</vt:lpstr>
      <vt:lpstr>Suivi des questions de genre et de VBG dans les programmes de nutrition</vt:lpstr>
      <vt:lpstr>Le suivi</vt:lpstr>
      <vt:lpstr>Le suivi</vt:lpstr>
      <vt:lpstr>Le suivi</vt:lpstr>
      <vt:lpstr>Qu’est-ce que la sécurité ?</vt:lpstr>
      <vt:lpstr>Les audits de sécurité</vt:lpstr>
      <vt:lpstr>Les audits de sécurité</vt:lpstr>
      <vt:lpstr>Une pratique prometteuse – Le Sud-Soudan</vt:lpstr>
      <vt:lpstr>Le suivi – utilisation des indicateurs</vt:lpstr>
      <vt:lpstr>Le suivi – exemples des indicateurs</vt:lpstr>
      <vt:lpstr>Exemples des indicateurs du HNO/HRP- Nigeria</vt:lpstr>
      <vt:lpstr>Exemple des Principaux engagements pour les enfants d’UNICEF</vt:lpstr>
      <vt:lpstr>Exercice – Évaluer un plan de S&amp;E</vt:lpstr>
      <vt:lpstr>Points à retenir</vt:lpstr>
      <vt:lpstr>Points à retenir</vt:lpstr>
      <vt:lpstr>Points à retenir</vt:lpstr>
      <vt:lpstr>Points à retenir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and GBV-Responsive Nutrition programs in Emergencies</dc:title>
  <dc:creator>selina yamout</dc:creator>
  <cp:lastModifiedBy>Viktoria Lovrics</cp:lastModifiedBy>
  <cp:revision>512</cp:revision>
  <dcterms:created xsi:type="dcterms:W3CDTF">2020-02-05T20:46:09Z</dcterms:created>
  <dcterms:modified xsi:type="dcterms:W3CDTF">2020-03-05T16:27:14Z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0x0101008990505212A941499BC37C9CAE0613AF</vt:lpwstr>
  </property>
</Properties>
</file>