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0.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8.xml" ContentType="application/vnd.openxmlformats-officedocument.presentationml.slideLayout+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sldIdLst>
    <p:sldId id="257" r:id="rId2"/>
    <p:sldId id="258" r:id="rId3"/>
    <p:sldId id="259" r:id="rId4"/>
    <p:sldId id="260" r:id="rId5"/>
    <p:sldId id="261" r:id="rId6"/>
    <p:sldId id="262" r:id="rId7"/>
    <p:sldId id="263" r:id="rId8"/>
    <p:sldId id="265" r:id="rId9"/>
    <p:sldId id="266" r:id="rId10"/>
    <p:sldId id="268" r:id="rId11"/>
    <p:sldId id="269" r:id="rId12"/>
    <p:sldId id="270" r:id="rId13"/>
    <p:sldId id="271" r:id="rId14"/>
    <p:sldId id="272" r:id="rId15"/>
    <p:sldId id="274" r:id="rId16"/>
    <p:sldId id="273" r:id="rId17"/>
    <p:sldId id="276" r:id="rId18"/>
    <p:sldId id="277" r:id="rId19"/>
    <p:sldId id="278" r:id="rId20"/>
    <p:sldId id="279" r:id="rId21"/>
    <p:sldId id="280" r:id="rId22"/>
    <p:sldId id="281" r:id="rId23"/>
    <p:sldId id="282" r:id="rId24"/>
    <p:sldId id="283" r:id="rId25"/>
    <p:sldId id="284" r:id="rId26"/>
    <p:sldId id="313" r:id="rId27"/>
    <p:sldId id="314" r:id="rId28"/>
    <p:sldId id="315" r:id="rId29"/>
    <p:sldId id="316" r:id="rId30"/>
    <p:sldId id="317" r:id="rId31"/>
    <p:sldId id="320" r:id="rId32"/>
    <p:sldId id="288" r:id="rId33"/>
    <p:sldId id="321" r:id="rId34"/>
    <p:sldId id="322" r:id="rId35"/>
    <p:sldId id="323" r:id="rId36"/>
    <p:sldId id="324" r:id="rId37"/>
    <p:sldId id="290" r:id="rId38"/>
    <p:sldId id="291" r:id="rId39"/>
    <p:sldId id="292" r:id="rId40"/>
    <p:sldId id="293" r:id="rId41"/>
    <p:sldId id="325" r:id="rId42"/>
    <p:sldId id="326" r:id="rId43"/>
    <p:sldId id="327" r:id="rId44"/>
    <p:sldId id="328" r:id="rId45"/>
    <p:sldId id="329" r:id="rId46"/>
    <p:sldId id="330" r:id="rId47"/>
    <p:sldId id="331" r:id="rId48"/>
    <p:sldId id="332" r:id="rId49"/>
    <p:sldId id="333" r:id="rId50"/>
    <p:sldId id="334" r:id="rId51"/>
    <p:sldId id="335" r:id="rId52"/>
    <p:sldId id="336" r:id="rId53"/>
    <p:sldId id="337" r:id="rId54"/>
    <p:sldId id="319" r:id="rId55"/>
    <p:sldId id="318" r:id="rId56"/>
    <p:sldId id="312"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man Qassis" initials="IQ" lastIdx="5" clrIdx="0"/>
  <p:cmAuthor id="2" name="ACF" initials="A" lastIdx="1" clrIdx="1">
    <p:extLst>
      <p:ext uri="{19B8F6BF-5375-455C-9EA6-DF929625EA0E}">
        <p15:presenceInfo xmlns:p15="http://schemas.microsoft.com/office/powerpoint/2012/main" userId="ACF"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41" autoAdjust="0"/>
    <p:restoredTop sz="72542" autoAdjust="0"/>
  </p:normalViewPr>
  <p:slideViewPr>
    <p:cSldViewPr snapToGrid="0">
      <p:cViewPr varScale="1">
        <p:scale>
          <a:sx n="52" d="100"/>
          <a:sy n="52" d="100"/>
        </p:scale>
        <p:origin x="1578" y="36"/>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19482"/>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66" Type="http://schemas.openxmlformats.org/officeDocument/2006/relationships/customXml" Target="../customXml/item3.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customXml" Target="../customXml/item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65"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0A1B00-7C71-49AF-88BE-4649EBC3256B}" type="datetimeFigureOut">
              <a:rPr lang="es-CO" smtClean="0"/>
              <a:t>5/03/2020</a:t>
            </a:fld>
            <a:endParaRPr lang="es-CO"/>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0D48C3-3441-4238-8C64-8E5123D22956}" type="slidenum">
              <a:rPr lang="es-CO" smtClean="0"/>
              <a:t>‹#›</a:t>
            </a:fld>
            <a:endParaRPr lang="es-CO"/>
          </a:p>
        </p:txBody>
      </p:sp>
    </p:spTree>
    <p:extLst>
      <p:ext uri="{BB962C8B-B14F-4D97-AF65-F5344CB8AC3E}">
        <p14:creationId xmlns:p14="http://schemas.microsoft.com/office/powerpoint/2010/main" val="12610481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lgn="l" rtl="0"/>
            <a:fld id="{54842215-6973-6140-ABBB-734860A4E4EA}" type="slidenum">
              <a:rPr/>
              <a:t>1</a:t>
            </a:fld>
            <a:endParaRPr lang="fr-FR"/>
          </a:p>
        </p:txBody>
      </p:sp>
    </p:spTree>
    <p:extLst>
      <p:ext uri="{BB962C8B-B14F-4D97-AF65-F5344CB8AC3E}">
        <p14:creationId xmlns:p14="http://schemas.microsoft.com/office/powerpoint/2010/main" val="34121507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lgn="l" rtl="0"/>
            <a:fld id="{90E9E43A-F753-5C4D-8259-B8AD665F1A99}" type="slidenum">
              <a:rPr/>
              <a:t>40</a:t>
            </a:fld>
            <a:endParaRPr lang="fr-FR"/>
          </a:p>
        </p:txBody>
      </p:sp>
    </p:spTree>
    <p:extLst>
      <p:ext uri="{BB962C8B-B14F-4D97-AF65-F5344CB8AC3E}">
        <p14:creationId xmlns:p14="http://schemas.microsoft.com/office/powerpoint/2010/main" val="31315914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E9E43A-F753-5C4D-8259-B8AD665F1A9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07207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0"/>
          </p:nvPr>
        </p:nvSpPr>
        <p:spPr/>
        <p:txBody>
          <a:bodyPr/>
          <a:lstStyle/>
          <a:p>
            <a:fld id="{461F7850-209E-43CC-BC34-B7B88220170D}" type="slidenum">
              <a:rPr lang="en-US" smtClean="0"/>
              <a:t>43</a:t>
            </a:fld>
            <a:endParaRPr lang="en-US"/>
          </a:p>
        </p:txBody>
      </p:sp>
    </p:spTree>
    <p:extLst>
      <p:ext uri="{BB962C8B-B14F-4D97-AF65-F5344CB8AC3E}">
        <p14:creationId xmlns:p14="http://schemas.microsoft.com/office/powerpoint/2010/main" val="19939445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A469ED-D1FE-4C2F-92A6-034B6594D01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35444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lgn="l" rtl="0"/>
            <a:fld id="{54842215-6973-6140-ABBB-734860A4E4EA}" type="slidenum">
              <a:rPr/>
              <a:t>56</a:t>
            </a:fld>
            <a:endParaRPr lang="fr-FR"/>
          </a:p>
        </p:txBody>
      </p:sp>
    </p:spTree>
    <p:extLst>
      <p:ext uri="{BB962C8B-B14F-4D97-AF65-F5344CB8AC3E}">
        <p14:creationId xmlns:p14="http://schemas.microsoft.com/office/powerpoint/2010/main" val="3736382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lgn="l" rtl="0"/>
            <a:fld id="{096EB2E3-1CDF-4856-9EE7-E3F1C641B18B}" type="slidenum">
              <a:rPr/>
              <a:t>3</a:t>
            </a:fld>
            <a:endParaRPr lang="fr-FR"/>
          </a:p>
        </p:txBody>
      </p:sp>
    </p:spTree>
    <p:extLst>
      <p:ext uri="{BB962C8B-B14F-4D97-AF65-F5344CB8AC3E}">
        <p14:creationId xmlns:p14="http://schemas.microsoft.com/office/powerpoint/2010/main" val="2216332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lgn="l" rtl="0"/>
            <a:fld id="{54842215-6973-6140-ABBB-734860A4E4EA}" type="slidenum">
              <a:rPr/>
              <a:t>4</a:t>
            </a:fld>
            <a:endParaRPr lang="fr-FR"/>
          </a:p>
        </p:txBody>
      </p:sp>
    </p:spTree>
    <p:extLst>
      <p:ext uri="{BB962C8B-B14F-4D97-AF65-F5344CB8AC3E}">
        <p14:creationId xmlns:p14="http://schemas.microsoft.com/office/powerpoint/2010/main" val="11737857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lgn="l" rtl="0"/>
            <a:fld id="{54842215-6973-6140-ABBB-734860A4E4EA}" type="slidenum">
              <a:rPr/>
              <a:t>9</a:t>
            </a:fld>
            <a:endParaRPr lang="fr-FR"/>
          </a:p>
        </p:txBody>
      </p:sp>
    </p:spTree>
    <p:extLst>
      <p:ext uri="{BB962C8B-B14F-4D97-AF65-F5344CB8AC3E}">
        <p14:creationId xmlns:p14="http://schemas.microsoft.com/office/powerpoint/2010/main" val="28653624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lgn="l" rtl="0"/>
            <a:fld id="{54842215-6973-6140-ABBB-734860A4E4EA}" type="slidenum">
              <a:rPr/>
              <a:t>11</a:t>
            </a:fld>
            <a:endParaRPr lang="fr-FR"/>
          </a:p>
        </p:txBody>
      </p:sp>
    </p:spTree>
    <p:extLst>
      <p:ext uri="{BB962C8B-B14F-4D97-AF65-F5344CB8AC3E}">
        <p14:creationId xmlns:p14="http://schemas.microsoft.com/office/powerpoint/2010/main" val="35942347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lgn="l" rtl="0"/>
            <a:fld id="{90E9E43A-F753-5C4D-8259-B8AD665F1A99}" type="slidenum">
              <a:rPr/>
              <a:t>32</a:t>
            </a:fld>
            <a:endParaRPr lang="fr-FR"/>
          </a:p>
        </p:txBody>
      </p:sp>
    </p:spTree>
    <p:extLst>
      <p:ext uri="{BB962C8B-B14F-4D97-AF65-F5344CB8AC3E}">
        <p14:creationId xmlns:p14="http://schemas.microsoft.com/office/powerpoint/2010/main" val="4708656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Ask participants</a:t>
            </a:r>
            <a:r>
              <a:rPr lang="en-GB" b="0" baseline="0" dirty="0"/>
              <a:t> about the survivors </a:t>
            </a:r>
            <a:r>
              <a:rPr lang="en-US" sz="1200" b="1" dirty="0">
                <a:solidFill>
                  <a:srgbClr val="FF0000"/>
                </a:solidFill>
                <a:latin typeface="+mn-lt"/>
              </a:rPr>
              <a:t>RISKS</a:t>
            </a:r>
            <a:r>
              <a:rPr lang="en-US" sz="1200" b="0" dirty="0">
                <a:latin typeface="+mn-lt"/>
              </a:rPr>
              <a:t> of seeking sup</a:t>
            </a:r>
            <a:r>
              <a:rPr lang="en-GB" sz="1200" b="0" dirty="0">
                <a:latin typeface="+mn-lt"/>
              </a:rPr>
              <a:t>p</a:t>
            </a:r>
            <a:r>
              <a:rPr lang="en-US" sz="1200" b="0" dirty="0">
                <a:latin typeface="+mn-lt"/>
              </a:rPr>
              <a:t>ort</a:t>
            </a:r>
            <a:r>
              <a:rPr lang="en-US" sz="1200" b="0" baseline="0" dirty="0">
                <a:latin typeface="+mn-lt"/>
              </a:rPr>
              <a:t> as follows:</a:t>
            </a:r>
          </a:p>
          <a:p>
            <a:endParaRPr lang="en-US" sz="1200" b="0" baseline="0" dirty="0">
              <a:latin typeface="+mn-lt"/>
            </a:endParaRPr>
          </a:p>
          <a:p>
            <a:pPr marL="342900" indent="-342900">
              <a:buFont typeface="Arial" panose="020B0604020202020204" pitchFamily="34" charset="0"/>
              <a:buChar char="•"/>
            </a:pPr>
            <a:r>
              <a:rPr lang="en-US" sz="1200" b="0" i="0" u="none" strike="noStrike" baseline="0" dirty="0">
                <a:solidFill>
                  <a:srgbClr val="000000"/>
                </a:solidFill>
                <a:latin typeface="Univers-CondensedLight"/>
              </a:rPr>
              <a:t>Possibility that the survivor’s friends, family and/or community will find out, which can lead to being stigmatized, kicked out of their home or community, and/or exposed to more violence.</a:t>
            </a:r>
          </a:p>
          <a:p>
            <a:pPr marL="342900" indent="-342900">
              <a:buFont typeface="Arial" panose="020B0604020202020204" pitchFamily="34" charset="0"/>
              <a:buChar char="•"/>
            </a:pPr>
            <a:endParaRPr lang="en-US" sz="1200" b="0" i="0" u="none" strike="noStrike" baseline="0" dirty="0">
              <a:solidFill>
                <a:srgbClr val="000000"/>
              </a:solidFill>
              <a:latin typeface="Univers-CondensedLight"/>
            </a:endParaRPr>
          </a:p>
          <a:p>
            <a:pPr marL="342900" indent="-342900">
              <a:buFont typeface="Arial" panose="020B0604020202020204" pitchFamily="34" charset="0"/>
              <a:buChar char="•"/>
            </a:pPr>
            <a:r>
              <a:rPr lang="en-US" sz="1200" b="0" i="0" u="none" strike="noStrike" baseline="0" dirty="0">
                <a:solidFill>
                  <a:srgbClr val="000000"/>
                </a:solidFill>
                <a:latin typeface="Univers-CondensedLight"/>
              </a:rPr>
              <a:t>Possibility that the perpetrator(s) finds out other people know what happened, leading to retaliation by harming or even killing the survivor.</a:t>
            </a:r>
          </a:p>
          <a:p>
            <a:pPr marL="342900" indent="-342900">
              <a:buFont typeface="Arial" panose="020B0604020202020204" pitchFamily="34" charset="0"/>
              <a:buChar char="•"/>
            </a:pPr>
            <a:endParaRPr lang="en-US" sz="1200" b="0" i="0" u="none" strike="noStrike" baseline="0" dirty="0">
              <a:solidFill>
                <a:srgbClr val="000000"/>
              </a:solidFill>
              <a:latin typeface="Univers-CondensedLight"/>
            </a:endParaRPr>
          </a:p>
          <a:p>
            <a:pPr marL="342900" indent="-342900">
              <a:buFont typeface="Arial" panose="020B0604020202020204" pitchFamily="34" charset="0"/>
              <a:buChar char="•"/>
            </a:pPr>
            <a:r>
              <a:rPr lang="en-US" sz="1200" b="0" i="0" u="none" strike="noStrike" baseline="0" dirty="0">
                <a:solidFill>
                  <a:srgbClr val="000000"/>
                </a:solidFill>
                <a:latin typeface="Univers-CondensedLight"/>
              </a:rPr>
              <a:t>Possibility that service providers are exposed to threats and violence by the perpetrator or community if they are seen as helping a survivor.</a:t>
            </a:r>
          </a:p>
          <a:p>
            <a:pPr marL="342900" indent="-342900">
              <a:buFont typeface="Arial" panose="020B0604020202020204" pitchFamily="34" charset="0"/>
              <a:buChar char="•"/>
            </a:pPr>
            <a:endParaRPr lang="en-US" sz="1200" dirty="0">
              <a:solidFill>
                <a:srgbClr val="000000"/>
              </a:solidFill>
              <a:latin typeface="Univers-CondensedLight"/>
            </a:endParaRPr>
          </a:p>
          <a:p>
            <a:pPr marL="342900" indent="-342900">
              <a:buFont typeface="Arial" panose="020B0604020202020204" pitchFamily="34" charset="0"/>
              <a:buChar char="•"/>
            </a:pPr>
            <a:r>
              <a:rPr lang="en-US" sz="1200" b="0" i="0" u="none" strike="noStrike" baseline="0" dirty="0">
                <a:solidFill>
                  <a:srgbClr val="000000"/>
                </a:solidFill>
                <a:latin typeface="Univers-CondensedLight"/>
              </a:rPr>
              <a:t>Possible insensitive response by service providers if they are not trained properly. (PSEA?)</a:t>
            </a:r>
            <a:endParaRPr lang="en-US" sz="1200" dirty="0"/>
          </a:p>
          <a:p>
            <a:endParaRPr lang="en-US" b="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A469ED-D1FE-4C2F-92A6-034B6594D01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825431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baseline="0" dirty="0">
              <a:solidFill>
                <a:srgbClr val="000000"/>
              </a:solidFill>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A469ED-D1FE-4C2F-92A6-034B6594D01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77946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lgn="l" rtl="0"/>
            <a:fld id="{90E9E43A-F753-5C4D-8259-B8AD665F1A99}" type="slidenum">
              <a:rPr/>
              <a:t>39</a:t>
            </a:fld>
            <a:endParaRPr lang="fr-FR"/>
          </a:p>
        </p:txBody>
      </p:sp>
    </p:spTree>
    <p:extLst>
      <p:ext uri="{BB962C8B-B14F-4D97-AF65-F5344CB8AC3E}">
        <p14:creationId xmlns:p14="http://schemas.microsoft.com/office/powerpoint/2010/main" val="40838806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s-CO"/>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s-CO"/>
          </a:p>
        </p:txBody>
      </p:sp>
      <p:sp>
        <p:nvSpPr>
          <p:cNvPr id="4" name="Date Placeholder 3"/>
          <p:cNvSpPr>
            <a:spLocks noGrp="1"/>
          </p:cNvSpPr>
          <p:nvPr>
            <p:ph type="dt" sz="half" idx="10"/>
          </p:nvPr>
        </p:nvSpPr>
        <p:spPr/>
        <p:txBody>
          <a:bodyPr/>
          <a:lstStyle/>
          <a:p>
            <a:fld id="{3AAB35CC-6105-4DB1-BC90-C950C238696D}" type="datetimeFigureOut">
              <a:rPr lang="es-CO" smtClean="0"/>
              <a:t>5/03/2020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EC20594-03BF-4632-817A-A6EE8657D15C}" type="slidenum">
              <a:rPr lang="es-CO" smtClean="0"/>
              <a:t>‹#›</a:t>
            </a:fld>
            <a:endParaRPr lang="es-CO"/>
          </a:p>
        </p:txBody>
      </p:sp>
    </p:spTree>
    <p:extLst>
      <p:ext uri="{BB962C8B-B14F-4D97-AF65-F5344CB8AC3E}">
        <p14:creationId xmlns:p14="http://schemas.microsoft.com/office/powerpoint/2010/main" val="27948542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Date Placeholder 3"/>
          <p:cNvSpPr>
            <a:spLocks noGrp="1"/>
          </p:cNvSpPr>
          <p:nvPr>
            <p:ph type="dt" sz="half" idx="10"/>
          </p:nvPr>
        </p:nvSpPr>
        <p:spPr/>
        <p:txBody>
          <a:bodyPr/>
          <a:lstStyle/>
          <a:p>
            <a:fld id="{3AAB35CC-6105-4DB1-BC90-C950C238696D}" type="datetimeFigureOut">
              <a:rPr lang="es-CO" smtClean="0"/>
              <a:t>5/03/2020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EC20594-03BF-4632-817A-A6EE8657D15C}" type="slidenum">
              <a:rPr lang="es-CO" smtClean="0"/>
              <a:t>‹#›</a:t>
            </a:fld>
            <a:endParaRPr lang="es-CO"/>
          </a:p>
        </p:txBody>
      </p:sp>
    </p:spTree>
    <p:extLst>
      <p:ext uri="{BB962C8B-B14F-4D97-AF65-F5344CB8AC3E}">
        <p14:creationId xmlns:p14="http://schemas.microsoft.com/office/powerpoint/2010/main" val="4072832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s-CO"/>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Date Placeholder 3"/>
          <p:cNvSpPr>
            <a:spLocks noGrp="1"/>
          </p:cNvSpPr>
          <p:nvPr>
            <p:ph type="dt" sz="half" idx="10"/>
          </p:nvPr>
        </p:nvSpPr>
        <p:spPr/>
        <p:txBody>
          <a:bodyPr/>
          <a:lstStyle/>
          <a:p>
            <a:fld id="{3AAB35CC-6105-4DB1-BC90-C950C238696D}" type="datetimeFigureOut">
              <a:rPr lang="es-CO" smtClean="0"/>
              <a:t>5/03/2020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EC20594-03BF-4632-817A-A6EE8657D15C}" type="slidenum">
              <a:rPr lang="es-CO" smtClean="0"/>
              <a:t>‹#›</a:t>
            </a:fld>
            <a:endParaRPr lang="es-CO"/>
          </a:p>
        </p:txBody>
      </p:sp>
    </p:spTree>
    <p:extLst>
      <p:ext uri="{BB962C8B-B14F-4D97-AF65-F5344CB8AC3E}">
        <p14:creationId xmlns:p14="http://schemas.microsoft.com/office/powerpoint/2010/main" val="26109284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4_Title Slide">
    <p:spTree>
      <p:nvGrpSpPr>
        <p:cNvPr id="1" name=""/>
        <p:cNvGrpSpPr/>
        <p:nvPr/>
      </p:nvGrpSpPr>
      <p:grpSpPr>
        <a:xfrm>
          <a:off x="0" y="0"/>
          <a:ext cx="0" cy="0"/>
          <a:chOff x="0" y="0"/>
          <a:chExt cx="0" cy="0"/>
        </a:xfrm>
      </p:grpSpPr>
      <p:sp>
        <p:nvSpPr>
          <p:cNvPr id="34" name="Rectangle 33"/>
          <p:cNvSpPr/>
          <p:nvPr userDrawn="1"/>
        </p:nvSpPr>
        <p:spPr>
          <a:xfrm>
            <a:off x="0" y="4559301"/>
            <a:ext cx="12192000" cy="2298701"/>
          </a:xfrm>
          <a:prstGeom prst="rect">
            <a:avLst/>
          </a:prstGeom>
          <a:solidFill>
            <a:srgbClr val="791E7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2" name="Title 1"/>
          <p:cNvSpPr>
            <a:spLocks noGrp="1"/>
          </p:cNvSpPr>
          <p:nvPr>
            <p:ph type="ctrTitle" hasCustomPrompt="1"/>
          </p:nvPr>
        </p:nvSpPr>
        <p:spPr>
          <a:xfrm>
            <a:off x="649863" y="577076"/>
            <a:ext cx="7577856" cy="812799"/>
          </a:xfrm>
        </p:spPr>
        <p:txBody>
          <a:bodyPr anchor="t">
            <a:normAutofit/>
          </a:bodyPr>
          <a:lstStyle>
            <a:lvl1pPr algn="l">
              <a:defRPr sz="4000" b="0" i="0">
                <a:solidFill>
                  <a:srgbClr val="791E77"/>
                </a:solidFill>
                <a:latin typeface="+mj-lt"/>
                <a:cs typeface="Calibri"/>
              </a:defRPr>
            </a:lvl1pPr>
          </a:lstStyle>
          <a:p>
            <a:r>
              <a:rPr lang="en-CA" dirty="0"/>
              <a:t>Click to edit title</a:t>
            </a:r>
            <a:endParaRPr lang="en-US" dirty="0"/>
          </a:p>
        </p:txBody>
      </p:sp>
      <p:pic>
        <p:nvPicPr>
          <p:cNvPr id="15" name="Picture 14" descr="bkg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3599" y="1549400"/>
            <a:ext cx="12192003" cy="6858000"/>
          </a:xfrm>
          <a:prstGeom prst="rect">
            <a:avLst/>
          </a:prstGeom>
        </p:spPr>
      </p:pic>
      <p:sp>
        <p:nvSpPr>
          <p:cNvPr id="22" name="TextBox 21"/>
          <p:cNvSpPr txBox="1"/>
          <p:nvPr userDrawn="1"/>
        </p:nvSpPr>
        <p:spPr>
          <a:xfrm>
            <a:off x="3251200" y="5188820"/>
            <a:ext cx="3378248" cy="830997"/>
          </a:xfrm>
          <a:prstGeom prst="rect">
            <a:avLst/>
          </a:prstGeom>
          <a:noFill/>
        </p:spPr>
        <p:txBody>
          <a:bodyPr wrap="square" rtlCol="0">
            <a:spAutoFit/>
          </a:bodyPr>
          <a:lstStyle/>
          <a:p>
            <a:r>
              <a:rPr lang="en-US" sz="1600" dirty="0">
                <a:solidFill>
                  <a:schemeClr val="bg1"/>
                </a:solidFill>
                <a:latin typeface="+mj-lt"/>
              </a:rPr>
              <a:t>Guidelines for Integrating Gender-based Violence Interventions in Humanitarian Action</a:t>
            </a:r>
          </a:p>
        </p:txBody>
      </p:sp>
      <p:pic>
        <p:nvPicPr>
          <p:cNvPr id="26" name="Picture 25" descr="GPC_logo-transparent.png"/>
          <p:cNvPicPr>
            <a:picLocks noChangeAspect="1"/>
          </p:cNvPicPr>
          <p:nvPr userDrawn="1"/>
        </p:nvPicPr>
        <p:blipFill>
          <a:blip r:embed="rId3" cstate="print">
            <a:extLst>
              <a:ext uri="{BEBA8EAE-BF5A-486C-A8C5-ECC9F3942E4B}">
                <a14:imgProps xmlns:a14="http://schemas.microsoft.com/office/drawing/2010/main">
                  <a14:imgLayer r:embed="rId4">
                    <a14:imgEffect>
                      <a14:sharpenSoften amount="5400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649863" y="5188820"/>
            <a:ext cx="2381205" cy="1190603"/>
          </a:xfrm>
          <a:prstGeom prst="rect">
            <a:avLst/>
          </a:prstGeom>
        </p:spPr>
      </p:pic>
    </p:spTree>
    <p:extLst>
      <p:ext uri="{BB962C8B-B14F-4D97-AF65-F5344CB8AC3E}">
        <p14:creationId xmlns:p14="http://schemas.microsoft.com/office/powerpoint/2010/main" val="13055026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6_Title Slide">
    <p:spTree>
      <p:nvGrpSpPr>
        <p:cNvPr id="1" name=""/>
        <p:cNvGrpSpPr/>
        <p:nvPr/>
      </p:nvGrpSpPr>
      <p:grpSpPr>
        <a:xfrm>
          <a:off x="0" y="0"/>
          <a:ext cx="0" cy="0"/>
          <a:chOff x="0" y="0"/>
          <a:chExt cx="0" cy="0"/>
        </a:xfrm>
      </p:grpSpPr>
      <p:sp>
        <p:nvSpPr>
          <p:cNvPr id="34" name="Rectangle 33"/>
          <p:cNvSpPr/>
          <p:nvPr userDrawn="1"/>
        </p:nvSpPr>
        <p:spPr>
          <a:xfrm>
            <a:off x="0" y="6096001"/>
            <a:ext cx="12192000" cy="762001"/>
          </a:xfrm>
          <a:prstGeom prst="rect">
            <a:avLst/>
          </a:prstGeom>
          <a:solidFill>
            <a:srgbClr val="791E7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2" name="Title 1"/>
          <p:cNvSpPr>
            <a:spLocks noGrp="1"/>
          </p:cNvSpPr>
          <p:nvPr>
            <p:ph type="ctrTitle" hasCustomPrompt="1"/>
          </p:nvPr>
        </p:nvSpPr>
        <p:spPr>
          <a:xfrm>
            <a:off x="649863" y="577076"/>
            <a:ext cx="7577856" cy="812799"/>
          </a:xfrm>
        </p:spPr>
        <p:txBody>
          <a:bodyPr anchor="t">
            <a:normAutofit/>
          </a:bodyPr>
          <a:lstStyle>
            <a:lvl1pPr algn="l">
              <a:defRPr sz="4000" b="0" i="0">
                <a:solidFill>
                  <a:srgbClr val="791E77"/>
                </a:solidFill>
                <a:latin typeface="+mj-lt"/>
                <a:cs typeface="Calibri"/>
              </a:defRPr>
            </a:lvl1pPr>
          </a:lstStyle>
          <a:p>
            <a:r>
              <a:rPr lang="en-CA" dirty="0"/>
              <a:t>Click to edit title</a:t>
            </a:r>
            <a:endParaRPr lang="en-US" dirty="0"/>
          </a:p>
        </p:txBody>
      </p:sp>
      <p:pic>
        <p:nvPicPr>
          <p:cNvPr id="15" name="Picture 14" descr="bkg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3599" y="1549400"/>
            <a:ext cx="12192003" cy="6858000"/>
          </a:xfrm>
          <a:prstGeom prst="rect">
            <a:avLst/>
          </a:prstGeom>
        </p:spPr>
      </p:pic>
      <p:sp>
        <p:nvSpPr>
          <p:cNvPr id="22" name="TextBox 21"/>
          <p:cNvSpPr txBox="1"/>
          <p:nvPr userDrawn="1"/>
        </p:nvSpPr>
        <p:spPr>
          <a:xfrm>
            <a:off x="1862667" y="6320819"/>
            <a:ext cx="9008533" cy="307777"/>
          </a:xfrm>
          <a:prstGeom prst="rect">
            <a:avLst/>
          </a:prstGeom>
          <a:noFill/>
        </p:spPr>
        <p:txBody>
          <a:bodyPr wrap="square" rtlCol="0">
            <a:spAutoFit/>
          </a:bodyPr>
          <a:lstStyle/>
          <a:p>
            <a:r>
              <a:rPr lang="en-US" sz="1400" dirty="0">
                <a:solidFill>
                  <a:schemeClr val="bg1"/>
                </a:solidFill>
                <a:latin typeface="+mj-lt"/>
              </a:rPr>
              <a:t>Guidelines for Integrating Gender-based Violence Interventions in Humanitarian Action</a:t>
            </a:r>
          </a:p>
        </p:txBody>
      </p:sp>
      <p:pic>
        <p:nvPicPr>
          <p:cNvPr id="26" name="Picture 25" descr="GPC_logo-transparent.png"/>
          <p:cNvPicPr>
            <a:picLocks noChangeAspect="1"/>
          </p:cNvPicPr>
          <p:nvPr userDrawn="1"/>
        </p:nvPicPr>
        <p:blipFill>
          <a:blip r:embed="rId3" cstate="print">
            <a:extLst>
              <a:ext uri="{BEBA8EAE-BF5A-486C-A8C5-ECC9F3942E4B}">
                <a14:imgProps xmlns:a14="http://schemas.microsoft.com/office/drawing/2010/main">
                  <a14:imgLayer r:embed="rId4">
                    <a14:imgEffect>
                      <a14:sharpenSoften amount="5400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345064" y="6166931"/>
            <a:ext cx="1382137" cy="691069"/>
          </a:xfrm>
          <a:prstGeom prst="rect">
            <a:avLst/>
          </a:prstGeom>
        </p:spPr>
      </p:pic>
    </p:spTree>
    <p:extLst>
      <p:ext uri="{BB962C8B-B14F-4D97-AF65-F5344CB8AC3E}">
        <p14:creationId xmlns:p14="http://schemas.microsoft.com/office/powerpoint/2010/main" val="3757179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Date Placeholder 3"/>
          <p:cNvSpPr>
            <a:spLocks noGrp="1"/>
          </p:cNvSpPr>
          <p:nvPr>
            <p:ph type="dt" sz="half" idx="10"/>
          </p:nvPr>
        </p:nvSpPr>
        <p:spPr/>
        <p:txBody>
          <a:bodyPr/>
          <a:lstStyle/>
          <a:p>
            <a:fld id="{3AAB35CC-6105-4DB1-BC90-C950C238696D}" type="datetimeFigureOut">
              <a:rPr lang="es-CO" smtClean="0"/>
              <a:t>5/03/2020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EC20594-03BF-4632-817A-A6EE8657D15C}" type="slidenum">
              <a:rPr lang="es-CO" smtClean="0"/>
              <a:t>‹#›</a:t>
            </a:fld>
            <a:endParaRPr lang="es-CO"/>
          </a:p>
        </p:txBody>
      </p:sp>
    </p:spTree>
    <p:extLst>
      <p:ext uri="{BB962C8B-B14F-4D97-AF65-F5344CB8AC3E}">
        <p14:creationId xmlns:p14="http://schemas.microsoft.com/office/powerpoint/2010/main" val="6978845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s-CO"/>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AAB35CC-6105-4DB1-BC90-C950C238696D}" type="datetimeFigureOut">
              <a:rPr lang="es-CO" smtClean="0"/>
              <a:t>5/03/2020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EC20594-03BF-4632-817A-A6EE8657D15C}" type="slidenum">
              <a:rPr lang="es-CO" smtClean="0"/>
              <a:t>‹#›</a:t>
            </a:fld>
            <a:endParaRPr lang="es-CO"/>
          </a:p>
        </p:txBody>
      </p:sp>
    </p:spTree>
    <p:extLst>
      <p:ext uri="{BB962C8B-B14F-4D97-AF65-F5344CB8AC3E}">
        <p14:creationId xmlns:p14="http://schemas.microsoft.com/office/powerpoint/2010/main" val="1908752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Date Placeholder 4"/>
          <p:cNvSpPr>
            <a:spLocks noGrp="1"/>
          </p:cNvSpPr>
          <p:nvPr>
            <p:ph type="dt" sz="half" idx="10"/>
          </p:nvPr>
        </p:nvSpPr>
        <p:spPr/>
        <p:txBody>
          <a:bodyPr/>
          <a:lstStyle/>
          <a:p>
            <a:fld id="{3AAB35CC-6105-4DB1-BC90-C950C238696D}" type="datetimeFigureOut">
              <a:rPr lang="es-CO" smtClean="0"/>
              <a:t>5/03/2020</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FEC20594-03BF-4632-817A-A6EE8657D15C}" type="slidenum">
              <a:rPr lang="es-CO" smtClean="0"/>
              <a:t>‹#›</a:t>
            </a:fld>
            <a:endParaRPr lang="es-CO"/>
          </a:p>
        </p:txBody>
      </p:sp>
    </p:spTree>
    <p:extLst>
      <p:ext uri="{BB962C8B-B14F-4D97-AF65-F5344CB8AC3E}">
        <p14:creationId xmlns:p14="http://schemas.microsoft.com/office/powerpoint/2010/main" val="1618359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s-CO"/>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7" name="Date Placeholder 6"/>
          <p:cNvSpPr>
            <a:spLocks noGrp="1"/>
          </p:cNvSpPr>
          <p:nvPr>
            <p:ph type="dt" sz="half" idx="10"/>
          </p:nvPr>
        </p:nvSpPr>
        <p:spPr/>
        <p:txBody>
          <a:bodyPr/>
          <a:lstStyle/>
          <a:p>
            <a:fld id="{3AAB35CC-6105-4DB1-BC90-C950C238696D}" type="datetimeFigureOut">
              <a:rPr lang="es-CO" smtClean="0"/>
              <a:t>5/03/2020</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FEC20594-03BF-4632-817A-A6EE8657D15C}" type="slidenum">
              <a:rPr lang="es-CO" smtClean="0"/>
              <a:t>‹#›</a:t>
            </a:fld>
            <a:endParaRPr lang="es-CO"/>
          </a:p>
        </p:txBody>
      </p:sp>
    </p:spTree>
    <p:extLst>
      <p:ext uri="{BB962C8B-B14F-4D97-AF65-F5344CB8AC3E}">
        <p14:creationId xmlns:p14="http://schemas.microsoft.com/office/powerpoint/2010/main" val="932035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Date Placeholder 2"/>
          <p:cNvSpPr>
            <a:spLocks noGrp="1"/>
          </p:cNvSpPr>
          <p:nvPr>
            <p:ph type="dt" sz="half" idx="10"/>
          </p:nvPr>
        </p:nvSpPr>
        <p:spPr/>
        <p:txBody>
          <a:bodyPr/>
          <a:lstStyle/>
          <a:p>
            <a:fld id="{3AAB35CC-6105-4DB1-BC90-C950C238696D}" type="datetimeFigureOut">
              <a:rPr lang="es-CO" smtClean="0"/>
              <a:t>5/03/2020</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FEC20594-03BF-4632-817A-A6EE8657D15C}" type="slidenum">
              <a:rPr lang="es-CO" smtClean="0"/>
              <a:t>‹#›</a:t>
            </a:fld>
            <a:endParaRPr lang="es-CO"/>
          </a:p>
        </p:txBody>
      </p:sp>
    </p:spTree>
    <p:extLst>
      <p:ext uri="{BB962C8B-B14F-4D97-AF65-F5344CB8AC3E}">
        <p14:creationId xmlns:p14="http://schemas.microsoft.com/office/powerpoint/2010/main" val="2265231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AB35CC-6105-4DB1-BC90-C950C238696D}" type="datetimeFigureOut">
              <a:rPr lang="es-CO" smtClean="0"/>
              <a:t>5/03/2020</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FEC20594-03BF-4632-817A-A6EE8657D15C}" type="slidenum">
              <a:rPr lang="es-CO" smtClean="0"/>
              <a:t>‹#›</a:t>
            </a:fld>
            <a:endParaRPr lang="es-CO"/>
          </a:p>
        </p:txBody>
      </p:sp>
    </p:spTree>
    <p:extLst>
      <p:ext uri="{BB962C8B-B14F-4D97-AF65-F5344CB8AC3E}">
        <p14:creationId xmlns:p14="http://schemas.microsoft.com/office/powerpoint/2010/main" val="535446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s-CO"/>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AAB35CC-6105-4DB1-BC90-C950C238696D}" type="datetimeFigureOut">
              <a:rPr lang="es-CO" smtClean="0"/>
              <a:t>5/03/2020</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FEC20594-03BF-4632-817A-A6EE8657D15C}" type="slidenum">
              <a:rPr lang="es-CO" smtClean="0"/>
              <a:t>‹#›</a:t>
            </a:fld>
            <a:endParaRPr lang="es-CO"/>
          </a:p>
        </p:txBody>
      </p:sp>
    </p:spTree>
    <p:extLst>
      <p:ext uri="{BB962C8B-B14F-4D97-AF65-F5344CB8AC3E}">
        <p14:creationId xmlns:p14="http://schemas.microsoft.com/office/powerpoint/2010/main" val="3980252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s-CO"/>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AAB35CC-6105-4DB1-BC90-C950C238696D}" type="datetimeFigureOut">
              <a:rPr lang="es-CO" smtClean="0"/>
              <a:t>5/03/2020</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FEC20594-03BF-4632-817A-A6EE8657D15C}" type="slidenum">
              <a:rPr lang="es-CO" smtClean="0"/>
              <a:t>‹#›</a:t>
            </a:fld>
            <a:endParaRPr lang="es-CO"/>
          </a:p>
        </p:txBody>
      </p:sp>
    </p:spTree>
    <p:extLst>
      <p:ext uri="{BB962C8B-B14F-4D97-AF65-F5344CB8AC3E}">
        <p14:creationId xmlns:p14="http://schemas.microsoft.com/office/powerpoint/2010/main" val="1755606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s-CO"/>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AB35CC-6105-4DB1-BC90-C950C238696D}" type="datetimeFigureOut">
              <a:rPr lang="es-CO" smtClean="0"/>
              <a:t>5/03/2020</a:t>
            </a:fld>
            <a:endParaRPr lang="es-CO"/>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C20594-03BF-4632-817A-A6EE8657D15C}" type="slidenum">
              <a:rPr lang="es-CO" smtClean="0"/>
              <a:t>‹#›</a:t>
            </a:fld>
            <a:endParaRPr lang="es-CO"/>
          </a:p>
        </p:txBody>
      </p:sp>
    </p:spTree>
    <p:extLst>
      <p:ext uri="{BB962C8B-B14F-4D97-AF65-F5344CB8AC3E}">
        <p14:creationId xmlns:p14="http://schemas.microsoft.com/office/powerpoint/2010/main" val="26126476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85819" y="1262040"/>
            <a:ext cx="8103853" cy="812799"/>
          </a:xfrm>
        </p:spPr>
        <p:txBody>
          <a:bodyPr>
            <a:normAutofit fontScale="90000"/>
          </a:bodyPr>
          <a:lstStyle/>
          <a:p>
            <a:r>
              <a:rPr lang="fr-FR" b="1" dirty="0">
                <a:solidFill>
                  <a:srgbClr val="7030A0"/>
                </a:solidFill>
              </a:rPr>
              <a:t>Concepts fondamentaux de la violence basée sur le genre (VBG) et les référencements</a:t>
            </a:r>
            <a:endParaRPr lang="fr-FR" dirty="0">
              <a:solidFill>
                <a:srgbClr val="7030A0"/>
              </a:solidFill>
            </a:endParaRPr>
          </a:p>
        </p:txBody>
      </p:sp>
    </p:spTree>
    <p:extLst>
      <p:ext uri="{BB962C8B-B14F-4D97-AF65-F5344CB8AC3E}">
        <p14:creationId xmlns:p14="http://schemas.microsoft.com/office/powerpoint/2010/main" val="3764627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11396" y="347584"/>
            <a:ext cx="9545604"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l" rtl="0"/>
            <a:r>
              <a:rPr lang="fr-FR" b="0" i="0" u="none" baseline="0" dirty="0"/>
              <a:t>Concept fondamental n</a:t>
            </a:r>
            <a:r>
              <a:rPr lang="fr-FR" b="0" i="0" u="none" baseline="30000" dirty="0"/>
              <a:t>o </a:t>
            </a:r>
            <a:r>
              <a:rPr lang="fr-FR" b="0" i="0" u="none" baseline="0" dirty="0"/>
              <a:t>5 : </a:t>
            </a:r>
            <a:r>
              <a:rPr lang="fr-FR" b="1" i="0" u="none" baseline="0" dirty="0"/>
              <a:t>CONSENTEMENT</a:t>
            </a:r>
            <a:endParaRPr lang="fr-FR" sz="2800" b="1" dirty="0"/>
          </a:p>
        </p:txBody>
      </p:sp>
      <p:sp>
        <p:nvSpPr>
          <p:cNvPr id="5" name="Title 1"/>
          <p:cNvSpPr txBox="1">
            <a:spLocks/>
          </p:cNvSpPr>
          <p:nvPr/>
        </p:nvSpPr>
        <p:spPr>
          <a:xfrm>
            <a:off x="2197226" y="1361656"/>
            <a:ext cx="8124599" cy="4112732"/>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l" rtl="0"/>
            <a:r>
              <a:rPr lang="fr-FR" sz="2800" b="0" i="0" u="none" baseline="0" dirty="0"/>
              <a:t>Le </a:t>
            </a:r>
            <a:r>
              <a:rPr lang="fr-FR" sz="2800" b="0" i="0" u="sng" baseline="0" dirty="0"/>
              <a:t>consentement</a:t>
            </a:r>
            <a:r>
              <a:rPr lang="fr-FR" sz="2800" b="0" i="0" u="none" baseline="0" dirty="0"/>
              <a:t> signifie « oui » et signale l'accord.</a:t>
            </a:r>
          </a:p>
          <a:p>
            <a:endParaRPr lang="fr-FR" sz="2800" dirty="0"/>
          </a:p>
          <a:p>
            <a:pPr algn="l" rtl="0"/>
            <a:r>
              <a:rPr lang="fr-FR" sz="2800" b="0" i="0" u="none" baseline="0" dirty="0"/>
              <a:t>Le </a:t>
            </a:r>
            <a:r>
              <a:rPr lang="fr-FR" sz="2800" b="0" i="0" u="sng" baseline="0" dirty="0"/>
              <a:t>consentement éclairé</a:t>
            </a:r>
            <a:r>
              <a:rPr lang="fr-FR" sz="2800" b="0" i="0" u="none" baseline="0" dirty="0"/>
              <a:t> signifie qu'une personne fait un choix éclairé de manière libre et volontaire, dans le cadre d'un rapport de pouvoir égalitaire.</a:t>
            </a:r>
          </a:p>
          <a:p>
            <a:endParaRPr lang="fr-FR" sz="2800" dirty="0"/>
          </a:p>
          <a:p>
            <a:pPr marL="457200" indent="-457200" algn="l" rtl="0">
              <a:buFont typeface="Arial"/>
              <a:buChar char="•"/>
            </a:pPr>
            <a:r>
              <a:rPr lang="fr-FR" sz="2800" b="0" i="0" u="none" baseline="0" dirty="0">
                <a:solidFill>
                  <a:srgbClr val="000000"/>
                </a:solidFill>
              </a:rPr>
              <a:t>Les actes de VBG se déroulent en l'absence de consentement éclairé.</a:t>
            </a:r>
          </a:p>
          <a:p>
            <a:pPr marL="457200" indent="-457200" algn="l" rtl="0">
              <a:buSzPct val="100000"/>
              <a:buFont typeface="Arial"/>
              <a:buChar char="•"/>
            </a:pPr>
            <a:r>
              <a:rPr lang="fr-FR" sz="2800" b="0" i="0" u="none" baseline="0" dirty="0">
                <a:solidFill>
                  <a:srgbClr val="000000"/>
                </a:solidFill>
              </a:rPr>
              <a:t>Dire « oui » sous la contrainte ne s'assimile pas à un consentement véritable.</a:t>
            </a:r>
          </a:p>
          <a:p>
            <a:pPr marL="457200" indent="-457200" algn="l" rtl="0">
              <a:buFont typeface="Arial"/>
              <a:buChar char="•"/>
            </a:pPr>
            <a:r>
              <a:rPr lang="fr-FR" sz="2800" b="0" i="0" u="none" baseline="0" dirty="0">
                <a:solidFill>
                  <a:srgbClr val="000000"/>
                </a:solidFill>
              </a:rPr>
              <a:t>Les enfants de moins de 18 ans ne sont pas en mesure de donner leur consentement éclairé pour des actes tels que la mutilation génitale féminine, le mariage, les relations sexuelles, etc.</a:t>
            </a:r>
            <a:endParaRPr lang="fr-FR" sz="1600" b="1" dirty="0">
              <a:solidFill>
                <a:srgbClr val="000000"/>
              </a:solidFill>
            </a:endParaRPr>
          </a:p>
          <a:p>
            <a:endParaRPr lang="fr-FR" sz="2800" dirty="0">
              <a:solidFill>
                <a:srgbClr val="000000"/>
              </a:solidFill>
            </a:endParaRPr>
          </a:p>
          <a:p>
            <a:pPr marL="285750" indent="-285750" algn="l" rtl="0">
              <a:buFont typeface="Wingdings" charset="0"/>
              <a:buChar char="Ø"/>
            </a:pPr>
            <a:endParaRPr lang="fr-FR" sz="1600" b="1" dirty="0">
              <a:solidFill>
                <a:srgbClr val="000000"/>
              </a:solidFill>
            </a:endParaRPr>
          </a:p>
          <a:p>
            <a:pPr marL="285750" indent="-285750" algn="l" rtl="0">
              <a:buFont typeface="Wingdings" charset="0"/>
              <a:buChar char="Ø"/>
            </a:pPr>
            <a:endParaRPr lang="fr-FR" sz="1600" b="1" dirty="0">
              <a:solidFill>
                <a:srgbClr val="000000"/>
              </a:solidFill>
            </a:endParaRPr>
          </a:p>
        </p:txBody>
      </p:sp>
    </p:spTree>
    <p:extLst>
      <p:ext uri="{BB962C8B-B14F-4D97-AF65-F5344CB8AC3E}">
        <p14:creationId xmlns:p14="http://schemas.microsoft.com/office/powerpoint/2010/main" val="4414881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980796" y="212838"/>
            <a:ext cx="7400710"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l" rtl="0"/>
            <a:r>
              <a:rPr lang="fr-FR" b="0" i="0" u="none" baseline="0" dirty="0"/>
              <a:t>« VBG = viol, n'est-ce pas ? »</a:t>
            </a:r>
          </a:p>
          <a:p>
            <a:endParaRPr lang="fr-FR" sz="1200" dirty="0"/>
          </a:p>
          <a:p>
            <a:pPr algn="l" rtl="0"/>
            <a:r>
              <a:rPr lang="fr-FR" sz="3200" b="0" i="0" u="none" baseline="0" dirty="0"/>
              <a:t>    Oui, mais aussi :</a:t>
            </a:r>
          </a:p>
        </p:txBody>
      </p:sp>
      <p:sp>
        <p:nvSpPr>
          <p:cNvPr id="5" name="Title 1"/>
          <p:cNvSpPr txBox="1">
            <a:spLocks/>
          </p:cNvSpPr>
          <p:nvPr/>
        </p:nvSpPr>
        <p:spPr>
          <a:xfrm>
            <a:off x="2531102" y="1985098"/>
            <a:ext cx="7228679" cy="3839601"/>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l" rtl="0"/>
            <a:r>
              <a:rPr lang="fr-FR" sz="2800" b="0" i="0" u="none" baseline="0" dirty="0">
                <a:solidFill>
                  <a:srgbClr val="000000"/>
                </a:solidFill>
              </a:rPr>
              <a:t>• </a:t>
            </a:r>
            <a:r>
              <a:rPr lang="fr-FR" sz="2800" b="0" i="0" u="none" baseline="0" dirty="0"/>
              <a:t> </a:t>
            </a:r>
            <a:r>
              <a:rPr lang="fr-FR" sz="2800" b="0" i="0" u="none" baseline="0" dirty="0">
                <a:solidFill>
                  <a:srgbClr val="000000"/>
                </a:solidFill>
              </a:rPr>
              <a:t>Violence conjugale/familiale</a:t>
            </a:r>
          </a:p>
          <a:p>
            <a:pPr algn="l" rtl="0"/>
            <a:r>
              <a:rPr lang="fr-FR" sz="2800" b="0" i="0" u="none" baseline="0" dirty="0">
                <a:solidFill>
                  <a:srgbClr val="000000"/>
                </a:solidFill>
              </a:rPr>
              <a:t>•  Pratiques traditionnelles néfastes</a:t>
            </a:r>
          </a:p>
          <a:p>
            <a:pPr algn="l" rtl="0"/>
            <a:r>
              <a:rPr lang="fr-FR" sz="2800" b="0" i="0" u="none" baseline="0" dirty="0">
                <a:solidFill>
                  <a:srgbClr val="000000"/>
                </a:solidFill>
              </a:rPr>
              <a:t>•  Mariage forcé/précoce</a:t>
            </a:r>
            <a:r>
              <a:rPr lang="fr-FR" sz="2800" b="0" i="0" u="none" dirty="0">
                <a:solidFill>
                  <a:srgbClr val="000000"/>
                </a:solidFill>
              </a:rPr>
              <a:t> </a:t>
            </a:r>
            <a:r>
              <a:rPr lang="fr-FR" sz="2800" b="0" i="0" u="none" baseline="0" dirty="0">
                <a:solidFill>
                  <a:srgbClr val="000000"/>
                </a:solidFill>
              </a:rPr>
              <a:t>d'enfants</a:t>
            </a:r>
          </a:p>
          <a:p>
            <a:pPr algn="l" rtl="0"/>
            <a:r>
              <a:rPr lang="fr-FR" sz="2800" b="0" i="0" u="none" baseline="0" dirty="0">
                <a:solidFill>
                  <a:srgbClr val="000000"/>
                </a:solidFill>
              </a:rPr>
              <a:t>•  Privation de ressources ou d'opportunités</a:t>
            </a:r>
          </a:p>
          <a:p>
            <a:pPr algn="l" rtl="0"/>
            <a:r>
              <a:rPr lang="fr-FR" sz="2800" b="0" i="0" u="none" baseline="0" dirty="0">
                <a:solidFill>
                  <a:srgbClr val="000000"/>
                </a:solidFill>
              </a:rPr>
              <a:t>•  Harcèlement sexuel </a:t>
            </a:r>
          </a:p>
          <a:p>
            <a:pPr algn="l" rtl="0"/>
            <a:r>
              <a:rPr lang="fr-FR" sz="2800" b="0" i="0" u="none" baseline="0" dirty="0">
                <a:solidFill>
                  <a:srgbClr val="000000"/>
                </a:solidFill>
              </a:rPr>
              <a:t>•  Exploitation sexuelle</a:t>
            </a:r>
          </a:p>
          <a:p>
            <a:pPr algn="l" rtl="0"/>
            <a:r>
              <a:rPr lang="fr-FR" sz="2800" b="0" i="0" u="none" baseline="0" dirty="0">
                <a:solidFill>
                  <a:srgbClr val="000000"/>
                </a:solidFill>
              </a:rPr>
              <a:t>•  Avortement sélectif</a:t>
            </a:r>
          </a:p>
          <a:p>
            <a:pPr algn="l" rtl="0"/>
            <a:r>
              <a:rPr lang="fr-FR" sz="2800" b="0" i="0" u="none" baseline="0" dirty="0">
                <a:solidFill>
                  <a:srgbClr val="000000"/>
                </a:solidFill>
              </a:rPr>
              <a:t>•  Trafic des êtres humains</a:t>
            </a:r>
          </a:p>
          <a:p>
            <a:pPr algn="l" rtl="0"/>
            <a:r>
              <a:rPr lang="fr-FR" sz="2800" b="0" i="0" u="none" baseline="0" dirty="0">
                <a:solidFill>
                  <a:srgbClr val="000000"/>
                </a:solidFill>
              </a:rPr>
              <a:t>•  etc.</a:t>
            </a:r>
          </a:p>
          <a:p>
            <a:endParaRPr lang="fr-FR" sz="1600" b="1" dirty="0">
              <a:solidFill>
                <a:srgbClr val="000000"/>
              </a:solidFill>
            </a:endParaRPr>
          </a:p>
          <a:p>
            <a:endParaRPr lang="fr-FR" sz="2800" dirty="0">
              <a:solidFill>
                <a:srgbClr val="000000"/>
              </a:solidFill>
            </a:endParaRPr>
          </a:p>
          <a:p>
            <a:pPr marL="285750" indent="-285750" algn="l" rtl="0">
              <a:buFont typeface="Wingdings" charset="0"/>
              <a:buChar char="Ø"/>
            </a:pPr>
            <a:endParaRPr lang="fr-FR" sz="1600" b="1" dirty="0">
              <a:solidFill>
                <a:srgbClr val="000000"/>
              </a:solidFill>
            </a:endParaRPr>
          </a:p>
          <a:p>
            <a:pPr marL="285750" indent="-285750" algn="l" rtl="0">
              <a:buFont typeface="Wingdings" charset="0"/>
              <a:buChar char="Ø"/>
            </a:pPr>
            <a:endParaRPr lang="fr-FR" sz="1600" b="1" dirty="0">
              <a:solidFill>
                <a:srgbClr val="000000"/>
              </a:solidFill>
            </a:endParaRPr>
          </a:p>
        </p:txBody>
      </p:sp>
    </p:spTree>
    <p:extLst>
      <p:ext uri="{BB962C8B-B14F-4D97-AF65-F5344CB8AC3E}">
        <p14:creationId xmlns:p14="http://schemas.microsoft.com/office/powerpoint/2010/main" val="13050270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11397" y="577077"/>
            <a:ext cx="5683392"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l" rtl="0"/>
            <a:r>
              <a:rPr lang="fr-FR" b="0" i="0" u="none" baseline="0"/>
              <a:t>Définition de la VBG</a:t>
            </a:r>
            <a:br>
              <a:rPr lang="fr-FR"/>
            </a:br>
            <a:endParaRPr lang="fr-FR" sz="2800" dirty="0"/>
          </a:p>
        </p:txBody>
      </p:sp>
      <p:sp>
        <p:nvSpPr>
          <p:cNvPr id="5" name="Title 1"/>
          <p:cNvSpPr txBox="1">
            <a:spLocks/>
          </p:cNvSpPr>
          <p:nvPr/>
        </p:nvSpPr>
        <p:spPr>
          <a:xfrm>
            <a:off x="2821813" y="1851813"/>
            <a:ext cx="7228679" cy="3622575"/>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l" rtl="0"/>
            <a:r>
              <a:rPr lang="fr-FR" sz="2800" b="0" i="0" u="none" baseline="0" dirty="0">
                <a:solidFill>
                  <a:srgbClr val="000000"/>
                </a:solidFill>
              </a:rPr>
              <a:t>La VBG est un terme générique désignant un acte préjudiciable perpétré contre la volonté d'une personne et se fondant sur les différences sociales (c.-à-d. le genre) entre les hommes et les femmes. Sont ici concernés les actes impliquant des sévices d'ordre physique, sexuel ou mental, les menaces de perpétration de tels actes, la coercition et les autres formes de privation de liberté.</a:t>
            </a:r>
          </a:p>
          <a:p>
            <a:endParaRPr lang="fr-FR" sz="1600" b="1" dirty="0">
              <a:solidFill>
                <a:srgbClr val="000000"/>
              </a:solidFill>
            </a:endParaRPr>
          </a:p>
          <a:p>
            <a:endParaRPr lang="fr-FR" sz="2800" dirty="0">
              <a:solidFill>
                <a:srgbClr val="000000"/>
              </a:solidFill>
            </a:endParaRPr>
          </a:p>
          <a:p>
            <a:pPr marL="285750" indent="-285750" algn="l" rtl="0">
              <a:buFont typeface="Wingdings" charset="0"/>
              <a:buChar char="Ø"/>
            </a:pPr>
            <a:endParaRPr lang="fr-FR" sz="1600" b="1" dirty="0">
              <a:solidFill>
                <a:srgbClr val="000000"/>
              </a:solidFill>
            </a:endParaRPr>
          </a:p>
          <a:p>
            <a:pPr marL="285750" indent="-285750" algn="l" rtl="0">
              <a:buFont typeface="Wingdings" charset="0"/>
              <a:buChar char="Ø"/>
            </a:pPr>
            <a:endParaRPr lang="fr-FR" sz="1600" b="1" dirty="0">
              <a:solidFill>
                <a:srgbClr val="000000"/>
              </a:solidFill>
            </a:endParaRPr>
          </a:p>
        </p:txBody>
      </p:sp>
    </p:spTree>
    <p:extLst>
      <p:ext uri="{BB962C8B-B14F-4D97-AF65-F5344CB8AC3E}">
        <p14:creationId xmlns:p14="http://schemas.microsoft.com/office/powerpoint/2010/main" val="19006934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1397" y="418305"/>
            <a:ext cx="7873840" cy="812799"/>
          </a:xfrm>
        </p:spPr>
        <p:txBody>
          <a:bodyPr>
            <a:normAutofit/>
          </a:bodyPr>
          <a:lstStyle/>
          <a:p>
            <a:pPr algn="l" rtl="0"/>
            <a:r>
              <a:rPr lang="fr-FR" b="0" i="0" u="none" baseline="0"/>
              <a:t>Pourquoi la VBG existe-t-elle ?</a:t>
            </a:r>
            <a:endParaRPr lang="fr-FR" dirty="0"/>
          </a:p>
        </p:txBody>
      </p:sp>
      <p:sp>
        <p:nvSpPr>
          <p:cNvPr id="3" name="TextBox 2"/>
          <p:cNvSpPr txBox="1"/>
          <p:nvPr/>
        </p:nvSpPr>
        <p:spPr>
          <a:xfrm>
            <a:off x="2141390" y="1231104"/>
            <a:ext cx="8298010" cy="4539704"/>
          </a:xfrm>
          <a:prstGeom prst="rect">
            <a:avLst/>
          </a:prstGeom>
          <a:noFill/>
        </p:spPr>
        <p:txBody>
          <a:bodyPr wrap="square" rtlCol="0">
            <a:spAutoFit/>
          </a:bodyPr>
          <a:lstStyle/>
          <a:p>
            <a:pPr algn="l" rtl="0"/>
            <a:r>
              <a:rPr lang="fr-FR" sz="2800" b="0" i="0" u="none" baseline="0" dirty="0"/>
              <a:t>En petits groupes, identifiez :</a:t>
            </a:r>
          </a:p>
          <a:p>
            <a:endParaRPr lang="fr-FR" sz="1100" dirty="0"/>
          </a:p>
          <a:p>
            <a:pPr marL="457200" indent="-457200" algn="l" rtl="0">
              <a:buFont typeface="Arial"/>
              <a:buChar char="•"/>
            </a:pPr>
            <a:r>
              <a:rPr lang="fr-FR" sz="2800" b="0" i="0" u="none" baseline="0" dirty="0"/>
              <a:t>Les causes profondes de la VBG</a:t>
            </a:r>
            <a:endParaRPr lang="fr-FR" sz="2800" dirty="0"/>
          </a:p>
          <a:p>
            <a:pPr marL="457200" indent="-457200" algn="l" rtl="0">
              <a:buFont typeface="Arial"/>
              <a:buChar char="•"/>
            </a:pPr>
            <a:endParaRPr lang="fr-FR" sz="900" dirty="0"/>
          </a:p>
          <a:p>
            <a:pPr marL="457200" indent="-457200" algn="l" rtl="0">
              <a:buFont typeface="Arial"/>
              <a:buChar char="•"/>
            </a:pPr>
            <a:r>
              <a:rPr lang="fr-FR" sz="2800" b="0" i="0" u="none" baseline="0" dirty="0"/>
              <a:t>Quels sont les facteurs de risque de VBG spécifiques à votre contexte ?</a:t>
            </a:r>
          </a:p>
          <a:p>
            <a:pPr algn="l" rtl="0"/>
            <a:r>
              <a:rPr lang="fr-FR" sz="2800" b="0" i="0" u="none" baseline="0" dirty="0"/>
              <a:t>	- </a:t>
            </a:r>
            <a:r>
              <a:rPr lang="fr-FR" sz="2000" b="0" i="0" u="none" baseline="0" dirty="0"/>
              <a:t>Quels facteurs augmentent la probabilité que la VBG survienne ?</a:t>
            </a:r>
            <a:endParaRPr lang="fr-FR" sz="2000" dirty="0"/>
          </a:p>
          <a:p>
            <a:pPr marL="457200" indent="-457200" algn="l" rtl="0">
              <a:buFont typeface="Arial"/>
              <a:buChar char="•"/>
            </a:pPr>
            <a:endParaRPr lang="fr-FR" sz="900" dirty="0"/>
          </a:p>
          <a:p>
            <a:pPr marL="457200" indent="-457200" algn="l" rtl="0">
              <a:buFont typeface="Arial"/>
              <a:buChar char="•"/>
            </a:pPr>
            <a:r>
              <a:rPr lang="fr-FR" sz="2800" b="0" i="0" u="none" baseline="0" dirty="0"/>
              <a:t>Quelles sont les conséquences des différentes formes de VBG ?</a:t>
            </a:r>
          </a:p>
          <a:p>
            <a:pPr algn="l" rtl="0"/>
            <a:r>
              <a:rPr lang="fr-FR" sz="3600" b="0" i="0" u="none" baseline="0" dirty="0"/>
              <a:t>	- </a:t>
            </a:r>
            <a:r>
              <a:rPr lang="fr-FR" sz="2000" b="0" i="0" u="none" baseline="0" dirty="0"/>
              <a:t>Physique, social, économique, psychologique ?</a:t>
            </a:r>
            <a:endParaRPr lang="fr-FR" sz="2000" dirty="0"/>
          </a:p>
          <a:p>
            <a:endParaRPr lang="fr-FR" sz="2800" dirty="0"/>
          </a:p>
        </p:txBody>
      </p:sp>
    </p:spTree>
    <p:extLst>
      <p:ext uri="{BB962C8B-B14F-4D97-AF65-F5344CB8AC3E}">
        <p14:creationId xmlns:p14="http://schemas.microsoft.com/office/powerpoint/2010/main" val="2324485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1398" y="577076"/>
            <a:ext cx="2444327" cy="812799"/>
          </a:xfrm>
        </p:spPr>
        <p:txBody>
          <a:bodyPr>
            <a:noAutofit/>
          </a:bodyPr>
          <a:lstStyle/>
          <a:p>
            <a:pPr algn="l" rtl="0"/>
            <a:r>
              <a:rPr lang="fr-FR" sz="2400" b="0" i="0" u="none" baseline="0"/>
              <a:t>Conséquences</a:t>
            </a:r>
            <a:br>
              <a:rPr lang="fr-FR" sz="2400"/>
            </a:br>
            <a:r>
              <a:rPr lang="fr-FR" sz="2400" b="0" i="0" u="none" baseline="0"/>
              <a:t>de la VBG</a:t>
            </a:r>
          </a:p>
        </p:txBody>
      </p:sp>
      <p:pic>
        <p:nvPicPr>
          <p:cNvPr id="3" name="Picture 2" descr="http://www.pir.sa.gov.au/__data/assets/image/0003/79185/page49TreeIllustratio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8508" y="125439"/>
            <a:ext cx="5414796" cy="597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2011398" y="4311976"/>
            <a:ext cx="2674902" cy="830997"/>
          </a:xfrm>
          <a:prstGeom prst="rect">
            <a:avLst/>
          </a:prstGeom>
          <a:noFill/>
        </p:spPr>
        <p:txBody>
          <a:bodyPr wrap="square" rtlCol="0">
            <a:spAutoFit/>
          </a:bodyPr>
          <a:lstStyle/>
          <a:p>
            <a:pPr algn="l" rtl="0"/>
            <a:r>
              <a:rPr lang="fr-FR" sz="2400" b="0" i="0" u="none" baseline="0" dirty="0">
                <a:solidFill>
                  <a:srgbClr val="791E77"/>
                </a:solidFill>
              </a:rPr>
              <a:t>Causes profondes de la VBG</a:t>
            </a:r>
          </a:p>
        </p:txBody>
      </p:sp>
      <p:sp>
        <p:nvSpPr>
          <p:cNvPr id="5" name="TextBox 4"/>
          <p:cNvSpPr txBox="1"/>
          <p:nvPr/>
        </p:nvSpPr>
        <p:spPr>
          <a:xfrm>
            <a:off x="2392501" y="3327634"/>
            <a:ext cx="2113730" cy="369332"/>
          </a:xfrm>
          <a:prstGeom prst="rect">
            <a:avLst/>
          </a:prstGeom>
          <a:noFill/>
        </p:spPr>
        <p:txBody>
          <a:bodyPr wrap="none" rtlCol="0">
            <a:spAutoFit/>
          </a:bodyPr>
          <a:lstStyle/>
          <a:p>
            <a:pPr algn="l" rtl="0"/>
            <a:r>
              <a:rPr lang="fr-FR" b="0" i="1" u="none" baseline="0">
                <a:solidFill>
                  <a:srgbClr val="791E77"/>
                </a:solidFill>
              </a:rPr>
              <a:t>Facteurs contributifs</a:t>
            </a:r>
          </a:p>
        </p:txBody>
      </p:sp>
      <p:sp>
        <p:nvSpPr>
          <p:cNvPr id="6" name="TextBox 5"/>
          <p:cNvSpPr txBox="1"/>
          <p:nvPr/>
        </p:nvSpPr>
        <p:spPr>
          <a:xfrm>
            <a:off x="2011398" y="2101109"/>
            <a:ext cx="1903085" cy="461665"/>
          </a:xfrm>
          <a:prstGeom prst="rect">
            <a:avLst/>
          </a:prstGeom>
          <a:noFill/>
        </p:spPr>
        <p:txBody>
          <a:bodyPr wrap="none" rtlCol="0">
            <a:spAutoFit/>
          </a:bodyPr>
          <a:lstStyle/>
          <a:p>
            <a:pPr algn="l" rtl="0"/>
            <a:r>
              <a:rPr lang="fr-FR" sz="2400" b="0" i="0" u="none" baseline="0">
                <a:solidFill>
                  <a:srgbClr val="791E77"/>
                </a:solidFill>
              </a:rPr>
              <a:t>Formes de VBG</a:t>
            </a:r>
          </a:p>
        </p:txBody>
      </p:sp>
    </p:spTree>
    <p:extLst>
      <p:ext uri="{BB962C8B-B14F-4D97-AF65-F5344CB8AC3E}">
        <p14:creationId xmlns:p14="http://schemas.microsoft.com/office/powerpoint/2010/main" val="10189067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83210" y="310517"/>
            <a:ext cx="9965890" cy="812799"/>
          </a:xfrm>
        </p:spPr>
        <p:txBody>
          <a:bodyPr>
            <a:normAutofit fontScale="90000"/>
          </a:bodyPr>
          <a:lstStyle/>
          <a:p>
            <a:pPr algn="l" rtl="0"/>
            <a:r>
              <a:rPr lang="fr-FR" b="0" i="0" u="none" baseline="0" dirty="0">
                <a:cs typeface="Corbel"/>
              </a:rPr>
              <a:t>Causes profondes et facteurs contributifs de la VBG :</a:t>
            </a:r>
            <a:endParaRPr lang="fr-FR" dirty="0"/>
          </a:p>
        </p:txBody>
      </p:sp>
      <p:graphicFrame>
        <p:nvGraphicFramePr>
          <p:cNvPr id="3" name="4 Tabla"/>
          <p:cNvGraphicFramePr>
            <a:graphicFrameLocks noGrp="1"/>
          </p:cNvGraphicFramePr>
          <p:nvPr>
            <p:extLst>
              <p:ext uri="{D42A27DB-BD31-4B8C-83A1-F6EECF244321}">
                <p14:modId xmlns:p14="http://schemas.microsoft.com/office/powerpoint/2010/main" val="2247908943"/>
              </p:ext>
            </p:extLst>
          </p:nvPr>
        </p:nvGraphicFramePr>
        <p:xfrm>
          <a:off x="2011397" y="1221798"/>
          <a:ext cx="8032760" cy="4307330"/>
        </p:xfrm>
        <a:graphic>
          <a:graphicData uri="http://schemas.openxmlformats.org/drawingml/2006/table">
            <a:tbl>
              <a:tblPr>
                <a:tableStyleId>{BC89EF96-8CEA-46FF-86C4-4CE0E7609802}</a:tableStyleId>
              </a:tblPr>
              <a:tblGrid>
                <a:gridCol w="4194444">
                  <a:extLst>
                    <a:ext uri="{9D8B030D-6E8A-4147-A177-3AD203B41FA5}">
                      <a16:colId xmlns:a16="http://schemas.microsoft.com/office/drawing/2014/main" val="20000"/>
                    </a:ext>
                  </a:extLst>
                </a:gridCol>
                <a:gridCol w="3838316">
                  <a:extLst>
                    <a:ext uri="{9D8B030D-6E8A-4147-A177-3AD203B41FA5}">
                      <a16:colId xmlns:a16="http://schemas.microsoft.com/office/drawing/2014/main" val="20001"/>
                    </a:ext>
                  </a:extLst>
                </a:gridCol>
              </a:tblGrid>
              <a:tr h="1179909">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fr-FR" sz="2000" b="1" i="0" u="none" strike="noStrike" cap="none" normalizeH="0" baseline="0" dirty="0">
                          <a:ln>
                            <a:noFill/>
                          </a:ln>
                          <a:solidFill>
                            <a:schemeClr val="bg1"/>
                          </a:solidFill>
                          <a:effectLst/>
                          <a:latin typeface="Calibri"/>
                          <a:cs typeface="Calibri"/>
                        </a:rPr>
                        <a:t>Causes profondes</a:t>
                      </a:r>
                      <a:endParaRPr kumimoji="0" lang="fr-FR" sz="2000" b="1" i="0" u="none" strike="noStrike" cap="none" normalizeH="0" baseline="0" dirty="0">
                        <a:ln>
                          <a:noFill/>
                        </a:ln>
                        <a:solidFill>
                          <a:schemeClr val="bg1"/>
                        </a:solidFill>
                        <a:effectLst/>
                        <a:latin typeface="Calibri"/>
                        <a:ea typeface="Calibri" pitchFamily="34" charset="0"/>
                        <a:cs typeface="Calibri"/>
                      </a:endParaRPr>
                    </a:p>
                  </a:txBody>
                  <a:tcPr marL="68573" marR="68573" marT="0" marB="0" horzOverflow="overflow">
                    <a:solidFill>
                      <a:srgbClr val="791E77"/>
                    </a:solid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fr-FR" sz="2000" b="1" i="0" u="none" strike="noStrike" cap="none" normalizeH="0" baseline="0">
                          <a:ln>
                            <a:noFill/>
                          </a:ln>
                          <a:solidFill>
                            <a:srgbClr val="FFFFFF"/>
                          </a:solidFill>
                          <a:effectLst/>
                          <a:latin typeface="Calibri"/>
                          <a:cs typeface="Calibri"/>
                        </a:rPr>
                        <a:t>Facteurs contributifs / facteurs de risque</a:t>
                      </a:r>
                      <a:endParaRPr kumimoji="0" lang="fr-FR" sz="2000" b="1" i="0" u="none" strike="noStrike" cap="none" normalizeH="0" baseline="0" noProof="0" dirty="0">
                        <a:ln>
                          <a:noFill/>
                        </a:ln>
                        <a:solidFill>
                          <a:srgbClr val="FFFFFF"/>
                        </a:solidFill>
                        <a:effectLst/>
                        <a:latin typeface="Calibri"/>
                        <a:ea typeface="Calibri" pitchFamily="34" charset="0"/>
                        <a:cs typeface="Calibri"/>
                      </a:endParaRPr>
                    </a:p>
                  </a:txBody>
                  <a:tcPr marL="68573" marR="68573" marT="0" marB="0" horzOverflow="overflow">
                    <a:solidFill>
                      <a:srgbClr val="791E77"/>
                    </a:solidFill>
                  </a:tcPr>
                </a:tc>
                <a:extLst>
                  <a:ext uri="{0D108BD9-81ED-4DB2-BD59-A6C34878D82A}">
                    <a16:rowId xmlns:a16="http://schemas.microsoft.com/office/drawing/2014/main" val="10000"/>
                  </a:ext>
                </a:extLst>
              </a:tr>
              <a:tr h="1172783">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a:ln>
                            <a:noFill/>
                          </a:ln>
                          <a:effectLst/>
                          <a:latin typeface="Calibri"/>
                          <a:cs typeface="Calibri"/>
                        </a:rPr>
                        <a:t>Déséquilibre des pouvoirs</a:t>
                      </a:r>
                      <a:endParaRPr kumimoji="0" lang="fr-FR" sz="2000" b="0" i="0" u="none" strike="noStrike" cap="none" normalizeH="0" baseline="0" dirty="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algn="l" rtl="0"/>
                      <a:r>
                        <a:rPr lang="fr-FR" sz="2000" b="0" i="0" u="none" baseline="0"/>
                        <a:t>Comportementaux : alcool, drogue, ennui, représailles</a:t>
                      </a:r>
                      <a:endParaRPr lang="fr-FR" sz="2000" dirty="0"/>
                    </a:p>
                  </a:txBody>
                  <a:tcPr marL="68573" marR="68573" marT="0" marB="0" horzOverflow="overflow">
                    <a:solidFill>
                      <a:schemeClr val="bg1"/>
                    </a:solidFill>
                  </a:tcPr>
                </a:tc>
                <a:extLst>
                  <a:ext uri="{0D108BD9-81ED-4DB2-BD59-A6C34878D82A}">
                    <a16:rowId xmlns:a16="http://schemas.microsoft.com/office/drawing/2014/main" val="10001"/>
                  </a:ext>
                </a:extLst>
              </a:tr>
              <a:tr h="781855">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a:ln>
                            <a:noFill/>
                          </a:ln>
                          <a:solidFill>
                            <a:schemeClr val="tx1"/>
                          </a:solidFill>
                          <a:effectLst/>
                          <a:latin typeface="Calibri"/>
                          <a:ea typeface="+mn-ea"/>
                          <a:cs typeface="Calibri"/>
                        </a:rPr>
                        <a:t>Inégalité entre les genres</a:t>
                      </a:r>
                      <a:endParaRPr kumimoji="0" lang="fr-FR" sz="2000" b="0" i="0" u="none" strike="noStrike" cap="none" normalizeH="0" baseline="0" dirty="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algn="l" rtl="0"/>
                      <a:r>
                        <a:rPr lang="fr-FR" sz="2000" b="0" i="0" u="none" baseline="0"/>
                        <a:t>Structurels : organisation du camp, accès aux services</a:t>
                      </a:r>
                      <a:endParaRPr lang="fr-FR" sz="2000" dirty="0"/>
                    </a:p>
                  </a:txBody>
                  <a:tcPr marL="68573" marR="68573" marT="0" marB="0" horzOverflow="overflow">
                    <a:solidFill>
                      <a:schemeClr val="bg1"/>
                    </a:solidFill>
                  </a:tcPr>
                </a:tc>
                <a:extLst>
                  <a:ext uri="{0D108BD9-81ED-4DB2-BD59-A6C34878D82A}">
                    <a16:rowId xmlns:a16="http://schemas.microsoft.com/office/drawing/2014/main" val="10002"/>
                  </a:ext>
                </a:extLst>
              </a:tr>
              <a:tr h="1172783">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a:ln>
                            <a:noFill/>
                          </a:ln>
                          <a:solidFill>
                            <a:schemeClr val="tx1"/>
                          </a:solidFill>
                          <a:effectLst/>
                          <a:latin typeface="Calibri"/>
                          <a:ea typeface="+mn-ea"/>
                          <a:cs typeface="Calibri"/>
                        </a:rPr>
                        <a:t>Mépris des droits humains</a:t>
                      </a:r>
                      <a:endParaRPr kumimoji="0" lang="fr-FR" sz="2000" b="0" i="0" u="none" strike="noStrike" cap="none" normalizeH="0" baseline="0" dirty="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algn="l" rtl="0"/>
                      <a:r>
                        <a:rPr lang="fr-FR" sz="2000" b="0" i="0" u="none" baseline="0" dirty="0"/>
                        <a:t>Systèmes : impunité, représentation, participation</a:t>
                      </a:r>
                      <a:endParaRPr lang="fr-FR" sz="2000" dirty="0"/>
                    </a:p>
                  </a:txBody>
                  <a:tcPr marL="68573" marR="68573" marT="0" marB="0" horzOverflow="overflow">
                    <a:solidFill>
                      <a:schemeClr val="bg1"/>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233337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1397" y="310517"/>
            <a:ext cx="5683392" cy="812799"/>
          </a:xfrm>
        </p:spPr>
        <p:txBody>
          <a:bodyPr/>
          <a:lstStyle/>
          <a:p>
            <a:pPr algn="l" rtl="0"/>
            <a:r>
              <a:rPr lang="fr-FR" b="0" i="0" u="none" baseline="0"/>
              <a:t>Conséquences de la VBG :</a:t>
            </a:r>
            <a:endParaRPr lang="fr-FR" dirty="0"/>
          </a:p>
        </p:txBody>
      </p:sp>
      <p:graphicFrame>
        <p:nvGraphicFramePr>
          <p:cNvPr id="3" name="4 Tabla"/>
          <p:cNvGraphicFramePr>
            <a:graphicFrameLocks noGrp="1"/>
          </p:cNvGraphicFramePr>
          <p:nvPr>
            <p:extLst>
              <p:ext uri="{D42A27DB-BD31-4B8C-83A1-F6EECF244321}">
                <p14:modId xmlns:p14="http://schemas.microsoft.com/office/powerpoint/2010/main" val="984147257"/>
              </p:ext>
            </p:extLst>
          </p:nvPr>
        </p:nvGraphicFramePr>
        <p:xfrm>
          <a:off x="2011398" y="1221799"/>
          <a:ext cx="9228102" cy="4368417"/>
        </p:xfrm>
        <a:graphic>
          <a:graphicData uri="http://schemas.openxmlformats.org/drawingml/2006/table">
            <a:tbl>
              <a:tblPr>
                <a:tableStyleId>{BC89EF96-8CEA-46FF-86C4-4CE0E7609802}</a:tableStyleId>
              </a:tblPr>
              <a:tblGrid>
                <a:gridCol w="2916202">
                  <a:extLst>
                    <a:ext uri="{9D8B030D-6E8A-4147-A177-3AD203B41FA5}">
                      <a16:colId xmlns:a16="http://schemas.microsoft.com/office/drawing/2014/main" val="20000"/>
                    </a:ext>
                  </a:extLst>
                </a:gridCol>
                <a:gridCol w="3276600">
                  <a:extLst>
                    <a:ext uri="{9D8B030D-6E8A-4147-A177-3AD203B41FA5}">
                      <a16:colId xmlns:a16="http://schemas.microsoft.com/office/drawing/2014/main" val="20001"/>
                    </a:ext>
                  </a:extLst>
                </a:gridCol>
                <a:gridCol w="3035300">
                  <a:extLst>
                    <a:ext uri="{9D8B030D-6E8A-4147-A177-3AD203B41FA5}">
                      <a16:colId xmlns:a16="http://schemas.microsoft.com/office/drawing/2014/main" val="20002"/>
                    </a:ext>
                  </a:extLst>
                </a:gridCol>
              </a:tblGrid>
              <a:tr h="919956">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fr-FR" sz="2000" b="1" i="0" u="none" strike="noStrike" cap="none" normalizeH="0" baseline="0" dirty="0">
                          <a:ln>
                            <a:noFill/>
                          </a:ln>
                          <a:solidFill>
                            <a:schemeClr val="bg1"/>
                          </a:solidFill>
                          <a:effectLst/>
                          <a:latin typeface="Calibri"/>
                          <a:cs typeface="Calibri"/>
                        </a:rPr>
                        <a:t>Conséquences sur la santé physique</a:t>
                      </a:r>
                      <a:endParaRPr kumimoji="0" lang="fr-FR" sz="2000" b="1" i="0" u="none" strike="noStrike" cap="none" normalizeH="0" baseline="0" dirty="0">
                        <a:ln>
                          <a:noFill/>
                        </a:ln>
                        <a:solidFill>
                          <a:schemeClr val="bg1"/>
                        </a:solidFill>
                        <a:effectLst/>
                        <a:latin typeface="Calibri"/>
                        <a:ea typeface="Calibri" pitchFamily="34" charset="0"/>
                        <a:cs typeface="Calibri"/>
                      </a:endParaRPr>
                    </a:p>
                  </a:txBody>
                  <a:tcPr marL="68573" marR="68573" marT="0" marB="0" horzOverflow="overflow">
                    <a:solidFill>
                      <a:srgbClr val="791E77"/>
                    </a:solid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fr-FR" sz="2000" b="1" i="0" u="none" strike="noStrike" cap="none" normalizeH="0" baseline="0">
                          <a:ln>
                            <a:noFill/>
                          </a:ln>
                          <a:solidFill>
                            <a:srgbClr val="FFFFFF"/>
                          </a:solidFill>
                          <a:effectLst/>
                          <a:latin typeface="Calibri"/>
                          <a:cs typeface="Calibri"/>
                        </a:rPr>
                        <a:t>Conséquences sur la santé psychologique</a:t>
                      </a:r>
                      <a:endParaRPr kumimoji="0" lang="fr-FR" sz="2000" b="1" i="0" u="none" strike="noStrike" cap="none" normalizeH="0" baseline="0" noProof="0" dirty="0">
                        <a:ln>
                          <a:noFill/>
                        </a:ln>
                        <a:solidFill>
                          <a:srgbClr val="FFFFFF"/>
                        </a:solidFill>
                        <a:effectLst/>
                        <a:latin typeface="Calibri"/>
                        <a:ea typeface="Calibri" pitchFamily="34" charset="0"/>
                        <a:cs typeface="Calibri"/>
                      </a:endParaRPr>
                    </a:p>
                  </a:txBody>
                  <a:tcPr marL="68573" marR="68573" marT="0" marB="0" horzOverflow="overflow">
                    <a:solidFill>
                      <a:srgbClr val="791E77"/>
                    </a:solid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fr-FR" sz="2000" b="1" i="0" u="none" strike="noStrike" cap="none" normalizeH="0" baseline="0">
                          <a:ln>
                            <a:noFill/>
                          </a:ln>
                          <a:solidFill>
                            <a:srgbClr val="FFFFFF"/>
                          </a:solidFill>
                          <a:effectLst/>
                          <a:latin typeface="Calibri"/>
                          <a:cs typeface="Calibri"/>
                        </a:rPr>
                        <a:t>Conséquences économiques et sociales</a:t>
                      </a:r>
                      <a:endParaRPr kumimoji="0" lang="fr-FR" sz="2000" b="1" i="0" u="none" strike="noStrike" cap="none" normalizeH="0" baseline="0" dirty="0">
                        <a:ln>
                          <a:noFill/>
                        </a:ln>
                        <a:solidFill>
                          <a:srgbClr val="FFFFFF"/>
                        </a:solidFill>
                        <a:effectLst/>
                        <a:latin typeface="Calibri"/>
                        <a:ea typeface="Calibri" pitchFamily="34" charset="0"/>
                        <a:cs typeface="Calibri"/>
                      </a:endParaRPr>
                    </a:p>
                  </a:txBody>
                  <a:tcPr marL="68573" marR="68573" marT="0" marB="0" horzOverflow="overflow">
                    <a:solidFill>
                      <a:srgbClr val="791E77"/>
                    </a:solidFill>
                  </a:tcPr>
                </a:tc>
                <a:extLst>
                  <a:ext uri="{0D108BD9-81ED-4DB2-BD59-A6C34878D82A}">
                    <a16:rowId xmlns:a16="http://schemas.microsoft.com/office/drawing/2014/main" val="10000"/>
                  </a:ext>
                </a:extLst>
              </a:tr>
              <a:tr h="373892">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a:ln>
                            <a:noFill/>
                          </a:ln>
                          <a:effectLst/>
                          <a:latin typeface="Calibri"/>
                          <a:cs typeface="Calibri"/>
                        </a:rPr>
                        <a:t>Préjudices physiques</a:t>
                      </a:r>
                      <a:endParaRPr kumimoji="0" lang="fr-FR" sz="2000" b="0" i="0" u="none" strike="noStrike" cap="none" normalizeH="0" baseline="0" dirty="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a:ln>
                            <a:noFill/>
                          </a:ln>
                          <a:effectLst/>
                          <a:latin typeface="Calibri"/>
                          <a:cs typeface="Calibri"/>
                        </a:rPr>
                        <a:t>Dépression</a:t>
                      </a:r>
                      <a:endParaRPr kumimoji="0" lang="fr-FR" sz="2000" b="0" i="0" u="none" strike="noStrike" cap="none" normalizeH="0" baseline="0" dirty="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a:ln>
                            <a:noFill/>
                          </a:ln>
                          <a:effectLst/>
                          <a:latin typeface="Calibri"/>
                          <a:cs typeface="Calibri"/>
                        </a:rPr>
                        <a:t>Culpabilisation de la victime</a:t>
                      </a:r>
                      <a:endParaRPr kumimoji="0" lang="fr-FR" sz="2000" b="0" i="0" u="none" strike="noStrike" cap="none" normalizeH="0" baseline="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extLst>
                  <a:ext uri="{0D108BD9-81ED-4DB2-BD59-A6C34878D82A}">
                    <a16:rowId xmlns:a16="http://schemas.microsoft.com/office/drawing/2014/main" val="10001"/>
                  </a:ext>
                </a:extLst>
              </a:tr>
              <a:tr h="352800">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dirty="0">
                          <a:ln>
                            <a:noFill/>
                          </a:ln>
                          <a:effectLst/>
                          <a:latin typeface="Calibri"/>
                          <a:cs typeface="Calibri"/>
                        </a:rPr>
                        <a:t>VIH/SIDA</a:t>
                      </a:r>
                      <a:endParaRPr kumimoji="0" lang="fr-FR" sz="2000" b="0" i="0" u="none" strike="noStrike" cap="none" normalizeH="0" baseline="0" dirty="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a:ln>
                            <a:noFill/>
                          </a:ln>
                          <a:effectLst/>
                          <a:latin typeface="Calibri"/>
                          <a:cs typeface="Calibri"/>
                        </a:rPr>
                        <a:t>Peur</a:t>
                      </a:r>
                      <a:endParaRPr kumimoji="0" lang="fr-FR" sz="2000" b="0" i="0" u="none" strike="noStrike" cap="none" normalizeH="0" baseline="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a:ln>
                            <a:noFill/>
                          </a:ln>
                          <a:effectLst/>
                          <a:latin typeface="Calibri"/>
                          <a:cs typeface="Calibri"/>
                        </a:rPr>
                        <a:t>Stigmatisation</a:t>
                      </a:r>
                      <a:endParaRPr kumimoji="0" lang="fr-FR" sz="2000" b="0" i="0" u="none" strike="noStrike" cap="none" normalizeH="0" baseline="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extLst>
                  <a:ext uri="{0D108BD9-81ED-4DB2-BD59-A6C34878D82A}">
                    <a16:rowId xmlns:a16="http://schemas.microsoft.com/office/drawing/2014/main" val="10002"/>
                  </a:ext>
                </a:extLst>
              </a:tr>
              <a:tr h="460097">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a:ln>
                            <a:noFill/>
                          </a:ln>
                          <a:effectLst/>
                          <a:latin typeface="Calibri"/>
                          <a:cs typeface="Calibri"/>
                        </a:rPr>
                        <a:t>MST</a:t>
                      </a:r>
                      <a:endParaRPr kumimoji="0" lang="fr-FR" sz="2000" b="0" i="0" u="none" strike="noStrike" cap="none" normalizeH="0" baseline="0" dirty="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a:ln>
                            <a:noFill/>
                          </a:ln>
                          <a:effectLst/>
                          <a:latin typeface="Calibri"/>
                          <a:cs typeface="Calibri"/>
                        </a:rPr>
                        <a:t>Auto-culpabilisation</a:t>
                      </a:r>
                      <a:endParaRPr kumimoji="0" lang="fr-FR" sz="2000" b="0" i="0" u="none" strike="noStrike" cap="none" normalizeH="0" baseline="0" dirty="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a:ln>
                            <a:noFill/>
                          </a:ln>
                          <a:effectLst/>
                          <a:latin typeface="Calibri"/>
                          <a:cs typeface="Calibri"/>
                        </a:rPr>
                        <a:t>Rejet</a:t>
                      </a:r>
                      <a:endParaRPr kumimoji="0" lang="fr-FR" sz="2000" b="0" i="0" u="none" strike="noStrike" cap="none" normalizeH="0" baseline="0" dirty="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extLst>
                  <a:ext uri="{0D108BD9-81ED-4DB2-BD59-A6C34878D82A}">
                    <a16:rowId xmlns:a16="http://schemas.microsoft.com/office/drawing/2014/main" val="10003"/>
                  </a:ext>
                </a:extLst>
              </a:tr>
              <a:tr h="472504">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a:ln>
                            <a:noFill/>
                          </a:ln>
                          <a:effectLst/>
                          <a:latin typeface="Calibri"/>
                          <a:cs typeface="Calibri"/>
                        </a:rPr>
                        <a:t>Grossesse non désirée</a:t>
                      </a:r>
                      <a:endParaRPr kumimoji="0" lang="fr-FR" sz="2000" b="0" i="0" u="none" strike="noStrike" cap="none" normalizeH="0" baseline="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a:ln>
                            <a:noFill/>
                          </a:ln>
                          <a:effectLst/>
                          <a:latin typeface="Calibri"/>
                          <a:cs typeface="Calibri"/>
                        </a:rPr>
                        <a:t>Anxiété</a:t>
                      </a:r>
                      <a:endParaRPr kumimoji="0" lang="fr-FR" sz="2000" b="0" i="0" u="none" strike="noStrike" cap="none" normalizeH="0" baseline="0" dirty="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a:ln>
                            <a:noFill/>
                          </a:ln>
                          <a:effectLst/>
                          <a:latin typeface="Calibri"/>
                          <a:cs typeface="Calibri"/>
                        </a:rPr>
                        <a:t>Isolement</a:t>
                      </a:r>
                      <a:endParaRPr kumimoji="0" lang="fr-FR" sz="2000" b="0" i="0" u="none" strike="noStrike" cap="none" normalizeH="0" baseline="0" dirty="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extLst>
                  <a:ext uri="{0D108BD9-81ED-4DB2-BD59-A6C34878D82A}">
                    <a16:rowId xmlns:a16="http://schemas.microsoft.com/office/drawing/2014/main" val="10004"/>
                  </a:ext>
                </a:extLst>
              </a:tr>
              <a:tr h="352800">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a:ln>
                            <a:noFill/>
                          </a:ln>
                          <a:effectLst/>
                          <a:latin typeface="Calibri"/>
                          <a:cs typeface="Calibri"/>
                        </a:rPr>
                        <a:t>Avortement à risque</a:t>
                      </a:r>
                      <a:endParaRPr kumimoji="0" lang="fr-FR" sz="2000" b="0" i="0" u="none" strike="noStrike" cap="none" normalizeH="0" baseline="0" dirty="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a:ln>
                            <a:noFill/>
                          </a:ln>
                          <a:effectLst/>
                          <a:latin typeface="Calibri"/>
                          <a:cs typeface="Calibri"/>
                        </a:rPr>
                        <a:t>Troubles mentaux</a:t>
                      </a:r>
                      <a:endParaRPr kumimoji="0" lang="fr-FR" sz="2000" b="0" i="0" u="none" strike="noStrike" cap="none" normalizeH="0" baseline="0" dirty="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a:ln>
                            <a:noFill/>
                          </a:ln>
                          <a:solidFill>
                            <a:schemeClr val="tx1"/>
                          </a:solidFill>
                          <a:effectLst/>
                          <a:latin typeface="Calibri"/>
                          <a:ea typeface="ＭＳ Ｐゴシック" pitchFamily="34" charset="-128"/>
                          <a:cs typeface="Calibri"/>
                        </a:rPr>
                        <a:t>Perte de capacité de gain/contribution</a:t>
                      </a:r>
                    </a:p>
                  </a:txBody>
                  <a:tcPr marL="68573" marR="68573" marT="0" marB="0" horzOverflow="overflow">
                    <a:solidFill>
                      <a:schemeClr val="bg1"/>
                    </a:solidFill>
                  </a:tcPr>
                </a:tc>
                <a:extLst>
                  <a:ext uri="{0D108BD9-81ED-4DB2-BD59-A6C34878D82A}">
                    <a16:rowId xmlns:a16="http://schemas.microsoft.com/office/drawing/2014/main" val="10005"/>
                  </a:ext>
                </a:extLst>
              </a:tr>
              <a:tr h="403103">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a:ln>
                            <a:noFill/>
                          </a:ln>
                          <a:effectLst/>
                          <a:latin typeface="Calibri"/>
                          <a:cs typeface="Calibri"/>
                        </a:rPr>
                        <a:t>Fistule</a:t>
                      </a:r>
                      <a:endParaRPr kumimoji="0" lang="fr-FR" sz="2000" b="0" i="0" u="none" strike="noStrike" cap="none" normalizeH="0" baseline="0" dirty="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a:ln>
                            <a:noFill/>
                          </a:ln>
                          <a:effectLst/>
                          <a:latin typeface="Calibri"/>
                          <a:cs typeface="Calibri"/>
                        </a:rPr>
                        <a:t>Pensées/actes suicidaires</a:t>
                      </a:r>
                      <a:endParaRPr kumimoji="0" lang="fr-FR" sz="2000" b="0" i="0" u="none" strike="noStrike" cap="none" normalizeH="0" baseline="0" dirty="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a:ln>
                            <a:noFill/>
                          </a:ln>
                          <a:solidFill>
                            <a:schemeClr val="tx1"/>
                          </a:solidFill>
                          <a:effectLst/>
                          <a:latin typeface="Calibri"/>
                          <a:ea typeface="ＭＳ Ｐゴシック" pitchFamily="34" charset="-128"/>
                          <a:cs typeface="Calibri"/>
                        </a:rPr>
                        <a:t>Aggravation de la pauvreté</a:t>
                      </a:r>
                    </a:p>
                  </a:txBody>
                  <a:tcPr marL="68573" marR="68573" marT="0" marB="0" horzOverflow="overflow">
                    <a:solidFill>
                      <a:schemeClr val="bg1"/>
                    </a:solidFill>
                  </a:tcPr>
                </a:tc>
                <a:extLst>
                  <a:ext uri="{0D108BD9-81ED-4DB2-BD59-A6C34878D82A}">
                    <a16:rowId xmlns:a16="http://schemas.microsoft.com/office/drawing/2014/main" val="10006"/>
                  </a:ext>
                </a:extLst>
              </a:tr>
              <a:tr h="705599">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a:ln>
                            <a:noFill/>
                          </a:ln>
                          <a:solidFill>
                            <a:schemeClr val="tx1"/>
                          </a:solidFill>
                          <a:effectLst/>
                          <a:latin typeface="Calibri"/>
                          <a:ea typeface="Calibri" pitchFamily="34" charset="0"/>
                          <a:cs typeface="Calibri"/>
                        </a:rPr>
                        <a:t>Décès</a:t>
                      </a: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endParaRPr kumimoji="0" lang="fr-FR" sz="2000" b="0" i="0" u="none" strike="noStrike" cap="none" normalizeH="0" baseline="0" dirty="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dirty="0">
                          <a:ln>
                            <a:noFill/>
                          </a:ln>
                          <a:solidFill>
                            <a:schemeClr val="tx1"/>
                          </a:solidFill>
                          <a:effectLst/>
                          <a:latin typeface="Calibri"/>
                          <a:ea typeface="ＭＳ Ｐゴシック" pitchFamily="34" charset="-128"/>
                          <a:cs typeface="Calibri"/>
                        </a:rPr>
                        <a:t>Risque de </a:t>
                      </a:r>
                      <a:r>
                        <a:rPr kumimoji="0" lang="fr-FR" sz="2000" b="0" i="0" u="none" strike="noStrike" cap="none" normalizeH="0" baseline="0" dirty="0" err="1">
                          <a:ln>
                            <a:noFill/>
                          </a:ln>
                          <a:solidFill>
                            <a:schemeClr val="tx1"/>
                          </a:solidFill>
                          <a:effectLst/>
                          <a:latin typeface="Calibri"/>
                          <a:ea typeface="ＭＳ Ｐゴシック" pitchFamily="34" charset="-128"/>
                          <a:cs typeface="Calibri"/>
                        </a:rPr>
                        <a:t>revictimisation</a:t>
                      </a:r>
                      <a:endParaRPr kumimoji="0" lang="fr-FR" sz="2000" b="0" i="0" u="none" strike="noStrike" cap="none" normalizeH="0" baseline="0" dirty="0">
                        <a:ln>
                          <a:noFill/>
                        </a:ln>
                        <a:solidFill>
                          <a:schemeClr val="tx1"/>
                        </a:solidFill>
                        <a:effectLst/>
                        <a:latin typeface="Calibri"/>
                        <a:ea typeface="ＭＳ Ｐゴシック" pitchFamily="34" charset="-128"/>
                        <a:cs typeface="Calibri"/>
                      </a:endParaRPr>
                    </a:p>
                  </a:txBody>
                  <a:tcPr marL="68573" marR="68573" marT="0" marB="0" horzOverflow="overflow">
                    <a:solidFill>
                      <a:schemeClr val="bg1"/>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4107696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11397" y="332285"/>
            <a:ext cx="5683392"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l" rtl="0"/>
            <a:r>
              <a:rPr lang="fr-FR" b="0" i="0" u="none" baseline="0"/>
              <a:t>VBG et VCFF</a:t>
            </a:r>
            <a:endParaRPr lang="fr-FR" sz="2800" dirty="0"/>
          </a:p>
        </p:txBody>
      </p:sp>
      <p:sp>
        <p:nvSpPr>
          <p:cNvPr id="5" name="Title 1"/>
          <p:cNvSpPr txBox="1">
            <a:spLocks/>
          </p:cNvSpPr>
          <p:nvPr/>
        </p:nvSpPr>
        <p:spPr>
          <a:xfrm>
            <a:off x="2396132" y="1647318"/>
            <a:ext cx="7864490" cy="4574550"/>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l" rtl="0"/>
            <a:r>
              <a:rPr lang="fr-FR" sz="2700" b="0" i="0" u="none" baseline="0"/>
              <a:t>Déclaration des Nations Unies sur l'élimination de la violence à l'égard des femmes (1993) :</a:t>
            </a:r>
          </a:p>
          <a:p>
            <a:pPr lvl="2" algn="l" rtl="0">
              <a:lnSpc>
                <a:spcPct val="120000"/>
              </a:lnSpc>
              <a:buFont typeface="Wingdings" charset="0"/>
              <a:buNone/>
            </a:pPr>
            <a:endParaRPr lang="fr-FR" sz="1400" dirty="0"/>
          </a:p>
          <a:p>
            <a:pPr marL="517525" lvl="2" algn="l" rtl="0">
              <a:lnSpc>
                <a:spcPct val="120000"/>
              </a:lnSpc>
            </a:pPr>
            <a:r>
              <a:rPr lang="fr-FR" sz="2400" b="0" i="0" u="none" baseline="0"/>
              <a:t>« La violence contre les femmes est une manifestation des rapports de pouvoir historiquement inégaux entre les hommes et les femmes, qui ont mené à une situation où l'homme domine la femme, adopte envers elle une attitude discriminatoire et l'empêche de s'épanouir pleinement.</a:t>
            </a:r>
            <a:r>
              <a:rPr lang="fr-FR" sz="2400" b="0" i="0" u="none" baseline="0">
                <a:latin typeface="Arial"/>
              </a:rPr>
              <a:t> »</a:t>
            </a:r>
            <a:endParaRPr lang="fr-FR" sz="2400" dirty="0"/>
          </a:p>
          <a:p>
            <a:endParaRPr lang="fr-FR" sz="1600" b="1" dirty="0">
              <a:solidFill>
                <a:srgbClr val="000000"/>
              </a:solidFill>
            </a:endParaRPr>
          </a:p>
          <a:p>
            <a:pPr marL="285750" indent="-285750" algn="l" rtl="0">
              <a:buFont typeface="Wingdings" charset="0"/>
              <a:buChar char="Ø"/>
            </a:pPr>
            <a:endParaRPr lang="fr-FR" sz="1600" b="1" dirty="0">
              <a:solidFill>
                <a:srgbClr val="000000"/>
              </a:solidFill>
            </a:endParaRPr>
          </a:p>
        </p:txBody>
      </p:sp>
    </p:spTree>
    <p:extLst>
      <p:ext uri="{BB962C8B-B14F-4D97-AF65-F5344CB8AC3E}">
        <p14:creationId xmlns:p14="http://schemas.microsoft.com/office/powerpoint/2010/main" val="36697788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32574" y="163730"/>
            <a:ext cx="9278326"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l" rtl="0"/>
            <a:r>
              <a:rPr lang="fr-FR" sz="3800" b="0" i="0" u="none" baseline="0" dirty="0"/>
              <a:t>Les hommes et les garçons peuvent-ils être victime de VBG ?</a:t>
            </a:r>
            <a:endParaRPr lang="fr-FR" sz="3800" dirty="0"/>
          </a:p>
        </p:txBody>
      </p:sp>
      <p:sp>
        <p:nvSpPr>
          <p:cNvPr id="5" name="Title 1"/>
          <p:cNvSpPr txBox="1">
            <a:spLocks/>
          </p:cNvSpPr>
          <p:nvPr/>
        </p:nvSpPr>
        <p:spPr>
          <a:xfrm>
            <a:off x="1732574" y="1583548"/>
            <a:ext cx="8628936" cy="3898539"/>
          </a:xfrm>
          <a:prstGeom prst="rect">
            <a:avLst/>
          </a:prstGeom>
        </p:spPr>
        <p:txBody>
          <a:bodyPr vert="horz" lIns="91440" tIns="45720" rIns="91440" bIns="45720" rtlCol="0" anchor="t">
            <a:no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marL="285750" indent="-285750" algn="l" rtl="0">
              <a:buFont typeface="Arial"/>
              <a:buChar char="•"/>
            </a:pPr>
            <a:r>
              <a:rPr lang="fr-FR" sz="2300" b="0" i="0" u="none" baseline="0" dirty="0">
                <a:solidFill>
                  <a:srgbClr val="000000"/>
                </a:solidFill>
              </a:rPr>
              <a:t>Les vulnérabilités liées au genre peuvent exposer QUICONQUE (hommes, femmes, garçons et filles) à un risque accru de violence.</a:t>
            </a:r>
            <a:r>
              <a:rPr lang="fr-FR" sz="2300" b="0" i="0" u="none" dirty="0">
                <a:solidFill>
                  <a:srgbClr val="000000"/>
                </a:solidFill>
              </a:rPr>
              <a:t> </a:t>
            </a:r>
            <a:r>
              <a:rPr lang="fr-FR" sz="2300" b="0" i="0" u="none" baseline="0" dirty="0">
                <a:solidFill>
                  <a:srgbClr val="000000"/>
                </a:solidFill>
              </a:rPr>
              <a:t>Les travailleurs humanitaires doivent veiller à ce que </a:t>
            </a:r>
            <a:r>
              <a:rPr lang="fr-FR" sz="2300" b="0" i="1" u="none" baseline="0" dirty="0">
                <a:solidFill>
                  <a:srgbClr val="000000"/>
                </a:solidFill>
              </a:rPr>
              <a:t>tous</a:t>
            </a:r>
            <a:r>
              <a:rPr lang="fr-FR" sz="2300" b="0" i="0" u="none" baseline="0" dirty="0">
                <a:solidFill>
                  <a:srgbClr val="000000"/>
                </a:solidFill>
              </a:rPr>
              <a:t> les survivant(e)s bénéficient de soins et d'assistance.</a:t>
            </a:r>
            <a:endParaRPr lang="fr-FR" sz="2300" dirty="0">
              <a:solidFill>
                <a:srgbClr val="000000"/>
              </a:solidFill>
            </a:endParaRPr>
          </a:p>
          <a:p>
            <a:pPr marL="285750" indent="-285750" algn="l" rtl="0">
              <a:buFont typeface="Arial"/>
              <a:buChar char="•"/>
            </a:pPr>
            <a:r>
              <a:rPr lang="fr-FR" sz="2300" b="0" i="0" u="none" baseline="0" dirty="0">
                <a:solidFill>
                  <a:schemeClr val="tx1"/>
                </a:solidFill>
              </a:rPr>
              <a:t>Les contextes, causes et conséquences de la violence sont différents selon qu'elle est dirigée contre les femmes et les filles ou les hommes et les garçons. </a:t>
            </a:r>
            <a:r>
              <a:rPr lang="fr-FR" sz="2300" b="1" i="0" u="none" baseline="0" dirty="0">
                <a:solidFill>
                  <a:schemeClr val="tx1"/>
                </a:solidFill>
              </a:rPr>
              <a:t>Les analyses des risques tenant compte du genre sont cruciales pour éclairer les programmes. </a:t>
            </a:r>
            <a:endParaRPr lang="fr-FR" sz="2300" dirty="0">
              <a:solidFill>
                <a:srgbClr val="000000"/>
              </a:solidFill>
            </a:endParaRPr>
          </a:p>
          <a:p>
            <a:pPr marL="285750" indent="-285750" algn="l" rtl="0">
              <a:buFont typeface="Arial"/>
              <a:buChar char="•"/>
            </a:pPr>
            <a:r>
              <a:rPr lang="fr-FR" sz="2300" b="0" i="0" u="none" baseline="0" dirty="0">
                <a:solidFill>
                  <a:srgbClr val="000000"/>
                </a:solidFill>
              </a:rPr>
              <a:t>Les Directives reconnaissent que la vulnérabilité des femmes, des filles et d'autres populations particulières est plus élevée face à la VBG et donnent des conseils ciblés pour atténuer ces vulnérabilités, y compris par des stratégies promouvant l'égalité entre les genres.</a:t>
            </a:r>
          </a:p>
        </p:txBody>
      </p:sp>
    </p:spTree>
    <p:extLst>
      <p:ext uri="{BB962C8B-B14F-4D97-AF65-F5344CB8AC3E}">
        <p14:creationId xmlns:p14="http://schemas.microsoft.com/office/powerpoint/2010/main" val="15776325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11397" y="332285"/>
            <a:ext cx="5683392"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l" rtl="0"/>
            <a:r>
              <a:rPr lang="fr-FR" b="0" i="0" u="none" baseline="0"/>
              <a:t>VBG, VCFF, VCHG</a:t>
            </a:r>
            <a:endParaRPr lang="fr-FR" sz="2800" dirty="0"/>
          </a:p>
        </p:txBody>
      </p:sp>
      <p:sp>
        <p:nvSpPr>
          <p:cNvPr id="5" name="Title 1"/>
          <p:cNvSpPr txBox="1">
            <a:spLocks/>
          </p:cNvSpPr>
          <p:nvPr/>
        </p:nvSpPr>
        <p:spPr>
          <a:xfrm>
            <a:off x="2011397" y="1329265"/>
            <a:ext cx="7864490" cy="4574550"/>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lvl="2" algn="l" rtl="0">
              <a:lnSpc>
                <a:spcPct val="120000"/>
              </a:lnSpc>
              <a:buFont typeface="Wingdings" charset="0"/>
              <a:buNone/>
            </a:pPr>
            <a:endParaRPr lang="fr-FR" sz="1400" dirty="0"/>
          </a:p>
          <a:p>
            <a:pPr marL="860425" lvl="2" indent="-342900" algn="l" rtl="0">
              <a:lnSpc>
                <a:spcPct val="120000"/>
              </a:lnSpc>
              <a:buFont typeface="Arial"/>
              <a:buChar char="•"/>
            </a:pPr>
            <a:r>
              <a:rPr lang="fr-FR" sz="2800" b="0" i="0" u="none" baseline="0" dirty="0"/>
              <a:t>Dans le cadre de votre travail, pouvez-vous donner des exemples d'activités visant spécifiquement la VBG contre les femmes et les filles ?</a:t>
            </a:r>
          </a:p>
          <a:p>
            <a:pPr marL="860425" lvl="2" indent="-342900" algn="l" rtl="0">
              <a:lnSpc>
                <a:spcPct val="120000"/>
              </a:lnSpc>
              <a:buFont typeface="Arial"/>
              <a:buChar char="•"/>
            </a:pPr>
            <a:endParaRPr lang="fr-FR" sz="2400" dirty="0"/>
          </a:p>
          <a:p>
            <a:pPr marL="860425" lvl="2" indent="-342900" algn="l" rtl="0">
              <a:lnSpc>
                <a:spcPct val="120000"/>
              </a:lnSpc>
              <a:buFont typeface="Arial"/>
              <a:buChar char="•"/>
            </a:pPr>
            <a:r>
              <a:rPr lang="fr-FR" sz="2800" b="0" i="0" u="none" baseline="0" dirty="0"/>
              <a:t>Dans le cadre de votre travail, pouvez-vous donner des exemples d'activités visant spécifiquement la VBG contre les hommes et les garçons ?</a:t>
            </a:r>
          </a:p>
          <a:p>
            <a:endParaRPr lang="fr-FR" sz="1600" b="1" dirty="0">
              <a:solidFill>
                <a:srgbClr val="000000"/>
              </a:solidFill>
            </a:endParaRPr>
          </a:p>
          <a:p>
            <a:pPr marL="285750" indent="-285750" algn="l" rtl="0">
              <a:buFont typeface="Wingdings" charset="0"/>
              <a:buChar char="Ø"/>
            </a:pPr>
            <a:endParaRPr lang="fr-FR" sz="1600" b="1" dirty="0">
              <a:solidFill>
                <a:srgbClr val="000000"/>
              </a:solidFill>
            </a:endParaRPr>
          </a:p>
        </p:txBody>
      </p:sp>
    </p:spTree>
    <p:extLst>
      <p:ext uri="{BB962C8B-B14F-4D97-AF65-F5344CB8AC3E}">
        <p14:creationId xmlns:p14="http://schemas.microsoft.com/office/powerpoint/2010/main" val="3821926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11396" y="577077"/>
            <a:ext cx="8320136"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l" rtl="0"/>
            <a:r>
              <a:rPr lang="fr-FR" b="0" i="0" u="none" baseline="0" dirty="0"/>
              <a:t>Concepts fondamentaux pour comprendre la VBG</a:t>
            </a:r>
            <a:endParaRPr lang="fr-FR" sz="2800" dirty="0"/>
          </a:p>
        </p:txBody>
      </p:sp>
      <p:sp>
        <p:nvSpPr>
          <p:cNvPr id="5" name="Title 1"/>
          <p:cNvSpPr txBox="1">
            <a:spLocks/>
          </p:cNvSpPr>
          <p:nvPr/>
        </p:nvSpPr>
        <p:spPr>
          <a:xfrm>
            <a:off x="2461374" y="1851813"/>
            <a:ext cx="7228679" cy="3622575"/>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marL="457200" indent="-457200" algn="l" rtl="0">
              <a:buFont typeface="Arial"/>
              <a:buChar char="•"/>
            </a:pPr>
            <a:r>
              <a:rPr lang="fr-FR" sz="3000" b="0" i="0" u="none" baseline="0">
                <a:solidFill>
                  <a:schemeClr val="tx1"/>
                </a:solidFill>
              </a:rPr>
              <a:t>Sexe et genre</a:t>
            </a:r>
          </a:p>
          <a:p>
            <a:pPr marL="457200" indent="-457200" algn="l" rtl="0">
              <a:buFont typeface="Arial"/>
              <a:buChar char="•"/>
            </a:pPr>
            <a:r>
              <a:rPr lang="fr-FR" sz="3000" b="0" i="0" u="none" baseline="0">
                <a:solidFill>
                  <a:schemeClr val="tx1"/>
                </a:solidFill>
              </a:rPr>
              <a:t>Droits humains</a:t>
            </a:r>
          </a:p>
          <a:p>
            <a:pPr marL="457200" indent="-457200" algn="l" rtl="0">
              <a:buFont typeface="Arial"/>
              <a:buChar char="•"/>
            </a:pPr>
            <a:r>
              <a:rPr lang="fr-FR" sz="3000" b="0" i="0" u="none" baseline="0">
                <a:solidFill>
                  <a:schemeClr val="tx1"/>
                </a:solidFill>
              </a:rPr>
              <a:t>Pouvoir</a:t>
            </a:r>
          </a:p>
          <a:p>
            <a:pPr marL="457200" indent="-457200" algn="l" rtl="0">
              <a:buFont typeface="Arial"/>
              <a:buChar char="•"/>
            </a:pPr>
            <a:r>
              <a:rPr lang="fr-FR" sz="3000" b="0" i="0" u="none" baseline="0">
                <a:solidFill>
                  <a:schemeClr val="tx1"/>
                </a:solidFill>
              </a:rPr>
              <a:t>Violence</a:t>
            </a:r>
          </a:p>
          <a:p>
            <a:pPr marL="457200" indent="-457200" algn="l" rtl="0">
              <a:buFont typeface="Arial"/>
              <a:buChar char="•"/>
            </a:pPr>
            <a:r>
              <a:rPr lang="fr-FR" sz="3000" b="0" i="0" u="none" baseline="0">
                <a:solidFill>
                  <a:schemeClr val="tx1"/>
                </a:solidFill>
              </a:rPr>
              <a:t>Préjudice</a:t>
            </a:r>
          </a:p>
          <a:p>
            <a:pPr marL="457200" indent="-457200" algn="l" rtl="0">
              <a:buFont typeface="Arial"/>
              <a:buChar char="•"/>
            </a:pPr>
            <a:r>
              <a:rPr lang="fr-FR" sz="3000" b="0" i="0" u="none" baseline="0">
                <a:solidFill>
                  <a:schemeClr val="tx1"/>
                </a:solidFill>
              </a:rPr>
              <a:t>Consentement</a:t>
            </a:r>
          </a:p>
        </p:txBody>
      </p:sp>
    </p:spTree>
    <p:extLst>
      <p:ext uri="{BB962C8B-B14F-4D97-AF65-F5344CB8AC3E}">
        <p14:creationId xmlns:p14="http://schemas.microsoft.com/office/powerpoint/2010/main" val="28144010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1910" y="388917"/>
            <a:ext cx="5683392" cy="812799"/>
          </a:xfrm>
        </p:spPr>
        <p:txBody>
          <a:bodyPr/>
          <a:lstStyle/>
          <a:p>
            <a:pPr algn="l" rtl="0"/>
            <a:r>
              <a:rPr lang="fr-FR" b="0" i="0" u="none" baseline="0"/>
              <a:t>VBG et VCFF, suite</a:t>
            </a:r>
            <a:endParaRPr lang="fr-FR" dirty="0"/>
          </a:p>
        </p:txBody>
      </p:sp>
      <p:sp>
        <p:nvSpPr>
          <p:cNvPr id="3" name="Rectangle 2"/>
          <p:cNvSpPr/>
          <p:nvPr/>
        </p:nvSpPr>
        <p:spPr>
          <a:xfrm>
            <a:off x="2276528" y="1262874"/>
            <a:ext cx="8089677" cy="5755422"/>
          </a:xfrm>
          <a:prstGeom prst="rect">
            <a:avLst/>
          </a:prstGeom>
        </p:spPr>
        <p:txBody>
          <a:bodyPr wrap="square">
            <a:spAutoFit/>
          </a:bodyPr>
          <a:lstStyle/>
          <a:p>
            <a:pPr marL="285750" indent="-285750" algn="l" rtl="0">
              <a:lnSpc>
                <a:spcPct val="90000"/>
              </a:lnSpc>
              <a:buFont typeface="Arial"/>
              <a:buChar char="•"/>
            </a:pPr>
            <a:r>
              <a:rPr lang="fr-FR" sz="2000" b="0" i="0" u="none" baseline="0" dirty="0">
                <a:ea typeface="ＭＳ Ｐゴシック" pitchFamily="34" charset="-128"/>
              </a:rPr>
              <a:t>La violence est à la fois une </a:t>
            </a:r>
            <a:r>
              <a:rPr lang="fr-FR" sz="2000" b="0" i="1" u="none" baseline="0" dirty="0">
                <a:ea typeface="ＭＳ Ｐゴシック" pitchFamily="34" charset="-128"/>
              </a:rPr>
              <a:t>cause</a:t>
            </a:r>
            <a:r>
              <a:rPr lang="fr-FR" sz="2000" b="0" i="0" u="none" baseline="0" dirty="0">
                <a:ea typeface="ＭＳ Ｐゴシック" pitchFamily="34" charset="-128"/>
              </a:rPr>
              <a:t> et une </a:t>
            </a:r>
            <a:r>
              <a:rPr lang="fr-FR" sz="2000" b="0" i="1" u="none" baseline="0" dirty="0">
                <a:ea typeface="ＭＳ Ｐゴシック" pitchFamily="34" charset="-128"/>
              </a:rPr>
              <a:t>conséquence</a:t>
            </a:r>
            <a:r>
              <a:rPr lang="fr-FR" sz="2000" b="0" i="0" u="none" baseline="0" dirty="0">
                <a:ea typeface="ＭＳ Ｐゴシック" pitchFamily="34" charset="-128"/>
              </a:rPr>
              <a:t> du statut inférieur des femmes sur le plan politique, économique et social.</a:t>
            </a:r>
          </a:p>
          <a:p>
            <a:pPr algn="l" rtl="0">
              <a:lnSpc>
                <a:spcPct val="90000"/>
              </a:lnSpc>
            </a:pPr>
            <a:endParaRPr lang="fr-FR" sz="2000" dirty="0">
              <a:ea typeface="ＭＳ Ｐゴシック" pitchFamily="34" charset="-128"/>
            </a:endParaRPr>
          </a:p>
          <a:p>
            <a:pPr marL="285750" indent="-285750" algn="l" rtl="0">
              <a:buFont typeface="Arial"/>
              <a:buChar char="•"/>
            </a:pPr>
            <a:r>
              <a:rPr lang="fr-FR" sz="2000" b="0" i="0" u="none" baseline="0" dirty="0"/>
              <a:t>Les hommes et les garçons peuvent également être exposés à la violence basée sur le genre mais, en raison du </a:t>
            </a:r>
            <a:r>
              <a:rPr lang="fr-FR" sz="2000" b="1" i="0" u="none" baseline="0" dirty="0"/>
              <a:t>statut inférieur des femmes</a:t>
            </a:r>
            <a:r>
              <a:rPr lang="fr-FR" sz="2000" b="0" i="0" u="none" baseline="0" dirty="0"/>
              <a:t> dans quasiment toutes les régions du monde, elles en sont la cible </a:t>
            </a:r>
            <a:r>
              <a:rPr lang="fr-FR" sz="2000" b="1" i="0" u="none" baseline="0" dirty="0"/>
              <a:t>principale</a:t>
            </a:r>
            <a:r>
              <a:rPr lang="fr-FR" sz="2000" b="0" i="0" u="none" baseline="0" dirty="0"/>
              <a:t>.</a:t>
            </a:r>
          </a:p>
          <a:p>
            <a:pPr marL="285750" indent="-285750" algn="l" rtl="0">
              <a:buFont typeface="Arial"/>
              <a:buChar char="•"/>
            </a:pPr>
            <a:endParaRPr lang="fr-FR" sz="2000" dirty="0"/>
          </a:p>
          <a:p>
            <a:pPr marL="285750" indent="-285750" algn="l" rtl="0">
              <a:buFont typeface="Arial"/>
              <a:buChar char="•"/>
            </a:pPr>
            <a:r>
              <a:rPr lang="fr-FR" sz="2000" b="0" i="0" u="none" baseline="0" dirty="0"/>
              <a:t>En règle générale, les hommes exercent plus de pouvoir dans les sociétés du monde entier : physique, économique, juridique ; et :</a:t>
            </a:r>
          </a:p>
          <a:p>
            <a:pPr marL="285750" indent="-285750" algn="l" rtl="0">
              <a:buFont typeface="Arial"/>
              <a:buChar char="•"/>
            </a:pPr>
            <a:endParaRPr lang="fr-FR" sz="2000" dirty="0"/>
          </a:p>
          <a:p>
            <a:pPr marL="742950" lvl="1" indent="-285750" algn="l" rtl="0">
              <a:buFont typeface="Arial"/>
              <a:buChar char="•"/>
            </a:pPr>
            <a:r>
              <a:rPr lang="fr-FR" sz="2000" b="0" i="0" u="none" baseline="0" dirty="0"/>
              <a:t>ils ont un meilleur accès aux ressources, sur lesquelles ils exercent un plus grand contrôle</a:t>
            </a:r>
          </a:p>
          <a:p>
            <a:pPr marL="742950" lvl="1" indent="-285750" algn="l" rtl="0">
              <a:buFont typeface="Arial"/>
              <a:buChar char="•"/>
            </a:pPr>
            <a:r>
              <a:rPr lang="fr-FR" sz="2000" b="0" i="0" u="none" baseline="0" dirty="0"/>
              <a:t>ils ont plus d'opportunités</a:t>
            </a:r>
          </a:p>
          <a:p>
            <a:pPr marL="742950" lvl="1" indent="-285750" algn="l" rtl="0">
              <a:buFont typeface="Arial"/>
              <a:buChar char="•"/>
            </a:pPr>
            <a:r>
              <a:rPr lang="fr-FR" sz="2000" b="0" i="0" u="none" baseline="0" dirty="0"/>
              <a:t>ils ont une plus grande liberté économique, y compris la liberté de s'éloigner de la violence </a:t>
            </a:r>
          </a:p>
          <a:p>
            <a:endParaRPr lang="fr-FR" sz="2000" dirty="0">
              <a:solidFill>
                <a:srgbClr val="000000"/>
              </a:solidFill>
            </a:endParaRPr>
          </a:p>
          <a:p>
            <a:pPr marL="285750" indent="-285750" algn="l" rtl="0">
              <a:lnSpc>
                <a:spcPct val="90000"/>
              </a:lnSpc>
              <a:buFont typeface="Arial"/>
              <a:buChar char="•"/>
            </a:pPr>
            <a:endParaRPr lang="fr-FR" sz="2000" dirty="0">
              <a:ea typeface="ＭＳ Ｐゴシック" pitchFamily="34" charset="-128"/>
            </a:endParaRPr>
          </a:p>
          <a:p>
            <a:pPr marL="285750" indent="-285750" algn="l" rtl="0">
              <a:lnSpc>
                <a:spcPct val="90000"/>
              </a:lnSpc>
              <a:buFont typeface="Arial"/>
              <a:buChar char="•"/>
            </a:pPr>
            <a:endParaRPr lang="fr-FR" sz="2000" dirty="0">
              <a:ea typeface="ＭＳ Ｐゴシック" pitchFamily="34" charset="-128"/>
            </a:endParaRPr>
          </a:p>
          <a:p>
            <a:pPr marL="285750" indent="-285750" algn="l" rtl="0">
              <a:lnSpc>
                <a:spcPct val="90000"/>
              </a:lnSpc>
              <a:buFont typeface="Arial"/>
              <a:buChar char="•"/>
            </a:pPr>
            <a:endParaRPr lang="fr-FR" sz="2000" dirty="0">
              <a:ea typeface="ＭＳ Ｐゴシック" pitchFamily="34" charset="-128"/>
            </a:endParaRPr>
          </a:p>
        </p:txBody>
      </p:sp>
    </p:spTree>
    <p:extLst>
      <p:ext uri="{BB962C8B-B14F-4D97-AF65-F5344CB8AC3E}">
        <p14:creationId xmlns:p14="http://schemas.microsoft.com/office/powerpoint/2010/main" val="2405386684"/>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1397" y="357557"/>
            <a:ext cx="5683392" cy="812799"/>
          </a:xfrm>
        </p:spPr>
        <p:txBody>
          <a:bodyPr/>
          <a:lstStyle/>
          <a:p>
            <a:pPr algn="l" rtl="0"/>
            <a:r>
              <a:rPr lang="fr-FR" b="0" i="0" u="none" baseline="0"/>
              <a:t>Les enfants et la VBG</a:t>
            </a:r>
            <a:endParaRPr lang="fr-FR" dirty="0"/>
          </a:p>
        </p:txBody>
      </p:sp>
      <p:sp>
        <p:nvSpPr>
          <p:cNvPr id="3" name="Content Placeholder 2"/>
          <p:cNvSpPr txBox="1">
            <a:spLocks/>
          </p:cNvSpPr>
          <p:nvPr/>
        </p:nvSpPr>
        <p:spPr>
          <a:xfrm>
            <a:off x="2011397" y="1532127"/>
            <a:ext cx="8229600" cy="4876800"/>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rtl="0"/>
            <a:r>
              <a:rPr lang="fr-FR" sz="2800" b="0" i="0" u="none" baseline="0"/>
              <a:t>Selon qu'il s'agit d'un garçon ou d'une fille, un enfant est vulnérable à des formes particulières de violence. </a:t>
            </a:r>
          </a:p>
          <a:p>
            <a:pPr marL="0" indent="0" algn="l" rtl="0">
              <a:buNone/>
            </a:pPr>
            <a:endParaRPr lang="fr-FR" dirty="0"/>
          </a:p>
          <a:p>
            <a:pPr algn="l" rtl="0"/>
            <a:r>
              <a:rPr lang="fr-FR" sz="2800" b="0" i="0" u="none" baseline="0"/>
              <a:t>La violence est assimilée par les individus par le biais de la socialisation jusqu'à faire partie des normes et des attentes sociales relatives à la masculinité et à la féminité, au sexe et à la sexualité et au sentiment de supériorité des hommes. </a:t>
            </a:r>
            <a:endParaRPr lang="fr-FR" sz="2800" dirty="0"/>
          </a:p>
          <a:p>
            <a:endParaRPr lang="fr-FR" dirty="0"/>
          </a:p>
          <a:p>
            <a:endParaRPr lang="fr-FR" dirty="0"/>
          </a:p>
        </p:txBody>
      </p:sp>
    </p:spTree>
    <p:extLst>
      <p:ext uri="{BB962C8B-B14F-4D97-AF65-F5344CB8AC3E}">
        <p14:creationId xmlns:p14="http://schemas.microsoft.com/office/powerpoint/2010/main" val="12731310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rtl="0"/>
            <a:r>
              <a:rPr lang="fr-FR" b="0" i="0" u="none" baseline="0"/>
              <a:t>Les garçons et la violence</a:t>
            </a:r>
            <a:endParaRPr lang="fr-FR" dirty="0"/>
          </a:p>
        </p:txBody>
      </p:sp>
      <p:sp>
        <p:nvSpPr>
          <p:cNvPr id="3" name="Content Placeholder 2"/>
          <p:cNvSpPr txBox="1">
            <a:spLocks/>
          </p:cNvSpPr>
          <p:nvPr/>
        </p:nvSpPr>
        <p:spPr>
          <a:xfrm>
            <a:off x="1981200" y="1600201"/>
            <a:ext cx="8229600" cy="452596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rtl="0">
              <a:spcBef>
                <a:spcPts val="0"/>
              </a:spcBef>
            </a:pPr>
            <a:r>
              <a:rPr lang="fr-FR" sz="2800" b="0" i="0" u="none" baseline="0"/>
              <a:t>Ils sont plus susceptibles de subir des châtiments physiques sévères au sein de leur famille ou à l'école ; également de violence entre pairs, perpétrée par d'autres garçons.</a:t>
            </a:r>
            <a:r>
              <a:rPr lang="fr-FR" b="0" i="0" u="none" baseline="0"/>
              <a:t> </a:t>
            </a:r>
          </a:p>
          <a:p>
            <a:pPr marL="0" indent="0" algn="l" rtl="0">
              <a:buNone/>
            </a:pPr>
            <a:endParaRPr lang="fr-FR" sz="2200" dirty="0"/>
          </a:p>
          <a:p>
            <a:pPr algn="l" rtl="0"/>
            <a:r>
              <a:rPr lang="fr-FR" sz="2800" b="0" i="0" u="none" baseline="0"/>
              <a:t>Ils sont plus exposés que les filles au risque d'être les auteurs de violences.</a:t>
            </a:r>
          </a:p>
          <a:p>
            <a:pPr marL="0" indent="0" algn="l" rtl="0">
              <a:buNone/>
            </a:pPr>
            <a:endParaRPr lang="fr-FR" dirty="0"/>
          </a:p>
          <a:p>
            <a:endParaRPr lang="fr-FR" dirty="0"/>
          </a:p>
        </p:txBody>
      </p:sp>
    </p:spTree>
    <p:extLst>
      <p:ext uri="{BB962C8B-B14F-4D97-AF65-F5344CB8AC3E}">
        <p14:creationId xmlns:p14="http://schemas.microsoft.com/office/powerpoint/2010/main" val="78932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383023"/>
            <a:ext cx="5683392" cy="812799"/>
          </a:xfrm>
        </p:spPr>
        <p:txBody>
          <a:bodyPr/>
          <a:lstStyle/>
          <a:p>
            <a:pPr algn="l" rtl="0"/>
            <a:r>
              <a:rPr lang="fr-FR" b="0" i="0" u="none" baseline="0"/>
              <a:t>Les filles et la violence</a:t>
            </a:r>
            <a:endParaRPr lang="fr-FR" dirty="0"/>
          </a:p>
        </p:txBody>
      </p:sp>
      <p:sp>
        <p:nvSpPr>
          <p:cNvPr id="3" name="Content Placeholder 2"/>
          <p:cNvSpPr txBox="1">
            <a:spLocks/>
          </p:cNvSpPr>
          <p:nvPr/>
        </p:nvSpPr>
        <p:spPr>
          <a:xfrm>
            <a:off x="1981200" y="1370866"/>
            <a:ext cx="8229600" cy="4525963"/>
          </a:xfrm>
          <a:prstGeom prst="rect">
            <a:avLst/>
          </a:prstGeom>
        </p:spPr>
        <p:txBody>
          <a:bodyPr>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rtl="0"/>
            <a:r>
              <a:rPr lang="fr-FR" sz="2800" b="0" i="0" u="none" baseline="0"/>
              <a:t>Elles sont plus exposées que les garçons aux risques d'infanticide, de violence sexuelle, de négligence éducative et nutritionnelle, de prostitution forcée et de MGF.</a:t>
            </a:r>
            <a:r>
              <a:rPr lang="fr-FR" b="0" i="0" u="none" baseline="0"/>
              <a:t> </a:t>
            </a:r>
          </a:p>
          <a:p>
            <a:pPr marL="0" indent="0" algn="l" rtl="0">
              <a:buNone/>
            </a:pPr>
            <a:endParaRPr lang="fr-FR" sz="1300" dirty="0"/>
          </a:p>
          <a:p>
            <a:pPr algn="l" rtl="0"/>
            <a:r>
              <a:rPr lang="fr-FR" sz="2800" b="0" i="0" u="none" baseline="0"/>
              <a:t>Elles sont exposées à des risques car, au sein de leur famille et de leur communauté, leur pouvoir et leur statut sont les plus bas, de même que leur degré de contrôle sur leur propre corps et sur les ressources.</a:t>
            </a:r>
            <a:endParaRPr lang="fr-FR" dirty="0"/>
          </a:p>
          <a:p>
            <a:pPr marL="0" indent="0" algn="l" rtl="0">
              <a:buNone/>
            </a:pPr>
            <a:endParaRPr lang="fr-FR" sz="1300" dirty="0"/>
          </a:p>
          <a:p>
            <a:pPr algn="l" rtl="0"/>
            <a:r>
              <a:rPr lang="fr-FR" sz="2800" b="0" i="0" u="none" baseline="0"/>
              <a:t>Elles sont en situation d'impuissance relative vis-à-vis des adultes, mais également vis-à-vis des personnes de sexe masculin, notamment les garçons.</a:t>
            </a:r>
            <a:r>
              <a:rPr lang="fr-FR" b="0" i="0" u="none" baseline="0"/>
              <a:t> </a:t>
            </a:r>
            <a:endParaRPr lang="fr-FR" dirty="0"/>
          </a:p>
          <a:p>
            <a:endParaRPr lang="fr-FR" dirty="0"/>
          </a:p>
        </p:txBody>
      </p:sp>
    </p:spTree>
    <p:extLst>
      <p:ext uri="{BB962C8B-B14F-4D97-AF65-F5344CB8AC3E}">
        <p14:creationId xmlns:p14="http://schemas.microsoft.com/office/powerpoint/2010/main" val="5407349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11397" y="577077"/>
            <a:ext cx="5683392"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l" rtl="0"/>
            <a:r>
              <a:rPr lang="fr-FR" b="0" i="0" u="none" baseline="0"/>
              <a:t>VBG et LGBTI</a:t>
            </a:r>
            <a:endParaRPr lang="fr-FR" sz="2800" dirty="0"/>
          </a:p>
        </p:txBody>
      </p:sp>
      <p:sp>
        <p:nvSpPr>
          <p:cNvPr id="5" name="Title 1"/>
          <p:cNvSpPr txBox="1">
            <a:spLocks/>
          </p:cNvSpPr>
          <p:nvPr/>
        </p:nvSpPr>
        <p:spPr>
          <a:xfrm>
            <a:off x="2423998" y="1438727"/>
            <a:ext cx="7228679" cy="4130291"/>
          </a:xfrm>
          <a:prstGeom prst="rect">
            <a:avLst/>
          </a:prstGeom>
        </p:spPr>
        <p:txBody>
          <a:bodyPr vert="horz" lIns="91440" tIns="45720" rIns="91440" bIns="45720" rtlCol="0" anchor="t">
            <a:normAutofit fontScale="85000" lnSpcReduction="10000"/>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endParaRPr lang="fr-FR" sz="2800" dirty="0">
              <a:solidFill>
                <a:srgbClr val="000000"/>
              </a:solidFill>
            </a:endParaRPr>
          </a:p>
          <a:p>
            <a:pPr marL="342900" indent="-342900" algn="l" rtl="0">
              <a:buFont typeface="Arial"/>
              <a:buChar char="•"/>
            </a:pPr>
            <a:r>
              <a:rPr lang="fr-FR" sz="2800" b="0" i="0" u="none" baseline="0">
                <a:solidFill>
                  <a:srgbClr val="000000"/>
                </a:solidFill>
              </a:rPr>
              <a:t>La violence contre une personne LGBTI est assimilable à une VBG lorsqu'elle est « motivée par un désir de punir ceux qui sont perçus comme défiant les normes sexospécifiques » (OHCHR, 2011). </a:t>
            </a:r>
          </a:p>
          <a:p>
            <a:pPr marL="171450" indent="-171450" algn="l" rtl="0">
              <a:buFont typeface="Arial"/>
              <a:buChar char="•"/>
            </a:pPr>
            <a:endParaRPr lang="fr-FR" sz="2800" dirty="0">
              <a:solidFill>
                <a:srgbClr val="000000"/>
              </a:solidFill>
            </a:endParaRPr>
          </a:p>
          <a:p>
            <a:pPr marL="342900" indent="-342900" algn="l" rtl="0">
              <a:buFont typeface="Arial"/>
              <a:buChar char="•"/>
            </a:pPr>
            <a:r>
              <a:rPr lang="fr-FR" sz="2800" b="0" i="0" u="none" baseline="0">
                <a:solidFill>
                  <a:srgbClr val="000000"/>
                </a:solidFill>
              </a:rPr>
              <a:t>Les hommes homosexuels et les femmes transgenre peuvent être particulièrement exposés à ce risque en raison des stéréotypes liés au genre.</a:t>
            </a:r>
          </a:p>
          <a:p>
            <a:pPr marL="342900" indent="-342900" algn="l" rtl="0">
              <a:buFont typeface="Arial"/>
              <a:buChar char="•"/>
            </a:pPr>
            <a:endParaRPr lang="fr-FR" sz="2800" dirty="0">
              <a:solidFill>
                <a:srgbClr val="000000"/>
              </a:solidFill>
            </a:endParaRPr>
          </a:p>
          <a:p>
            <a:pPr marL="342900" indent="-342900" algn="l" rtl="0">
              <a:buFont typeface="Arial"/>
              <a:buChar char="•"/>
            </a:pPr>
            <a:r>
              <a:rPr lang="fr-FR" sz="2800" b="0" i="0" u="none" baseline="0">
                <a:solidFill>
                  <a:srgbClr val="000000"/>
                </a:solidFill>
              </a:rPr>
              <a:t>De plus, les victimes LGBTI souffrent souvent d'une capacité limitée à accéder à une assistance.</a:t>
            </a:r>
            <a:endParaRPr lang="fr-FR" sz="2800" dirty="0">
              <a:solidFill>
                <a:srgbClr val="000000"/>
              </a:solidFill>
            </a:endParaRPr>
          </a:p>
          <a:p>
            <a:pPr marL="285750" indent="-285750" algn="l" rtl="0">
              <a:buFont typeface="Wingdings" charset="0"/>
              <a:buChar char="Ø"/>
            </a:pPr>
            <a:endParaRPr lang="fr-FR" sz="2800" b="1" dirty="0">
              <a:solidFill>
                <a:srgbClr val="000000"/>
              </a:solidFill>
            </a:endParaRPr>
          </a:p>
        </p:txBody>
      </p:sp>
    </p:spTree>
    <p:extLst>
      <p:ext uri="{BB962C8B-B14F-4D97-AF65-F5344CB8AC3E}">
        <p14:creationId xmlns:p14="http://schemas.microsoft.com/office/powerpoint/2010/main" val="40851837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1397" y="311795"/>
            <a:ext cx="5683392" cy="812799"/>
          </a:xfrm>
        </p:spPr>
        <p:txBody>
          <a:bodyPr/>
          <a:lstStyle/>
          <a:p>
            <a:pPr algn="l" rtl="0"/>
            <a:r>
              <a:rPr lang="fr-FR" b="0" i="0" u="none" baseline="0" dirty="0"/>
              <a:t>Synthèse de la VBG :</a:t>
            </a:r>
            <a:endParaRPr lang="fr-FR" dirty="0"/>
          </a:p>
        </p:txBody>
      </p:sp>
      <p:sp>
        <p:nvSpPr>
          <p:cNvPr id="3" name="Content Placeholder 2"/>
          <p:cNvSpPr txBox="1">
            <a:spLocks/>
          </p:cNvSpPr>
          <p:nvPr/>
        </p:nvSpPr>
        <p:spPr>
          <a:xfrm>
            <a:off x="2024063" y="1141123"/>
            <a:ext cx="8229600" cy="4860925"/>
          </a:xfrm>
          <a:prstGeom prst="rect">
            <a:avLst/>
          </a:prstGeom>
        </p:spPr>
        <p:txBody>
          <a:bodyPr>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rtl="0">
              <a:defRPr/>
            </a:pPr>
            <a:r>
              <a:rPr lang="fr-FR" sz="3000" b="0" i="0" u="none" baseline="0" dirty="0">
                <a:latin typeface="Calibri"/>
                <a:cs typeface="Calibri"/>
              </a:rPr>
              <a:t>Une violence </a:t>
            </a:r>
            <a:r>
              <a:rPr lang="fr-FR" sz="3000" b="0" i="0" u="none" baseline="0" dirty="0">
                <a:solidFill>
                  <a:srgbClr val="791E77"/>
                </a:solidFill>
                <a:latin typeface="Calibri"/>
                <a:cs typeface="Calibri"/>
              </a:rPr>
              <a:t>basée sur les relations de genre,</a:t>
            </a:r>
            <a:r>
              <a:rPr lang="fr-FR" sz="3000" b="0" i="0" u="none" baseline="0" dirty="0">
                <a:solidFill>
                  <a:srgbClr val="00B0F0"/>
                </a:solidFill>
                <a:latin typeface="Calibri"/>
                <a:cs typeface="Calibri"/>
              </a:rPr>
              <a:t> </a:t>
            </a:r>
            <a:r>
              <a:rPr lang="fr-FR" sz="3000" b="0" i="0" u="none" baseline="0" dirty="0">
                <a:latin typeface="Calibri"/>
                <a:cs typeface="Calibri"/>
              </a:rPr>
              <a:t>les rôles, les normes, les attentes, les limitations, etc.</a:t>
            </a:r>
          </a:p>
          <a:p>
            <a:pPr algn="l" rtl="0">
              <a:defRPr/>
            </a:pPr>
            <a:r>
              <a:rPr lang="fr-FR" sz="3000" b="0" i="0" u="none" baseline="0" dirty="0">
                <a:latin typeface="Calibri"/>
                <a:cs typeface="Calibri"/>
              </a:rPr>
              <a:t>Elle implique un </a:t>
            </a:r>
            <a:r>
              <a:rPr lang="fr-FR" sz="3000" b="0" i="0" u="none" baseline="0" dirty="0">
                <a:solidFill>
                  <a:srgbClr val="791E77"/>
                </a:solidFill>
                <a:latin typeface="Calibri"/>
                <a:cs typeface="Calibri"/>
              </a:rPr>
              <a:t>abus de pouvoir</a:t>
            </a:r>
            <a:r>
              <a:rPr lang="fr-FR" sz="3000" b="0" i="0" u="none" baseline="0" dirty="0">
                <a:latin typeface="Calibri"/>
                <a:cs typeface="Calibri"/>
              </a:rPr>
              <a:t>.</a:t>
            </a:r>
          </a:p>
          <a:p>
            <a:pPr algn="l" rtl="0">
              <a:defRPr/>
            </a:pPr>
            <a:r>
              <a:rPr lang="fr-FR" sz="3000" b="0" i="0" u="none" baseline="0" dirty="0">
                <a:latin typeface="Calibri"/>
                <a:cs typeface="Calibri"/>
              </a:rPr>
              <a:t>Elle implique un certain type de </a:t>
            </a:r>
            <a:r>
              <a:rPr lang="fr-FR" sz="3000" b="0" i="0" u="none" baseline="0" dirty="0">
                <a:solidFill>
                  <a:srgbClr val="791E77"/>
                </a:solidFill>
                <a:latin typeface="Calibri"/>
                <a:cs typeface="Calibri"/>
              </a:rPr>
              <a:t>force</a:t>
            </a:r>
            <a:r>
              <a:rPr lang="fr-FR" sz="3000" b="0" i="0" u="none" baseline="0" dirty="0">
                <a:latin typeface="Calibri"/>
                <a:cs typeface="Calibri"/>
              </a:rPr>
              <a:t>, y compris les menaces et la coercition, et se traduit par des </a:t>
            </a:r>
            <a:r>
              <a:rPr lang="fr-FR" sz="3000" b="0" i="0" u="none" baseline="0" dirty="0">
                <a:solidFill>
                  <a:srgbClr val="791E77"/>
                </a:solidFill>
                <a:latin typeface="Calibri"/>
                <a:cs typeface="Calibri"/>
              </a:rPr>
              <a:t>préjudices</a:t>
            </a:r>
            <a:r>
              <a:rPr lang="fr-FR" sz="3000" b="0" i="0" u="none" baseline="0" dirty="0">
                <a:latin typeface="Calibri"/>
                <a:cs typeface="Calibri"/>
              </a:rPr>
              <a:t>.</a:t>
            </a:r>
          </a:p>
          <a:p>
            <a:pPr algn="l" rtl="0">
              <a:defRPr/>
            </a:pPr>
            <a:r>
              <a:rPr lang="fr-FR" sz="3000" b="0" i="0" u="none" baseline="0" dirty="0">
                <a:latin typeface="Calibri"/>
                <a:cs typeface="Calibri"/>
              </a:rPr>
              <a:t>Elle est caractérisée par </a:t>
            </a:r>
            <a:r>
              <a:rPr lang="fr-FR" sz="3000" b="0" i="0" u="none" baseline="0" dirty="0">
                <a:solidFill>
                  <a:srgbClr val="791E77"/>
                </a:solidFill>
                <a:latin typeface="Calibri"/>
                <a:cs typeface="Calibri"/>
              </a:rPr>
              <a:t>l'absence de consentement éclairé</a:t>
            </a:r>
            <a:r>
              <a:rPr lang="fr-FR" sz="3000" b="0" i="0" u="none" baseline="0" dirty="0">
                <a:latin typeface="Calibri"/>
                <a:cs typeface="Calibri"/>
              </a:rPr>
              <a:t>.</a:t>
            </a:r>
          </a:p>
          <a:p>
            <a:pPr algn="l" rtl="0">
              <a:defRPr/>
            </a:pPr>
            <a:r>
              <a:rPr lang="fr-FR" sz="3000" b="0" i="0" u="none" baseline="0" dirty="0">
                <a:latin typeface="Calibri"/>
                <a:cs typeface="Calibri"/>
              </a:rPr>
              <a:t>Elle enfreint un certain nombre de </a:t>
            </a:r>
            <a:r>
              <a:rPr lang="fr-FR" sz="3000" b="0" i="0" u="none" baseline="0" dirty="0">
                <a:solidFill>
                  <a:srgbClr val="791E77"/>
                </a:solidFill>
                <a:latin typeface="Calibri"/>
                <a:cs typeface="Calibri"/>
              </a:rPr>
              <a:t>droits humains universels</a:t>
            </a:r>
            <a:r>
              <a:rPr lang="fr-FR" sz="3000" b="0" i="0" u="none" baseline="0" dirty="0">
                <a:latin typeface="Calibri"/>
                <a:cs typeface="Calibri"/>
              </a:rPr>
              <a:t> protégés par des instruments et conventions internationaux.</a:t>
            </a:r>
          </a:p>
          <a:p>
            <a:pPr algn="l" rtl="0">
              <a:buFont typeface="Wingdings 2" pitchFamily="18" charset="2"/>
              <a:buNone/>
              <a:defRPr/>
            </a:pPr>
            <a:endParaRPr lang="fr-FR" dirty="0"/>
          </a:p>
        </p:txBody>
      </p:sp>
    </p:spTree>
    <p:extLst>
      <p:ext uri="{BB962C8B-B14F-4D97-AF65-F5344CB8AC3E}">
        <p14:creationId xmlns:p14="http://schemas.microsoft.com/office/powerpoint/2010/main" val="38183006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s-CO" dirty="0" err="1"/>
              <a:t>Comment</a:t>
            </a:r>
            <a:r>
              <a:rPr lang="es-CO" dirty="0"/>
              <a:t> </a:t>
            </a:r>
            <a:r>
              <a:rPr lang="es-CO" dirty="0" err="1"/>
              <a:t>soutenir</a:t>
            </a:r>
            <a:r>
              <a:rPr lang="es-CO" dirty="0"/>
              <a:t> les </a:t>
            </a:r>
            <a:r>
              <a:rPr lang="es-CO" dirty="0" err="1"/>
              <a:t>survivant</a:t>
            </a:r>
            <a:r>
              <a:rPr lang="es-CO" dirty="0"/>
              <a:t>(e)s de VBG qui se </a:t>
            </a:r>
            <a:r>
              <a:rPr lang="es-CO" dirty="0" err="1"/>
              <a:t>confient</a:t>
            </a:r>
            <a:r>
              <a:rPr lang="es-CO" dirty="0"/>
              <a:t> à </a:t>
            </a:r>
            <a:r>
              <a:rPr lang="es-CO" dirty="0" err="1"/>
              <a:t>vous</a:t>
            </a:r>
            <a:r>
              <a:rPr lang="es-CO" dirty="0"/>
              <a:t> et les </a:t>
            </a:r>
            <a:r>
              <a:rPr lang="es-CO" dirty="0" err="1"/>
              <a:t>orienter</a:t>
            </a:r>
            <a:r>
              <a:rPr lang="es-CO" dirty="0"/>
              <a:t> en </a:t>
            </a:r>
            <a:r>
              <a:rPr lang="es-CO" dirty="0" err="1"/>
              <a:t>toute</a:t>
            </a:r>
            <a:r>
              <a:rPr lang="es-CO" dirty="0"/>
              <a:t> </a:t>
            </a:r>
            <a:r>
              <a:rPr lang="es-CO" dirty="0" err="1"/>
              <a:t>sécurité</a:t>
            </a:r>
            <a:r>
              <a:rPr lang="es-CO" dirty="0"/>
              <a:t> </a:t>
            </a:r>
            <a:r>
              <a:rPr lang="es-CO" dirty="0" err="1"/>
              <a:t>vers</a:t>
            </a:r>
            <a:r>
              <a:rPr lang="es-CO" dirty="0"/>
              <a:t> les </a:t>
            </a:r>
            <a:r>
              <a:rPr lang="es-CO" dirty="0" err="1"/>
              <a:t>services</a:t>
            </a:r>
            <a:r>
              <a:rPr lang="es-CO" dirty="0"/>
              <a:t> </a:t>
            </a:r>
            <a:r>
              <a:rPr lang="es-CO" dirty="0" err="1"/>
              <a:t>spécialisés</a:t>
            </a:r>
            <a:r>
              <a:rPr lang="es-CO" dirty="0"/>
              <a:t> </a:t>
            </a:r>
            <a:br>
              <a:rPr lang="en-US" dirty="0"/>
            </a:br>
            <a:endParaRPr lang="en-US" dirty="0"/>
          </a:p>
        </p:txBody>
      </p:sp>
    </p:spTree>
    <p:extLst>
      <p:ext uri="{BB962C8B-B14F-4D97-AF65-F5344CB8AC3E}">
        <p14:creationId xmlns:p14="http://schemas.microsoft.com/office/powerpoint/2010/main" val="41231116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19706" y="2258997"/>
            <a:ext cx="8976575" cy="2308324"/>
          </a:xfrm>
          <a:prstGeom prst="rect">
            <a:avLst/>
          </a:prstGeom>
        </p:spPr>
        <p:txBody>
          <a:bodyPr wrap="square">
            <a:spAutoFit/>
          </a:bodyPr>
          <a:lstStyle/>
          <a:p>
            <a:pPr algn="ctr"/>
            <a:r>
              <a:rPr lang="en-US" sz="3600" b="1" dirty="0" err="1">
                <a:solidFill>
                  <a:srgbClr val="791E77"/>
                </a:solidFill>
                <a:latin typeface="+mj-lt"/>
                <a:ea typeface="+mj-ea"/>
                <a:cs typeface="Calibri"/>
              </a:rPr>
              <a:t>Quel</a:t>
            </a:r>
            <a:r>
              <a:rPr lang="en-US" sz="3600" b="1" dirty="0">
                <a:solidFill>
                  <a:srgbClr val="791E77"/>
                </a:solidFill>
                <a:latin typeface="+mj-lt"/>
                <a:ea typeface="+mj-ea"/>
                <a:cs typeface="Calibri"/>
              </a:rPr>
              <a:t> </a:t>
            </a:r>
            <a:r>
              <a:rPr lang="en-US" sz="3600" b="1" dirty="0" err="1">
                <a:solidFill>
                  <a:srgbClr val="791E77"/>
                </a:solidFill>
                <a:latin typeface="+mj-lt"/>
                <a:ea typeface="+mj-ea"/>
                <a:cs typeface="Calibri"/>
              </a:rPr>
              <a:t>est</a:t>
            </a:r>
            <a:r>
              <a:rPr lang="en-US" sz="3600" b="1" dirty="0">
                <a:solidFill>
                  <a:srgbClr val="791E77"/>
                </a:solidFill>
                <a:latin typeface="+mj-lt"/>
                <a:ea typeface="+mj-ea"/>
                <a:cs typeface="Calibri"/>
              </a:rPr>
              <a:t> </a:t>
            </a:r>
            <a:r>
              <a:rPr lang="en-US" sz="3600" b="1" dirty="0" err="1">
                <a:solidFill>
                  <a:srgbClr val="791E77"/>
                </a:solidFill>
                <a:latin typeface="+mj-lt"/>
                <a:ea typeface="+mj-ea"/>
                <a:cs typeface="Calibri"/>
              </a:rPr>
              <a:t>votre</a:t>
            </a:r>
            <a:r>
              <a:rPr lang="en-US" sz="3600" b="1" dirty="0">
                <a:solidFill>
                  <a:srgbClr val="791E77"/>
                </a:solidFill>
                <a:latin typeface="+mj-lt"/>
                <a:ea typeface="+mj-ea"/>
                <a:cs typeface="Calibri"/>
              </a:rPr>
              <a:t> </a:t>
            </a:r>
            <a:r>
              <a:rPr lang="en-US" sz="3600" b="1" dirty="0" err="1">
                <a:solidFill>
                  <a:srgbClr val="791E77"/>
                </a:solidFill>
                <a:latin typeface="+mj-lt"/>
                <a:ea typeface="+mj-ea"/>
                <a:cs typeface="Calibri"/>
              </a:rPr>
              <a:t>rôle</a:t>
            </a:r>
            <a:r>
              <a:rPr lang="en-US" sz="3600" b="1" dirty="0">
                <a:solidFill>
                  <a:srgbClr val="791E77"/>
                </a:solidFill>
                <a:latin typeface="+mj-lt"/>
                <a:ea typeface="+mj-ea"/>
                <a:cs typeface="Calibri"/>
              </a:rPr>
              <a:t> </a:t>
            </a:r>
            <a:r>
              <a:rPr lang="en-US" sz="3600" b="1" dirty="0" err="1">
                <a:solidFill>
                  <a:srgbClr val="791E77"/>
                </a:solidFill>
                <a:latin typeface="+mj-lt"/>
                <a:ea typeface="+mj-ea"/>
                <a:cs typeface="Calibri"/>
              </a:rPr>
              <a:t>en</a:t>
            </a:r>
            <a:r>
              <a:rPr lang="en-US" sz="3600" b="1" dirty="0">
                <a:solidFill>
                  <a:srgbClr val="791E77"/>
                </a:solidFill>
                <a:latin typeface="+mj-lt"/>
                <a:ea typeface="+mj-ea"/>
                <a:cs typeface="Calibri"/>
              </a:rPr>
              <a:t> </a:t>
            </a:r>
            <a:r>
              <a:rPr lang="en-US" sz="3600" b="1" dirty="0" err="1">
                <a:solidFill>
                  <a:srgbClr val="791E77"/>
                </a:solidFill>
                <a:latin typeface="+mj-lt"/>
                <a:ea typeface="+mj-ea"/>
                <a:cs typeface="Calibri"/>
              </a:rPr>
              <a:t>tant</a:t>
            </a:r>
            <a:r>
              <a:rPr lang="en-US" sz="3600" b="1" dirty="0">
                <a:solidFill>
                  <a:srgbClr val="791E77"/>
                </a:solidFill>
                <a:latin typeface="+mj-lt"/>
                <a:ea typeface="+mj-ea"/>
                <a:cs typeface="Calibri"/>
              </a:rPr>
              <a:t> que non-</a:t>
            </a:r>
            <a:r>
              <a:rPr lang="en-US" sz="3600" b="1" dirty="0" err="1">
                <a:solidFill>
                  <a:srgbClr val="791E77"/>
                </a:solidFill>
                <a:latin typeface="+mj-lt"/>
                <a:ea typeface="+mj-ea"/>
                <a:cs typeface="Calibri"/>
              </a:rPr>
              <a:t>spécialiste</a:t>
            </a:r>
            <a:r>
              <a:rPr lang="en-US" sz="3600" b="1" dirty="0">
                <a:solidFill>
                  <a:srgbClr val="791E77"/>
                </a:solidFill>
                <a:latin typeface="+mj-lt"/>
                <a:ea typeface="+mj-ea"/>
                <a:cs typeface="Calibri"/>
              </a:rPr>
              <a:t> des VBG par rapport au </a:t>
            </a:r>
            <a:r>
              <a:rPr lang="en-US" sz="3600" b="1" dirty="0" err="1">
                <a:solidFill>
                  <a:srgbClr val="791E77"/>
                </a:solidFill>
                <a:latin typeface="+mj-lt"/>
                <a:ea typeface="+mj-ea"/>
                <a:cs typeface="Calibri"/>
              </a:rPr>
              <a:t>rôle</a:t>
            </a:r>
            <a:r>
              <a:rPr lang="en-US" sz="3600" b="1" dirty="0">
                <a:solidFill>
                  <a:srgbClr val="791E77"/>
                </a:solidFill>
                <a:latin typeface="+mj-lt"/>
                <a:ea typeface="+mj-ea"/>
                <a:cs typeface="Calibri"/>
              </a:rPr>
              <a:t> </a:t>
            </a:r>
            <a:r>
              <a:rPr lang="en-US" sz="3600" b="1" dirty="0" err="1">
                <a:solidFill>
                  <a:srgbClr val="791E77"/>
                </a:solidFill>
                <a:latin typeface="+mj-lt"/>
                <a:ea typeface="+mj-ea"/>
                <a:cs typeface="Calibri"/>
              </a:rPr>
              <a:t>d’une</a:t>
            </a:r>
            <a:r>
              <a:rPr lang="en-US" sz="3600" b="1" dirty="0">
                <a:solidFill>
                  <a:srgbClr val="791E77"/>
                </a:solidFill>
                <a:latin typeface="+mj-lt"/>
                <a:ea typeface="+mj-ea"/>
                <a:cs typeface="Calibri"/>
              </a:rPr>
              <a:t> </a:t>
            </a:r>
            <a:r>
              <a:rPr lang="en-US" sz="3600" b="1" dirty="0" err="1">
                <a:solidFill>
                  <a:srgbClr val="791E77"/>
                </a:solidFill>
                <a:latin typeface="+mj-lt"/>
                <a:ea typeface="+mj-ea"/>
                <a:cs typeface="Calibri"/>
              </a:rPr>
              <a:t>spécialiste</a:t>
            </a:r>
            <a:r>
              <a:rPr lang="en-US" sz="3600" b="1" dirty="0">
                <a:solidFill>
                  <a:srgbClr val="791E77"/>
                </a:solidFill>
                <a:latin typeface="+mj-lt"/>
                <a:ea typeface="+mj-ea"/>
                <a:cs typeface="Calibri"/>
              </a:rPr>
              <a:t> des VBG ?</a:t>
            </a:r>
            <a:br>
              <a:rPr lang="en-US" sz="3600" b="1" dirty="0">
                <a:solidFill>
                  <a:srgbClr val="791E77"/>
                </a:solidFill>
                <a:latin typeface="+mj-lt"/>
                <a:ea typeface="+mj-ea"/>
                <a:cs typeface="Calibri"/>
              </a:rPr>
            </a:br>
            <a:endParaRPr lang="en-US" sz="3600" b="1" dirty="0">
              <a:solidFill>
                <a:srgbClr val="791E77"/>
              </a:solidFill>
              <a:latin typeface="+mj-lt"/>
              <a:ea typeface="+mj-ea"/>
              <a:cs typeface="Calibri"/>
            </a:endParaRPr>
          </a:p>
        </p:txBody>
      </p:sp>
    </p:spTree>
    <p:extLst>
      <p:ext uri="{BB962C8B-B14F-4D97-AF65-F5344CB8AC3E}">
        <p14:creationId xmlns:p14="http://schemas.microsoft.com/office/powerpoint/2010/main" val="7344529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3257" y="402905"/>
            <a:ext cx="10400429" cy="812799"/>
          </a:xfrm>
        </p:spPr>
        <p:txBody>
          <a:bodyPr>
            <a:normAutofit fontScale="90000"/>
          </a:bodyPr>
          <a:lstStyle/>
          <a:p>
            <a:r>
              <a:rPr lang="en-US" b="1" dirty="0"/>
              <a:t>Les </a:t>
            </a:r>
            <a:r>
              <a:rPr lang="en-US" b="1" dirty="0" err="1"/>
              <a:t>rôles</a:t>
            </a:r>
            <a:r>
              <a:rPr lang="en-US" b="1" dirty="0"/>
              <a:t> et </a:t>
            </a:r>
            <a:r>
              <a:rPr lang="en-US" b="1" dirty="0" err="1"/>
              <a:t>responsabilités</a:t>
            </a:r>
            <a:r>
              <a:rPr lang="en-US" b="1" dirty="0"/>
              <a:t> </a:t>
            </a:r>
            <a:r>
              <a:rPr lang="en-US" b="1" dirty="0" err="1"/>
              <a:t>clés</a:t>
            </a:r>
            <a:r>
              <a:rPr lang="en-US" b="1" dirty="0"/>
              <a:t> des non-</a:t>
            </a:r>
            <a:r>
              <a:rPr lang="en-US" b="1" dirty="0" err="1"/>
              <a:t>spécialistes</a:t>
            </a:r>
            <a:r>
              <a:rPr lang="en-US" b="1" dirty="0"/>
              <a:t> de la VBG</a:t>
            </a:r>
            <a:endParaRPr lang="en-US" b="1" strike="sngStrike" dirty="0"/>
          </a:p>
        </p:txBody>
      </p:sp>
      <p:sp>
        <p:nvSpPr>
          <p:cNvPr id="3" name="Rectangle 2"/>
          <p:cNvSpPr/>
          <p:nvPr/>
        </p:nvSpPr>
        <p:spPr>
          <a:xfrm>
            <a:off x="1069196" y="1655481"/>
            <a:ext cx="10796233" cy="4247317"/>
          </a:xfrm>
          <a:prstGeom prst="rect">
            <a:avLst/>
          </a:prstGeom>
        </p:spPr>
        <p:txBody>
          <a:bodyPr wrap="square">
            <a:spAutoFit/>
          </a:bodyPr>
          <a:lstStyle/>
          <a:p>
            <a:pPr marL="457200" indent="-457200">
              <a:buFont typeface="Arial" panose="020B0604020202020204" pitchFamily="34" charset="0"/>
              <a:buChar char="•"/>
            </a:pPr>
            <a:r>
              <a:rPr lang="en-US" sz="2700" dirty="0" err="1"/>
              <a:t>En</a:t>
            </a:r>
            <a:r>
              <a:rPr lang="en-US" sz="2700" dirty="0"/>
              <a:t> consultation avec les femmes et les </a:t>
            </a:r>
            <a:r>
              <a:rPr lang="en-US" sz="2700" dirty="0" err="1"/>
              <a:t>filles</a:t>
            </a:r>
            <a:r>
              <a:rPr lang="en-US" sz="2700" dirty="0"/>
              <a:t>, </a:t>
            </a:r>
            <a:r>
              <a:rPr lang="en-US" sz="2700" dirty="0" err="1"/>
              <a:t>veiller</a:t>
            </a:r>
            <a:r>
              <a:rPr lang="en-US" sz="2700" dirty="0"/>
              <a:t> à </a:t>
            </a:r>
            <a:r>
              <a:rPr lang="en-US" sz="2700" dirty="0" err="1"/>
              <a:t>ce</a:t>
            </a:r>
            <a:r>
              <a:rPr lang="en-US" sz="2700" dirty="0"/>
              <a:t> que les services ne </a:t>
            </a:r>
            <a:r>
              <a:rPr lang="en-US" sz="2700" dirty="0" err="1"/>
              <a:t>causent</a:t>
            </a:r>
            <a:r>
              <a:rPr lang="en-US" sz="2700" dirty="0"/>
              <a:t> pas plus de </a:t>
            </a:r>
            <a:r>
              <a:rPr lang="en-US" sz="2700" dirty="0" err="1"/>
              <a:t>préjudice</a:t>
            </a:r>
            <a:r>
              <a:rPr lang="en-US" sz="2700" dirty="0"/>
              <a:t> et </a:t>
            </a:r>
            <a:r>
              <a:rPr lang="en-US" sz="2700" dirty="0" err="1"/>
              <a:t>réduisent</a:t>
            </a:r>
            <a:r>
              <a:rPr lang="en-US" sz="2700" dirty="0"/>
              <a:t> les </a:t>
            </a:r>
            <a:r>
              <a:rPr lang="en-US" sz="2700" dirty="0" err="1"/>
              <a:t>risques</a:t>
            </a:r>
            <a:r>
              <a:rPr lang="en-US" sz="2700" dirty="0"/>
              <a:t> de VBG </a:t>
            </a:r>
            <a:r>
              <a:rPr lang="en-US" sz="2700" dirty="0" err="1"/>
              <a:t>pertinents</a:t>
            </a:r>
            <a:r>
              <a:rPr lang="en-US" sz="2700" dirty="0"/>
              <a:t> et </a:t>
            </a:r>
            <a:r>
              <a:rPr lang="en-US" sz="2700" dirty="0" err="1"/>
              <a:t>spécifiques</a:t>
            </a:r>
            <a:r>
              <a:rPr lang="en-US" sz="2700" dirty="0"/>
              <a:t> au </a:t>
            </a:r>
            <a:r>
              <a:rPr lang="en-US" sz="2700" dirty="0" err="1"/>
              <a:t>secteur</a:t>
            </a:r>
            <a:r>
              <a:rPr lang="en-US" sz="2700" dirty="0"/>
              <a:t>.</a:t>
            </a:r>
            <a:endParaRPr lang="en-US" sz="2700" strike="sngStrike" dirty="0"/>
          </a:p>
          <a:p>
            <a:pPr marL="457200" indent="-457200">
              <a:buFont typeface="Arial" panose="020B0604020202020204" pitchFamily="34" charset="0"/>
              <a:buChar char="•"/>
            </a:pPr>
            <a:r>
              <a:rPr lang="en-US" sz="2700" dirty="0"/>
              <a:t>Si </a:t>
            </a:r>
            <a:r>
              <a:rPr lang="en-US" sz="2700" dirty="0" err="1"/>
              <a:t>une</a:t>
            </a:r>
            <a:r>
              <a:rPr lang="en-US" sz="2700" dirty="0"/>
              <a:t> </a:t>
            </a:r>
            <a:r>
              <a:rPr lang="en-US" sz="2700" dirty="0" err="1"/>
              <a:t>personne</a:t>
            </a:r>
            <a:r>
              <a:rPr lang="en-US" sz="2700" dirty="0"/>
              <a:t> se </a:t>
            </a:r>
            <a:r>
              <a:rPr lang="en-US" sz="2700" dirty="0" err="1"/>
              <a:t>confie</a:t>
            </a:r>
            <a:r>
              <a:rPr lang="en-US" sz="2700" dirty="0"/>
              <a:t> à </a:t>
            </a:r>
            <a:r>
              <a:rPr lang="en-US" sz="2700" dirty="0" err="1"/>
              <a:t>vous</a:t>
            </a:r>
            <a:r>
              <a:rPr lang="en-US" sz="2700" dirty="0"/>
              <a:t> sur </a:t>
            </a:r>
            <a:r>
              <a:rPr lang="en-US" sz="2700" dirty="0" err="1"/>
              <a:t>ses</a:t>
            </a:r>
            <a:r>
              <a:rPr lang="en-US" sz="2700" dirty="0"/>
              <a:t> </a:t>
            </a:r>
            <a:r>
              <a:rPr lang="en-US" sz="2700" dirty="0" err="1"/>
              <a:t>expériences</a:t>
            </a:r>
            <a:r>
              <a:rPr lang="en-US" sz="2700" dirty="0"/>
              <a:t> de VBG, </a:t>
            </a:r>
            <a:r>
              <a:rPr lang="en-US" sz="2700" dirty="0" err="1"/>
              <a:t>vous</a:t>
            </a:r>
            <a:r>
              <a:rPr lang="en-US" sz="2700" dirty="0"/>
              <a:t> </a:t>
            </a:r>
            <a:r>
              <a:rPr lang="en-US" sz="2700" dirty="0" err="1"/>
              <a:t>devrez</a:t>
            </a:r>
            <a:r>
              <a:rPr lang="en-US" sz="2700" dirty="0"/>
              <a:t> : </a:t>
            </a:r>
          </a:p>
          <a:p>
            <a:pPr marL="914400" lvl="1" indent="-457200">
              <a:buFont typeface="Arial" panose="020B0604020202020204" pitchFamily="34" charset="0"/>
              <a:buChar char="•"/>
            </a:pPr>
            <a:r>
              <a:rPr lang="en-US" sz="2700" dirty="0"/>
              <a:t>Savoir comment la </a:t>
            </a:r>
            <a:r>
              <a:rPr lang="en-US" sz="2700" dirty="0" err="1"/>
              <a:t>soutenir</a:t>
            </a:r>
            <a:r>
              <a:rPr lang="en-US" sz="2700" dirty="0"/>
              <a:t> </a:t>
            </a:r>
            <a:r>
              <a:rPr lang="en-US" sz="2700" dirty="0" err="1"/>
              <a:t>en</a:t>
            </a:r>
            <a:r>
              <a:rPr lang="en-US" sz="2700" dirty="0"/>
              <a:t> </a:t>
            </a:r>
            <a:r>
              <a:rPr lang="en-US" sz="2700" dirty="0" err="1"/>
              <a:t>toute</a:t>
            </a:r>
            <a:r>
              <a:rPr lang="en-US" sz="2700" dirty="0"/>
              <a:t> </a:t>
            </a:r>
            <a:r>
              <a:rPr lang="en-US" sz="2700" dirty="0" err="1"/>
              <a:t>sécurité</a:t>
            </a:r>
            <a:r>
              <a:rPr lang="en-US" sz="2700" dirty="0"/>
              <a:t> et </a:t>
            </a:r>
            <a:r>
              <a:rPr lang="en-US" sz="2700" dirty="0" err="1"/>
              <a:t>écouter</a:t>
            </a:r>
            <a:r>
              <a:rPr lang="en-US" sz="2700" dirty="0"/>
              <a:t> sans la juger.</a:t>
            </a:r>
            <a:endParaRPr lang="en-US" sz="2700" b="1" dirty="0"/>
          </a:p>
          <a:p>
            <a:pPr marL="914400" lvl="1" indent="-457200">
              <a:buFont typeface="Arial" panose="020B0604020202020204" pitchFamily="34" charset="0"/>
              <a:buChar char="•"/>
            </a:pPr>
            <a:r>
              <a:rPr lang="en-US" sz="2700" dirty="0" err="1"/>
              <a:t>Fournir</a:t>
            </a:r>
            <a:r>
              <a:rPr lang="en-US" sz="2700" dirty="0"/>
              <a:t> des </a:t>
            </a:r>
            <a:r>
              <a:rPr lang="en-US" sz="2700" dirty="0" err="1"/>
              <a:t>informations</a:t>
            </a:r>
            <a:r>
              <a:rPr lang="en-US" sz="2700" dirty="0"/>
              <a:t> précises sur les services </a:t>
            </a:r>
            <a:r>
              <a:rPr lang="en-US" sz="2700" dirty="0" err="1"/>
              <a:t>en</a:t>
            </a:r>
            <a:r>
              <a:rPr lang="en-US" sz="2700" dirty="0"/>
              <a:t> matière de VBG </a:t>
            </a:r>
            <a:r>
              <a:rPr lang="en-US" sz="2700" dirty="0" err="1"/>
              <a:t>disponibles</a:t>
            </a:r>
            <a:r>
              <a:rPr lang="en-US" sz="2700" dirty="0"/>
              <a:t> et les </a:t>
            </a:r>
            <a:r>
              <a:rPr lang="en-US" sz="2700" dirty="0" err="1"/>
              <a:t>possibilités</a:t>
            </a:r>
            <a:r>
              <a:rPr lang="en-US" sz="2700" dirty="0"/>
              <a:t> </a:t>
            </a:r>
            <a:r>
              <a:rPr lang="en-US" sz="2700" dirty="0" err="1"/>
              <a:t>d’orientation</a:t>
            </a:r>
            <a:r>
              <a:rPr lang="en-US" sz="2700" dirty="0"/>
              <a:t>.</a:t>
            </a:r>
          </a:p>
          <a:p>
            <a:pPr marL="914400" lvl="1" indent="-457200">
              <a:buFont typeface="Arial" panose="020B0604020202020204" pitchFamily="34" charset="0"/>
              <a:buChar char="•"/>
            </a:pPr>
            <a:r>
              <a:rPr lang="en-US" sz="2700" dirty="0"/>
              <a:t>Avec la permission de la </a:t>
            </a:r>
            <a:r>
              <a:rPr lang="en-US" sz="2700" dirty="0" err="1"/>
              <a:t>personne</a:t>
            </a:r>
            <a:r>
              <a:rPr lang="en-US" sz="2700" dirty="0"/>
              <a:t>, savoir comment </a:t>
            </a:r>
            <a:r>
              <a:rPr lang="en-US" sz="2700" dirty="0" err="1"/>
              <a:t>l’orienter</a:t>
            </a:r>
            <a:r>
              <a:rPr lang="en-US" sz="2700" dirty="0"/>
              <a:t> </a:t>
            </a:r>
            <a:r>
              <a:rPr lang="en-US" sz="2700" dirty="0" err="1"/>
              <a:t>en</a:t>
            </a:r>
            <a:r>
              <a:rPr lang="en-US" sz="2700" dirty="0"/>
              <a:t> </a:t>
            </a:r>
            <a:r>
              <a:rPr lang="en-US" sz="2700" dirty="0" err="1"/>
              <a:t>toute</a:t>
            </a:r>
            <a:r>
              <a:rPr lang="en-US" sz="2700" dirty="0"/>
              <a:t> </a:t>
            </a:r>
            <a:r>
              <a:rPr lang="en-US" sz="2700" dirty="0" err="1"/>
              <a:t>sécurité</a:t>
            </a:r>
            <a:r>
              <a:rPr lang="en-US" sz="2700" dirty="0"/>
              <a:t> </a:t>
            </a:r>
            <a:r>
              <a:rPr lang="en-US" sz="2700" dirty="0" err="1"/>
              <a:t>en</a:t>
            </a:r>
            <a:r>
              <a:rPr lang="en-US" sz="2700" dirty="0"/>
              <a:t> </a:t>
            </a:r>
            <a:r>
              <a:rPr lang="en-US" sz="2700" dirty="0" err="1"/>
              <a:t>utilisant</a:t>
            </a:r>
            <a:r>
              <a:rPr lang="en-US" sz="2700" dirty="0"/>
              <a:t> le </a:t>
            </a:r>
            <a:r>
              <a:rPr lang="en-US" sz="2700" dirty="0" err="1"/>
              <a:t>système</a:t>
            </a:r>
            <a:r>
              <a:rPr lang="en-US" sz="2700" dirty="0"/>
              <a:t> de </a:t>
            </a:r>
            <a:r>
              <a:rPr lang="en-US" sz="2700" dirty="0" err="1"/>
              <a:t>référencement</a:t>
            </a:r>
            <a:r>
              <a:rPr lang="en-US" sz="2700" dirty="0"/>
              <a:t>.</a:t>
            </a:r>
          </a:p>
        </p:txBody>
      </p:sp>
    </p:spTree>
    <p:extLst>
      <p:ext uri="{BB962C8B-B14F-4D97-AF65-F5344CB8AC3E}">
        <p14:creationId xmlns:p14="http://schemas.microsoft.com/office/powerpoint/2010/main" val="11146781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3919" y="381134"/>
            <a:ext cx="10257623" cy="812799"/>
          </a:xfrm>
        </p:spPr>
        <p:txBody>
          <a:bodyPr>
            <a:normAutofit fontScale="90000"/>
          </a:bodyPr>
          <a:lstStyle/>
          <a:p>
            <a:r>
              <a:rPr lang="en-US" b="1" dirty="0"/>
              <a:t>Les </a:t>
            </a:r>
            <a:r>
              <a:rPr lang="en-US" b="1" dirty="0" err="1"/>
              <a:t>rôles</a:t>
            </a:r>
            <a:r>
              <a:rPr lang="en-US" b="1" dirty="0"/>
              <a:t> et </a:t>
            </a:r>
            <a:r>
              <a:rPr lang="en-US" b="1" dirty="0" err="1"/>
              <a:t>responsabilités</a:t>
            </a:r>
            <a:r>
              <a:rPr lang="en-US" b="1" dirty="0"/>
              <a:t> </a:t>
            </a:r>
            <a:r>
              <a:rPr lang="en-US" b="1" dirty="0" err="1"/>
              <a:t>clés</a:t>
            </a:r>
            <a:r>
              <a:rPr lang="en-US" b="1" dirty="0"/>
              <a:t> des </a:t>
            </a:r>
            <a:r>
              <a:rPr lang="en-US" b="1" dirty="0" err="1"/>
              <a:t>spécialistes</a:t>
            </a:r>
            <a:r>
              <a:rPr lang="en-US" b="1" dirty="0"/>
              <a:t> de la VBG</a:t>
            </a:r>
            <a:endParaRPr lang="en-US" b="1" strike="sngStrike" dirty="0"/>
          </a:p>
        </p:txBody>
      </p:sp>
      <p:sp>
        <p:nvSpPr>
          <p:cNvPr id="3" name="TextBox 2"/>
          <p:cNvSpPr txBox="1"/>
          <p:nvPr/>
        </p:nvSpPr>
        <p:spPr>
          <a:xfrm>
            <a:off x="649862" y="1193933"/>
            <a:ext cx="10880876" cy="5016758"/>
          </a:xfrm>
          <a:prstGeom prst="rect">
            <a:avLst/>
          </a:prstGeom>
          <a:noFill/>
        </p:spPr>
        <p:txBody>
          <a:bodyPr wrap="square" rtlCol="0">
            <a:spAutoFit/>
          </a:bodyPr>
          <a:lstStyle/>
          <a:p>
            <a:pPr marL="285750" indent="-285750">
              <a:buFont typeface="Arial" panose="020B0604020202020204" pitchFamily="34" charset="0"/>
              <a:buChar char="•"/>
            </a:pPr>
            <a:r>
              <a:rPr lang="en-US" sz="3200" dirty="0" err="1"/>
              <a:t>Développer</a:t>
            </a:r>
            <a:r>
              <a:rPr lang="en-US" sz="3200" dirty="0"/>
              <a:t> les </a:t>
            </a:r>
            <a:r>
              <a:rPr lang="en-US" sz="3200" dirty="0" err="1"/>
              <a:t>systèmes</a:t>
            </a:r>
            <a:r>
              <a:rPr lang="en-US" sz="3200" dirty="0"/>
              <a:t> de </a:t>
            </a:r>
            <a:r>
              <a:rPr lang="en-US" sz="3200" dirty="0" err="1"/>
              <a:t>référencement</a:t>
            </a:r>
            <a:r>
              <a:rPr lang="en-US" sz="3200" dirty="0"/>
              <a:t> </a:t>
            </a:r>
            <a:r>
              <a:rPr lang="en-US" sz="3200" dirty="0" err="1"/>
              <a:t>en</a:t>
            </a:r>
            <a:r>
              <a:rPr lang="en-US" sz="3200" dirty="0"/>
              <a:t> matière de VBG, </a:t>
            </a:r>
            <a:r>
              <a:rPr lang="en-US" sz="3200" dirty="0" err="1"/>
              <a:t>en</a:t>
            </a:r>
            <a:r>
              <a:rPr lang="en-US" sz="3200" dirty="0"/>
              <a:t> coordination avec </a:t>
            </a:r>
            <a:r>
              <a:rPr lang="en-US" sz="3200" dirty="0" err="1"/>
              <a:t>d’autres</a:t>
            </a:r>
            <a:r>
              <a:rPr lang="en-US" sz="3200" dirty="0"/>
              <a:t> </a:t>
            </a:r>
            <a:r>
              <a:rPr lang="en-US" sz="3200" dirty="0" err="1"/>
              <a:t>prestataires</a:t>
            </a:r>
            <a:r>
              <a:rPr lang="en-US" sz="3200" dirty="0"/>
              <a:t> de services et </a:t>
            </a:r>
            <a:r>
              <a:rPr lang="en-US" sz="3200" dirty="0" err="1"/>
              <a:t>acteurs</a:t>
            </a:r>
            <a:r>
              <a:rPr lang="en-US" sz="3200" dirty="0"/>
              <a:t>.</a:t>
            </a:r>
          </a:p>
          <a:p>
            <a:pPr marL="285750" indent="-285750">
              <a:buFont typeface="Arial" panose="020B0604020202020204" pitchFamily="34" charset="0"/>
              <a:buChar char="•"/>
            </a:pPr>
            <a:r>
              <a:rPr lang="en-US" sz="3200" dirty="0"/>
              <a:t>Diffuser des </a:t>
            </a:r>
            <a:r>
              <a:rPr lang="en-US" sz="3200" dirty="0" err="1"/>
              <a:t>informations</a:t>
            </a:r>
            <a:r>
              <a:rPr lang="en-US" sz="3200" dirty="0"/>
              <a:t> aux </a:t>
            </a:r>
            <a:r>
              <a:rPr lang="en-US" sz="3200" dirty="0" err="1"/>
              <a:t>autres</a:t>
            </a:r>
            <a:r>
              <a:rPr lang="en-US" sz="3200" dirty="0"/>
              <a:t> </a:t>
            </a:r>
            <a:r>
              <a:rPr lang="en-US" sz="3200" dirty="0" err="1"/>
              <a:t>acteurs</a:t>
            </a:r>
            <a:r>
              <a:rPr lang="en-US" sz="3200" dirty="0"/>
              <a:t> humanitaires sur le </a:t>
            </a:r>
            <a:r>
              <a:rPr lang="en-US" sz="3200" dirty="0" err="1"/>
              <a:t>système</a:t>
            </a:r>
            <a:r>
              <a:rPr lang="en-US" sz="3200" dirty="0"/>
              <a:t> de </a:t>
            </a:r>
            <a:r>
              <a:rPr lang="en-US" sz="3200" dirty="0" err="1"/>
              <a:t>référencement</a:t>
            </a:r>
            <a:r>
              <a:rPr lang="en-US" sz="3200" dirty="0"/>
              <a:t> de VBG dans </a:t>
            </a:r>
            <a:r>
              <a:rPr lang="en-US" sz="3200" dirty="0" err="1"/>
              <a:t>leur</a:t>
            </a:r>
            <a:r>
              <a:rPr lang="en-US" sz="3200" dirty="0"/>
              <a:t> region.</a:t>
            </a:r>
          </a:p>
          <a:p>
            <a:pPr marL="285750" indent="-285750">
              <a:buFont typeface="Arial" panose="020B0604020202020204" pitchFamily="34" charset="0"/>
              <a:buChar char="•"/>
            </a:pPr>
            <a:r>
              <a:rPr lang="en-US" sz="3200" dirty="0"/>
              <a:t>Identifier les services </a:t>
            </a:r>
            <a:r>
              <a:rPr lang="en-US" sz="3200" dirty="0" err="1"/>
              <a:t>nécessaires</a:t>
            </a:r>
            <a:r>
              <a:rPr lang="en-US" sz="3200" dirty="0"/>
              <a:t> pour les </a:t>
            </a:r>
            <a:r>
              <a:rPr lang="en-US" sz="3200" dirty="0" err="1"/>
              <a:t>survivant</a:t>
            </a:r>
            <a:r>
              <a:rPr lang="en-US" sz="3200" dirty="0"/>
              <a:t>(e)s de VBG.</a:t>
            </a:r>
          </a:p>
          <a:p>
            <a:pPr marL="285750" indent="-285750">
              <a:buFont typeface="Arial" panose="020B0604020202020204" pitchFamily="34" charset="0"/>
              <a:buChar char="•"/>
            </a:pPr>
            <a:r>
              <a:rPr lang="en-US" sz="3200" dirty="0" err="1"/>
              <a:t>Concevoir</a:t>
            </a:r>
            <a:r>
              <a:rPr lang="en-US" sz="3200" dirty="0"/>
              <a:t> et </a:t>
            </a:r>
            <a:r>
              <a:rPr lang="en-US" sz="3200" dirty="0" err="1"/>
              <a:t>mettre</a:t>
            </a:r>
            <a:r>
              <a:rPr lang="en-US" sz="3200" dirty="0"/>
              <a:t> </a:t>
            </a:r>
            <a:r>
              <a:rPr lang="en-US" sz="3200" dirty="0" err="1"/>
              <a:t>en</a:t>
            </a:r>
            <a:r>
              <a:rPr lang="en-US" sz="3200" dirty="0"/>
              <a:t> </a:t>
            </a:r>
            <a:r>
              <a:rPr lang="en-US" sz="3200" dirty="0" err="1"/>
              <a:t>œuvre</a:t>
            </a:r>
            <a:r>
              <a:rPr lang="en-US" sz="3200" dirty="0"/>
              <a:t> des services </a:t>
            </a:r>
            <a:r>
              <a:rPr lang="en-US" sz="3200" dirty="0" err="1"/>
              <a:t>spécialisés</a:t>
            </a:r>
            <a:r>
              <a:rPr lang="en-US" sz="3200" dirty="0"/>
              <a:t> de </a:t>
            </a:r>
            <a:r>
              <a:rPr lang="en-US" sz="3200" dirty="0" err="1"/>
              <a:t>prévention</a:t>
            </a:r>
            <a:r>
              <a:rPr lang="en-US" sz="3200" dirty="0"/>
              <a:t> et de </a:t>
            </a:r>
            <a:r>
              <a:rPr lang="en-US" sz="3200" dirty="0" err="1"/>
              <a:t>réponse</a:t>
            </a:r>
            <a:r>
              <a:rPr lang="en-US" sz="3200" dirty="0"/>
              <a:t> à la VBG, y </a:t>
            </a:r>
            <a:r>
              <a:rPr lang="en-US" sz="3200" dirty="0" err="1"/>
              <a:t>compris</a:t>
            </a:r>
            <a:r>
              <a:rPr lang="en-US" sz="3200" dirty="0"/>
              <a:t> un </a:t>
            </a:r>
            <a:r>
              <a:rPr lang="en-US" sz="3200" dirty="0" err="1"/>
              <a:t>soutien</a:t>
            </a:r>
            <a:r>
              <a:rPr lang="en-US" sz="3200" dirty="0"/>
              <a:t> </a:t>
            </a:r>
            <a:r>
              <a:rPr lang="en-US" sz="3200" dirty="0" err="1"/>
              <a:t>psychologique</a:t>
            </a:r>
            <a:r>
              <a:rPr lang="en-US" sz="3200" dirty="0"/>
              <a:t> et </a:t>
            </a:r>
            <a:r>
              <a:rPr lang="en-US" sz="3200" dirty="0" err="1"/>
              <a:t>une</a:t>
            </a:r>
            <a:r>
              <a:rPr lang="en-US" sz="3200" dirty="0"/>
              <a:t> gestion des </a:t>
            </a:r>
            <a:r>
              <a:rPr lang="en-US" sz="3200" dirty="0" err="1"/>
              <a:t>cas</a:t>
            </a:r>
            <a:r>
              <a:rPr lang="en-US" sz="3200" dirty="0"/>
              <a:t>.</a:t>
            </a:r>
          </a:p>
        </p:txBody>
      </p:sp>
    </p:spTree>
    <p:extLst>
      <p:ext uri="{BB962C8B-B14F-4D97-AF65-F5344CB8AC3E}">
        <p14:creationId xmlns:p14="http://schemas.microsoft.com/office/powerpoint/2010/main" val="3883124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947296" y="556942"/>
            <a:ext cx="6959197"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ctr" rtl="0"/>
            <a:r>
              <a:rPr lang="fr-FR" b="0" i="0" u="none" baseline="0" dirty="0"/>
              <a:t>Activité : qu'est-ce que le genre ? </a:t>
            </a:r>
            <a:br>
              <a:rPr lang="fr-FR" dirty="0"/>
            </a:br>
            <a:endParaRPr lang="fr-FR" sz="2800" dirty="0"/>
          </a:p>
        </p:txBody>
      </p:sp>
      <p:sp>
        <p:nvSpPr>
          <p:cNvPr id="2" name="TextBox 1"/>
          <p:cNvSpPr txBox="1"/>
          <p:nvPr/>
        </p:nvSpPr>
        <p:spPr>
          <a:xfrm>
            <a:off x="2923784" y="1649853"/>
            <a:ext cx="6134622" cy="4093429"/>
          </a:xfrm>
          <a:prstGeom prst="rect">
            <a:avLst/>
          </a:prstGeom>
          <a:noFill/>
        </p:spPr>
        <p:txBody>
          <a:bodyPr wrap="square" rtlCol="0">
            <a:spAutoFit/>
          </a:bodyPr>
          <a:lstStyle/>
          <a:p>
            <a:pPr marL="457200" indent="-457200" algn="l" rtl="0">
              <a:buFont typeface="Arial" panose="020B0604020202020204" pitchFamily="34" charset="0"/>
              <a:buChar char="•"/>
            </a:pPr>
            <a:r>
              <a:rPr lang="fr-FR" sz="2800" b="0" i="0" u="none" baseline="0">
                <a:solidFill>
                  <a:srgbClr val="000000"/>
                </a:solidFill>
                <a:latin typeface="+mj-lt"/>
              </a:rPr>
              <a:t>Divisez les participants en deux groupes. </a:t>
            </a:r>
          </a:p>
          <a:p>
            <a:endParaRPr lang="fr-FR" sz="2800" dirty="0">
              <a:solidFill>
                <a:srgbClr val="000000"/>
              </a:solidFill>
              <a:latin typeface="+mj-lt"/>
            </a:endParaRPr>
          </a:p>
          <a:p>
            <a:pPr marL="457200" indent="-457200" algn="l" rtl="0">
              <a:buFont typeface="Arial" panose="020B0604020202020204" pitchFamily="34" charset="0"/>
              <a:buChar char="•"/>
            </a:pPr>
            <a:r>
              <a:rPr lang="fr-FR" sz="2800" b="0" i="0" u="none" baseline="0">
                <a:solidFill>
                  <a:srgbClr val="000000"/>
                </a:solidFill>
                <a:latin typeface="+mj-lt"/>
              </a:rPr>
              <a:t>Dessinez ou écrivez les traits de personnalité, les attributs et les rôles associés aux :</a:t>
            </a:r>
          </a:p>
          <a:p>
            <a:endParaRPr lang="fr-FR" sz="2800" dirty="0">
              <a:solidFill>
                <a:srgbClr val="000000"/>
              </a:solidFill>
              <a:latin typeface="+mj-lt"/>
            </a:endParaRPr>
          </a:p>
          <a:p>
            <a:pPr marL="914400" lvl="1" indent="-457200" algn="l" rtl="0">
              <a:buFont typeface="Arial" panose="020B0604020202020204" pitchFamily="34" charset="0"/>
              <a:buChar char="•"/>
            </a:pPr>
            <a:r>
              <a:rPr lang="fr-FR" sz="2800" b="0" i="0" u="none" baseline="0">
                <a:solidFill>
                  <a:srgbClr val="000000"/>
                </a:solidFill>
                <a:latin typeface="+mj-lt"/>
              </a:rPr>
              <a:t>Groupe 1 : femmes</a:t>
            </a:r>
          </a:p>
          <a:p>
            <a:pPr marL="914400" lvl="1" indent="-457200" algn="l" rtl="0">
              <a:buFont typeface="Arial" panose="020B0604020202020204" pitchFamily="34" charset="0"/>
              <a:buChar char="•"/>
            </a:pPr>
            <a:r>
              <a:rPr lang="fr-FR" sz="2800" b="0" i="0" u="none" baseline="0">
                <a:solidFill>
                  <a:srgbClr val="000000"/>
                </a:solidFill>
                <a:latin typeface="+mj-lt"/>
              </a:rPr>
              <a:t>Groupe 2 : hommes</a:t>
            </a:r>
          </a:p>
          <a:p>
            <a:endParaRPr lang="fr-FR" dirty="0">
              <a:solidFill>
                <a:srgbClr val="000000"/>
              </a:solidFill>
            </a:endParaRPr>
          </a:p>
          <a:p>
            <a:endParaRPr lang="fr-FR" dirty="0"/>
          </a:p>
        </p:txBody>
      </p:sp>
    </p:spTree>
    <p:extLst>
      <p:ext uri="{BB962C8B-B14F-4D97-AF65-F5344CB8AC3E}">
        <p14:creationId xmlns:p14="http://schemas.microsoft.com/office/powerpoint/2010/main" val="22261585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9863" y="577076"/>
            <a:ext cx="8298194" cy="812799"/>
          </a:xfrm>
        </p:spPr>
        <p:txBody>
          <a:bodyPr>
            <a:normAutofit fontScale="90000"/>
          </a:bodyPr>
          <a:lstStyle/>
          <a:p>
            <a:r>
              <a:rPr lang="en-US" dirty="0"/>
              <a:t>Les points à </a:t>
            </a:r>
            <a:r>
              <a:rPr lang="en-US" dirty="0" err="1"/>
              <a:t>retenir</a:t>
            </a:r>
            <a:r>
              <a:rPr lang="en-US" dirty="0"/>
              <a:t> et les </a:t>
            </a:r>
            <a:r>
              <a:rPr lang="en-US" dirty="0" err="1"/>
              <a:t>bonnes</a:t>
            </a:r>
            <a:r>
              <a:rPr lang="en-US" dirty="0"/>
              <a:t> </a:t>
            </a:r>
            <a:r>
              <a:rPr lang="en-US" dirty="0" err="1"/>
              <a:t>pratiques</a:t>
            </a:r>
            <a:endParaRPr lang="en-US" dirty="0"/>
          </a:p>
        </p:txBody>
      </p:sp>
      <p:sp>
        <p:nvSpPr>
          <p:cNvPr id="3" name="TextBox 2"/>
          <p:cNvSpPr txBox="1"/>
          <p:nvPr/>
        </p:nvSpPr>
        <p:spPr>
          <a:xfrm>
            <a:off x="775855" y="1620982"/>
            <a:ext cx="10418618" cy="3108543"/>
          </a:xfrm>
          <a:prstGeom prst="rect">
            <a:avLst/>
          </a:prstGeom>
          <a:noFill/>
        </p:spPr>
        <p:txBody>
          <a:bodyPr wrap="square" rtlCol="0">
            <a:spAutoFit/>
          </a:bodyPr>
          <a:lstStyle/>
          <a:p>
            <a:pPr lvl="0"/>
            <a:endParaRPr lang="en-US" sz="2800" dirty="0">
              <a:solidFill>
                <a:prstClr val="black"/>
              </a:solidFill>
            </a:endParaRPr>
          </a:p>
          <a:p>
            <a:pPr marL="457200" lvl="0" indent="-457200">
              <a:buFont typeface="Arial" panose="020B0604020202020204" pitchFamily="34" charset="0"/>
              <a:buChar char="•"/>
            </a:pPr>
            <a:r>
              <a:rPr lang="en-US" sz="2800" dirty="0">
                <a:solidFill>
                  <a:prstClr val="black"/>
                </a:solidFill>
              </a:rPr>
              <a:t>NE CHERCHEZ PAS de </a:t>
            </a:r>
            <a:r>
              <a:rPr lang="en-US" sz="2800" dirty="0" err="1">
                <a:solidFill>
                  <a:prstClr val="black"/>
                </a:solidFill>
              </a:rPr>
              <a:t>façon</a:t>
            </a:r>
            <a:r>
              <a:rPr lang="en-US" sz="2800" dirty="0">
                <a:solidFill>
                  <a:prstClr val="black"/>
                </a:solidFill>
              </a:rPr>
              <a:t> proactive à identifier </a:t>
            </a:r>
            <a:r>
              <a:rPr lang="en-US" sz="2800" dirty="0" err="1">
                <a:solidFill>
                  <a:prstClr val="black"/>
                </a:solidFill>
              </a:rPr>
              <a:t>ou</a:t>
            </a:r>
            <a:r>
              <a:rPr lang="en-US" sz="2800" dirty="0">
                <a:solidFill>
                  <a:prstClr val="black"/>
                </a:solidFill>
              </a:rPr>
              <a:t> à </a:t>
            </a:r>
            <a:r>
              <a:rPr lang="en-US" sz="2800" dirty="0" err="1">
                <a:solidFill>
                  <a:prstClr val="black"/>
                </a:solidFill>
              </a:rPr>
              <a:t>rencontrer</a:t>
            </a:r>
            <a:r>
              <a:rPr lang="en-US" sz="2800" dirty="0">
                <a:solidFill>
                  <a:prstClr val="black"/>
                </a:solidFill>
              </a:rPr>
              <a:t> des </a:t>
            </a:r>
            <a:r>
              <a:rPr lang="en-US" sz="2800" dirty="0" err="1">
                <a:solidFill>
                  <a:prstClr val="black"/>
                </a:solidFill>
              </a:rPr>
              <a:t>survivant</a:t>
            </a:r>
            <a:r>
              <a:rPr lang="en-US" sz="2800" dirty="0">
                <a:solidFill>
                  <a:prstClr val="black"/>
                </a:solidFill>
              </a:rPr>
              <a:t>(e)s de VBG.</a:t>
            </a:r>
          </a:p>
          <a:p>
            <a:pPr lvl="0"/>
            <a:endParaRPr lang="en-US" sz="2800" dirty="0">
              <a:solidFill>
                <a:prstClr val="black"/>
              </a:solidFill>
            </a:endParaRPr>
          </a:p>
          <a:p>
            <a:pPr marL="457200" lvl="0" indent="-457200">
              <a:buFont typeface="Arial" panose="020B0604020202020204" pitchFamily="34" charset="0"/>
              <a:buChar char="•"/>
            </a:pPr>
            <a:r>
              <a:rPr lang="en-US" sz="2800" dirty="0">
                <a:solidFill>
                  <a:prstClr val="black"/>
                </a:solidFill>
              </a:rPr>
              <a:t>Au lieu de faire </a:t>
            </a:r>
            <a:r>
              <a:rPr lang="en-US" sz="2800" dirty="0" err="1">
                <a:solidFill>
                  <a:prstClr val="black"/>
                </a:solidFill>
              </a:rPr>
              <a:t>cela</a:t>
            </a:r>
            <a:r>
              <a:rPr lang="en-US" sz="2800" dirty="0">
                <a:solidFill>
                  <a:prstClr val="black"/>
                </a:solidFill>
              </a:rPr>
              <a:t>, </a:t>
            </a:r>
            <a:r>
              <a:rPr lang="en-US" sz="2800" dirty="0" err="1">
                <a:solidFill>
                  <a:prstClr val="black"/>
                </a:solidFill>
              </a:rPr>
              <a:t>concevez</a:t>
            </a:r>
            <a:r>
              <a:rPr lang="en-US" sz="2800" dirty="0">
                <a:solidFill>
                  <a:prstClr val="black"/>
                </a:solidFill>
              </a:rPr>
              <a:t> des services et </a:t>
            </a:r>
            <a:r>
              <a:rPr lang="en-US" sz="2800" dirty="0" err="1">
                <a:solidFill>
                  <a:prstClr val="black"/>
                </a:solidFill>
              </a:rPr>
              <a:t>formez</a:t>
            </a:r>
            <a:r>
              <a:rPr lang="en-US" sz="2800" dirty="0">
                <a:solidFill>
                  <a:prstClr val="black"/>
                </a:solidFill>
              </a:rPr>
              <a:t> le personnel de première </a:t>
            </a:r>
            <a:r>
              <a:rPr lang="en-US" sz="2800" dirty="0" err="1">
                <a:solidFill>
                  <a:prstClr val="black"/>
                </a:solidFill>
              </a:rPr>
              <a:t>ligne</a:t>
            </a:r>
            <a:r>
              <a:rPr lang="en-US" sz="2800" dirty="0">
                <a:solidFill>
                  <a:prstClr val="black"/>
                </a:solidFill>
              </a:rPr>
              <a:t> </a:t>
            </a:r>
            <a:r>
              <a:rPr lang="en-US" sz="2800" dirty="0" err="1">
                <a:solidFill>
                  <a:prstClr val="black"/>
                </a:solidFill>
              </a:rPr>
              <a:t>afin</a:t>
            </a:r>
            <a:r>
              <a:rPr lang="en-US" sz="2800" dirty="0">
                <a:solidFill>
                  <a:prstClr val="black"/>
                </a:solidFill>
              </a:rPr>
              <a:t> de </a:t>
            </a:r>
            <a:r>
              <a:rPr lang="en-US" sz="2800" dirty="0" err="1">
                <a:solidFill>
                  <a:prstClr val="black"/>
                </a:solidFill>
              </a:rPr>
              <a:t>créer</a:t>
            </a:r>
            <a:r>
              <a:rPr lang="en-US" sz="2800" dirty="0">
                <a:solidFill>
                  <a:prstClr val="black"/>
                </a:solidFill>
              </a:rPr>
              <a:t> un </a:t>
            </a:r>
            <a:r>
              <a:rPr lang="en-US" sz="2800" dirty="0" err="1">
                <a:solidFill>
                  <a:prstClr val="black"/>
                </a:solidFill>
              </a:rPr>
              <a:t>environnement</a:t>
            </a:r>
            <a:r>
              <a:rPr lang="en-US" sz="2800" dirty="0">
                <a:solidFill>
                  <a:prstClr val="black"/>
                </a:solidFill>
              </a:rPr>
              <a:t> </a:t>
            </a:r>
            <a:r>
              <a:rPr lang="en-US" sz="2800" dirty="0" err="1">
                <a:solidFill>
                  <a:prstClr val="black"/>
                </a:solidFill>
              </a:rPr>
              <a:t>s</a:t>
            </a:r>
            <a:r>
              <a:rPr lang="en-US" sz="2800" dirty="0" err="1">
                <a:solidFill>
                  <a:prstClr val="black"/>
                </a:solidFill>
                <a:latin typeface="Calibri" panose="020F0502020204030204" pitchFamily="34" charset="0"/>
                <a:cs typeface="Calibri" panose="020F0502020204030204" pitchFamily="34" charset="0"/>
              </a:rPr>
              <a:t>ûr</a:t>
            </a:r>
            <a:r>
              <a:rPr lang="en-US" sz="2800" dirty="0">
                <a:solidFill>
                  <a:prstClr val="black"/>
                </a:solidFill>
                <a:latin typeface="Calibri" panose="020F0502020204030204" pitchFamily="34" charset="0"/>
                <a:cs typeface="Calibri" panose="020F0502020204030204" pitchFamily="34" charset="0"/>
              </a:rPr>
              <a:t> pour </a:t>
            </a:r>
            <a:r>
              <a:rPr lang="en-US" sz="2800" dirty="0" err="1">
                <a:solidFill>
                  <a:prstClr val="black"/>
                </a:solidFill>
                <a:latin typeface="Calibri" panose="020F0502020204030204" pitchFamily="34" charset="0"/>
                <a:cs typeface="Calibri" panose="020F0502020204030204" pitchFamily="34" charset="0"/>
              </a:rPr>
              <a:t>une</a:t>
            </a:r>
            <a:r>
              <a:rPr lang="en-US" sz="2800" dirty="0">
                <a:solidFill>
                  <a:prstClr val="black"/>
                </a:solidFill>
                <a:latin typeface="Calibri" panose="020F0502020204030204" pitchFamily="34" charset="0"/>
                <a:cs typeface="Calibri" panose="020F0502020204030204" pitchFamily="34" charset="0"/>
              </a:rPr>
              <a:t> </a:t>
            </a:r>
            <a:r>
              <a:rPr lang="en-US" sz="2800" dirty="0" err="1">
                <a:solidFill>
                  <a:prstClr val="black"/>
                </a:solidFill>
                <a:latin typeface="Calibri" panose="020F0502020204030204" pitchFamily="34" charset="0"/>
                <a:cs typeface="Calibri" panose="020F0502020204030204" pitchFamily="34" charset="0"/>
              </a:rPr>
              <a:t>personne</a:t>
            </a:r>
            <a:r>
              <a:rPr lang="en-US" sz="2800" dirty="0">
                <a:solidFill>
                  <a:prstClr val="black"/>
                </a:solidFill>
                <a:latin typeface="Calibri" panose="020F0502020204030204" pitchFamily="34" charset="0"/>
                <a:cs typeface="Calibri" panose="020F0502020204030204" pitchFamily="34" charset="0"/>
              </a:rPr>
              <a:t> qui </a:t>
            </a:r>
            <a:r>
              <a:rPr lang="en-US" sz="2800" dirty="0" err="1">
                <a:solidFill>
                  <a:prstClr val="black"/>
                </a:solidFill>
                <a:latin typeface="Calibri" panose="020F0502020204030204" pitchFamily="34" charset="0"/>
                <a:cs typeface="Calibri" panose="020F0502020204030204" pitchFamily="34" charset="0"/>
              </a:rPr>
              <a:t>veut</a:t>
            </a:r>
            <a:r>
              <a:rPr lang="en-US" sz="2800" dirty="0">
                <a:solidFill>
                  <a:prstClr val="black"/>
                </a:solidFill>
                <a:latin typeface="Calibri" panose="020F0502020204030204" pitchFamily="34" charset="0"/>
                <a:cs typeface="Calibri" panose="020F0502020204030204" pitchFamily="34" charset="0"/>
              </a:rPr>
              <a:t> </a:t>
            </a:r>
            <a:r>
              <a:rPr lang="en-US" sz="2800" dirty="0" err="1">
                <a:solidFill>
                  <a:prstClr val="black"/>
                </a:solidFill>
                <a:latin typeface="Calibri" panose="020F0502020204030204" pitchFamily="34" charset="0"/>
                <a:cs typeface="Calibri" panose="020F0502020204030204" pitchFamily="34" charset="0"/>
              </a:rPr>
              <a:t>divulguer</a:t>
            </a:r>
            <a:r>
              <a:rPr lang="en-US" sz="2800" dirty="0">
                <a:solidFill>
                  <a:prstClr val="black"/>
                </a:solidFill>
                <a:latin typeface="Calibri" panose="020F0502020204030204" pitchFamily="34" charset="0"/>
                <a:cs typeface="Calibri" panose="020F0502020204030204" pitchFamily="34" charset="0"/>
              </a:rPr>
              <a:t> son experience.</a:t>
            </a:r>
            <a:endParaRPr lang="en-US" sz="2800" dirty="0">
              <a:solidFill>
                <a:prstClr val="black"/>
              </a:solidFill>
            </a:endParaRPr>
          </a:p>
        </p:txBody>
      </p:sp>
    </p:spTree>
    <p:extLst>
      <p:ext uri="{BB962C8B-B14F-4D97-AF65-F5344CB8AC3E}">
        <p14:creationId xmlns:p14="http://schemas.microsoft.com/office/powerpoint/2010/main" val="283161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9863" y="577076"/>
            <a:ext cx="10477920" cy="812799"/>
          </a:xfrm>
        </p:spPr>
        <p:txBody>
          <a:bodyPr>
            <a:normAutofit fontScale="90000"/>
          </a:bodyPr>
          <a:lstStyle/>
          <a:p>
            <a:r>
              <a:rPr lang="en-US" dirty="0" err="1"/>
              <a:t>Adoptez</a:t>
            </a:r>
            <a:r>
              <a:rPr lang="en-US" dirty="0"/>
              <a:t> </a:t>
            </a:r>
            <a:r>
              <a:rPr lang="en-US" dirty="0" err="1"/>
              <a:t>une</a:t>
            </a:r>
            <a:r>
              <a:rPr lang="en-US" dirty="0"/>
              <a:t> </a:t>
            </a:r>
            <a:r>
              <a:rPr lang="en-US" dirty="0" err="1"/>
              <a:t>approche</a:t>
            </a:r>
            <a:r>
              <a:rPr lang="en-US" dirty="0"/>
              <a:t> </a:t>
            </a:r>
            <a:r>
              <a:rPr lang="en-US" dirty="0" err="1"/>
              <a:t>axée</a:t>
            </a:r>
            <a:r>
              <a:rPr lang="en-US" dirty="0"/>
              <a:t> sur les </a:t>
            </a:r>
            <a:r>
              <a:rPr lang="en-US" dirty="0" err="1"/>
              <a:t>survivant</a:t>
            </a:r>
            <a:r>
              <a:rPr lang="en-US" dirty="0"/>
              <a:t>(e)s : </a:t>
            </a:r>
            <a:r>
              <a:rPr lang="en-US" dirty="0" err="1"/>
              <a:t>principes</a:t>
            </a:r>
            <a:r>
              <a:rPr lang="en-US" dirty="0"/>
              <a:t> </a:t>
            </a:r>
            <a:r>
              <a:rPr lang="en-US" dirty="0" err="1"/>
              <a:t>clés</a:t>
            </a:r>
            <a:endParaRPr lang="en-US" dirty="0"/>
          </a:p>
        </p:txBody>
      </p:sp>
      <p:sp>
        <p:nvSpPr>
          <p:cNvPr id="3" name="Rectangle 2"/>
          <p:cNvSpPr/>
          <p:nvPr/>
        </p:nvSpPr>
        <p:spPr>
          <a:xfrm>
            <a:off x="1077337" y="1744454"/>
            <a:ext cx="9622972" cy="4493538"/>
          </a:xfrm>
          <a:prstGeom prst="rect">
            <a:avLst/>
          </a:prstGeom>
        </p:spPr>
        <p:txBody>
          <a:bodyPr wrap="square">
            <a:spAutoFit/>
          </a:bodyPr>
          <a:lstStyle/>
          <a:p>
            <a:pPr marL="285750" indent="-285750">
              <a:buFont typeface="Arial" panose="020B0604020202020204" pitchFamily="34" charset="0"/>
              <a:buChar char="•"/>
            </a:pPr>
            <a:r>
              <a:rPr lang="fr-FR" sz="2600" b="1" dirty="0"/>
              <a:t>Le respect </a:t>
            </a:r>
            <a:r>
              <a:rPr lang="fr-FR" sz="2600" dirty="0"/>
              <a:t>: toutes les mesures prises seront motivées par le respect des choix, des souhaits, des droits et de la dignité du/de la survivant(e).</a:t>
            </a:r>
          </a:p>
          <a:p>
            <a:pPr marL="285750" indent="-285750">
              <a:buFont typeface="Arial" panose="020B0604020202020204" pitchFamily="34" charset="0"/>
              <a:buChar char="•"/>
            </a:pPr>
            <a:r>
              <a:rPr lang="fr-FR" sz="2600" b="1" dirty="0"/>
              <a:t>La sécurité </a:t>
            </a:r>
            <a:r>
              <a:rPr lang="fr-FR" sz="2600" dirty="0"/>
              <a:t>: la sécurité du (de la) survivant(e) est une priorité absolue.</a:t>
            </a:r>
          </a:p>
          <a:p>
            <a:pPr marL="285750" indent="-285750">
              <a:buFont typeface="Arial" panose="020B0604020202020204" pitchFamily="34" charset="0"/>
              <a:buChar char="•"/>
            </a:pPr>
            <a:r>
              <a:rPr lang="fr-FR" sz="2600" b="1" dirty="0"/>
              <a:t>La confidentialité</a:t>
            </a:r>
            <a:r>
              <a:rPr lang="fr-FR" sz="2600" dirty="0"/>
              <a:t> : les individus ont le droit de décider à qui ils ou elles veulent, ou non, raconter leur histoire. Préserver la confidentialité induit de ne communiquer aucune information à qui que ce soit.</a:t>
            </a:r>
          </a:p>
          <a:p>
            <a:pPr marL="285750" indent="-285750">
              <a:buFont typeface="Arial" panose="020B0604020202020204" pitchFamily="34" charset="0"/>
              <a:buChar char="•"/>
            </a:pPr>
            <a:r>
              <a:rPr lang="fr-FR" sz="2600" b="1" dirty="0"/>
              <a:t>La non-discrimination </a:t>
            </a:r>
            <a:r>
              <a:rPr lang="fr-FR" sz="2600" dirty="0"/>
              <a:t>: accorder un traitement égal et juste à toutes les personnes en situation de besoin.</a:t>
            </a:r>
            <a:endParaRPr lang="en-CA" sz="2600" dirty="0"/>
          </a:p>
        </p:txBody>
      </p:sp>
    </p:spTree>
    <p:extLst>
      <p:ext uri="{BB962C8B-B14F-4D97-AF65-F5344CB8AC3E}">
        <p14:creationId xmlns:p14="http://schemas.microsoft.com/office/powerpoint/2010/main" val="5712088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640360" y="577079"/>
            <a:ext cx="4262544"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endParaRPr lang="fr-FR" sz="2800" dirty="0"/>
          </a:p>
        </p:txBody>
      </p:sp>
      <p:sp>
        <p:nvSpPr>
          <p:cNvPr id="5" name="Title 1"/>
          <p:cNvSpPr txBox="1">
            <a:spLocks/>
          </p:cNvSpPr>
          <p:nvPr/>
        </p:nvSpPr>
        <p:spPr>
          <a:xfrm>
            <a:off x="3640361" y="2037689"/>
            <a:ext cx="5421509" cy="19399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endParaRPr lang="fr-FR" sz="1600" dirty="0">
              <a:solidFill>
                <a:srgbClr val="000000"/>
              </a:solidFill>
            </a:endParaRPr>
          </a:p>
        </p:txBody>
      </p:sp>
      <p:sp>
        <p:nvSpPr>
          <p:cNvPr id="6" name="Title 1"/>
          <p:cNvSpPr txBox="1">
            <a:spLocks/>
          </p:cNvSpPr>
          <p:nvPr/>
        </p:nvSpPr>
        <p:spPr>
          <a:xfrm>
            <a:off x="2667001" y="4717383"/>
            <a:ext cx="3432924" cy="1032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ctr" rtl="0"/>
            <a:endParaRPr lang="fr-FR" sz="1600" dirty="0">
              <a:solidFill>
                <a:schemeClr val="bg1">
                  <a:lumMod val="50000"/>
                </a:schemeClr>
              </a:solidFill>
            </a:endParaRPr>
          </a:p>
        </p:txBody>
      </p:sp>
      <p:sp>
        <p:nvSpPr>
          <p:cNvPr id="9" name="Title 1"/>
          <p:cNvSpPr txBox="1">
            <a:spLocks/>
          </p:cNvSpPr>
          <p:nvPr/>
        </p:nvSpPr>
        <p:spPr>
          <a:xfrm>
            <a:off x="870856" y="156569"/>
            <a:ext cx="7464489" cy="1033839"/>
          </a:xfrm>
          <a:prstGeom prst="rect">
            <a:avLst/>
          </a:prstGeom>
        </p:spPr>
        <p:txBody>
          <a:bodyPr vert="horz" lIns="91440" tIns="45720" rIns="91440" bIns="45720" rtlCol="0" anchor="t">
            <a:no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ctr" rtl="0"/>
            <a:r>
              <a:rPr lang="fr-FR" b="0" i="0" u="none" baseline="0" dirty="0"/>
              <a:t>Approche axée sur les survivant(e)s</a:t>
            </a:r>
          </a:p>
        </p:txBody>
      </p:sp>
      <p:sp>
        <p:nvSpPr>
          <p:cNvPr id="11" name="Text Placeholder 2"/>
          <p:cNvSpPr txBox="1">
            <a:spLocks/>
          </p:cNvSpPr>
          <p:nvPr/>
        </p:nvSpPr>
        <p:spPr>
          <a:xfrm>
            <a:off x="2954616" y="1308732"/>
            <a:ext cx="6107253" cy="283458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rtl="0">
              <a:buNone/>
            </a:pPr>
            <a:endParaRPr lang="fr-FR" sz="2800" dirty="0"/>
          </a:p>
          <a:p>
            <a:endParaRPr lang="fr-FR" sz="2800" i="1" dirty="0"/>
          </a:p>
          <a:p>
            <a:endParaRPr lang="fr-FR" sz="2800" dirty="0"/>
          </a:p>
          <a:p>
            <a:endParaRPr lang="fr-FR" sz="2800" dirty="0"/>
          </a:p>
        </p:txBody>
      </p:sp>
      <p:graphicFrame>
        <p:nvGraphicFramePr>
          <p:cNvPr id="10" name="Table 1"/>
          <p:cNvGraphicFramePr>
            <a:graphicFrameLocks noGrp="1"/>
          </p:cNvGraphicFramePr>
          <p:nvPr>
            <p:extLst>
              <p:ext uri="{D42A27DB-BD31-4B8C-83A1-F6EECF244321}">
                <p14:modId xmlns:p14="http://schemas.microsoft.com/office/powerpoint/2010/main" val="570912041"/>
              </p:ext>
            </p:extLst>
          </p:nvPr>
        </p:nvGraphicFramePr>
        <p:xfrm>
          <a:off x="870856" y="900638"/>
          <a:ext cx="10798629" cy="4922918"/>
        </p:xfrm>
        <a:graphic>
          <a:graphicData uri="http://schemas.openxmlformats.org/drawingml/2006/table">
            <a:tbl>
              <a:tblPr firstRow="1" bandRow="1">
                <a:tableStyleId>{7DF18680-E054-41AD-8BC1-D1AEF772440D}</a:tableStyleId>
              </a:tblPr>
              <a:tblGrid>
                <a:gridCol w="4574116">
                  <a:extLst>
                    <a:ext uri="{9D8B030D-6E8A-4147-A177-3AD203B41FA5}">
                      <a16:colId xmlns:a16="http://schemas.microsoft.com/office/drawing/2014/main" val="20000"/>
                    </a:ext>
                  </a:extLst>
                </a:gridCol>
                <a:gridCol w="1883458">
                  <a:extLst>
                    <a:ext uri="{9D8B030D-6E8A-4147-A177-3AD203B41FA5}">
                      <a16:colId xmlns:a16="http://schemas.microsoft.com/office/drawing/2014/main" val="20001"/>
                    </a:ext>
                  </a:extLst>
                </a:gridCol>
                <a:gridCol w="4341055">
                  <a:extLst>
                    <a:ext uri="{9D8B030D-6E8A-4147-A177-3AD203B41FA5}">
                      <a16:colId xmlns:a16="http://schemas.microsoft.com/office/drawing/2014/main" val="20002"/>
                    </a:ext>
                  </a:extLst>
                </a:gridCol>
              </a:tblGrid>
              <a:tr h="464894">
                <a:tc>
                  <a:txBody>
                    <a:bodyPr/>
                    <a:lstStyle/>
                    <a:p>
                      <a:pPr algn="l" rtl="0"/>
                      <a:r>
                        <a:rPr lang="fr-FR" sz="1800" b="1" i="0" u="none" baseline="0" dirty="0">
                          <a:solidFill>
                            <a:schemeClr val="tx1"/>
                          </a:solidFill>
                        </a:rPr>
                        <a:t>Être traité(e) avec dignité et respect</a:t>
                      </a:r>
                      <a:endParaRPr lang="fr-FR" sz="1800" b="1" dirty="0">
                        <a:solidFill>
                          <a:schemeClr val="tx1"/>
                        </a:solidFill>
                      </a:endParaRPr>
                    </a:p>
                  </a:txBody>
                  <a:tcPr marL="48215" marR="48215" marT="32123" marB="32123">
                    <a:solidFill>
                      <a:srgbClr val="ECDFF9"/>
                    </a:solidFill>
                  </a:tcPr>
                </a:tc>
                <a:tc rowSpan="7">
                  <a:txBody>
                    <a:bodyPr/>
                    <a:lstStyle/>
                    <a:p>
                      <a:pPr algn="ctr" rtl="0"/>
                      <a:endParaRPr lang="fr-FR" sz="1800" dirty="0"/>
                    </a:p>
                    <a:p>
                      <a:pPr algn="ctr" rtl="0"/>
                      <a:endParaRPr lang="fr-FR" sz="1800" dirty="0"/>
                    </a:p>
                    <a:p>
                      <a:pPr algn="ctr" rtl="0"/>
                      <a:endParaRPr lang="fr-FR" sz="1800" dirty="0"/>
                    </a:p>
                    <a:p>
                      <a:pPr algn="ctr" rtl="0"/>
                      <a:endParaRPr lang="fr-FR" sz="1800" dirty="0"/>
                    </a:p>
                    <a:p>
                      <a:pPr algn="ctr" rtl="0"/>
                      <a:endParaRPr lang="fr-FR" sz="1800" dirty="0"/>
                    </a:p>
                    <a:p>
                      <a:pPr algn="ctr" rtl="0"/>
                      <a:endParaRPr lang="fr-FR" sz="1800" dirty="0"/>
                    </a:p>
                    <a:p>
                      <a:pPr algn="ctr" rtl="0"/>
                      <a:endParaRPr lang="fr-FR" sz="1800" dirty="0"/>
                    </a:p>
                    <a:p>
                      <a:pPr algn="ctr" rtl="0"/>
                      <a:r>
                        <a:rPr lang="fr-FR" sz="1800" b="1" i="0" u="none" baseline="0" dirty="0">
                          <a:solidFill>
                            <a:schemeClr val="tx1"/>
                          </a:solidFill>
                        </a:rPr>
                        <a:t>Vs.</a:t>
                      </a:r>
                      <a:endParaRPr lang="fr-FR" sz="1800" dirty="0">
                        <a:solidFill>
                          <a:schemeClr val="tx1"/>
                        </a:solidFill>
                      </a:endParaRPr>
                    </a:p>
                  </a:txBody>
                  <a:tcPr marL="48215" marR="48215" marT="32123" marB="32123">
                    <a:solidFill>
                      <a:srgbClr val="ECDFF9"/>
                    </a:solidFill>
                  </a:tcPr>
                </a:tc>
                <a:tc>
                  <a:txBody>
                    <a:bodyPr/>
                    <a:lstStyle/>
                    <a:p>
                      <a:pPr algn="l" rtl="0"/>
                      <a:r>
                        <a:rPr lang="fr-FR" sz="1800" b="1" i="0" u="none" baseline="0" dirty="0">
                          <a:solidFill>
                            <a:schemeClr val="tx1"/>
                          </a:solidFill>
                        </a:rPr>
                        <a:t>Attitudes culpabilisant la victime</a:t>
                      </a:r>
                      <a:endParaRPr lang="fr-FR" sz="1800" b="1" dirty="0">
                        <a:solidFill>
                          <a:schemeClr val="tx1"/>
                        </a:solidFill>
                      </a:endParaRPr>
                    </a:p>
                  </a:txBody>
                  <a:tcPr marL="48215" marR="48215" marT="32123" marB="32123">
                    <a:solidFill>
                      <a:srgbClr val="ECDFF9"/>
                    </a:solidFill>
                  </a:tcPr>
                </a:tc>
                <a:extLst>
                  <a:ext uri="{0D108BD9-81ED-4DB2-BD59-A6C34878D82A}">
                    <a16:rowId xmlns:a16="http://schemas.microsoft.com/office/drawing/2014/main" val="10000"/>
                  </a:ext>
                </a:extLst>
              </a:tr>
              <a:tr h="584016">
                <a:tc>
                  <a:txBody>
                    <a:bodyPr/>
                    <a:lstStyle/>
                    <a:p>
                      <a:pPr algn="l" rtl="0"/>
                      <a:r>
                        <a:rPr lang="fr-FR" sz="1800" b="0" i="0" u="none" baseline="0" dirty="0"/>
                        <a:t>Droit de choisir</a:t>
                      </a:r>
                      <a:endParaRPr lang="fr-FR" sz="1800" dirty="0">
                        <a:solidFill>
                          <a:sysClr val="windowText" lastClr="000000"/>
                        </a:solidFill>
                      </a:endParaRPr>
                    </a:p>
                  </a:txBody>
                  <a:tcPr marL="48215" marR="48215" marT="32123" marB="32123">
                    <a:solidFill>
                      <a:srgbClr val="ECDFF9"/>
                    </a:solidFill>
                  </a:tcPr>
                </a:tc>
                <a:tc vMerge="1">
                  <a:txBody>
                    <a:bodyPr/>
                    <a:lstStyle/>
                    <a:p>
                      <a:endParaRPr lang="en-CA"/>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800" b="0" i="0" u="none" baseline="0" noProof="0" dirty="0"/>
                        <a:t>Se sentir impuissant(e) </a:t>
                      </a:r>
                      <a:r>
                        <a:rPr lang="fr-CA" sz="1800" noProof="0" dirty="0"/>
                        <a:t>et se faire dire ce qu’il faut faire ou ce qui est le « mieux »</a:t>
                      </a:r>
                      <a:endParaRPr lang="fr-CA" sz="1800" noProof="0" dirty="0">
                        <a:solidFill>
                          <a:sysClr val="windowText" lastClr="000000"/>
                        </a:solidFill>
                      </a:endParaRPr>
                    </a:p>
                  </a:txBody>
                  <a:tcPr marL="48215" marR="48215" marT="32123" marB="32123">
                    <a:solidFill>
                      <a:srgbClr val="ECDFF9"/>
                    </a:solidFill>
                  </a:tcPr>
                </a:tc>
                <a:extLst>
                  <a:ext uri="{0D108BD9-81ED-4DB2-BD59-A6C34878D82A}">
                    <a16:rowId xmlns:a16="http://schemas.microsoft.com/office/drawing/2014/main" val="10001"/>
                  </a:ext>
                </a:extLst>
              </a:tr>
              <a:tr h="845414">
                <a:tc>
                  <a:txBody>
                    <a:bodyPr/>
                    <a:lstStyle/>
                    <a:p>
                      <a:pPr algn="l" rtl="0"/>
                      <a:r>
                        <a:rPr lang="fr-FR" sz="1800" b="0" i="0" u="none" baseline="0" dirty="0"/>
                        <a:t>Droit à la protection de la vie privée et à la confidentialité</a:t>
                      </a:r>
                      <a:endParaRPr lang="fr-FR" sz="1800" dirty="0">
                        <a:solidFill>
                          <a:sysClr val="windowText" lastClr="000000"/>
                        </a:solidFill>
                      </a:endParaRPr>
                    </a:p>
                  </a:txBody>
                  <a:tcPr marL="48215" marR="48215" marT="32123" marB="32123">
                    <a:solidFill>
                      <a:srgbClr val="ECDFF9"/>
                    </a:solidFill>
                  </a:tcPr>
                </a:tc>
                <a:tc vMerge="1">
                  <a:txBody>
                    <a:bodyPr/>
                    <a:lstStyle/>
                    <a:p>
                      <a:endParaRPr lang="en-CA"/>
                    </a:p>
                  </a:txBody>
                  <a:tcPr/>
                </a:tc>
                <a:tc>
                  <a:txBody>
                    <a:bodyPr/>
                    <a:lstStyle/>
                    <a:p>
                      <a:r>
                        <a:rPr lang="fr-CA" sz="1800" b="0" i="0" u="none" baseline="0" noProof="0" dirty="0"/>
                        <a:t>Honte et stigmatisation</a:t>
                      </a:r>
                      <a:r>
                        <a:rPr lang="fr-CA" sz="1800" noProof="0" dirty="0"/>
                        <a:t>, y</a:t>
                      </a:r>
                      <a:r>
                        <a:rPr lang="fr-CA" sz="1800" baseline="0" noProof="0" dirty="0"/>
                        <a:t> compris quand ses expériences sont partagées sans son consentement</a:t>
                      </a:r>
                      <a:endParaRPr lang="fr-CA" sz="1800" noProof="0" dirty="0">
                        <a:solidFill>
                          <a:sysClr val="windowText" lastClr="000000"/>
                        </a:solidFill>
                      </a:endParaRPr>
                    </a:p>
                  </a:txBody>
                  <a:tcPr marL="48215" marR="48215" marT="32123" marB="32123">
                    <a:solidFill>
                      <a:srgbClr val="ECDFF9"/>
                    </a:solidFill>
                  </a:tcPr>
                </a:tc>
                <a:extLst>
                  <a:ext uri="{0D108BD9-81ED-4DB2-BD59-A6C34878D82A}">
                    <a16:rowId xmlns:a16="http://schemas.microsoft.com/office/drawing/2014/main" val="10002"/>
                  </a:ext>
                </a:extLst>
              </a:tr>
              <a:tr h="836090">
                <a:tc>
                  <a:txBody>
                    <a:bodyPr/>
                    <a:lstStyle/>
                    <a:p>
                      <a:pPr algn="l" rtl="0"/>
                      <a:r>
                        <a:rPr lang="fr-FR" sz="1800" b="0" i="0" u="none" baseline="0" dirty="0"/>
                        <a:t>Droit à la non-discrimination</a:t>
                      </a:r>
                      <a:endParaRPr lang="fr-FR" sz="1800" dirty="0">
                        <a:solidFill>
                          <a:sysClr val="windowText" lastClr="000000"/>
                        </a:solidFill>
                      </a:endParaRPr>
                    </a:p>
                  </a:txBody>
                  <a:tcPr marL="48215" marR="48215" marT="32123" marB="32123">
                    <a:solidFill>
                      <a:srgbClr val="ECDFF9"/>
                    </a:solidFill>
                  </a:tcPr>
                </a:tc>
                <a:tc vMerge="1">
                  <a:txBody>
                    <a:bodyPr/>
                    <a:lstStyle/>
                    <a:p>
                      <a:endParaRPr lang="en-CA"/>
                    </a:p>
                  </a:txBody>
                  <a:tcPr/>
                </a:tc>
                <a:tc rowSpan="2">
                  <a:txBody>
                    <a:bodyPr/>
                    <a:lstStyle/>
                    <a:p>
                      <a:pPr algn="l" rtl="0"/>
                      <a:r>
                        <a:rPr lang="fr-CA" sz="1800" b="0" i="0" u="none" baseline="0" noProof="0" dirty="0"/>
                        <a:t>Discrimination sur le motif du genre, de l'origine ethnique, de l’</a:t>
                      </a:r>
                      <a:r>
                        <a:rPr lang="fr-CA" sz="1800" noProof="0" dirty="0"/>
                        <a:t>âge, de l’état civil, de la religion, des circonstances,</a:t>
                      </a:r>
                      <a:r>
                        <a:rPr lang="fr-CA" sz="1800" baseline="0" noProof="0" dirty="0"/>
                        <a:t> </a:t>
                      </a:r>
                      <a:r>
                        <a:rPr lang="fr-CA" sz="1800" b="0" i="0" u="none" baseline="0" noProof="0" dirty="0"/>
                        <a:t>etc.</a:t>
                      </a:r>
                      <a:endParaRPr lang="fr-CA" sz="1800" noProof="0" dirty="0">
                        <a:solidFill>
                          <a:sysClr val="windowText" lastClr="000000"/>
                        </a:solidFill>
                      </a:endParaRPr>
                    </a:p>
                  </a:txBody>
                  <a:tcPr marL="48215" marR="48215" marT="32123" marB="32123">
                    <a:solidFill>
                      <a:srgbClr val="ECDFF9"/>
                    </a:solidFill>
                  </a:tcPr>
                </a:tc>
                <a:extLst>
                  <a:ext uri="{0D108BD9-81ED-4DB2-BD59-A6C34878D82A}">
                    <a16:rowId xmlns:a16="http://schemas.microsoft.com/office/drawing/2014/main" val="10003"/>
                  </a:ext>
                </a:extLst>
              </a:tr>
              <a:tr h="0">
                <a:tc rowSpan="2">
                  <a:txBody>
                    <a:bodyPr/>
                    <a:lstStyle/>
                    <a:p>
                      <a:pPr algn="l" rtl="0"/>
                      <a:r>
                        <a:rPr lang="fr-FR" sz="1800" b="0" i="0" u="none" baseline="0" dirty="0"/>
                        <a:t>Droit d’être informé(e) </a:t>
                      </a:r>
                      <a:endParaRPr lang="fr-FR" sz="1800" dirty="0">
                        <a:solidFill>
                          <a:sysClr val="windowText" lastClr="000000"/>
                        </a:solidFill>
                      </a:endParaRPr>
                    </a:p>
                  </a:txBody>
                  <a:tcPr marL="48215" marR="48215" marT="32123" marB="32123">
                    <a:solidFill>
                      <a:srgbClr val="ECDFF9"/>
                    </a:solidFill>
                  </a:tcPr>
                </a:tc>
                <a:tc vMerge="1">
                  <a:txBody>
                    <a:bodyPr/>
                    <a:lstStyle/>
                    <a:p>
                      <a:endParaRPr lang="en-CA"/>
                    </a:p>
                  </a:txBody>
                  <a:tcPr/>
                </a:tc>
                <a:tc vMerge="1">
                  <a:txBody>
                    <a:bodyPr/>
                    <a:lstStyle/>
                    <a:p>
                      <a:endParaRPr lang="en-CA"/>
                    </a:p>
                  </a:txBody>
                  <a:tcPr/>
                </a:tc>
                <a:extLst>
                  <a:ext uri="{0D108BD9-81ED-4DB2-BD59-A6C34878D82A}">
                    <a16:rowId xmlns:a16="http://schemas.microsoft.com/office/drawing/2014/main" val="10004"/>
                  </a:ext>
                </a:extLst>
              </a:tr>
              <a:tr h="696109">
                <a:tc vMerge="1">
                  <a:txBody>
                    <a:bodyPr/>
                    <a:lstStyle/>
                    <a:p>
                      <a:pPr algn="l" rtl="0"/>
                      <a:endParaRPr lang="fr-FR" sz="1800" dirty="0">
                        <a:solidFill>
                          <a:sysClr val="windowText" lastClr="000000"/>
                        </a:solidFill>
                      </a:endParaRPr>
                    </a:p>
                  </a:txBody>
                  <a:tcPr marL="48215" marR="48215" marT="32123" marB="32123">
                    <a:solidFill>
                      <a:srgbClr val="ECDFF9"/>
                    </a:solidFill>
                  </a:tcPr>
                </a:tc>
                <a:tc vMerge="1">
                  <a:txBody>
                    <a:bodyPr/>
                    <a:lstStyle/>
                    <a:p>
                      <a:endParaRPr lang="en-CA"/>
                    </a:p>
                  </a:txBody>
                  <a:tcPr/>
                </a:tc>
                <a:tc>
                  <a:txBody>
                    <a:bodyPr/>
                    <a:lstStyle/>
                    <a:p>
                      <a:r>
                        <a:rPr lang="fr-CA" sz="1800" noProof="0" dirty="0"/>
                        <a:t>Avoir des informations limitées ou incomplètes</a:t>
                      </a:r>
                      <a:r>
                        <a:rPr lang="fr-CA" sz="1800" baseline="0" noProof="0" dirty="0"/>
                        <a:t> sur les options disponibles </a:t>
                      </a:r>
                      <a:endParaRPr lang="fr-CA" sz="1800" noProof="0" dirty="0">
                        <a:solidFill>
                          <a:sysClr val="windowText" lastClr="000000"/>
                        </a:solidFill>
                      </a:endParaRPr>
                    </a:p>
                  </a:txBody>
                  <a:tcPr marL="48215" marR="48215" marT="32123" marB="32123">
                    <a:solidFill>
                      <a:srgbClr val="ECDFF9"/>
                    </a:solidFill>
                  </a:tcPr>
                </a:tc>
                <a:extLst>
                  <a:ext uri="{0D108BD9-81ED-4DB2-BD59-A6C34878D82A}">
                    <a16:rowId xmlns:a16="http://schemas.microsoft.com/office/drawing/2014/main" val="10006"/>
                  </a:ext>
                </a:extLst>
              </a:tr>
              <a:tr h="13682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0" i="0" u="none" baseline="0" dirty="0"/>
                        <a:t>Droit à la sécurité quand il ou elle vous confie ses expériences. Vous l’écoutez activement, donnez du soutien et fournissez l’information disponible</a:t>
                      </a:r>
                      <a:r>
                        <a:rPr lang="en-CA" sz="1800" b="0" i="0" u="none" baseline="0" dirty="0"/>
                        <a:t>.</a:t>
                      </a:r>
                      <a:endParaRPr lang="en-US" sz="1800" dirty="0">
                        <a:solidFill>
                          <a:sysClr val="windowText" lastClr="000000"/>
                        </a:solidFill>
                      </a:endParaRPr>
                    </a:p>
                  </a:txBody>
                  <a:tcPr marL="48215" marR="48215" marT="32123" marB="32123">
                    <a:solidFill>
                      <a:srgbClr val="ECDFF9"/>
                    </a:solidFill>
                  </a:tcPr>
                </a:tc>
                <a:tc vMerge="1">
                  <a:txBody>
                    <a:bodyPr/>
                    <a:lstStyle/>
                    <a:p>
                      <a:endParaRPr lang="fr-FR" sz="1800" dirty="0"/>
                    </a:p>
                  </a:txBody>
                  <a:tcPr marL="48215" marR="48215" marT="32123" marB="32123"/>
                </a:tc>
                <a:tc>
                  <a:txBody>
                    <a:bodyPr/>
                    <a:lstStyle/>
                    <a:p>
                      <a:r>
                        <a:rPr lang="fr-CA" sz="1800" noProof="0" dirty="0"/>
                        <a:t>Se sentir</a:t>
                      </a:r>
                      <a:r>
                        <a:rPr lang="fr-CA" sz="1800" baseline="0" noProof="0" dirty="0"/>
                        <a:t> moins en sécurité après qu’il ou elle vous confie son expérience</a:t>
                      </a:r>
                      <a:endParaRPr lang="fr-CA" sz="1800" noProof="0" dirty="0">
                        <a:solidFill>
                          <a:sysClr val="windowText" lastClr="000000"/>
                        </a:solidFill>
                      </a:endParaRPr>
                    </a:p>
                  </a:txBody>
                  <a:tcPr marL="48215" marR="48215" marT="32123" marB="32123">
                    <a:solidFill>
                      <a:srgbClr val="ECDFF9"/>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244355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9862" y="577076"/>
            <a:ext cx="8602995" cy="812799"/>
          </a:xfrm>
        </p:spPr>
        <p:txBody>
          <a:bodyPr>
            <a:normAutofit fontScale="90000"/>
          </a:bodyPr>
          <a:lstStyle/>
          <a:p>
            <a:r>
              <a:rPr lang="en-US" dirty="0" err="1"/>
              <a:t>Exercice</a:t>
            </a:r>
            <a:r>
              <a:rPr lang="en-US" dirty="0"/>
              <a:t> : </a:t>
            </a:r>
            <a:r>
              <a:rPr lang="en-US" dirty="0" err="1"/>
              <a:t>Réseau</a:t>
            </a:r>
            <a:r>
              <a:rPr lang="en-US" dirty="0"/>
              <a:t> de </a:t>
            </a:r>
            <a:r>
              <a:rPr lang="en-US" dirty="0" err="1"/>
              <a:t>référencement</a:t>
            </a:r>
            <a:r>
              <a:rPr lang="en-US" dirty="0"/>
              <a:t> de VBG</a:t>
            </a:r>
          </a:p>
        </p:txBody>
      </p:sp>
      <p:sp>
        <p:nvSpPr>
          <p:cNvPr id="3" name="TextBox 2"/>
          <p:cNvSpPr txBox="1"/>
          <p:nvPr/>
        </p:nvSpPr>
        <p:spPr>
          <a:xfrm>
            <a:off x="649863" y="2614826"/>
            <a:ext cx="10818237" cy="954107"/>
          </a:xfrm>
          <a:prstGeom prst="rect">
            <a:avLst/>
          </a:prstGeom>
          <a:noFill/>
        </p:spPr>
        <p:txBody>
          <a:bodyPr wrap="square" rtlCol="0">
            <a:spAutoFit/>
          </a:bodyPr>
          <a:lstStyle/>
          <a:p>
            <a:pPr marL="285750" indent="-285750">
              <a:buFont typeface="Arial" panose="020B0604020202020204" pitchFamily="34" charset="0"/>
              <a:buChar char="•"/>
            </a:pPr>
            <a:r>
              <a:rPr lang="en-US" sz="2800" dirty="0"/>
              <a:t>8 </a:t>
            </a:r>
            <a:r>
              <a:rPr lang="en-US" sz="2800" dirty="0" err="1"/>
              <a:t>volontaires</a:t>
            </a:r>
            <a:r>
              <a:rPr lang="en-US" sz="2800" dirty="0"/>
              <a:t>	</a:t>
            </a:r>
          </a:p>
          <a:p>
            <a:pPr marL="285750" indent="-285750">
              <a:buFont typeface="Arial" panose="020B0604020202020204" pitchFamily="34" charset="0"/>
              <a:buChar char="•"/>
            </a:pPr>
            <a:r>
              <a:rPr lang="en-US" sz="2800" dirty="0" err="1"/>
              <a:t>Chaque</a:t>
            </a:r>
            <a:r>
              <a:rPr lang="en-US" sz="2800" dirty="0"/>
              <a:t> </a:t>
            </a:r>
            <a:r>
              <a:rPr lang="en-US" sz="2800" dirty="0" err="1"/>
              <a:t>volontaire</a:t>
            </a:r>
            <a:r>
              <a:rPr lang="en-US" sz="2800" dirty="0"/>
              <a:t> à un </a:t>
            </a:r>
            <a:r>
              <a:rPr lang="en-US" sz="2800" dirty="0" err="1"/>
              <a:t>r</a:t>
            </a:r>
            <a:r>
              <a:rPr lang="en-US" sz="2800" dirty="0" err="1">
                <a:latin typeface="Calibri" panose="020F0502020204030204" pitchFamily="34" charset="0"/>
                <a:cs typeface="Calibri" panose="020F0502020204030204" pitchFamily="34" charset="0"/>
              </a:rPr>
              <a:t>ôle</a:t>
            </a:r>
            <a:r>
              <a:rPr lang="en-US" sz="2800" dirty="0">
                <a:latin typeface="Calibri" panose="020F0502020204030204" pitchFamily="34" charset="0"/>
                <a:cs typeface="Calibri" panose="020F0502020204030204" pitchFamily="34" charset="0"/>
              </a:rPr>
              <a:t> </a:t>
            </a:r>
            <a:r>
              <a:rPr lang="en-US" sz="2800" dirty="0" err="1">
                <a:latin typeface="Calibri" panose="020F0502020204030204" pitchFamily="34" charset="0"/>
                <a:cs typeface="Calibri" panose="020F0502020204030204" pitchFamily="34" charset="0"/>
              </a:rPr>
              <a:t>spécifique</a:t>
            </a:r>
            <a:r>
              <a:rPr lang="en-US" sz="2800" dirty="0">
                <a:latin typeface="Calibri" panose="020F0502020204030204" pitchFamily="34" charset="0"/>
                <a:cs typeface="Calibri" panose="020F0502020204030204" pitchFamily="34" charset="0"/>
              </a:rPr>
              <a:t> </a:t>
            </a:r>
            <a:r>
              <a:rPr lang="en-US" sz="2800" dirty="0" err="1">
                <a:latin typeface="Calibri" panose="020F0502020204030204" pitchFamily="34" charset="0"/>
                <a:cs typeface="Calibri" panose="020F0502020204030204" pitchFamily="34" charset="0"/>
              </a:rPr>
              <a:t>dans</a:t>
            </a:r>
            <a:r>
              <a:rPr lang="en-US" sz="2800" dirty="0">
                <a:latin typeface="Calibri" panose="020F0502020204030204" pitchFamily="34" charset="0"/>
                <a:cs typeface="Calibri" panose="020F0502020204030204" pitchFamily="34" charset="0"/>
              </a:rPr>
              <a:t> la </a:t>
            </a:r>
            <a:r>
              <a:rPr lang="en-US" sz="2800" dirty="0" err="1">
                <a:latin typeface="Calibri" panose="020F0502020204030204" pitchFamily="34" charset="0"/>
                <a:cs typeface="Calibri" panose="020F0502020204030204" pitchFamily="34" charset="0"/>
              </a:rPr>
              <a:t>prestation</a:t>
            </a:r>
            <a:r>
              <a:rPr lang="en-US" sz="2800" dirty="0">
                <a:latin typeface="Calibri" panose="020F0502020204030204" pitchFamily="34" charset="0"/>
                <a:cs typeface="Calibri" panose="020F0502020204030204" pitchFamily="34" charset="0"/>
              </a:rPr>
              <a:t> de service</a:t>
            </a:r>
            <a:endParaRPr lang="en-US" sz="2800" dirty="0"/>
          </a:p>
        </p:txBody>
      </p:sp>
    </p:spTree>
    <p:extLst>
      <p:ext uri="{BB962C8B-B14F-4D97-AF65-F5344CB8AC3E}">
        <p14:creationId xmlns:p14="http://schemas.microsoft.com/office/powerpoint/2010/main" val="4118424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Questions </a:t>
            </a:r>
            <a:r>
              <a:rPr lang="en-US" dirty="0" err="1"/>
              <a:t>clés</a:t>
            </a:r>
            <a:r>
              <a:rPr lang="en-US" dirty="0"/>
              <a:t> et discussion	</a:t>
            </a:r>
          </a:p>
        </p:txBody>
      </p:sp>
      <p:sp>
        <p:nvSpPr>
          <p:cNvPr id="3" name="TextBox 2"/>
          <p:cNvSpPr txBox="1"/>
          <p:nvPr/>
        </p:nvSpPr>
        <p:spPr>
          <a:xfrm>
            <a:off x="977667" y="1832698"/>
            <a:ext cx="10551537" cy="2677656"/>
          </a:xfrm>
          <a:prstGeom prst="rect">
            <a:avLst/>
          </a:prstGeom>
          <a:noFill/>
        </p:spPr>
        <p:txBody>
          <a:bodyPr wrap="square" rtlCol="0">
            <a:spAutoFit/>
          </a:bodyPr>
          <a:lstStyle/>
          <a:p>
            <a:pPr marL="457200" lvl="0" indent="-457200">
              <a:buFont typeface="Arial" panose="020B0604020202020204" pitchFamily="34" charset="0"/>
              <a:buChar char="•"/>
            </a:pPr>
            <a:r>
              <a:rPr lang="fr-FR" sz="2800" dirty="0"/>
              <a:t>Que voyez-vous au milieu de ce cercle ? </a:t>
            </a:r>
            <a:endParaRPr lang="en-CA" sz="2800" dirty="0"/>
          </a:p>
          <a:p>
            <a:pPr marL="457200" lvl="0" indent="-457200">
              <a:buFont typeface="Arial" panose="020B0604020202020204" pitchFamily="34" charset="0"/>
              <a:buChar char="•"/>
            </a:pPr>
            <a:r>
              <a:rPr lang="en-CA" sz="2800" dirty="0"/>
              <a:t>Tout </a:t>
            </a:r>
            <a:r>
              <a:rPr lang="en-CA" sz="2800" dirty="0" err="1"/>
              <a:t>cela</a:t>
            </a:r>
            <a:r>
              <a:rPr lang="en-CA" sz="2800" dirty="0"/>
              <a:t> a-t-</a:t>
            </a:r>
            <a:r>
              <a:rPr lang="en-CA" sz="2800" dirty="0" err="1"/>
              <a:t>il</a:t>
            </a:r>
            <a:r>
              <a:rPr lang="en-CA" sz="2800" dirty="0"/>
              <a:t> </a:t>
            </a:r>
            <a:r>
              <a:rPr lang="en-CA" sz="2800" dirty="0" err="1"/>
              <a:t>été</a:t>
            </a:r>
            <a:r>
              <a:rPr lang="en-CA" sz="2800" dirty="0"/>
              <a:t> utile pour la </a:t>
            </a:r>
            <a:r>
              <a:rPr lang="en-CA" sz="2800" dirty="0" err="1"/>
              <a:t>survivante</a:t>
            </a:r>
            <a:r>
              <a:rPr lang="en-CA" sz="2800" dirty="0"/>
              <a:t> ?</a:t>
            </a:r>
          </a:p>
          <a:p>
            <a:pPr marL="457200" lvl="0" indent="-457200">
              <a:buFont typeface="Arial" panose="020B0604020202020204" pitchFamily="34" charset="0"/>
              <a:buChar char="•"/>
            </a:pPr>
            <a:r>
              <a:rPr lang="fr-FR" sz="2800" dirty="0"/>
              <a:t>Combien de fois la fille a-t-elle dû répéter son histoire ? </a:t>
            </a:r>
          </a:p>
          <a:p>
            <a:pPr marL="457200" lvl="0" indent="-457200">
              <a:buFont typeface="Arial" panose="020B0604020202020204" pitchFamily="34" charset="0"/>
              <a:buChar char="•"/>
            </a:pPr>
            <a:r>
              <a:rPr lang="fr-FR" sz="2800" dirty="0"/>
              <a:t>Une telle situation pourrait-elle se produire dans votre contexte ?</a:t>
            </a:r>
          </a:p>
          <a:p>
            <a:pPr marL="457200" lvl="0" indent="-457200">
              <a:buFont typeface="Arial" panose="020B0604020202020204" pitchFamily="34" charset="0"/>
              <a:buChar char="•"/>
            </a:pPr>
            <a:r>
              <a:rPr lang="fr-FR" sz="2800" dirty="0"/>
              <a:t>Quelles actions auraient pu être prises pour éviter de tisser cette toile ? </a:t>
            </a:r>
            <a:endParaRPr lang="en-CA" sz="2800" dirty="0"/>
          </a:p>
        </p:txBody>
      </p:sp>
    </p:spTree>
    <p:extLst>
      <p:ext uri="{BB962C8B-B14F-4D97-AF65-F5344CB8AC3E}">
        <p14:creationId xmlns:p14="http://schemas.microsoft.com/office/powerpoint/2010/main" val="2552604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19237" y="2212111"/>
            <a:ext cx="6555392" cy="603948"/>
          </a:xfrm>
        </p:spPr>
        <p:txBody>
          <a:bodyPr>
            <a:noAutofit/>
          </a:bodyPr>
          <a:lstStyle/>
          <a:p>
            <a:pPr algn="ctr"/>
            <a:r>
              <a:rPr lang="en-US" b="1" i="1" dirty="0">
                <a:latin typeface="+mn-lt"/>
              </a:rPr>
              <a:t>Du point de </a:t>
            </a:r>
            <a:r>
              <a:rPr lang="en-US" b="1" i="1" dirty="0" err="1">
                <a:latin typeface="+mn-lt"/>
              </a:rPr>
              <a:t>vue</a:t>
            </a:r>
            <a:r>
              <a:rPr lang="en-US" b="1" i="1" dirty="0">
                <a:latin typeface="+mn-lt"/>
              </a:rPr>
              <a:t> d’un(e) </a:t>
            </a:r>
            <a:r>
              <a:rPr lang="en-US" b="1" i="1" dirty="0" err="1">
                <a:latin typeface="+mn-lt"/>
              </a:rPr>
              <a:t>survivant</a:t>
            </a:r>
            <a:r>
              <a:rPr lang="en-US" b="1" i="1" dirty="0">
                <a:latin typeface="+mn-lt"/>
              </a:rPr>
              <a:t>(e),</a:t>
            </a:r>
            <a:br>
              <a:rPr lang="en-US" b="1" dirty="0">
                <a:latin typeface="+mn-lt"/>
              </a:rPr>
            </a:br>
            <a:r>
              <a:rPr lang="en-US" b="1" dirty="0" err="1">
                <a:latin typeface="+mn-lt"/>
              </a:rPr>
              <a:t>quelles</a:t>
            </a:r>
            <a:r>
              <a:rPr lang="en-US" b="1" dirty="0">
                <a:latin typeface="+mn-lt"/>
              </a:rPr>
              <a:t> </a:t>
            </a:r>
            <a:r>
              <a:rPr lang="en-US" b="1" dirty="0" err="1">
                <a:latin typeface="+mn-lt"/>
              </a:rPr>
              <a:t>sont</a:t>
            </a:r>
            <a:r>
              <a:rPr lang="en-US" b="1" dirty="0">
                <a:latin typeface="+mn-lt"/>
              </a:rPr>
              <a:t> les </a:t>
            </a:r>
            <a:r>
              <a:rPr lang="en-US" b="1" dirty="0">
                <a:solidFill>
                  <a:srgbClr val="FF0000"/>
                </a:solidFill>
                <a:latin typeface="+mn-lt"/>
              </a:rPr>
              <a:t>RISQUES</a:t>
            </a:r>
            <a:r>
              <a:rPr lang="en-US" b="1" dirty="0">
                <a:latin typeface="+mn-lt"/>
              </a:rPr>
              <a:t> </a:t>
            </a:r>
            <a:r>
              <a:rPr lang="en-US" b="1" dirty="0" err="1">
                <a:latin typeface="+mn-lt"/>
              </a:rPr>
              <a:t>liés</a:t>
            </a:r>
            <a:r>
              <a:rPr lang="en-US" b="1" dirty="0">
                <a:latin typeface="+mn-lt"/>
              </a:rPr>
              <a:t> à la </a:t>
            </a:r>
            <a:r>
              <a:rPr lang="en-US" b="1" dirty="0" err="1">
                <a:latin typeface="+mn-lt"/>
              </a:rPr>
              <a:t>sollicitation</a:t>
            </a:r>
            <a:r>
              <a:rPr lang="en-US" b="1" dirty="0">
                <a:latin typeface="+mn-lt"/>
              </a:rPr>
              <a:t> </a:t>
            </a:r>
            <a:r>
              <a:rPr lang="en-US" b="1" dirty="0" err="1">
                <a:latin typeface="+mn-lt"/>
              </a:rPr>
              <a:t>d’une</a:t>
            </a:r>
            <a:r>
              <a:rPr lang="en-US" b="1" dirty="0">
                <a:latin typeface="+mn-lt"/>
              </a:rPr>
              <a:t> aide ?</a:t>
            </a:r>
            <a:br>
              <a:rPr lang="en-US" b="1" dirty="0">
                <a:latin typeface="+mn-lt"/>
              </a:rPr>
            </a:br>
            <a:br>
              <a:rPr lang="en-US" b="1" dirty="0">
                <a:latin typeface="+mn-lt"/>
              </a:rPr>
            </a:br>
            <a:endParaRPr lang="en-US" dirty="0">
              <a:latin typeface="+mn-lt"/>
            </a:endParaRPr>
          </a:p>
        </p:txBody>
      </p:sp>
    </p:spTree>
    <p:extLst>
      <p:ext uri="{BB962C8B-B14F-4D97-AF65-F5344CB8AC3E}">
        <p14:creationId xmlns:p14="http://schemas.microsoft.com/office/powerpoint/2010/main" val="2970187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1008" y="2146797"/>
            <a:ext cx="6737727" cy="603948"/>
          </a:xfrm>
        </p:spPr>
        <p:txBody>
          <a:bodyPr>
            <a:noAutofit/>
          </a:bodyPr>
          <a:lstStyle/>
          <a:p>
            <a:pPr algn="ctr"/>
            <a:r>
              <a:rPr lang="en-US" b="1" i="1" dirty="0">
                <a:latin typeface="+mn-lt"/>
              </a:rPr>
              <a:t>Du point de </a:t>
            </a:r>
            <a:r>
              <a:rPr lang="en-US" b="1" i="1" dirty="0" err="1">
                <a:latin typeface="+mn-lt"/>
              </a:rPr>
              <a:t>vue</a:t>
            </a:r>
            <a:r>
              <a:rPr lang="en-US" b="1" i="1" dirty="0">
                <a:latin typeface="+mn-lt"/>
              </a:rPr>
              <a:t> d’un(e) </a:t>
            </a:r>
            <a:r>
              <a:rPr lang="en-US" b="1" i="1" dirty="0" err="1">
                <a:latin typeface="+mn-lt"/>
              </a:rPr>
              <a:t>survivant</a:t>
            </a:r>
            <a:r>
              <a:rPr lang="en-US" b="1" i="1" dirty="0">
                <a:latin typeface="+mn-lt"/>
              </a:rPr>
              <a:t>(e), </a:t>
            </a:r>
            <a:r>
              <a:rPr lang="en-US" b="1" i="1" dirty="0" err="1">
                <a:latin typeface="+mn-lt"/>
              </a:rPr>
              <a:t>quelles</a:t>
            </a:r>
            <a:r>
              <a:rPr lang="en-US" b="1" i="1" dirty="0">
                <a:latin typeface="+mn-lt"/>
              </a:rPr>
              <a:t> </a:t>
            </a:r>
            <a:r>
              <a:rPr lang="en-US" b="1" i="1" dirty="0" err="1">
                <a:latin typeface="+mn-lt"/>
              </a:rPr>
              <a:t>sont</a:t>
            </a:r>
            <a:r>
              <a:rPr lang="en-US" b="1" i="1" dirty="0">
                <a:latin typeface="+mn-lt"/>
              </a:rPr>
              <a:t> les </a:t>
            </a:r>
            <a:r>
              <a:rPr lang="en-US" b="1" dirty="0">
                <a:solidFill>
                  <a:srgbClr val="FF0000"/>
                </a:solidFill>
                <a:latin typeface="+mn-lt"/>
              </a:rPr>
              <a:t>BIENFAITS </a:t>
            </a:r>
            <a:r>
              <a:rPr lang="en-US" b="1" dirty="0" err="1">
                <a:latin typeface="+mn-lt"/>
              </a:rPr>
              <a:t>liés</a:t>
            </a:r>
            <a:r>
              <a:rPr lang="en-US" b="1" dirty="0">
                <a:latin typeface="+mn-lt"/>
              </a:rPr>
              <a:t> à la </a:t>
            </a:r>
            <a:r>
              <a:rPr lang="en-US" b="1" dirty="0" err="1">
                <a:latin typeface="+mn-lt"/>
              </a:rPr>
              <a:t>sollicitation</a:t>
            </a:r>
            <a:r>
              <a:rPr lang="en-US" b="1" dirty="0">
                <a:latin typeface="+mn-lt"/>
              </a:rPr>
              <a:t> </a:t>
            </a:r>
            <a:r>
              <a:rPr lang="en-US" b="1" dirty="0" err="1">
                <a:latin typeface="+mn-lt"/>
              </a:rPr>
              <a:t>d’une</a:t>
            </a:r>
            <a:r>
              <a:rPr lang="en-US" b="1" dirty="0">
                <a:latin typeface="+mn-lt"/>
              </a:rPr>
              <a:t> aide ?</a:t>
            </a:r>
            <a:br>
              <a:rPr lang="en-US" b="1" dirty="0">
                <a:latin typeface="+mn-lt"/>
              </a:rPr>
            </a:br>
            <a:br>
              <a:rPr lang="en-US" b="1" dirty="0">
                <a:latin typeface="+mn-lt"/>
              </a:rPr>
            </a:br>
            <a:endParaRPr lang="en-US" dirty="0">
              <a:latin typeface="+mn-lt"/>
            </a:endParaRPr>
          </a:p>
        </p:txBody>
      </p:sp>
    </p:spTree>
    <p:extLst>
      <p:ext uri="{BB962C8B-B14F-4D97-AF65-F5344CB8AC3E}">
        <p14:creationId xmlns:p14="http://schemas.microsoft.com/office/powerpoint/2010/main" val="623465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1396" y="352958"/>
            <a:ext cx="6275955" cy="812799"/>
          </a:xfrm>
        </p:spPr>
        <p:txBody>
          <a:bodyPr>
            <a:normAutofit fontScale="90000"/>
          </a:bodyPr>
          <a:lstStyle/>
          <a:p>
            <a:r>
              <a:rPr lang="fr-FR" b="0" i="0" u="none" baseline="0" dirty="0"/>
              <a:t>Que sont les </a:t>
            </a:r>
            <a:r>
              <a:rPr lang="en-US" dirty="0" err="1"/>
              <a:t>référencements</a:t>
            </a:r>
            <a:r>
              <a:rPr lang="fr-FR" b="0" i="0" u="none" baseline="0" dirty="0"/>
              <a:t> ?</a:t>
            </a:r>
            <a:endParaRPr lang="fr-FR" dirty="0"/>
          </a:p>
        </p:txBody>
      </p:sp>
      <p:sp>
        <p:nvSpPr>
          <p:cNvPr id="3" name="TextBox 2"/>
          <p:cNvSpPr txBox="1"/>
          <p:nvPr/>
        </p:nvSpPr>
        <p:spPr>
          <a:xfrm>
            <a:off x="2121647" y="1568824"/>
            <a:ext cx="8247529" cy="4185761"/>
          </a:xfrm>
          <a:prstGeom prst="rect">
            <a:avLst/>
          </a:prstGeom>
          <a:noFill/>
        </p:spPr>
        <p:txBody>
          <a:bodyPr wrap="square" rtlCol="0">
            <a:spAutoFit/>
          </a:bodyPr>
          <a:lstStyle/>
          <a:p>
            <a:pPr marL="285750" indent="-285750" algn="l" rtl="0">
              <a:buFont typeface="Arial"/>
              <a:buChar char="•"/>
            </a:pPr>
            <a:r>
              <a:rPr lang="fr-FR" sz="2800" b="0" i="0" u="none" baseline="0" dirty="0"/>
              <a:t>Les processus par lesquels un(e) survivant(e) entre en contact avec des professionnels et/ou des institutions à propos de son cas</a:t>
            </a:r>
          </a:p>
          <a:p>
            <a:endParaRPr lang="fr-FR" sz="1000" dirty="0"/>
          </a:p>
          <a:p>
            <a:pPr algn="ctr" rtl="0"/>
            <a:endParaRPr lang="fr-FR" sz="1200" dirty="0"/>
          </a:p>
          <a:p>
            <a:endParaRPr lang="fr-FR" sz="1000" dirty="0"/>
          </a:p>
          <a:p>
            <a:pPr marL="285750" indent="-285750" algn="l" rtl="0">
              <a:buFont typeface="Arial"/>
              <a:buChar char="•"/>
            </a:pPr>
            <a:r>
              <a:rPr lang="fr-FR" sz="2800" b="0" i="0" u="none" baseline="0" dirty="0"/>
              <a:t>Les processus par lesquels différents secteurs professionnels communiquent et travaillent ensemble, de manière sûre, éthique et confidentielle, afin d'apporter un soutien complet au/à la survivant(e)</a:t>
            </a:r>
          </a:p>
          <a:p>
            <a:endParaRPr lang="fr-FR" sz="1000" dirty="0"/>
          </a:p>
        </p:txBody>
      </p:sp>
    </p:spTree>
    <p:extLst>
      <p:ext uri="{BB962C8B-B14F-4D97-AF65-F5344CB8AC3E}">
        <p14:creationId xmlns:p14="http://schemas.microsoft.com/office/powerpoint/2010/main" val="3411169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1396" y="352958"/>
            <a:ext cx="9375289" cy="812799"/>
          </a:xfrm>
        </p:spPr>
        <p:txBody>
          <a:bodyPr>
            <a:normAutofit fontScale="90000"/>
          </a:bodyPr>
          <a:lstStyle/>
          <a:p>
            <a:r>
              <a:rPr lang="fr-FR" b="0" i="0" u="none" baseline="0" dirty="0"/>
              <a:t>Qu'est-ce qu'un « système de </a:t>
            </a:r>
            <a:r>
              <a:rPr lang="en-US" dirty="0" err="1"/>
              <a:t>référencement</a:t>
            </a:r>
            <a:r>
              <a:rPr lang="fr-FR" b="0" i="0" u="none" baseline="0" dirty="0"/>
              <a:t> » ?</a:t>
            </a:r>
            <a:endParaRPr lang="fr-FR" dirty="0"/>
          </a:p>
        </p:txBody>
      </p:sp>
      <p:sp>
        <p:nvSpPr>
          <p:cNvPr id="3" name="TextBox 2"/>
          <p:cNvSpPr txBox="1"/>
          <p:nvPr/>
        </p:nvSpPr>
        <p:spPr>
          <a:xfrm>
            <a:off x="2011396" y="1112314"/>
            <a:ext cx="8939633" cy="6001643"/>
          </a:xfrm>
          <a:prstGeom prst="rect">
            <a:avLst/>
          </a:prstGeom>
          <a:noFill/>
        </p:spPr>
        <p:txBody>
          <a:bodyPr wrap="square" rtlCol="0">
            <a:spAutoFit/>
          </a:bodyPr>
          <a:lstStyle/>
          <a:p>
            <a:pPr marL="285750" indent="-285750" algn="l" rtl="0">
              <a:buFont typeface="Arial"/>
              <a:buChar char="•"/>
            </a:pPr>
            <a:r>
              <a:rPr lang="fr-FR" sz="3000" b="0" i="0" u="none" baseline="0" dirty="0"/>
              <a:t>Un mécanisme flexible qui relie en toute sécurité les survivant(e)s à des services de soutien compétents et bienveillants.</a:t>
            </a:r>
            <a:endParaRPr lang="fr-FR" sz="2400" dirty="0"/>
          </a:p>
          <a:p>
            <a:pPr marL="285750" lvl="1" indent="-285750" algn="l" rtl="0">
              <a:buFont typeface="Arial"/>
              <a:buChar char="•"/>
            </a:pPr>
            <a:r>
              <a:rPr lang="fr-FR" sz="3000" b="0" i="0" u="none" baseline="0" dirty="0"/>
              <a:t>Ils peuvent inclure tout ou partie des services suivants : Santé, psychosocial, sécurité et protection, juridique/justice et/ou soutien à la réintégration économique. </a:t>
            </a:r>
          </a:p>
          <a:p>
            <a:pPr marL="285750" lvl="1" indent="-285750">
              <a:buFont typeface="Arial"/>
              <a:buChar char="•"/>
            </a:pPr>
            <a:r>
              <a:rPr lang="en-US" sz="3000" dirty="0" err="1"/>
              <a:t>Orienter</a:t>
            </a:r>
            <a:r>
              <a:rPr lang="en-US" sz="3000" dirty="0"/>
              <a:t> </a:t>
            </a:r>
            <a:r>
              <a:rPr lang="en-US" sz="3000" dirty="0" err="1"/>
              <a:t>toujours</a:t>
            </a:r>
            <a:r>
              <a:rPr lang="en-US" sz="3000" dirty="0"/>
              <a:t> les </a:t>
            </a:r>
            <a:r>
              <a:rPr lang="en-US" sz="3000" dirty="0" err="1"/>
              <a:t>survivants</a:t>
            </a:r>
            <a:r>
              <a:rPr lang="en-US" sz="3000" dirty="0"/>
              <a:t> </a:t>
            </a:r>
            <a:r>
              <a:rPr lang="en-US" sz="3000" dirty="0" err="1"/>
              <a:t>en</a:t>
            </a:r>
            <a:r>
              <a:rPr lang="en-US" sz="3000" dirty="0"/>
              <a:t> </a:t>
            </a:r>
            <a:r>
              <a:rPr lang="en-US" sz="3000" dirty="0" err="1"/>
              <a:t>utilisant</a:t>
            </a:r>
            <a:r>
              <a:rPr lang="en-US" sz="3000" dirty="0"/>
              <a:t> le </a:t>
            </a:r>
            <a:r>
              <a:rPr lang="en-US" sz="3000" dirty="0" err="1"/>
              <a:t>système</a:t>
            </a:r>
            <a:r>
              <a:rPr lang="en-US" sz="3000" dirty="0"/>
              <a:t> de </a:t>
            </a:r>
            <a:r>
              <a:rPr lang="en-US" sz="3000" dirty="0" err="1"/>
              <a:t>référencement</a:t>
            </a:r>
            <a:r>
              <a:rPr lang="en-US" sz="3000" dirty="0"/>
              <a:t> </a:t>
            </a:r>
            <a:r>
              <a:rPr lang="en-US" sz="3000" dirty="0" err="1"/>
              <a:t>ou</a:t>
            </a:r>
            <a:r>
              <a:rPr lang="en-US" sz="3000" dirty="0"/>
              <a:t> à </a:t>
            </a:r>
            <a:r>
              <a:rPr lang="en-US" sz="3000" dirty="0" err="1"/>
              <a:t>une</a:t>
            </a:r>
            <a:r>
              <a:rPr lang="en-US" sz="3000" dirty="0"/>
              <a:t> </a:t>
            </a:r>
            <a:r>
              <a:rPr lang="en-US" sz="3000" dirty="0" err="1"/>
              <a:t>spécialiste</a:t>
            </a:r>
            <a:r>
              <a:rPr lang="en-US" sz="3000" dirty="0"/>
              <a:t> </a:t>
            </a:r>
            <a:r>
              <a:rPr lang="en-US" sz="3000" dirty="0" err="1"/>
              <a:t>désigné</a:t>
            </a:r>
            <a:r>
              <a:rPr lang="en-US" sz="3000" dirty="0"/>
              <a:t> des VBG </a:t>
            </a:r>
            <a:r>
              <a:rPr lang="en-US" sz="3000" dirty="0" err="1"/>
              <a:t>si</a:t>
            </a:r>
            <a:r>
              <a:rPr lang="en-US" sz="3000" dirty="0"/>
              <a:t> </a:t>
            </a:r>
            <a:r>
              <a:rPr lang="en-US" sz="3000" dirty="0" err="1"/>
              <a:t>vous</a:t>
            </a:r>
            <a:r>
              <a:rPr lang="en-US" sz="3000" dirty="0"/>
              <a:t> </a:t>
            </a:r>
            <a:r>
              <a:rPr lang="en-US" sz="3000" dirty="0" err="1"/>
              <a:t>n’êtes</a:t>
            </a:r>
            <a:r>
              <a:rPr lang="en-US" sz="3000" dirty="0"/>
              <a:t> pas </a:t>
            </a:r>
            <a:r>
              <a:rPr lang="en-US" sz="3000" dirty="0" err="1"/>
              <a:t>sûr</a:t>
            </a:r>
            <a:r>
              <a:rPr lang="en-US" sz="3000" dirty="0"/>
              <a:t> du </a:t>
            </a:r>
            <a:r>
              <a:rPr lang="en-US" sz="3000" dirty="0" err="1"/>
              <a:t>système</a:t>
            </a:r>
            <a:r>
              <a:rPr lang="en-US" sz="3000" dirty="0"/>
              <a:t> de </a:t>
            </a:r>
            <a:r>
              <a:rPr lang="en-US" sz="3000" dirty="0" err="1"/>
              <a:t>référencement</a:t>
            </a:r>
            <a:endParaRPr lang="en-US" sz="2400" dirty="0"/>
          </a:p>
          <a:p>
            <a:pPr marL="285750" lvl="1" indent="-285750" algn="l" rtl="0">
              <a:buFont typeface="Arial"/>
              <a:buChar char="•"/>
            </a:pPr>
            <a:endParaRPr lang="fr-FR" sz="3000" b="0" i="0" u="none" baseline="0" dirty="0"/>
          </a:p>
          <a:p>
            <a:pPr marL="285750" indent="-285750" algn="l" rtl="0">
              <a:buFont typeface="Arial"/>
              <a:buChar char="•"/>
            </a:pPr>
            <a:endParaRPr lang="fr-FR" sz="2400" dirty="0"/>
          </a:p>
        </p:txBody>
      </p:sp>
    </p:spTree>
    <p:extLst>
      <p:ext uri="{BB962C8B-B14F-4D97-AF65-F5344CB8AC3E}">
        <p14:creationId xmlns:p14="http://schemas.microsoft.com/office/powerpoint/2010/main" val="1383264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640360" y="577079"/>
            <a:ext cx="4262544"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endParaRPr lang="fr-FR" sz="2800" dirty="0"/>
          </a:p>
        </p:txBody>
      </p:sp>
      <p:sp>
        <p:nvSpPr>
          <p:cNvPr id="5" name="Title 1"/>
          <p:cNvSpPr txBox="1">
            <a:spLocks/>
          </p:cNvSpPr>
          <p:nvPr/>
        </p:nvSpPr>
        <p:spPr>
          <a:xfrm>
            <a:off x="3640361" y="2037689"/>
            <a:ext cx="5421509" cy="19399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endParaRPr lang="fr-FR" sz="1600" dirty="0">
              <a:solidFill>
                <a:srgbClr val="000000"/>
              </a:solidFill>
            </a:endParaRPr>
          </a:p>
        </p:txBody>
      </p:sp>
      <p:sp>
        <p:nvSpPr>
          <p:cNvPr id="6" name="Title 1"/>
          <p:cNvSpPr txBox="1">
            <a:spLocks/>
          </p:cNvSpPr>
          <p:nvPr/>
        </p:nvSpPr>
        <p:spPr>
          <a:xfrm>
            <a:off x="2667001" y="4717383"/>
            <a:ext cx="3432924" cy="1032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ctr" rtl="0"/>
            <a:endParaRPr lang="fr-FR" sz="1600" dirty="0">
              <a:solidFill>
                <a:schemeClr val="bg1">
                  <a:lumMod val="50000"/>
                </a:schemeClr>
              </a:solidFill>
            </a:endParaRPr>
          </a:p>
        </p:txBody>
      </p:sp>
      <p:sp>
        <p:nvSpPr>
          <p:cNvPr id="11" name="Text Placeholder 2"/>
          <p:cNvSpPr txBox="1">
            <a:spLocks/>
          </p:cNvSpPr>
          <p:nvPr/>
        </p:nvSpPr>
        <p:spPr>
          <a:xfrm>
            <a:off x="2954616" y="1308732"/>
            <a:ext cx="6107253" cy="283458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rtl="0">
              <a:buNone/>
            </a:pPr>
            <a:endParaRPr lang="fr-FR" sz="2800" dirty="0"/>
          </a:p>
          <a:p>
            <a:endParaRPr lang="fr-FR" sz="2800" i="1" dirty="0"/>
          </a:p>
          <a:p>
            <a:endParaRPr lang="fr-FR" sz="2800" dirty="0"/>
          </a:p>
          <a:p>
            <a:endParaRPr lang="fr-FR" sz="2800" dirty="0"/>
          </a:p>
        </p:txBody>
      </p:sp>
      <p:sp>
        <p:nvSpPr>
          <p:cNvPr id="8" name="Content Placeholder 2"/>
          <p:cNvSpPr txBox="1">
            <a:spLocks/>
          </p:cNvSpPr>
          <p:nvPr/>
        </p:nvSpPr>
        <p:spPr>
          <a:xfrm>
            <a:off x="1900262" y="577079"/>
            <a:ext cx="9659679" cy="73165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fr-FR" sz="3500" dirty="0">
                <a:solidFill>
                  <a:srgbClr val="791E77"/>
                </a:solidFill>
                <a:latin typeface="+mj-lt"/>
              </a:rPr>
              <a:t>Pourquoi les </a:t>
            </a:r>
            <a:r>
              <a:rPr lang="en-US" sz="3500" dirty="0" err="1">
                <a:solidFill>
                  <a:srgbClr val="791E77"/>
                </a:solidFill>
                <a:latin typeface="+mj-lt"/>
              </a:rPr>
              <a:t>référencement</a:t>
            </a:r>
            <a:r>
              <a:rPr lang="fr-FR" sz="3500" dirty="0">
                <a:solidFill>
                  <a:srgbClr val="791E77"/>
                </a:solidFill>
                <a:latin typeface="+mj-lt"/>
              </a:rPr>
              <a:t>s sont-ils </a:t>
            </a:r>
            <a:r>
              <a:rPr lang="fr-FR" sz="3500" b="0" i="0" u="none" baseline="0" dirty="0">
                <a:solidFill>
                  <a:srgbClr val="791E77"/>
                </a:solidFill>
                <a:latin typeface="+mj-lt"/>
              </a:rPr>
              <a:t>nécessaires ?</a:t>
            </a:r>
          </a:p>
          <a:p>
            <a:pPr marL="0" indent="0" algn="l" rtl="0">
              <a:buNone/>
              <a:defRPr/>
            </a:pPr>
            <a:endParaRPr lang="fr-FR" sz="3500" dirty="0">
              <a:solidFill>
                <a:srgbClr val="791E77"/>
              </a:solidFill>
              <a:latin typeface="+mj-lt"/>
            </a:endParaRPr>
          </a:p>
        </p:txBody>
      </p:sp>
      <p:sp>
        <p:nvSpPr>
          <p:cNvPr id="2" name="TextBox 1"/>
          <p:cNvSpPr txBox="1"/>
          <p:nvPr/>
        </p:nvSpPr>
        <p:spPr>
          <a:xfrm>
            <a:off x="2399824" y="1664159"/>
            <a:ext cx="8420576" cy="4339650"/>
          </a:xfrm>
          <a:prstGeom prst="rect">
            <a:avLst/>
          </a:prstGeom>
          <a:noFill/>
        </p:spPr>
        <p:txBody>
          <a:bodyPr wrap="square" rtlCol="0">
            <a:spAutoFit/>
          </a:bodyPr>
          <a:lstStyle/>
          <a:p>
            <a:pPr marL="457200" indent="-457200" algn="l" rtl="0">
              <a:buFont typeface="Arial"/>
              <a:buChar char="•"/>
            </a:pPr>
            <a:r>
              <a:rPr lang="fr-FR" sz="2800" b="0" i="0" u="none" baseline="0" dirty="0"/>
              <a:t>En règle générale, les survivant(e)s présentent des besoins à la fois nombreux et complexes, auxquels il faut répondre par un ensemble complet de services.</a:t>
            </a:r>
          </a:p>
          <a:p>
            <a:pPr marL="457200" indent="-457200" algn="l" rtl="0">
              <a:buFont typeface="Arial"/>
              <a:buChar char="•"/>
            </a:pPr>
            <a:r>
              <a:rPr lang="fr-FR" sz="2800" dirty="0"/>
              <a:t>Les services aux survivant(e)s de la VBG sont fournis par des prestataires de services spécialisés.</a:t>
            </a:r>
            <a:endParaRPr lang="fr-FR" sz="2800" b="0" i="0" u="none" baseline="0" dirty="0"/>
          </a:p>
          <a:p>
            <a:pPr marL="457200" indent="-457200" algn="l" rtl="0">
              <a:buFont typeface="Arial"/>
              <a:buChar char="•"/>
            </a:pPr>
            <a:endParaRPr lang="fr-FR" sz="1200" i="1" dirty="0"/>
          </a:p>
          <a:p>
            <a:pPr marL="457200" indent="-457200" algn="l" rtl="0">
              <a:buFont typeface="Arial"/>
              <a:buChar char="•"/>
            </a:pPr>
            <a:r>
              <a:rPr lang="fr-FR" sz="2800" b="0" i="0" u="none" baseline="0" dirty="0"/>
              <a:t>Une seule organisation ne peut pas fournir tous ces services efficacement.</a:t>
            </a:r>
          </a:p>
          <a:p>
            <a:pPr marL="457200" indent="-457200" algn="l" rtl="0">
              <a:buFont typeface="Arial"/>
              <a:buChar char="•"/>
            </a:pPr>
            <a:endParaRPr lang="fr-FR" sz="1200" dirty="0"/>
          </a:p>
          <a:p>
            <a:pPr marL="914400" lvl="1" indent="-457200" algn="l" rtl="0">
              <a:buFont typeface="Wingdings" charset="2"/>
              <a:buChar char="ü"/>
            </a:pPr>
            <a:r>
              <a:rPr lang="fr-FR" sz="2800" b="0" i="0" u="none" baseline="0" dirty="0"/>
              <a:t>Une réponse multisectorielle coordonnée est donc nécessaire.</a:t>
            </a:r>
            <a:endParaRPr lang="fr-FR" sz="2800" dirty="0"/>
          </a:p>
        </p:txBody>
      </p:sp>
    </p:spTree>
    <p:extLst>
      <p:ext uri="{BB962C8B-B14F-4D97-AF65-F5344CB8AC3E}">
        <p14:creationId xmlns:p14="http://schemas.microsoft.com/office/powerpoint/2010/main" val="5100959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11396" y="577077"/>
            <a:ext cx="7524490"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l" rtl="0"/>
            <a:r>
              <a:rPr lang="fr-FR" b="0" i="0" u="none" baseline="0" dirty="0"/>
              <a:t>Concept fondamental n</a:t>
            </a:r>
            <a:r>
              <a:rPr lang="fr-FR" b="0" i="0" u="none" baseline="30000" dirty="0"/>
              <a:t>o </a:t>
            </a:r>
            <a:r>
              <a:rPr lang="fr-FR" b="0" i="0" u="none" baseline="0" dirty="0"/>
              <a:t>1 : </a:t>
            </a:r>
            <a:r>
              <a:rPr lang="fr-FR" b="1" i="0" u="none" baseline="0" dirty="0"/>
              <a:t>GENRE</a:t>
            </a:r>
            <a:endParaRPr lang="fr-FR" sz="2800" b="1" dirty="0"/>
          </a:p>
        </p:txBody>
      </p:sp>
      <p:sp>
        <p:nvSpPr>
          <p:cNvPr id="5" name="Title 1"/>
          <p:cNvSpPr txBox="1">
            <a:spLocks/>
          </p:cNvSpPr>
          <p:nvPr/>
        </p:nvSpPr>
        <p:spPr>
          <a:xfrm>
            <a:off x="2461374" y="1851813"/>
            <a:ext cx="7228679" cy="3622575"/>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marL="457200" indent="-457200" algn="l" rtl="0">
              <a:buFont typeface="Arial"/>
              <a:buChar char="•"/>
            </a:pPr>
            <a:r>
              <a:rPr lang="fr-FR" sz="2800" b="0" i="0" u="none" baseline="0">
                <a:solidFill>
                  <a:schemeClr val="tx1"/>
                </a:solidFill>
              </a:rPr>
              <a:t>Quelle est la différence entre le sexe et le genre ?</a:t>
            </a:r>
          </a:p>
          <a:p>
            <a:pPr algn="l" rtl="0">
              <a:buClrTx/>
            </a:pPr>
            <a:endParaRPr lang="fr-FR" sz="2800" dirty="0">
              <a:solidFill>
                <a:schemeClr val="tx1"/>
              </a:solidFill>
            </a:endParaRPr>
          </a:p>
          <a:p>
            <a:pPr marL="457200" indent="-457200" algn="l" rtl="0">
              <a:buFont typeface="Arial"/>
              <a:buChar char="•"/>
            </a:pPr>
            <a:r>
              <a:rPr lang="fr-FR" sz="2800" b="0" i="0" u="none" baseline="0">
                <a:solidFill>
                  <a:schemeClr val="tx1"/>
                </a:solidFill>
              </a:rPr>
              <a:t>Pourquoi cette distinction est importante lorsque l'on parle de violence basée sur le genre ?</a:t>
            </a:r>
            <a:endParaRPr lang="fr-FR" sz="1600" b="1" dirty="0">
              <a:solidFill>
                <a:schemeClr val="tx1"/>
              </a:solidFill>
            </a:endParaRPr>
          </a:p>
        </p:txBody>
      </p:sp>
    </p:spTree>
    <p:extLst>
      <p:ext uri="{BB962C8B-B14F-4D97-AF65-F5344CB8AC3E}">
        <p14:creationId xmlns:p14="http://schemas.microsoft.com/office/powerpoint/2010/main" val="23560878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640360" y="577079"/>
            <a:ext cx="4262544"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endParaRPr lang="fr-FR" sz="2800" dirty="0"/>
          </a:p>
        </p:txBody>
      </p:sp>
      <p:sp>
        <p:nvSpPr>
          <p:cNvPr id="5" name="Title 1"/>
          <p:cNvSpPr txBox="1">
            <a:spLocks/>
          </p:cNvSpPr>
          <p:nvPr/>
        </p:nvSpPr>
        <p:spPr>
          <a:xfrm>
            <a:off x="3640361" y="2037689"/>
            <a:ext cx="5421509" cy="19399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endParaRPr lang="fr-FR" sz="1600" dirty="0">
              <a:solidFill>
                <a:srgbClr val="000000"/>
              </a:solidFill>
            </a:endParaRPr>
          </a:p>
        </p:txBody>
      </p:sp>
      <p:sp>
        <p:nvSpPr>
          <p:cNvPr id="6" name="Title 1"/>
          <p:cNvSpPr txBox="1">
            <a:spLocks/>
          </p:cNvSpPr>
          <p:nvPr/>
        </p:nvSpPr>
        <p:spPr>
          <a:xfrm>
            <a:off x="2667001" y="4717383"/>
            <a:ext cx="3432924" cy="1032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ctr" rtl="0"/>
            <a:endParaRPr lang="fr-FR" sz="1600" dirty="0">
              <a:solidFill>
                <a:schemeClr val="bg1">
                  <a:lumMod val="50000"/>
                </a:schemeClr>
              </a:solidFill>
            </a:endParaRPr>
          </a:p>
        </p:txBody>
      </p:sp>
      <p:sp>
        <p:nvSpPr>
          <p:cNvPr id="11" name="Text Placeholder 2"/>
          <p:cNvSpPr txBox="1">
            <a:spLocks/>
          </p:cNvSpPr>
          <p:nvPr/>
        </p:nvSpPr>
        <p:spPr>
          <a:xfrm>
            <a:off x="2954616" y="1308732"/>
            <a:ext cx="6107253" cy="283458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rtl="0">
              <a:buNone/>
            </a:pPr>
            <a:endParaRPr lang="fr-FR" sz="2800" dirty="0"/>
          </a:p>
          <a:p>
            <a:endParaRPr lang="fr-FR" sz="2800" i="1" dirty="0"/>
          </a:p>
          <a:p>
            <a:endParaRPr lang="fr-FR" sz="2800" dirty="0"/>
          </a:p>
          <a:p>
            <a:endParaRPr lang="fr-FR" sz="2800" dirty="0"/>
          </a:p>
        </p:txBody>
      </p:sp>
      <p:sp>
        <p:nvSpPr>
          <p:cNvPr id="8" name="Content Placeholder 2"/>
          <p:cNvSpPr txBox="1">
            <a:spLocks/>
          </p:cNvSpPr>
          <p:nvPr/>
        </p:nvSpPr>
        <p:spPr>
          <a:xfrm>
            <a:off x="1750852" y="211253"/>
            <a:ext cx="8089677" cy="731653"/>
          </a:xfrm>
          <a:prstGeom prst="rect">
            <a:avLst/>
          </a:prstGeom>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fr-FR" sz="4000" b="0" i="0" u="none" baseline="0" dirty="0">
                <a:solidFill>
                  <a:srgbClr val="791E77"/>
                </a:solidFill>
                <a:latin typeface="+mj-lt"/>
              </a:rPr>
              <a:t>Qui doit être impliqué </a:t>
            </a:r>
            <a:r>
              <a:rPr lang="fr-FR" sz="4000" dirty="0">
                <a:solidFill>
                  <a:srgbClr val="791E77"/>
                </a:solidFill>
                <a:latin typeface="+mj-lt"/>
              </a:rPr>
              <a:t>dans les </a:t>
            </a:r>
            <a:r>
              <a:rPr lang="en-US" sz="4000" dirty="0" err="1">
                <a:solidFill>
                  <a:srgbClr val="791E77"/>
                </a:solidFill>
                <a:latin typeface="+mj-lt"/>
              </a:rPr>
              <a:t>référencement</a:t>
            </a:r>
            <a:r>
              <a:rPr lang="fr-FR" sz="4000" dirty="0">
                <a:solidFill>
                  <a:srgbClr val="791E77"/>
                </a:solidFill>
                <a:latin typeface="+mj-lt"/>
              </a:rPr>
              <a:t>s </a:t>
            </a:r>
            <a:r>
              <a:rPr lang="fr-FR" sz="4000" b="0" i="0" u="none" baseline="0" dirty="0">
                <a:solidFill>
                  <a:srgbClr val="791E77"/>
                </a:solidFill>
                <a:latin typeface="+mj-lt"/>
              </a:rPr>
              <a:t>?</a:t>
            </a:r>
          </a:p>
          <a:p>
            <a:pPr marL="0" indent="0" algn="l" rtl="0">
              <a:buNone/>
              <a:defRPr/>
            </a:pPr>
            <a:endParaRPr lang="fr-FR" sz="2500" dirty="0">
              <a:solidFill>
                <a:srgbClr val="791E77"/>
              </a:solidFill>
              <a:latin typeface="+mj-lt"/>
            </a:endParaRPr>
          </a:p>
        </p:txBody>
      </p:sp>
      <p:sp>
        <p:nvSpPr>
          <p:cNvPr id="3" name="Rectangle 2"/>
          <p:cNvSpPr/>
          <p:nvPr/>
        </p:nvSpPr>
        <p:spPr>
          <a:xfrm>
            <a:off x="1867647" y="977513"/>
            <a:ext cx="8426824" cy="4185761"/>
          </a:xfrm>
          <a:prstGeom prst="rect">
            <a:avLst/>
          </a:prstGeom>
        </p:spPr>
        <p:txBody>
          <a:bodyPr wrap="square">
            <a:spAutoFit/>
          </a:bodyPr>
          <a:lstStyle/>
          <a:p>
            <a:endParaRPr lang="fr-FR" sz="1000" dirty="0"/>
          </a:p>
          <a:p>
            <a:pPr marL="342900" indent="-342900" algn="l" rtl="0">
              <a:buFont typeface="Arial" panose="020B0604020202020204" pitchFamily="34" charset="0"/>
              <a:buChar char="•"/>
            </a:pPr>
            <a:r>
              <a:rPr lang="fr-FR" sz="2200" b="0" i="0" u="none" baseline="0" dirty="0"/>
              <a:t>Un(e) survivant(e) est libre et a le droit de divulguer un incident à </a:t>
            </a:r>
            <a:r>
              <a:rPr lang="fr-FR" sz="2200" b="1" i="0" u="none" baseline="0" dirty="0"/>
              <a:t>quiconque</a:t>
            </a:r>
            <a:r>
              <a:rPr lang="fr-FR" sz="2200" b="0" i="0" u="none" baseline="0" dirty="0"/>
              <a:t>.</a:t>
            </a:r>
            <a:r>
              <a:rPr lang="fr-FR" sz="2200" b="1" i="0" u="none" baseline="0" dirty="0"/>
              <a:t> </a:t>
            </a:r>
          </a:p>
          <a:p>
            <a:pPr marL="342900" indent="-342900" algn="l" rtl="0">
              <a:buFont typeface="Arial" panose="020B0604020202020204" pitchFamily="34" charset="0"/>
              <a:buChar char="•"/>
            </a:pPr>
            <a:r>
              <a:rPr lang="fr-FR" sz="2200" b="1" dirty="0"/>
              <a:t>Un(e) survivant(e) divulgue à une personne en qui il/elle a confiance </a:t>
            </a:r>
            <a:br>
              <a:rPr lang="fr-FR" sz="2400" dirty="0"/>
            </a:br>
            <a:endParaRPr lang="fr-FR" sz="1000" dirty="0"/>
          </a:p>
          <a:p>
            <a:endParaRPr lang="fr-FR" sz="2400" dirty="0"/>
          </a:p>
          <a:p>
            <a:pPr algn="l" rtl="0"/>
            <a:r>
              <a:rPr lang="fr-FR" sz="2200" b="1" i="0" u="none" baseline="0" dirty="0"/>
              <a:t>TOUS les acteurs humanitaires en contact avec les populations touchées ont pour responsabilité de fournir des informations aux survivant(e)s de manière sûre, éthique et confidentielle au sujet de leurs droits et de leurs options en matière de signalement des risques et d'accès aux soins.</a:t>
            </a:r>
            <a:endParaRPr lang="fr-FR" sz="2200" b="1" dirty="0"/>
          </a:p>
          <a:p>
            <a:endParaRPr lang="fr-FR" sz="2400" dirty="0"/>
          </a:p>
        </p:txBody>
      </p:sp>
    </p:spTree>
    <p:extLst>
      <p:ext uri="{BB962C8B-B14F-4D97-AF65-F5344CB8AC3E}">
        <p14:creationId xmlns:p14="http://schemas.microsoft.com/office/powerpoint/2010/main" val="2972663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640360" y="577079"/>
            <a:ext cx="4262544"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sz="2800" b="0" i="0" u="none" strike="noStrike" kern="1200" cap="none" spc="0" normalizeH="0" baseline="0" noProof="0" dirty="0">
              <a:ln>
                <a:noFill/>
              </a:ln>
              <a:solidFill>
                <a:srgbClr val="791E77"/>
              </a:solidFill>
              <a:effectLst/>
              <a:uLnTx/>
              <a:uFillTx/>
              <a:latin typeface="Cambria" panose="02040503050406030204"/>
              <a:ea typeface="+mj-ea"/>
              <a:cs typeface="Calibri"/>
            </a:endParaRPr>
          </a:p>
        </p:txBody>
      </p:sp>
      <p:sp>
        <p:nvSpPr>
          <p:cNvPr id="5" name="Title 1"/>
          <p:cNvSpPr txBox="1">
            <a:spLocks/>
          </p:cNvSpPr>
          <p:nvPr/>
        </p:nvSpPr>
        <p:spPr>
          <a:xfrm>
            <a:off x="3640361" y="2037689"/>
            <a:ext cx="5421509" cy="19399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ambria" panose="02040503050406030204"/>
              <a:ea typeface="+mj-ea"/>
              <a:cs typeface="Calibri"/>
            </a:endParaRPr>
          </a:p>
        </p:txBody>
      </p:sp>
      <p:sp>
        <p:nvSpPr>
          <p:cNvPr id="6" name="Title 1"/>
          <p:cNvSpPr txBox="1">
            <a:spLocks/>
          </p:cNvSpPr>
          <p:nvPr/>
        </p:nvSpPr>
        <p:spPr>
          <a:xfrm>
            <a:off x="2667001" y="4717383"/>
            <a:ext cx="3432924" cy="1032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endParaRPr kumimoji="0" lang="en-US" sz="1600" b="0" i="0" u="none" strike="noStrike" kern="1200" cap="none" spc="0" normalizeH="0" baseline="0" noProof="0" dirty="0">
              <a:ln>
                <a:noFill/>
              </a:ln>
              <a:solidFill>
                <a:prstClr val="white">
                  <a:lumMod val="50000"/>
                </a:prstClr>
              </a:solidFill>
              <a:effectLst/>
              <a:uLnTx/>
              <a:uFillTx/>
              <a:latin typeface="Cambria" panose="02040503050406030204"/>
              <a:ea typeface="+mj-ea"/>
              <a:cs typeface="Calibri"/>
            </a:endParaRPr>
          </a:p>
        </p:txBody>
      </p:sp>
      <p:sp>
        <p:nvSpPr>
          <p:cNvPr id="9" name="Title 1"/>
          <p:cNvSpPr txBox="1">
            <a:spLocks/>
          </p:cNvSpPr>
          <p:nvPr/>
        </p:nvSpPr>
        <p:spPr>
          <a:xfrm>
            <a:off x="2745763" y="638023"/>
            <a:ext cx="4934519" cy="1033839"/>
          </a:xfrm>
          <a:prstGeom prst="rect">
            <a:avLst/>
          </a:prstGeom>
        </p:spPr>
        <p:txBody>
          <a:bodyPr vert="horz" lIns="91440" tIns="45720" rIns="91440" bIns="45720" rtlCol="0" anchor="t">
            <a:no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a:ln>
                  <a:noFill/>
                </a:ln>
                <a:solidFill>
                  <a:srgbClr val="7F7F7F"/>
                </a:solidFill>
                <a:effectLst/>
                <a:uLnTx/>
                <a:uFillTx/>
                <a:latin typeface="Cambria" panose="02040503050406030204"/>
                <a:ea typeface="+mj-ea"/>
                <a:cs typeface="Calibri"/>
              </a:rPr>
              <a:t>“…</a:t>
            </a:r>
            <a:r>
              <a:rPr kumimoji="0" lang="en-US" sz="4000" b="0" i="0" u="none" strike="noStrike" kern="1200" cap="none" spc="0" normalizeH="0" baseline="0" noProof="0" dirty="0" err="1">
                <a:ln>
                  <a:noFill/>
                </a:ln>
                <a:solidFill>
                  <a:srgbClr val="7F7F7F"/>
                </a:solidFill>
                <a:effectLst/>
                <a:uLnTx/>
                <a:uFillTx/>
                <a:latin typeface="Cambria" panose="02040503050406030204"/>
                <a:ea typeface="+mj-ea"/>
                <a:cs typeface="Calibri"/>
              </a:rPr>
              <a:t>Pourquoi</a:t>
            </a:r>
            <a:r>
              <a:rPr kumimoji="0" lang="en-US" sz="4000" b="0" i="0" u="none" strike="noStrike" kern="1200" cap="none" spc="0" normalizeH="0" baseline="0" noProof="0" dirty="0">
                <a:ln>
                  <a:noFill/>
                </a:ln>
                <a:solidFill>
                  <a:srgbClr val="7F7F7F"/>
                </a:solidFill>
                <a:effectLst/>
                <a:uLnTx/>
                <a:uFillTx/>
                <a:latin typeface="Cambria" panose="02040503050406030204"/>
                <a:ea typeface="+mj-ea"/>
                <a:cs typeface="Calibri"/>
              </a:rPr>
              <a:t> un </a:t>
            </a:r>
            <a:r>
              <a:rPr kumimoji="0" lang="en-US" sz="4000" b="0" i="0" u="none" strike="noStrike" kern="1200" cap="none" spc="0" normalizeH="0" baseline="0" noProof="0" dirty="0" err="1">
                <a:ln>
                  <a:noFill/>
                </a:ln>
                <a:solidFill>
                  <a:srgbClr val="7F7F7F"/>
                </a:solidFill>
                <a:effectLst/>
                <a:uLnTx/>
                <a:uFillTx/>
                <a:latin typeface="Cambria" panose="02040503050406030204"/>
                <a:ea typeface="+mj-ea"/>
                <a:cs typeface="Calibri"/>
              </a:rPr>
              <a:t>référencement</a:t>
            </a:r>
            <a:r>
              <a:rPr kumimoji="0" lang="en-US" sz="4000" b="0" i="0" u="none" strike="noStrike" kern="1200" cap="none" spc="0" normalizeH="0" baseline="0" noProof="0" dirty="0">
                <a:ln>
                  <a:noFill/>
                </a:ln>
                <a:solidFill>
                  <a:srgbClr val="7F7F7F"/>
                </a:solidFill>
                <a:effectLst/>
                <a:uLnTx/>
                <a:uFillTx/>
                <a:latin typeface="Cambria" panose="02040503050406030204"/>
                <a:ea typeface="+mj-ea"/>
                <a:cs typeface="Calibri"/>
              </a:rPr>
              <a:t> de “VBG” </a:t>
            </a:r>
            <a:r>
              <a:rPr kumimoji="0" lang="en-US" sz="4000" b="0" i="0" u="none" strike="noStrike" kern="1200" cap="none" spc="0" normalizeH="0" baseline="0" noProof="0" dirty="0" err="1">
                <a:ln>
                  <a:noFill/>
                </a:ln>
                <a:solidFill>
                  <a:srgbClr val="7F7F7F"/>
                </a:solidFill>
                <a:effectLst/>
                <a:uLnTx/>
                <a:uFillTx/>
                <a:latin typeface="Cambria" panose="02040503050406030204"/>
                <a:ea typeface="+mj-ea"/>
                <a:cs typeface="Calibri"/>
              </a:rPr>
              <a:t>est-il</a:t>
            </a:r>
            <a:r>
              <a:rPr kumimoji="0" lang="en-US" sz="4000" b="0" i="0" u="none" strike="noStrike" kern="1200" cap="none" spc="0" normalizeH="0" baseline="0" noProof="0" dirty="0">
                <a:ln>
                  <a:noFill/>
                </a:ln>
                <a:solidFill>
                  <a:srgbClr val="7F7F7F"/>
                </a:solidFill>
                <a:effectLst/>
                <a:uLnTx/>
                <a:uFillTx/>
                <a:latin typeface="Cambria" panose="02040503050406030204"/>
                <a:ea typeface="+mj-ea"/>
                <a:cs typeface="Calibri"/>
              </a:rPr>
              <a:t> different des</a:t>
            </a:r>
            <a:r>
              <a:rPr kumimoji="0" lang="en-US" sz="4000" b="0" i="0" u="none" strike="noStrike" kern="1200" cap="none" spc="0" normalizeH="0" noProof="0" dirty="0">
                <a:ln>
                  <a:noFill/>
                </a:ln>
                <a:solidFill>
                  <a:srgbClr val="7F7F7F"/>
                </a:solidFill>
                <a:effectLst/>
                <a:uLnTx/>
                <a:uFillTx/>
                <a:latin typeface="Cambria" panose="02040503050406030204"/>
                <a:ea typeface="+mj-ea"/>
                <a:cs typeface="Calibri"/>
              </a:rPr>
              <a:t> </a:t>
            </a:r>
            <a:r>
              <a:rPr kumimoji="0" lang="en-US" sz="4000" b="0" i="0" u="none" strike="noStrike" kern="1200" cap="none" spc="0" normalizeH="0" noProof="0" dirty="0" err="1">
                <a:ln>
                  <a:noFill/>
                </a:ln>
                <a:solidFill>
                  <a:srgbClr val="7F7F7F"/>
                </a:solidFill>
                <a:effectLst/>
                <a:uLnTx/>
                <a:uFillTx/>
                <a:latin typeface="Cambria" panose="02040503050406030204"/>
                <a:ea typeface="+mj-ea"/>
                <a:cs typeface="Calibri"/>
              </a:rPr>
              <a:t>autres</a:t>
            </a:r>
            <a:r>
              <a:rPr kumimoji="0" lang="en-US" sz="4000" b="0" i="0" u="none" strike="noStrike" kern="1200" cap="none" spc="0" normalizeH="0" noProof="0" dirty="0">
                <a:ln>
                  <a:noFill/>
                </a:ln>
                <a:solidFill>
                  <a:srgbClr val="7F7F7F"/>
                </a:solidFill>
                <a:effectLst/>
                <a:uLnTx/>
                <a:uFillTx/>
                <a:latin typeface="Cambria" panose="02040503050406030204"/>
                <a:ea typeface="+mj-ea"/>
                <a:cs typeface="Calibri"/>
              </a:rPr>
              <a:t> </a:t>
            </a:r>
            <a:r>
              <a:rPr kumimoji="0" lang="en-US" sz="4000" b="0" i="0" u="none" strike="noStrike" kern="1200" cap="none" spc="0" normalizeH="0" noProof="0" dirty="0" err="1">
                <a:ln>
                  <a:noFill/>
                </a:ln>
                <a:solidFill>
                  <a:srgbClr val="7F7F7F"/>
                </a:solidFill>
                <a:effectLst/>
                <a:uLnTx/>
                <a:uFillTx/>
                <a:latin typeface="Cambria" panose="02040503050406030204"/>
                <a:ea typeface="+mj-ea"/>
                <a:cs typeface="Calibri"/>
              </a:rPr>
              <a:t>référencements</a:t>
            </a:r>
            <a:r>
              <a:rPr kumimoji="0" lang="en-US" sz="4000" b="0" i="0" u="none" strike="noStrike" kern="1200" cap="none" spc="0" normalizeH="0" noProof="0" dirty="0">
                <a:ln>
                  <a:noFill/>
                </a:ln>
                <a:solidFill>
                  <a:srgbClr val="7F7F7F"/>
                </a:solidFill>
                <a:effectLst/>
                <a:uLnTx/>
                <a:uFillTx/>
                <a:latin typeface="Cambria" panose="02040503050406030204"/>
                <a:ea typeface="+mj-ea"/>
                <a:cs typeface="Calibri"/>
              </a:rPr>
              <a:t> </a:t>
            </a:r>
            <a:r>
              <a:rPr kumimoji="0" lang="en-US" sz="4000" b="0" i="0" u="none" strike="noStrike" kern="1200" cap="none" spc="0" normalizeH="0" baseline="0" noProof="0" dirty="0">
                <a:ln>
                  <a:noFill/>
                </a:ln>
                <a:solidFill>
                  <a:srgbClr val="7F7F7F"/>
                </a:solidFill>
                <a:effectLst/>
                <a:uLnTx/>
                <a:uFillTx/>
                <a:latin typeface="Cambria" panose="02040503050406030204"/>
                <a:ea typeface="+mj-ea"/>
                <a:cs typeface="Calibri"/>
              </a:rPr>
              <a:t>?”</a:t>
            </a:r>
          </a:p>
        </p:txBody>
      </p:sp>
      <p:sp>
        <p:nvSpPr>
          <p:cNvPr id="11" name="Text Placeholder 2"/>
          <p:cNvSpPr txBox="1">
            <a:spLocks/>
          </p:cNvSpPr>
          <p:nvPr/>
        </p:nvSpPr>
        <p:spPr>
          <a:xfrm>
            <a:off x="2954616" y="1308732"/>
            <a:ext cx="6107253" cy="283458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2800" b="0" i="1"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8" name="Picture 7"/>
          <p:cNvPicPr>
            <a:picLocks noChangeAspect="1"/>
          </p:cNvPicPr>
          <p:nvPr/>
        </p:nvPicPr>
        <p:blipFill>
          <a:blip r:embed="rId3"/>
          <a:stretch>
            <a:fillRect/>
          </a:stretch>
        </p:blipFill>
        <p:spPr>
          <a:xfrm>
            <a:off x="781682" y="666364"/>
            <a:ext cx="1885319" cy="4051019"/>
          </a:xfrm>
          <a:prstGeom prst="rect">
            <a:avLst/>
          </a:prstGeom>
        </p:spPr>
      </p:pic>
    </p:spTree>
    <p:extLst>
      <p:ext uri="{BB962C8B-B14F-4D97-AF65-F5344CB8AC3E}">
        <p14:creationId xmlns:p14="http://schemas.microsoft.com/office/powerpoint/2010/main" val="1522799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9863" y="577076"/>
            <a:ext cx="8015166" cy="812799"/>
          </a:xfrm>
        </p:spPr>
        <p:txBody>
          <a:bodyPr>
            <a:normAutofit fontScale="90000"/>
          </a:bodyPr>
          <a:lstStyle/>
          <a:p>
            <a:r>
              <a:rPr lang="en-US" dirty="0"/>
              <a:t>Les orientations dans </a:t>
            </a:r>
            <a:r>
              <a:rPr lang="en-US" dirty="0" err="1"/>
              <a:t>différentes</a:t>
            </a:r>
            <a:r>
              <a:rPr lang="en-US" dirty="0"/>
              <a:t> situations</a:t>
            </a:r>
          </a:p>
        </p:txBody>
      </p:sp>
      <p:sp>
        <p:nvSpPr>
          <p:cNvPr id="3" name="TextBox 2"/>
          <p:cNvSpPr txBox="1"/>
          <p:nvPr/>
        </p:nvSpPr>
        <p:spPr>
          <a:xfrm>
            <a:off x="921196" y="2321028"/>
            <a:ext cx="10155382" cy="2554545"/>
          </a:xfrm>
          <a:prstGeom prst="rect">
            <a:avLst/>
          </a:prstGeom>
          <a:noFill/>
        </p:spPr>
        <p:txBody>
          <a:bodyPr wrap="square" rtlCol="0">
            <a:spAutoFit/>
          </a:bodyPr>
          <a:lstStyle/>
          <a:p>
            <a:pPr marL="285750" indent="-285750">
              <a:buFont typeface="Arial" panose="020B0604020202020204" pitchFamily="34" charset="0"/>
              <a:buChar char="•"/>
            </a:pPr>
            <a:r>
              <a:rPr lang="en-US" sz="3200" dirty="0"/>
              <a:t>Un(e) </a:t>
            </a:r>
            <a:r>
              <a:rPr lang="en-US" sz="3200" dirty="0" err="1"/>
              <a:t>survivant</a:t>
            </a:r>
            <a:r>
              <a:rPr lang="en-US" sz="3200" dirty="0"/>
              <a:t>(e) </a:t>
            </a:r>
            <a:r>
              <a:rPr lang="en-US" sz="3200" dirty="0" err="1"/>
              <a:t>révéle</a:t>
            </a:r>
            <a:r>
              <a:rPr lang="en-US" sz="3200" dirty="0"/>
              <a:t> un incident </a:t>
            </a:r>
            <a:r>
              <a:rPr lang="en-US" sz="3200" dirty="0" err="1"/>
              <a:t>ou</a:t>
            </a:r>
            <a:r>
              <a:rPr lang="en-US" sz="3200" dirty="0"/>
              <a:t> </a:t>
            </a:r>
            <a:r>
              <a:rPr lang="en-US" sz="3200" dirty="0" err="1"/>
              <a:t>une</a:t>
            </a:r>
            <a:r>
              <a:rPr lang="en-US" sz="3200" dirty="0"/>
              <a:t> menace de VBG dans </a:t>
            </a:r>
            <a:r>
              <a:rPr lang="en-US" sz="3200" dirty="0" err="1"/>
              <a:t>une</a:t>
            </a:r>
            <a:r>
              <a:rPr lang="en-US" sz="3200" dirty="0"/>
              <a:t> discussion </a:t>
            </a:r>
            <a:r>
              <a:rPr lang="en-US" sz="3200" dirty="0" err="1"/>
              <a:t>privée</a:t>
            </a:r>
            <a:r>
              <a:rPr lang="en-US" sz="3200" dirty="0"/>
              <a:t>.</a:t>
            </a:r>
          </a:p>
          <a:p>
            <a:pPr marL="285750" indent="-285750">
              <a:buFont typeface="Arial" panose="020B0604020202020204" pitchFamily="34" charset="0"/>
              <a:buChar char="•"/>
            </a:pPr>
            <a:r>
              <a:rPr lang="en-US" sz="3200" dirty="0"/>
              <a:t>Un(e) </a:t>
            </a:r>
            <a:r>
              <a:rPr lang="en-US" sz="3200" dirty="0" err="1"/>
              <a:t>survivant</a:t>
            </a:r>
            <a:r>
              <a:rPr lang="en-US" sz="3200" dirty="0"/>
              <a:t>(e) </a:t>
            </a:r>
            <a:r>
              <a:rPr lang="en-US" sz="3200" dirty="0" err="1"/>
              <a:t>confie</a:t>
            </a:r>
            <a:r>
              <a:rPr lang="en-US" sz="3200" dirty="0"/>
              <a:t> un incident </a:t>
            </a:r>
            <a:r>
              <a:rPr lang="en-US" sz="3200" dirty="0" err="1"/>
              <a:t>ou</a:t>
            </a:r>
            <a:r>
              <a:rPr lang="en-US" sz="3200" dirty="0"/>
              <a:t> </a:t>
            </a:r>
            <a:r>
              <a:rPr lang="en-US" sz="3200" dirty="0" err="1"/>
              <a:t>une</a:t>
            </a:r>
            <a:r>
              <a:rPr lang="en-US" sz="3200" dirty="0"/>
              <a:t> menace de VBG dans un cadre de </a:t>
            </a:r>
            <a:r>
              <a:rPr lang="en-US" sz="3200" dirty="0" err="1"/>
              <a:t>groupe</a:t>
            </a:r>
            <a:r>
              <a:rPr lang="en-US" sz="3200" dirty="0"/>
              <a:t> </a:t>
            </a:r>
            <a:r>
              <a:rPr lang="en-US" sz="3200" dirty="0" err="1"/>
              <a:t>ou</a:t>
            </a:r>
            <a:r>
              <a:rPr lang="en-US" sz="3200" dirty="0"/>
              <a:t> </a:t>
            </a:r>
            <a:r>
              <a:rPr lang="en-US" sz="3200" dirty="0" err="1"/>
              <a:t>devant</a:t>
            </a:r>
            <a:r>
              <a:rPr lang="en-US" sz="3200" dirty="0"/>
              <a:t> </a:t>
            </a:r>
            <a:r>
              <a:rPr lang="en-US" sz="3200" dirty="0" err="1"/>
              <a:t>d’autres</a:t>
            </a:r>
            <a:r>
              <a:rPr lang="en-US" sz="3200" dirty="0"/>
              <a:t> </a:t>
            </a:r>
            <a:r>
              <a:rPr lang="en-US" sz="3200" dirty="0" err="1"/>
              <a:t>personnes</a:t>
            </a:r>
            <a:r>
              <a:rPr lang="en-US" sz="3200" dirty="0"/>
              <a:t>.</a:t>
            </a:r>
          </a:p>
        </p:txBody>
      </p:sp>
    </p:spTree>
    <p:extLst>
      <p:ext uri="{BB962C8B-B14F-4D97-AF65-F5344CB8AC3E}">
        <p14:creationId xmlns:p14="http://schemas.microsoft.com/office/powerpoint/2010/main" val="21642230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9862" y="577076"/>
            <a:ext cx="11542138" cy="812799"/>
          </a:xfrm>
        </p:spPr>
        <p:txBody>
          <a:bodyPr>
            <a:normAutofit/>
          </a:bodyPr>
          <a:lstStyle/>
          <a:p>
            <a:r>
              <a:rPr lang="en-US" dirty="0"/>
              <a:t>Les </a:t>
            </a:r>
            <a:r>
              <a:rPr lang="en-US" dirty="0" err="1"/>
              <a:t>révélations</a:t>
            </a:r>
            <a:r>
              <a:rPr lang="en-US" dirty="0"/>
              <a:t> dans le cadre </a:t>
            </a:r>
            <a:r>
              <a:rPr lang="en-US" dirty="0" err="1"/>
              <a:t>d’une</a:t>
            </a:r>
            <a:r>
              <a:rPr lang="en-US" dirty="0"/>
              <a:t> discussion </a:t>
            </a:r>
            <a:r>
              <a:rPr lang="en-US" dirty="0" err="1"/>
              <a:t>privée</a:t>
            </a:r>
            <a:endParaRPr lang="en-US" dirty="0"/>
          </a:p>
        </p:txBody>
      </p:sp>
      <p:sp>
        <p:nvSpPr>
          <p:cNvPr id="3" name="TextBox 2"/>
          <p:cNvSpPr txBox="1"/>
          <p:nvPr/>
        </p:nvSpPr>
        <p:spPr>
          <a:xfrm>
            <a:off x="649863" y="1389875"/>
            <a:ext cx="10888994" cy="4524315"/>
          </a:xfrm>
          <a:prstGeom prst="rect">
            <a:avLst/>
          </a:prstGeom>
          <a:noFill/>
        </p:spPr>
        <p:txBody>
          <a:bodyPr wrap="square" rtlCol="0">
            <a:spAutoFit/>
          </a:bodyPr>
          <a:lstStyle/>
          <a:p>
            <a:pPr indent="-285750">
              <a:buFont typeface="Arial" panose="020B0604020202020204" pitchFamily="34" charset="0"/>
              <a:buChar char="•"/>
            </a:pPr>
            <a:r>
              <a:rPr lang="en-US" sz="2400" b="1" i="1" dirty="0" err="1"/>
              <a:t>N’oubliez</a:t>
            </a:r>
            <a:r>
              <a:rPr lang="en-US" sz="2400" b="1" i="1" dirty="0"/>
              <a:t> pas</a:t>
            </a:r>
            <a:r>
              <a:rPr lang="en-US" sz="2400" dirty="0"/>
              <a:t>, </a:t>
            </a:r>
            <a:r>
              <a:rPr lang="en-US" sz="2400" dirty="0" err="1"/>
              <a:t>n’identifiez</a:t>
            </a:r>
            <a:r>
              <a:rPr lang="en-US" sz="2400" dirty="0"/>
              <a:t> pas </a:t>
            </a:r>
            <a:r>
              <a:rPr lang="en-US" sz="2400" dirty="0" err="1"/>
              <a:t>activement</a:t>
            </a:r>
            <a:r>
              <a:rPr lang="en-US" sz="2400" dirty="0"/>
              <a:t> les </a:t>
            </a:r>
            <a:r>
              <a:rPr lang="en-US" sz="2400" dirty="0" err="1"/>
              <a:t>survivant</a:t>
            </a:r>
            <a:r>
              <a:rPr lang="en-US" sz="2400" dirty="0"/>
              <a:t>(e)s. Ce </a:t>
            </a:r>
            <a:r>
              <a:rPr lang="en-US" sz="2400" dirty="0" err="1"/>
              <a:t>scénario</a:t>
            </a:r>
            <a:r>
              <a:rPr lang="en-US" sz="2400" dirty="0"/>
              <a:t> ne </a:t>
            </a:r>
            <a:r>
              <a:rPr lang="en-US" sz="2400" dirty="0" err="1"/>
              <a:t>s’applique</a:t>
            </a:r>
            <a:r>
              <a:rPr lang="en-US" sz="2400" dirty="0"/>
              <a:t> que </a:t>
            </a:r>
            <a:r>
              <a:rPr lang="en-US" sz="2400" dirty="0" err="1"/>
              <a:t>si</a:t>
            </a:r>
            <a:r>
              <a:rPr lang="en-US" sz="2400" dirty="0"/>
              <a:t> </a:t>
            </a:r>
            <a:r>
              <a:rPr lang="en-US" sz="2400" dirty="0" err="1"/>
              <a:t>une</a:t>
            </a:r>
            <a:r>
              <a:rPr lang="en-US" sz="2400" dirty="0"/>
              <a:t> </a:t>
            </a:r>
            <a:r>
              <a:rPr lang="en-US" sz="2400" dirty="0" err="1"/>
              <a:t>personne</a:t>
            </a:r>
            <a:r>
              <a:rPr lang="en-US" sz="2400" dirty="0"/>
              <a:t> </a:t>
            </a:r>
            <a:r>
              <a:rPr lang="en-US" sz="2400" dirty="0" err="1"/>
              <a:t>vous</a:t>
            </a:r>
            <a:r>
              <a:rPr lang="en-US" sz="2400" dirty="0"/>
              <a:t> </a:t>
            </a:r>
            <a:r>
              <a:rPr lang="en-US" sz="2400" dirty="0" err="1"/>
              <a:t>révéle</a:t>
            </a:r>
            <a:r>
              <a:rPr lang="en-US" sz="2400" dirty="0"/>
              <a:t> </a:t>
            </a:r>
            <a:r>
              <a:rPr lang="en-US" sz="2400" dirty="0" err="1"/>
              <a:t>volontairement</a:t>
            </a:r>
            <a:r>
              <a:rPr lang="en-US" sz="2400" dirty="0"/>
              <a:t> son </a:t>
            </a:r>
            <a:r>
              <a:rPr lang="en-US" sz="2400" dirty="0" err="1"/>
              <a:t>expérience</a:t>
            </a:r>
            <a:r>
              <a:rPr lang="en-US" sz="2400" dirty="0"/>
              <a:t>.</a:t>
            </a:r>
          </a:p>
          <a:p>
            <a:endParaRPr lang="en-US" sz="2400" dirty="0"/>
          </a:p>
          <a:p>
            <a:pPr indent="-285750">
              <a:buFont typeface="Arial" panose="020B0604020202020204" pitchFamily="34" charset="0"/>
              <a:buChar char="•"/>
            </a:pPr>
            <a:r>
              <a:rPr lang="en-US" sz="2400" dirty="0" err="1"/>
              <a:t>Présentez-vous</a:t>
            </a:r>
            <a:r>
              <a:rPr lang="en-US" sz="2400" dirty="0"/>
              <a:t> et </a:t>
            </a:r>
            <a:r>
              <a:rPr lang="en-US" sz="2400" dirty="0" err="1"/>
              <a:t>demandez</a:t>
            </a:r>
            <a:r>
              <a:rPr lang="en-US" sz="2400" dirty="0"/>
              <a:t> comment </a:t>
            </a:r>
            <a:r>
              <a:rPr lang="en-US" sz="2400" dirty="0" err="1"/>
              <a:t>vous</a:t>
            </a:r>
            <a:r>
              <a:rPr lang="en-US" sz="2400" dirty="0"/>
              <a:t> </a:t>
            </a:r>
            <a:r>
              <a:rPr lang="en-US" sz="2400" dirty="0" err="1"/>
              <a:t>pouvez</a:t>
            </a:r>
            <a:r>
              <a:rPr lang="en-US" sz="2400" dirty="0"/>
              <a:t> </a:t>
            </a:r>
            <a:r>
              <a:rPr lang="en-US" sz="2400" dirty="0" err="1"/>
              <a:t>l’aider</a:t>
            </a:r>
            <a:r>
              <a:rPr lang="en-US" sz="2400" dirty="0"/>
              <a:t>.</a:t>
            </a:r>
          </a:p>
          <a:p>
            <a:pPr indent="-285750">
              <a:buFont typeface="Arial" panose="020B0604020202020204" pitchFamily="34" charset="0"/>
              <a:buChar char="•"/>
            </a:pPr>
            <a:r>
              <a:rPr lang="en-US" sz="2400" dirty="0" err="1"/>
              <a:t>Pratiquez</a:t>
            </a:r>
            <a:r>
              <a:rPr lang="en-US" sz="2400" dirty="0"/>
              <a:t> le respect, la </a:t>
            </a:r>
            <a:r>
              <a:rPr lang="en-US" sz="2400" dirty="0" err="1"/>
              <a:t>sécurité</a:t>
            </a:r>
            <a:r>
              <a:rPr lang="en-US" sz="2400" dirty="0"/>
              <a:t>, </a:t>
            </a:r>
            <a:r>
              <a:rPr lang="en-US" sz="2400" dirty="0" err="1"/>
              <a:t>confidentialité</a:t>
            </a:r>
            <a:r>
              <a:rPr lang="en-US" sz="2400" dirty="0"/>
              <a:t> et la non-discrimination. </a:t>
            </a:r>
          </a:p>
          <a:p>
            <a:pPr indent="-342900">
              <a:buFont typeface="Arial" panose="020B0604020202020204" pitchFamily="34" charset="0"/>
              <a:buChar char="•"/>
            </a:pPr>
            <a:r>
              <a:rPr lang="en-US" sz="2400" dirty="0" err="1"/>
              <a:t>Écoutez</a:t>
            </a:r>
            <a:r>
              <a:rPr lang="en-US" sz="2400" dirty="0"/>
              <a:t> le (la) </a:t>
            </a:r>
            <a:r>
              <a:rPr lang="en-US" sz="2400" dirty="0" err="1"/>
              <a:t>survivant</a:t>
            </a:r>
            <a:r>
              <a:rPr lang="en-US" sz="2400" dirty="0"/>
              <a:t>(e) dans un lieu/</a:t>
            </a:r>
            <a:r>
              <a:rPr lang="en-US" sz="2400" dirty="0" err="1"/>
              <a:t>espace</a:t>
            </a:r>
            <a:r>
              <a:rPr lang="en-US" sz="2400" dirty="0"/>
              <a:t> </a:t>
            </a:r>
            <a:r>
              <a:rPr lang="en-US" sz="2400" dirty="0" err="1"/>
              <a:t>o</a:t>
            </a:r>
            <a:r>
              <a:rPr lang="en-US" sz="2400" dirty="0" err="1">
                <a:latin typeface="Calibri"/>
                <a:cs typeface="Calibri"/>
              </a:rPr>
              <a:t>ù</a:t>
            </a:r>
            <a:r>
              <a:rPr lang="en-US" sz="2400" dirty="0">
                <a:latin typeface="Calibri"/>
                <a:cs typeface="Calibri"/>
              </a:rPr>
              <a:t> </a:t>
            </a:r>
            <a:r>
              <a:rPr lang="en-US" sz="2400" dirty="0" err="1">
                <a:latin typeface="Calibri"/>
                <a:cs typeface="Calibri"/>
              </a:rPr>
              <a:t>il</a:t>
            </a:r>
            <a:r>
              <a:rPr lang="en-US" sz="2400" dirty="0">
                <a:latin typeface="Calibri"/>
                <a:cs typeface="Calibri"/>
              </a:rPr>
              <a:t> </a:t>
            </a:r>
            <a:r>
              <a:rPr lang="en-US" sz="2400" dirty="0" err="1">
                <a:latin typeface="Calibri"/>
                <a:cs typeface="Calibri"/>
              </a:rPr>
              <a:t>ou</a:t>
            </a:r>
            <a:r>
              <a:rPr lang="en-US" sz="2400" dirty="0">
                <a:latin typeface="Calibri"/>
                <a:cs typeface="Calibri"/>
              </a:rPr>
              <a:t> </a:t>
            </a:r>
            <a:r>
              <a:rPr lang="en-US" sz="2400" dirty="0" err="1">
                <a:latin typeface="Calibri"/>
                <a:cs typeface="Calibri"/>
              </a:rPr>
              <a:t>elle</a:t>
            </a:r>
            <a:r>
              <a:rPr lang="en-US" sz="2400" dirty="0">
                <a:latin typeface="Calibri"/>
                <a:cs typeface="Calibri"/>
              </a:rPr>
              <a:t> se sent </a:t>
            </a:r>
            <a:r>
              <a:rPr lang="en-US" sz="2400" dirty="0" err="1">
                <a:latin typeface="Calibri"/>
                <a:cs typeface="Calibri"/>
              </a:rPr>
              <a:t>en</a:t>
            </a:r>
            <a:r>
              <a:rPr lang="en-US" sz="2400" dirty="0">
                <a:latin typeface="Calibri"/>
                <a:cs typeface="Calibri"/>
              </a:rPr>
              <a:t> </a:t>
            </a:r>
            <a:r>
              <a:rPr lang="en-US" sz="2400" dirty="0" err="1">
                <a:latin typeface="Calibri"/>
                <a:cs typeface="Calibri"/>
              </a:rPr>
              <a:t>sécurité</a:t>
            </a:r>
            <a:r>
              <a:rPr lang="en-US" sz="2400" dirty="0">
                <a:latin typeface="Calibri"/>
                <a:cs typeface="Calibri"/>
              </a:rPr>
              <a:t>.</a:t>
            </a:r>
            <a:endParaRPr lang="en-US" sz="2400" dirty="0"/>
          </a:p>
          <a:p>
            <a:pPr indent="-342900">
              <a:buFont typeface="Arial" panose="020B0604020202020204" pitchFamily="34" charset="0"/>
              <a:buChar char="•"/>
            </a:pPr>
            <a:r>
              <a:rPr lang="en-US" sz="2400" dirty="0" err="1"/>
              <a:t>Informez</a:t>
            </a:r>
            <a:r>
              <a:rPr lang="en-US" sz="2400" dirty="0"/>
              <a:t> le (la) </a:t>
            </a:r>
            <a:r>
              <a:rPr lang="en-US" sz="2400" dirty="0" err="1"/>
              <a:t>survivant</a:t>
            </a:r>
            <a:r>
              <a:rPr lang="en-US" sz="2400" dirty="0"/>
              <a:t>(e) </a:t>
            </a:r>
            <a:r>
              <a:rPr lang="en-US" sz="2400" dirty="0" err="1"/>
              <a:t>qu’il</a:t>
            </a:r>
            <a:r>
              <a:rPr lang="en-US" sz="2400" dirty="0"/>
              <a:t> </a:t>
            </a:r>
            <a:r>
              <a:rPr lang="en-US" sz="2400" dirty="0" err="1"/>
              <a:t>existe</a:t>
            </a:r>
            <a:r>
              <a:rPr lang="en-US" sz="2400" dirty="0"/>
              <a:t> des services </a:t>
            </a:r>
            <a:r>
              <a:rPr lang="en-US" sz="2400" dirty="0" err="1"/>
              <a:t>spécialisés</a:t>
            </a:r>
            <a:r>
              <a:rPr lang="en-US" sz="2400" dirty="0"/>
              <a:t> et </a:t>
            </a:r>
            <a:r>
              <a:rPr lang="en-US" sz="2400" dirty="0" err="1"/>
              <a:t>confidentiels</a:t>
            </a:r>
            <a:r>
              <a:rPr lang="en-US" sz="2400" dirty="0"/>
              <a:t> </a:t>
            </a:r>
            <a:r>
              <a:rPr lang="en-US" sz="2400" dirty="0" err="1"/>
              <a:t>auxquels</a:t>
            </a:r>
            <a:r>
              <a:rPr lang="en-US" sz="2400" dirty="0"/>
              <a:t> </a:t>
            </a:r>
            <a:r>
              <a:rPr lang="en-US" sz="2400" dirty="0" err="1"/>
              <a:t>il</a:t>
            </a:r>
            <a:r>
              <a:rPr lang="en-US" sz="2400" dirty="0"/>
              <a:t> </a:t>
            </a:r>
            <a:r>
              <a:rPr lang="en-US" sz="2400" dirty="0" err="1"/>
              <a:t>ou</a:t>
            </a:r>
            <a:r>
              <a:rPr lang="en-US" sz="2400" dirty="0"/>
              <a:t> </a:t>
            </a:r>
            <a:r>
              <a:rPr lang="en-US" sz="2400" dirty="0" err="1"/>
              <a:t>elle</a:t>
            </a:r>
            <a:r>
              <a:rPr lang="en-US" sz="2400" dirty="0"/>
              <a:t> </a:t>
            </a:r>
            <a:r>
              <a:rPr lang="en-US" sz="2400" dirty="0" err="1"/>
              <a:t>peut</a:t>
            </a:r>
            <a:r>
              <a:rPr lang="en-US" sz="2400" dirty="0"/>
              <a:t> </a:t>
            </a:r>
            <a:r>
              <a:rPr lang="en-US" sz="2400" dirty="0" err="1"/>
              <a:t>être</a:t>
            </a:r>
            <a:r>
              <a:rPr lang="en-US" sz="2400" dirty="0"/>
              <a:t> </a:t>
            </a:r>
            <a:r>
              <a:rPr lang="en-US" sz="2400" dirty="0" err="1"/>
              <a:t>orienté</a:t>
            </a:r>
            <a:r>
              <a:rPr lang="en-US" sz="2400" dirty="0"/>
              <a:t>(e).</a:t>
            </a:r>
          </a:p>
          <a:p>
            <a:pPr indent="-342900">
              <a:buFont typeface="Arial" panose="020B0604020202020204" pitchFamily="34" charset="0"/>
              <a:buChar char="•"/>
            </a:pPr>
            <a:r>
              <a:rPr lang="en-US" sz="2400" dirty="0" err="1"/>
              <a:t>Fournissez</a:t>
            </a:r>
            <a:r>
              <a:rPr lang="en-US" sz="2400" dirty="0"/>
              <a:t> des </a:t>
            </a:r>
            <a:r>
              <a:rPr lang="en-US" sz="2400" dirty="0" err="1"/>
              <a:t>informations</a:t>
            </a:r>
            <a:r>
              <a:rPr lang="en-US" sz="2400" dirty="0"/>
              <a:t> précises sur les services </a:t>
            </a:r>
            <a:r>
              <a:rPr lang="en-US" sz="2400" dirty="0" err="1"/>
              <a:t>disponibles</a:t>
            </a:r>
            <a:r>
              <a:rPr lang="en-US" sz="2400" dirty="0"/>
              <a:t> ; lieu, comment y </a:t>
            </a:r>
            <a:r>
              <a:rPr lang="en-US" sz="2400" dirty="0" err="1"/>
              <a:t>accéder</a:t>
            </a:r>
            <a:r>
              <a:rPr lang="en-US" sz="2400" dirty="0"/>
              <a:t>, </a:t>
            </a:r>
            <a:r>
              <a:rPr lang="en-US" sz="2400" dirty="0" err="1"/>
              <a:t>conséquences</a:t>
            </a:r>
            <a:r>
              <a:rPr lang="en-US" sz="2400" dirty="0"/>
              <a:t>, </a:t>
            </a:r>
            <a:r>
              <a:rPr lang="en-US" sz="2400" dirty="0" err="1"/>
              <a:t>période</a:t>
            </a:r>
            <a:r>
              <a:rPr lang="en-US" sz="2400" dirty="0"/>
              <a:t> de temps pour </a:t>
            </a:r>
            <a:r>
              <a:rPr lang="en-US" sz="2400" dirty="0" err="1"/>
              <a:t>recevoir</a:t>
            </a:r>
            <a:r>
              <a:rPr lang="en-US" sz="2400" dirty="0"/>
              <a:t> les services, etc.</a:t>
            </a:r>
          </a:p>
          <a:p>
            <a:pPr indent="-342900">
              <a:buFont typeface="Arial" panose="020B0604020202020204" pitchFamily="34" charset="0"/>
              <a:buChar char="•"/>
            </a:pPr>
            <a:r>
              <a:rPr lang="en-US" sz="2400" dirty="0" err="1"/>
              <a:t>Insistez</a:t>
            </a:r>
            <a:r>
              <a:rPr lang="en-US" sz="2400" dirty="0"/>
              <a:t> sur le fait que le (la) </a:t>
            </a:r>
            <a:r>
              <a:rPr lang="en-US" sz="2400" dirty="0" err="1"/>
              <a:t>survivant</a:t>
            </a:r>
            <a:r>
              <a:rPr lang="en-US" sz="2400" dirty="0"/>
              <a:t>(e) </a:t>
            </a:r>
            <a:r>
              <a:rPr lang="en-US" sz="2400" dirty="0" err="1"/>
              <a:t>peut</a:t>
            </a:r>
            <a:r>
              <a:rPr lang="en-US" sz="2400" dirty="0"/>
              <a:t> </a:t>
            </a:r>
            <a:r>
              <a:rPr lang="en-US" sz="2400" dirty="0" err="1"/>
              <a:t>choisir</a:t>
            </a:r>
            <a:r>
              <a:rPr lang="en-US" sz="2400" dirty="0"/>
              <a:t> </a:t>
            </a:r>
            <a:r>
              <a:rPr lang="en-US" sz="2400" dirty="0" err="1"/>
              <a:t>d’accéder</a:t>
            </a:r>
            <a:r>
              <a:rPr lang="en-US" sz="2400" dirty="0"/>
              <a:t> aux services plus tard </a:t>
            </a:r>
            <a:r>
              <a:rPr lang="en-US" sz="2400" dirty="0" err="1"/>
              <a:t>s’il</a:t>
            </a:r>
            <a:r>
              <a:rPr lang="en-US" sz="2400" dirty="0"/>
              <a:t> </a:t>
            </a:r>
            <a:r>
              <a:rPr lang="en-US" sz="2400" dirty="0" err="1"/>
              <a:t>ou</a:t>
            </a:r>
            <a:r>
              <a:rPr lang="en-US" sz="2400" dirty="0"/>
              <a:t> </a:t>
            </a:r>
            <a:r>
              <a:rPr lang="en-US" sz="2400" dirty="0" err="1"/>
              <a:t>elle</a:t>
            </a:r>
            <a:r>
              <a:rPr lang="en-US" sz="2400" dirty="0"/>
              <a:t> le </a:t>
            </a:r>
            <a:r>
              <a:rPr lang="en-US" sz="2400" dirty="0" err="1"/>
              <a:t>veut</a:t>
            </a:r>
            <a:r>
              <a:rPr lang="en-US" sz="2400" dirty="0"/>
              <a:t>.</a:t>
            </a:r>
          </a:p>
        </p:txBody>
      </p:sp>
    </p:spTree>
    <p:extLst>
      <p:ext uri="{BB962C8B-B14F-4D97-AF65-F5344CB8AC3E}">
        <p14:creationId xmlns:p14="http://schemas.microsoft.com/office/powerpoint/2010/main" val="39453717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9862" y="577076"/>
            <a:ext cx="10274811" cy="812799"/>
          </a:xfrm>
        </p:spPr>
        <p:txBody>
          <a:bodyPr>
            <a:normAutofit/>
          </a:bodyPr>
          <a:lstStyle/>
          <a:p>
            <a:r>
              <a:rPr lang="en-US" dirty="0" err="1">
                <a:solidFill>
                  <a:srgbClr val="FF0000"/>
                </a:solidFill>
              </a:rPr>
              <a:t>Consentement</a:t>
            </a:r>
            <a:r>
              <a:rPr lang="en-US" dirty="0">
                <a:solidFill>
                  <a:srgbClr val="FF0000"/>
                </a:solidFill>
              </a:rPr>
              <a:t> pour </a:t>
            </a:r>
            <a:r>
              <a:rPr lang="en-US" dirty="0" err="1">
                <a:solidFill>
                  <a:srgbClr val="FF0000"/>
                </a:solidFill>
              </a:rPr>
              <a:t>orienter</a:t>
            </a:r>
            <a:r>
              <a:rPr lang="en-US" dirty="0">
                <a:solidFill>
                  <a:srgbClr val="FF0000"/>
                </a:solidFill>
              </a:rPr>
              <a:t> un(e) </a:t>
            </a:r>
            <a:r>
              <a:rPr lang="en-US" dirty="0" err="1">
                <a:solidFill>
                  <a:srgbClr val="FF0000"/>
                </a:solidFill>
              </a:rPr>
              <a:t>survivant</a:t>
            </a:r>
            <a:r>
              <a:rPr lang="en-US" dirty="0">
                <a:solidFill>
                  <a:srgbClr val="FF0000"/>
                </a:solidFill>
              </a:rPr>
              <a:t>(e)</a:t>
            </a:r>
          </a:p>
        </p:txBody>
      </p:sp>
      <p:sp>
        <p:nvSpPr>
          <p:cNvPr id="3" name="TextBox 2"/>
          <p:cNvSpPr txBox="1"/>
          <p:nvPr/>
        </p:nvSpPr>
        <p:spPr>
          <a:xfrm>
            <a:off x="649862" y="1389875"/>
            <a:ext cx="10714823" cy="4708981"/>
          </a:xfrm>
          <a:prstGeom prst="rect">
            <a:avLst/>
          </a:prstGeom>
          <a:noFill/>
        </p:spPr>
        <p:txBody>
          <a:bodyPr wrap="square" rtlCol="0">
            <a:spAutoFit/>
          </a:bodyPr>
          <a:lstStyle/>
          <a:p>
            <a:pPr marL="285750" indent="-285750">
              <a:buFont typeface="Arial" panose="020B0604020202020204" pitchFamily="34" charset="0"/>
              <a:buChar char="•"/>
            </a:pPr>
            <a:r>
              <a:rPr lang="en-US" sz="2500" dirty="0" err="1"/>
              <a:t>N’oubliez</a:t>
            </a:r>
            <a:r>
              <a:rPr lang="en-US" sz="2500" dirty="0"/>
              <a:t> pas, </a:t>
            </a:r>
            <a:r>
              <a:rPr lang="en-US" sz="2500" dirty="0" err="1"/>
              <a:t>pratiquez</a:t>
            </a:r>
            <a:r>
              <a:rPr lang="en-US" sz="2500" dirty="0"/>
              <a:t> </a:t>
            </a:r>
            <a:r>
              <a:rPr lang="en-US" sz="2500" dirty="0" err="1"/>
              <a:t>toujours</a:t>
            </a:r>
            <a:r>
              <a:rPr lang="en-US" sz="2500" dirty="0"/>
              <a:t> les </a:t>
            </a:r>
            <a:r>
              <a:rPr lang="en-US" sz="2500" dirty="0" err="1"/>
              <a:t>principes</a:t>
            </a:r>
            <a:r>
              <a:rPr lang="en-US" sz="2500" dirty="0"/>
              <a:t> </a:t>
            </a:r>
            <a:r>
              <a:rPr lang="en-US" sz="2500" dirty="0" err="1"/>
              <a:t>axés</a:t>
            </a:r>
            <a:r>
              <a:rPr lang="en-US" sz="2500" dirty="0"/>
              <a:t> sur les </a:t>
            </a:r>
            <a:r>
              <a:rPr lang="en-US" sz="2500" dirty="0" err="1"/>
              <a:t>survivant</a:t>
            </a:r>
            <a:r>
              <a:rPr lang="en-US" sz="2500" dirty="0"/>
              <a:t>(e)s. Le droit de </a:t>
            </a:r>
            <a:r>
              <a:rPr lang="en-US" sz="2500" dirty="0" err="1"/>
              <a:t>décider</a:t>
            </a:r>
            <a:r>
              <a:rPr lang="en-US" sz="2500" dirty="0"/>
              <a:t> </a:t>
            </a:r>
            <a:r>
              <a:rPr lang="en-US" sz="2500" dirty="0" err="1"/>
              <a:t>est</a:t>
            </a:r>
            <a:r>
              <a:rPr lang="en-US" sz="2500" dirty="0"/>
              <a:t> </a:t>
            </a:r>
            <a:r>
              <a:rPr lang="en-US" sz="2500" dirty="0" err="1"/>
              <a:t>essentiel</a:t>
            </a:r>
            <a:r>
              <a:rPr lang="en-US" sz="2500" dirty="0"/>
              <a:t>. Le (la) </a:t>
            </a:r>
            <a:r>
              <a:rPr lang="en-US" sz="2500" dirty="0" err="1"/>
              <a:t>survivant</a:t>
            </a:r>
            <a:r>
              <a:rPr lang="en-US" sz="2500" dirty="0"/>
              <a:t>(e) </a:t>
            </a:r>
            <a:r>
              <a:rPr lang="en-US" sz="2500" dirty="0" err="1"/>
              <a:t>possède</a:t>
            </a:r>
            <a:r>
              <a:rPr lang="en-US" sz="2500" dirty="0"/>
              <a:t> le droit de </a:t>
            </a:r>
            <a:r>
              <a:rPr lang="en-US" sz="2500" dirty="0" err="1"/>
              <a:t>décider</a:t>
            </a:r>
            <a:r>
              <a:rPr lang="en-US" sz="2500" dirty="0"/>
              <a:t> </a:t>
            </a:r>
            <a:r>
              <a:rPr lang="en-US" sz="2500" dirty="0" err="1"/>
              <a:t>s’il</a:t>
            </a:r>
            <a:r>
              <a:rPr lang="en-US" sz="2500" dirty="0"/>
              <a:t> et </a:t>
            </a:r>
            <a:r>
              <a:rPr lang="en-US" sz="2500" dirty="0" err="1"/>
              <a:t>elle</a:t>
            </a:r>
            <a:r>
              <a:rPr lang="en-US" sz="2500" dirty="0"/>
              <a:t> </a:t>
            </a:r>
            <a:r>
              <a:rPr lang="en-US" sz="2500" dirty="0" err="1"/>
              <a:t>veut</a:t>
            </a:r>
            <a:r>
              <a:rPr lang="en-US" sz="2500" dirty="0"/>
              <a:t> </a:t>
            </a:r>
            <a:r>
              <a:rPr lang="en-US" sz="2500" dirty="0" err="1"/>
              <a:t>avoir</a:t>
            </a:r>
            <a:r>
              <a:rPr lang="en-US" sz="2500" dirty="0"/>
              <a:t> </a:t>
            </a:r>
            <a:r>
              <a:rPr lang="en-US" sz="2500" dirty="0" err="1"/>
              <a:t>accès</a:t>
            </a:r>
            <a:r>
              <a:rPr lang="en-US" sz="2500" dirty="0"/>
              <a:t> aux services, </a:t>
            </a:r>
            <a:r>
              <a:rPr lang="en-US" sz="2500" dirty="0" err="1"/>
              <a:t>quand</a:t>
            </a:r>
            <a:r>
              <a:rPr lang="en-US" sz="2500" dirty="0"/>
              <a:t> </a:t>
            </a:r>
            <a:r>
              <a:rPr lang="en-US" sz="2500" dirty="0" err="1"/>
              <a:t>il</a:t>
            </a:r>
            <a:r>
              <a:rPr lang="en-US" sz="2500" dirty="0"/>
              <a:t> et </a:t>
            </a:r>
            <a:r>
              <a:rPr lang="en-US" sz="2500" dirty="0" err="1"/>
              <a:t>elle</a:t>
            </a:r>
            <a:r>
              <a:rPr lang="en-US" sz="2500" dirty="0"/>
              <a:t> </a:t>
            </a:r>
            <a:r>
              <a:rPr lang="en-US" sz="2500" dirty="0" err="1"/>
              <a:t>veut</a:t>
            </a:r>
            <a:r>
              <a:rPr lang="en-US" sz="2500" dirty="0"/>
              <a:t> y </a:t>
            </a:r>
            <a:r>
              <a:rPr lang="en-US" sz="2500" dirty="0" err="1"/>
              <a:t>accéder</a:t>
            </a:r>
            <a:r>
              <a:rPr lang="en-US" sz="2500" dirty="0"/>
              <a:t> et comment </a:t>
            </a:r>
            <a:r>
              <a:rPr lang="en-US" sz="2500" dirty="0" err="1"/>
              <a:t>il</a:t>
            </a:r>
            <a:r>
              <a:rPr lang="en-US" sz="2500" dirty="0"/>
              <a:t> et </a:t>
            </a:r>
            <a:r>
              <a:rPr lang="en-US" sz="2500" dirty="0" err="1"/>
              <a:t>elle</a:t>
            </a:r>
            <a:r>
              <a:rPr lang="en-US" sz="2500" dirty="0"/>
              <a:t> </a:t>
            </a:r>
            <a:r>
              <a:rPr lang="en-US" sz="2500" dirty="0" err="1"/>
              <a:t>veut</a:t>
            </a:r>
            <a:r>
              <a:rPr lang="en-US" sz="2500" dirty="0"/>
              <a:t> le faire.</a:t>
            </a:r>
          </a:p>
          <a:p>
            <a:pPr marL="742950" lvl="1" indent="-285750">
              <a:buFont typeface="Arial" panose="020B0604020202020204" pitchFamily="34" charset="0"/>
              <a:buChar char="•"/>
            </a:pPr>
            <a:r>
              <a:rPr lang="en-US" sz="2500" dirty="0" err="1"/>
              <a:t>N’orientez</a:t>
            </a:r>
            <a:r>
              <a:rPr lang="en-US" sz="2500" dirty="0"/>
              <a:t> pas les </a:t>
            </a:r>
            <a:r>
              <a:rPr lang="en-US" sz="2500" dirty="0" err="1"/>
              <a:t>survivant</a:t>
            </a:r>
            <a:r>
              <a:rPr lang="en-US" sz="2500" dirty="0"/>
              <a:t>(e)s contre </a:t>
            </a:r>
            <a:r>
              <a:rPr lang="en-US" sz="2500" dirty="0" err="1"/>
              <a:t>leur</a:t>
            </a:r>
            <a:r>
              <a:rPr lang="en-US" sz="2500" dirty="0"/>
              <a:t> </a:t>
            </a:r>
            <a:r>
              <a:rPr lang="en-US" sz="2500" dirty="0" err="1"/>
              <a:t>gré</a:t>
            </a:r>
            <a:r>
              <a:rPr lang="en-US" sz="2500" dirty="0"/>
              <a:t> </a:t>
            </a:r>
            <a:r>
              <a:rPr lang="en-US" sz="2500" dirty="0" err="1"/>
              <a:t>ou</a:t>
            </a:r>
            <a:r>
              <a:rPr lang="en-US" sz="2500" dirty="0"/>
              <a:t> </a:t>
            </a:r>
            <a:r>
              <a:rPr lang="en-US" sz="2500" dirty="0" err="1"/>
              <a:t>parce</a:t>
            </a:r>
            <a:r>
              <a:rPr lang="en-US" sz="2500" dirty="0"/>
              <a:t> que </a:t>
            </a:r>
            <a:r>
              <a:rPr lang="en-US" sz="2500" dirty="0" err="1"/>
              <a:t>vous</a:t>
            </a:r>
            <a:r>
              <a:rPr lang="en-US" sz="2500" dirty="0"/>
              <a:t> </a:t>
            </a:r>
            <a:r>
              <a:rPr lang="en-US" sz="2500" dirty="0" err="1"/>
              <a:t>pensez</a:t>
            </a:r>
            <a:r>
              <a:rPr lang="en-US" sz="2500" dirty="0"/>
              <a:t> de faire </a:t>
            </a:r>
            <a:r>
              <a:rPr lang="en-US" sz="2500" dirty="0" err="1"/>
              <a:t>une</a:t>
            </a:r>
            <a:r>
              <a:rPr lang="en-US" sz="2500" dirty="0"/>
              <a:t> orientation </a:t>
            </a:r>
            <a:r>
              <a:rPr lang="en-US" sz="2500" dirty="0" err="1"/>
              <a:t>est</a:t>
            </a:r>
            <a:r>
              <a:rPr lang="en-US" sz="2500" dirty="0"/>
              <a:t> </a:t>
            </a:r>
            <a:r>
              <a:rPr lang="en-US" sz="2500" dirty="0" err="1"/>
              <a:t>ce</a:t>
            </a:r>
            <a:r>
              <a:rPr lang="en-US" sz="2500" dirty="0"/>
              <a:t> </a:t>
            </a:r>
            <a:r>
              <a:rPr lang="en-US" sz="2500" dirty="0" err="1"/>
              <a:t>qu’il</a:t>
            </a:r>
            <a:r>
              <a:rPr lang="en-US" sz="2500" dirty="0"/>
              <a:t> y a de </a:t>
            </a:r>
            <a:r>
              <a:rPr lang="en-US" sz="2500" dirty="0" err="1"/>
              <a:t>mieux</a:t>
            </a:r>
            <a:r>
              <a:rPr lang="en-US" sz="2500" dirty="0"/>
              <a:t> pour </a:t>
            </a:r>
            <a:r>
              <a:rPr lang="en-US" sz="2500" dirty="0" err="1"/>
              <a:t>eux</a:t>
            </a:r>
            <a:r>
              <a:rPr lang="en-US" sz="2500" dirty="0"/>
              <a:t>. </a:t>
            </a:r>
          </a:p>
          <a:p>
            <a:pPr marL="285750" indent="-285750">
              <a:buFont typeface="Arial" panose="020B0604020202020204" pitchFamily="34" charset="0"/>
              <a:buChar char="•"/>
            </a:pPr>
            <a:r>
              <a:rPr lang="en-US" sz="2500" dirty="0"/>
              <a:t>Si les </a:t>
            </a:r>
            <a:r>
              <a:rPr lang="en-US" sz="2500" dirty="0" err="1"/>
              <a:t>survivant</a:t>
            </a:r>
            <a:r>
              <a:rPr lang="en-US" sz="2500" dirty="0"/>
              <a:t>(e)s </a:t>
            </a:r>
            <a:r>
              <a:rPr lang="en-US" sz="2500" dirty="0" err="1"/>
              <a:t>vous</a:t>
            </a:r>
            <a:r>
              <a:rPr lang="en-US" sz="2500" dirty="0"/>
              <a:t> </a:t>
            </a:r>
            <a:r>
              <a:rPr lang="en-US" sz="2500" dirty="0" err="1"/>
              <a:t>donnent</a:t>
            </a:r>
            <a:r>
              <a:rPr lang="en-US" sz="2500" dirty="0"/>
              <a:t> la permission de les </a:t>
            </a:r>
            <a:r>
              <a:rPr lang="en-US" sz="2500" dirty="0" err="1"/>
              <a:t>orienter</a:t>
            </a:r>
            <a:r>
              <a:rPr lang="en-US" sz="2500" dirty="0"/>
              <a:t> (</a:t>
            </a:r>
            <a:r>
              <a:rPr lang="en-US" sz="2500" dirty="0" err="1"/>
              <a:t>en</a:t>
            </a:r>
            <a:r>
              <a:rPr lang="en-US" sz="2500" dirty="0"/>
              <a:t> </a:t>
            </a:r>
            <a:r>
              <a:rPr lang="en-US" sz="2500" dirty="0" err="1"/>
              <a:t>utilisant</a:t>
            </a:r>
            <a:r>
              <a:rPr lang="en-US" sz="2500" dirty="0"/>
              <a:t> le </a:t>
            </a:r>
            <a:r>
              <a:rPr lang="en-US" sz="2500" dirty="0" err="1"/>
              <a:t>système</a:t>
            </a:r>
            <a:r>
              <a:rPr lang="en-US" sz="2500" dirty="0"/>
              <a:t> de </a:t>
            </a:r>
            <a:r>
              <a:rPr lang="en-US" sz="2500" dirty="0" err="1"/>
              <a:t>référencement</a:t>
            </a:r>
            <a:r>
              <a:rPr lang="en-US" sz="2500" dirty="0"/>
              <a:t>) </a:t>
            </a:r>
            <a:r>
              <a:rPr lang="en-US" sz="2500" dirty="0" err="1"/>
              <a:t>vers</a:t>
            </a:r>
            <a:r>
              <a:rPr lang="en-US" sz="2500" dirty="0"/>
              <a:t> les services de VBG, </a:t>
            </a:r>
            <a:r>
              <a:rPr lang="en-US" sz="2500" dirty="0" err="1"/>
              <a:t>faites</a:t>
            </a:r>
            <a:r>
              <a:rPr lang="en-US" sz="2500" dirty="0"/>
              <a:t>-le.</a:t>
            </a:r>
          </a:p>
          <a:p>
            <a:pPr marL="285750" indent="-285750">
              <a:buFont typeface="Arial" panose="020B0604020202020204" pitchFamily="34" charset="0"/>
              <a:buChar char="•"/>
            </a:pPr>
            <a:r>
              <a:rPr lang="en-US" sz="2500" dirty="0"/>
              <a:t>Si les </a:t>
            </a:r>
            <a:r>
              <a:rPr lang="en-US" sz="2500" dirty="0" err="1"/>
              <a:t>survivant</a:t>
            </a:r>
            <a:r>
              <a:rPr lang="en-US" sz="2500" dirty="0"/>
              <a:t>(e)s ne </a:t>
            </a:r>
            <a:r>
              <a:rPr lang="en-US" sz="2500" dirty="0" err="1"/>
              <a:t>vous</a:t>
            </a:r>
            <a:r>
              <a:rPr lang="en-US" sz="2500" dirty="0"/>
              <a:t> </a:t>
            </a:r>
            <a:r>
              <a:rPr lang="en-US" sz="2500" dirty="0" err="1"/>
              <a:t>donnent</a:t>
            </a:r>
            <a:r>
              <a:rPr lang="en-US" sz="2500" dirty="0"/>
              <a:t> pas </a:t>
            </a:r>
            <a:r>
              <a:rPr lang="en-US" sz="2500" dirty="0" err="1"/>
              <a:t>leur</a:t>
            </a:r>
            <a:r>
              <a:rPr lang="en-US" sz="2500" dirty="0"/>
              <a:t> permission, </a:t>
            </a:r>
            <a:r>
              <a:rPr lang="en-US" sz="2500" dirty="0" err="1"/>
              <a:t>ou</a:t>
            </a:r>
            <a:r>
              <a:rPr lang="en-US" sz="2500" dirty="0"/>
              <a:t> </a:t>
            </a:r>
            <a:r>
              <a:rPr lang="en-US" sz="2500" dirty="0" err="1"/>
              <a:t>s’ils</a:t>
            </a:r>
            <a:r>
              <a:rPr lang="en-US" sz="2500" dirty="0"/>
              <a:t> </a:t>
            </a:r>
            <a:r>
              <a:rPr lang="en-US" sz="2500" dirty="0" err="1"/>
              <a:t>ou</a:t>
            </a:r>
            <a:r>
              <a:rPr lang="en-US" sz="2500" dirty="0"/>
              <a:t> </a:t>
            </a:r>
            <a:r>
              <a:rPr lang="en-US" sz="2500" dirty="0" err="1"/>
              <a:t>elles</a:t>
            </a:r>
            <a:r>
              <a:rPr lang="en-US" sz="2500" dirty="0"/>
              <a:t> ne </a:t>
            </a:r>
            <a:r>
              <a:rPr lang="en-US" sz="2500" dirty="0" err="1"/>
              <a:t>sont</a:t>
            </a:r>
            <a:r>
              <a:rPr lang="en-US" sz="2500" dirty="0"/>
              <a:t> pas </a:t>
            </a:r>
            <a:r>
              <a:rPr lang="en-US" sz="2500" dirty="0" err="1"/>
              <a:t>s</a:t>
            </a:r>
            <a:r>
              <a:rPr lang="en-US" sz="2500" dirty="0" err="1">
                <a:latin typeface="Calibri"/>
                <a:cs typeface="Calibri"/>
              </a:rPr>
              <a:t>ûr</a:t>
            </a:r>
            <a:r>
              <a:rPr lang="en-US" sz="2500" dirty="0">
                <a:latin typeface="Calibri"/>
                <a:cs typeface="Calibri"/>
              </a:rPr>
              <a:t>(e)s, </a:t>
            </a:r>
            <a:r>
              <a:rPr lang="en-US" sz="2500" dirty="0" err="1"/>
              <a:t>fournissez-leur</a:t>
            </a:r>
            <a:r>
              <a:rPr lang="en-US" sz="2500" dirty="0"/>
              <a:t> </a:t>
            </a:r>
            <a:r>
              <a:rPr lang="en-US" sz="2500" dirty="0" err="1"/>
              <a:t>toutes</a:t>
            </a:r>
            <a:r>
              <a:rPr lang="en-US" sz="2500" dirty="0"/>
              <a:t> les </a:t>
            </a:r>
            <a:r>
              <a:rPr lang="en-US" sz="2500" dirty="0" err="1"/>
              <a:t>informations</a:t>
            </a:r>
            <a:r>
              <a:rPr lang="en-US" sz="2500" dirty="0"/>
              <a:t> </a:t>
            </a:r>
            <a:r>
              <a:rPr lang="fr-FR" sz="2500" dirty="0"/>
              <a:t>dont ils ou elles</a:t>
            </a:r>
            <a:r>
              <a:rPr lang="en-US" sz="2500" dirty="0"/>
              <a:t> </a:t>
            </a:r>
            <a:r>
              <a:rPr lang="en-US" sz="2500" dirty="0" err="1"/>
              <a:t>ont</a:t>
            </a:r>
            <a:r>
              <a:rPr lang="en-US" sz="2500" dirty="0"/>
              <a:t> </a:t>
            </a:r>
            <a:r>
              <a:rPr lang="en-US" sz="2500" dirty="0" err="1"/>
              <a:t>besoin</a:t>
            </a:r>
            <a:r>
              <a:rPr lang="en-US" sz="2500" dirty="0"/>
              <a:t>, de manière à </a:t>
            </a:r>
            <a:r>
              <a:rPr lang="en-US" sz="2500" dirty="0" err="1"/>
              <a:t>ce</a:t>
            </a:r>
            <a:r>
              <a:rPr lang="en-US" sz="2500" dirty="0"/>
              <a:t> </a:t>
            </a:r>
            <a:r>
              <a:rPr lang="en-US" sz="2500" dirty="0" err="1"/>
              <a:t>qu’ils</a:t>
            </a:r>
            <a:r>
              <a:rPr lang="en-US" sz="2500" dirty="0"/>
              <a:t> </a:t>
            </a:r>
            <a:r>
              <a:rPr lang="en-US" sz="2500" dirty="0" err="1"/>
              <a:t>ou</a:t>
            </a:r>
            <a:r>
              <a:rPr lang="en-US" sz="2500" dirty="0"/>
              <a:t> </a:t>
            </a:r>
            <a:r>
              <a:rPr lang="en-US" sz="2500" dirty="0" err="1"/>
              <a:t>elles</a:t>
            </a:r>
            <a:r>
              <a:rPr lang="en-US" sz="2500" dirty="0"/>
              <a:t> </a:t>
            </a:r>
            <a:r>
              <a:rPr lang="en-US" sz="2500" dirty="0" err="1"/>
              <a:t>puissent</a:t>
            </a:r>
            <a:r>
              <a:rPr lang="en-US" sz="2500" dirty="0"/>
              <a:t> </a:t>
            </a:r>
            <a:r>
              <a:rPr lang="en-US" sz="2500" dirty="0" err="1"/>
              <a:t>accéder</a:t>
            </a:r>
            <a:r>
              <a:rPr lang="en-US" sz="2500" dirty="0"/>
              <a:t> au service plus tard </a:t>
            </a:r>
            <a:r>
              <a:rPr lang="en-US" sz="2500" dirty="0" err="1"/>
              <a:t>ou</a:t>
            </a:r>
            <a:r>
              <a:rPr lang="en-US" sz="2500" dirty="0"/>
              <a:t> par </a:t>
            </a:r>
            <a:r>
              <a:rPr lang="en-US" sz="2500" dirty="0" err="1"/>
              <a:t>eux-mêmes</a:t>
            </a:r>
            <a:r>
              <a:rPr lang="en-US" sz="2500" dirty="0"/>
              <a:t>.</a:t>
            </a:r>
            <a:endParaRPr lang="en-US" sz="2500" dirty="0">
              <a:solidFill>
                <a:srgbClr val="FF0000"/>
              </a:solidFill>
            </a:endParaRPr>
          </a:p>
        </p:txBody>
      </p:sp>
    </p:spTree>
    <p:extLst>
      <p:ext uri="{BB962C8B-B14F-4D97-AF65-F5344CB8AC3E}">
        <p14:creationId xmlns:p14="http://schemas.microsoft.com/office/powerpoint/2010/main" val="208205539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9862" y="577076"/>
            <a:ext cx="7940345" cy="812799"/>
          </a:xfrm>
        </p:spPr>
        <p:txBody>
          <a:bodyPr>
            <a:normAutofit fontScale="90000"/>
          </a:bodyPr>
          <a:lstStyle/>
          <a:p>
            <a:r>
              <a:rPr lang="en-US" dirty="0"/>
              <a:t>Les divulgations </a:t>
            </a:r>
            <a:r>
              <a:rPr lang="en-US" dirty="0" err="1"/>
              <a:t>dans</a:t>
            </a:r>
            <a:r>
              <a:rPr lang="en-US" dirty="0"/>
              <a:t> le cadre d’un </a:t>
            </a:r>
            <a:r>
              <a:rPr lang="en-US" dirty="0" err="1"/>
              <a:t>groupe</a:t>
            </a:r>
            <a:endParaRPr lang="en-US" dirty="0"/>
          </a:p>
        </p:txBody>
      </p:sp>
      <p:sp>
        <p:nvSpPr>
          <p:cNvPr id="3" name="TextBox 2"/>
          <p:cNvSpPr txBox="1"/>
          <p:nvPr/>
        </p:nvSpPr>
        <p:spPr>
          <a:xfrm>
            <a:off x="649863" y="1389875"/>
            <a:ext cx="10564477" cy="4154984"/>
          </a:xfrm>
          <a:prstGeom prst="rect">
            <a:avLst/>
          </a:prstGeom>
          <a:noFill/>
        </p:spPr>
        <p:txBody>
          <a:bodyPr wrap="square" rtlCol="0">
            <a:spAutoFit/>
          </a:bodyPr>
          <a:lstStyle/>
          <a:p>
            <a:pPr marL="285750" indent="-285750">
              <a:buFont typeface="Arial" panose="020B0604020202020204" pitchFamily="34" charset="0"/>
              <a:buChar char="•"/>
            </a:pPr>
            <a:r>
              <a:rPr lang="en-US" sz="2400" dirty="0" err="1"/>
              <a:t>Cela</a:t>
            </a:r>
            <a:r>
              <a:rPr lang="en-US" sz="2400" dirty="0"/>
              <a:t> </a:t>
            </a:r>
            <a:r>
              <a:rPr lang="en-US" sz="2400" dirty="0" err="1"/>
              <a:t>peut</a:t>
            </a:r>
            <a:r>
              <a:rPr lang="en-US" sz="2400" dirty="0"/>
              <a:t> se passer pendant </a:t>
            </a:r>
            <a:r>
              <a:rPr lang="en-US" sz="2400" dirty="0" err="1"/>
              <a:t>une</a:t>
            </a:r>
            <a:r>
              <a:rPr lang="en-US" sz="2400" dirty="0"/>
              <a:t> </a:t>
            </a:r>
            <a:r>
              <a:rPr lang="en-US" sz="2400" dirty="0" err="1"/>
              <a:t>activité</a:t>
            </a:r>
            <a:r>
              <a:rPr lang="en-US" sz="2400" dirty="0"/>
              <a:t> de </a:t>
            </a:r>
            <a:r>
              <a:rPr lang="en-US" sz="2400" dirty="0" err="1"/>
              <a:t>groupe</a:t>
            </a:r>
            <a:r>
              <a:rPr lang="en-US" sz="2400" dirty="0"/>
              <a:t>, </a:t>
            </a:r>
            <a:r>
              <a:rPr lang="en-US" sz="2400" dirty="0" err="1"/>
              <a:t>telle</a:t>
            </a:r>
            <a:r>
              <a:rPr lang="en-US" sz="2400" dirty="0"/>
              <a:t> </a:t>
            </a:r>
            <a:r>
              <a:rPr lang="en-US" sz="2400" dirty="0" err="1"/>
              <a:t>qu’une</a:t>
            </a:r>
            <a:r>
              <a:rPr lang="en-US" sz="2400" dirty="0"/>
              <a:t> discussion de </a:t>
            </a:r>
            <a:r>
              <a:rPr lang="en-US" sz="2400" dirty="0" err="1"/>
              <a:t>groupe</a:t>
            </a:r>
            <a:r>
              <a:rPr lang="en-US" sz="2400" dirty="0"/>
              <a:t>, </a:t>
            </a:r>
            <a:r>
              <a:rPr lang="en-US" sz="2400" dirty="0" err="1"/>
              <a:t>ou</a:t>
            </a:r>
            <a:r>
              <a:rPr lang="en-US" sz="2400" dirty="0"/>
              <a:t> </a:t>
            </a:r>
            <a:r>
              <a:rPr lang="en-US" sz="2400" dirty="0" err="1"/>
              <a:t>une</a:t>
            </a:r>
            <a:r>
              <a:rPr lang="en-US" sz="2400" dirty="0"/>
              <a:t> </a:t>
            </a:r>
            <a:r>
              <a:rPr lang="en-US" sz="2400" dirty="0" err="1"/>
              <a:t>visite</a:t>
            </a:r>
            <a:r>
              <a:rPr lang="en-US" sz="2400" dirty="0"/>
              <a:t> de ménage </a:t>
            </a:r>
            <a:r>
              <a:rPr lang="en-US" sz="2400" dirty="0" err="1"/>
              <a:t>ou</a:t>
            </a:r>
            <a:r>
              <a:rPr lang="en-US" sz="2400" dirty="0"/>
              <a:t> tout </a:t>
            </a:r>
            <a:r>
              <a:rPr lang="en-US" sz="2400" dirty="0" err="1"/>
              <a:t>autre</a:t>
            </a:r>
            <a:r>
              <a:rPr lang="en-US" sz="2400" dirty="0"/>
              <a:t> cadre </a:t>
            </a:r>
            <a:r>
              <a:rPr lang="en-US" sz="2400" dirty="0" err="1"/>
              <a:t>o</a:t>
            </a:r>
            <a:r>
              <a:rPr lang="en-US" sz="2400" dirty="0" err="1">
                <a:latin typeface="Calibri"/>
                <a:cs typeface="Calibri"/>
              </a:rPr>
              <a:t>ù</a:t>
            </a:r>
            <a:r>
              <a:rPr lang="en-US" sz="2400" dirty="0">
                <a:latin typeface="Calibri"/>
                <a:cs typeface="Calibri"/>
              </a:rPr>
              <a:t> des </a:t>
            </a:r>
            <a:r>
              <a:rPr lang="en-US" sz="2400" dirty="0" err="1">
                <a:latin typeface="Calibri"/>
                <a:cs typeface="Calibri"/>
              </a:rPr>
              <a:t>personnes</a:t>
            </a:r>
            <a:r>
              <a:rPr lang="en-US" sz="2400" dirty="0">
                <a:latin typeface="Calibri"/>
                <a:cs typeface="Calibri"/>
              </a:rPr>
              <a:t> </a:t>
            </a:r>
            <a:r>
              <a:rPr lang="en-US" sz="2400" dirty="0" err="1">
                <a:latin typeface="Calibri"/>
                <a:cs typeface="Calibri"/>
              </a:rPr>
              <a:t>autres</a:t>
            </a:r>
            <a:r>
              <a:rPr lang="en-US" sz="2400" dirty="0">
                <a:latin typeface="Calibri"/>
                <a:cs typeface="Calibri"/>
              </a:rPr>
              <a:t> que </a:t>
            </a:r>
            <a:r>
              <a:rPr lang="en-US" sz="2400" dirty="0"/>
              <a:t>le (la) </a:t>
            </a:r>
            <a:r>
              <a:rPr lang="en-US" sz="2400" dirty="0" err="1"/>
              <a:t>survivant</a:t>
            </a:r>
            <a:r>
              <a:rPr lang="en-US" sz="2400" dirty="0"/>
              <a:t>(e) </a:t>
            </a:r>
            <a:r>
              <a:rPr lang="en-US" sz="2400" dirty="0" err="1">
                <a:latin typeface="Calibri"/>
                <a:cs typeface="Calibri"/>
              </a:rPr>
              <a:t>sont</a:t>
            </a:r>
            <a:r>
              <a:rPr lang="en-US" sz="2400" dirty="0">
                <a:latin typeface="Calibri"/>
                <a:cs typeface="Calibri"/>
              </a:rPr>
              <a:t> </a:t>
            </a:r>
            <a:r>
              <a:rPr lang="en-US" sz="2400" dirty="0" err="1">
                <a:latin typeface="Calibri"/>
                <a:cs typeface="Calibri"/>
              </a:rPr>
              <a:t>présentes</a:t>
            </a:r>
            <a:r>
              <a:rPr lang="en-US" sz="2400" dirty="0">
                <a:latin typeface="Calibri"/>
                <a:cs typeface="Calibri"/>
              </a:rPr>
              <a:t>. </a:t>
            </a:r>
            <a:endParaRPr lang="en-US" sz="2400" dirty="0"/>
          </a:p>
          <a:p>
            <a:pPr marL="285750" indent="-285750">
              <a:buFont typeface="Arial" panose="020B0604020202020204" pitchFamily="34" charset="0"/>
              <a:buChar char="•"/>
            </a:pPr>
            <a:r>
              <a:rPr lang="fr-FR" sz="2400" dirty="0"/>
              <a:t>Remerciez le (la) survivant(e) d'avoir partagé cette information. </a:t>
            </a:r>
          </a:p>
          <a:p>
            <a:pPr marL="285750" indent="-285750">
              <a:buFont typeface="Arial" panose="020B0604020202020204" pitchFamily="34" charset="0"/>
              <a:buChar char="•"/>
            </a:pPr>
            <a:r>
              <a:rPr lang="fr-FR" sz="2400" dirty="0"/>
              <a:t>Quand cela est approprié, indiquez que </a:t>
            </a:r>
            <a:r>
              <a:rPr lang="en-US" sz="2400" dirty="0"/>
              <a:t>le (la) </a:t>
            </a:r>
            <a:r>
              <a:rPr lang="en-US" sz="2400" dirty="0" err="1"/>
              <a:t>survivant</a:t>
            </a:r>
            <a:r>
              <a:rPr lang="en-US" sz="2400" dirty="0"/>
              <a:t>(e)</a:t>
            </a:r>
            <a:r>
              <a:rPr lang="fr-FR" sz="2400" dirty="0"/>
              <a:t> peut en discuter plus amplement en privé avec une personne avec qui il ou elle se sent à l’aise.</a:t>
            </a:r>
            <a:endParaRPr lang="en-US" sz="2400" dirty="0"/>
          </a:p>
          <a:p>
            <a:pPr marL="742950" lvl="1" indent="-285750">
              <a:buFont typeface="Arial" panose="020B0604020202020204" pitchFamily="34" charset="0"/>
              <a:buChar char="•"/>
            </a:pPr>
            <a:r>
              <a:rPr lang="en-US" sz="2400" dirty="0"/>
              <a:t>Ne </a:t>
            </a:r>
            <a:r>
              <a:rPr lang="en-US" sz="2400" dirty="0" err="1"/>
              <a:t>posez</a:t>
            </a:r>
            <a:r>
              <a:rPr lang="en-US" sz="2400" dirty="0"/>
              <a:t> pas de questions </a:t>
            </a:r>
            <a:r>
              <a:rPr lang="en-US" sz="2400" dirty="0" err="1"/>
              <a:t>dans</a:t>
            </a:r>
            <a:r>
              <a:rPr lang="en-US" sz="2400" dirty="0"/>
              <a:t> le cadre d’un </a:t>
            </a:r>
            <a:r>
              <a:rPr lang="en-US" sz="2400" dirty="0" err="1"/>
              <a:t>groupe</a:t>
            </a:r>
            <a:r>
              <a:rPr lang="en-US" sz="2400" dirty="0"/>
              <a:t>.</a:t>
            </a:r>
          </a:p>
          <a:p>
            <a:pPr marL="285750" indent="-285750">
              <a:buFont typeface="Arial" panose="020B0604020202020204" pitchFamily="34" charset="0"/>
              <a:buChar char="•"/>
            </a:pPr>
            <a:r>
              <a:rPr lang="en-US" sz="2400" dirty="0" err="1"/>
              <a:t>Veillez</a:t>
            </a:r>
            <a:r>
              <a:rPr lang="en-US" sz="2400" dirty="0"/>
              <a:t> à </a:t>
            </a:r>
            <a:r>
              <a:rPr lang="en-US" sz="2400" dirty="0" err="1"/>
              <a:t>ce</a:t>
            </a:r>
            <a:r>
              <a:rPr lang="en-US" sz="2400" dirty="0"/>
              <a:t> que la discussion avec le (la) </a:t>
            </a:r>
            <a:r>
              <a:rPr lang="en-US" sz="2400" dirty="0" err="1"/>
              <a:t>survivant</a:t>
            </a:r>
            <a:r>
              <a:rPr lang="en-US" sz="2400" dirty="0"/>
              <a:t>(e) se </a:t>
            </a:r>
            <a:r>
              <a:rPr lang="en-US" sz="2400" dirty="0" err="1"/>
              <a:t>déroule</a:t>
            </a:r>
            <a:r>
              <a:rPr lang="en-US" sz="2400" dirty="0"/>
              <a:t> dans un </a:t>
            </a:r>
            <a:r>
              <a:rPr lang="en-US" sz="2400" dirty="0" err="1"/>
              <a:t>endroit</a:t>
            </a:r>
            <a:r>
              <a:rPr lang="en-US" sz="2400" dirty="0"/>
              <a:t> </a:t>
            </a:r>
            <a:r>
              <a:rPr lang="en-US" sz="2400" dirty="0" err="1"/>
              <a:t>o</a:t>
            </a:r>
            <a:r>
              <a:rPr lang="en-US" sz="2400" dirty="0" err="1">
                <a:latin typeface="Calibri"/>
                <a:cs typeface="Calibri"/>
              </a:rPr>
              <a:t>ù</a:t>
            </a:r>
            <a:r>
              <a:rPr lang="en-US" sz="2400" dirty="0">
                <a:latin typeface="Calibri"/>
                <a:cs typeface="Calibri"/>
              </a:rPr>
              <a:t> </a:t>
            </a:r>
            <a:r>
              <a:rPr lang="en-US" sz="2400" dirty="0" err="1">
                <a:latin typeface="Calibri"/>
                <a:cs typeface="Calibri"/>
              </a:rPr>
              <a:t>il</a:t>
            </a:r>
            <a:r>
              <a:rPr lang="en-US" sz="2400" dirty="0">
                <a:latin typeface="Calibri"/>
                <a:cs typeface="Calibri"/>
              </a:rPr>
              <a:t> </a:t>
            </a:r>
            <a:r>
              <a:rPr lang="en-US" sz="2400" dirty="0" err="1">
                <a:latin typeface="Calibri"/>
                <a:cs typeface="Calibri"/>
              </a:rPr>
              <a:t>ou</a:t>
            </a:r>
            <a:r>
              <a:rPr lang="en-US" sz="2400" dirty="0">
                <a:latin typeface="Calibri"/>
                <a:cs typeface="Calibri"/>
              </a:rPr>
              <a:t> </a:t>
            </a:r>
            <a:r>
              <a:rPr lang="en-US" sz="2400" dirty="0" err="1">
                <a:latin typeface="Calibri"/>
                <a:cs typeface="Calibri"/>
              </a:rPr>
              <a:t>elle</a:t>
            </a:r>
            <a:r>
              <a:rPr lang="en-US" sz="2400" dirty="0">
                <a:latin typeface="Calibri"/>
                <a:cs typeface="Calibri"/>
              </a:rPr>
              <a:t> se sent en </a:t>
            </a:r>
            <a:r>
              <a:rPr lang="en-US" sz="2400" dirty="0" err="1">
                <a:latin typeface="Calibri"/>
                <a:cs typeface="Calibri"/>
              </a:rPr>
              <a:t>sécurité</a:t>
            </a:r>
            <a:r>
              <a:rPr lang="en-US" sz="2400" dirty="0">
                <a:latin typeface="Calibri"/>
                <a:cs typeface="Calibri"/>
              </a:rPr>
              <a:t> et à </a:t>
            </a:r>
            <a:r>
              <a:rPr lang="en-US" sz="2400" dirty="0" err="1">
                <a:latin typeface="Calibri"/>
                <a:cs typeface="Calibri"/>
              </a:rPr>
              <a:t>l’aise</a:t>
            </a:r>
            <a:r>
              <a:rPr lang="en-US" sz="2400" dirty="0">
                <a:latin typeface="Calibri"/>
                <a:cs typeface="Calibri"/>
              </a:rPr>
              <a:t> de </a:t>
            </a:r>
            <a:r>
              <a:rPr lang="en-US" sz="2400" dirty="0" err="1">
                <a:latin typeface="Calibri"/>
                <a:cs typeface="Calibri"/>
              </a:rPr>
              <a:t>parler</a:t>
            </a:r>
            <a:r>
              <a:rPr lang="en-US" sz="2400" dirty="0">
                <a:latin typeface="Calibri"/>
                <a:cs typeface="Calibri"/>
              </a:rPr>
              <a:t> de son experience. </a:t>
            </a:r>
            <a:endParaRPr lang="en-US" sz="2400" dirty="0"/>
          </a:p>
          <a:p>
            <a:pPr marL="285750" indent="-285750">
              <a:buFont typeface="Arial" panose="020B0604020202020204" pitchFamily="34" charset="0"/>
              <a:buChar char="•"/>
            </a:pPr>
            <a:r>
              <a:rPr lang="en-US" sz="2400" dirty="0" err="1"/>
              <a:t>Lorsqu’un</a:t>
            </a:r>
            <a:r>
              <a:rPr lang="en-US" sz="2400" dirty="0"/>
              <a:t> </a:t>
            </a:r>
            <a:r>
              <a:rPr lang="en-US" sz="2400" dirty="0" err="1"/>
              <a:t>espace</a:t>
            </a:r>
            <a:r>
              <a:rPr lang="en-US" sz="2400" dirty="0"/>
              <a:t> </a:t>
            </a:r>
            <a:r>
              <a:rPr lang="en-US" sz="2400" dirty="0" err="1"/>
              <a:t>s</a:t>
            </a:r>
            <a:r>
              <a:rPr lang="en-US" sz="2400" dirty="0" err="1">
                <a:latin typeface="Calibri"/>
                <a:cs typeface="Calibri"/>
              </a:rPr>
              <a:t>ûr</a:t>
            </a:r>
            <a:r>
              <a:rPr lang="en-US" sz="2400" dirty="0">
                <a:latin typeface="Calibri"/>
                <a:cs typeface="Calibri"/>
              </a:rPr>
              <a:t> et </a:t>
            </a:r>
            <a:r>
              <a:rPr lang="en-US" sz="2400" dirty="0" err="1">
                <a:latin typeface="Calibri"/>
                <a:cs typeface="Calibri"/>
              </a:rPr>
              <a:t>confidentiel</a:t>
            </a:r>
            <a:r>
              <a:rPr lang="en-US" sz="2400" dirty="0">
                <a:latin typeface="Calibri"/>
                <a:cs typeface="Calibri"/>
              </a:rPr>
              <a:t> </a:t>
            </a:r>
            <a:r>
              <a:rPr lang="en-US" sz="2400" dirty="0" err="1">
                <a:latin typeface="Calibri"/>
                <a:cs typeface="Calibri"/>
              </a:rPr>
              <a:t>est</a:t>
            </a:r>
            <a:r>
              <a:rPr lang="en-US" sz="2400" dirty="0">
                <a:latin typeface="Calibri"/>
                <a:cs typeface="Calibri"/>
              </a:rPr>
              <a:t> mis en place, suivez les </a:t>
            </a:r>
            <a:r>
              <a:rPr lang="en-US" sz="2400" dirty="0" err="1">
                <a:latin typeface="Calibri"/>
                <a:cs typeface="Calibri"/>
              </a:rPr>
              <a:t>mêmes</a:t>
            </a:r>
            <a:r>
              <a:rPr lang="en-US" sz="2400" dirty="0">
                <a:latin typeface="Calibri"/>
                <a:cs typeface="Calibri"/>
              </a:rPr>
              <a:t> </a:t>
            </a:r>
            <a:r>
              <a:rPr lang="en-US" sz="2400" dirty="0" err="1">
                <a:latin typeface="Calibri"/>
                <a:cs typeface="Calibri"/>
              </a:rPr>
              <a:t>étapes</a:t>
            </a:r>
            <a:r>
              <a:rPr lang="en-US" sz="2400" dirty="0">
                <a:latin typeface="Calibri"/>
                <a:cs typeface="Calibri"/>
              </a:rPr>
              <a:t> pour la divulgation dans </a:t>
            </a:r>
            <a:r>
              <a:rPr lang="en-US" sz="2400" dirty="0" err="1">
                <a:latin typeface="Calibri"/>
                <a:cs typeface="Calibri"/>
              </a:rPr>
              <a:t>une</a:t>
            </a:r>
            <a:r>
              <a:rPr lang="en-US" sz="2400" dirty="0">
                <a:latin typeface="Calibri"/>
                <a:cs typeface="Calibri"/>
              </a:rPr>
              <a:t> discussion </a:t>
            </a:r>
            <a:r>
              <a:rPr lang="en-US" sz="2400" dirty="0" err="1">
                <a:latin typeface="Calibri"/>
                <a:cs typeface="Calibri"/>
              </a:rPr>
              <a:t>privée</a:t>
            </a:r>
            <a:r>
              <a:rPr lang="en-US" sz="2400" dirty="0">
                <a:latin typeface="Calibri"/>
                <a:cs typeface="Calibri"/>
              </a:rPr>
              <a:t>.</a:t>
            </a:r>
            <a:endParaRPr lang="en-US" sz="2400" dirty="0"/>
          </a:p>
        </p:txBody>
      </p:sp>
    </p:spTree>
    <p:extLst>
      <p:ext uri="{BB962C8B-B14F-4D97-AF65-F5344CB8AC3E}">
        <p14:creationId xmlns:p14="http://schemas.microsoft.com/office/powerpoint/2010/main" val="26136708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9862" y="577076"/>
            <a:ext cx="10378355" cy="1376415"/>
          </a:xfrm>
        </p:spPr>
        <p:txBody>
          <a:bodyPr>
            <a:noAutofit/>
          </a:bodyPr>
          <a:lstStyle/>
          <a:p>
            <a:r>
              <a:rPr lang="fr-CA" sz="3400" dirty="0"/>
              <a:t>Que dois-je faire si « j’entends » parler d’un incident de VBG par une personne autre que les survivant(e)s eux-mêmes ?</a:t>
            </a:r>
          </a:p>
        </p:txBody>
      </p:sp>
      <p:sp>
        <p:nvSpPr>
          <p:cNvPr id="3" name="TextBox 2"/>
          <p:cNvSpPr txBox="1"/>
          <p:nvPr/>
        </p:nvSpPr>
        <p:spPr>
          <a:xfrm>
            <a:off x="831273" y="1953491"/>
            <a:ext cx="9753600" cy="3477875"/>
          </a:xfrm>
          <a:prstGeom prst="rect">
            <a:avLst/>
          </a:prstGeom>
          <a:noFill/>
        </p:spPr>
        <p:txBody>
          <a:bodyPr wrap="square" rtlCol="0">
            <a:spAutoFit/>
          </a:bodyPr>
          <a:lstStyle/>
          <a:p>
            <a:pPr marL="285750" indent="-285750">
              <a:buFont typeface="Arial" panose="020B0604020202020204" pitchFamily="34" charset="0"/>
              <a:buChar char="•"/>
            </a:pPr>
            <a:r>
              <a:rPr lang="fr-CA" sz="2000" dirty="0"/>
              <a:t>Fournissez des informations précises sur les services disponibles et les coordonnées des prestataires de services .</a:t>
            </a:r>
          </a:p>
          <a:p>
            <a:endParaRPr lang="fr-CA" sz="2000" dirty="0"/>
          </a:p>
          <a:p>
            <a:pPr marL="285750" indent="-285750">
              <a:buFont typeface="Arial" panose="020B0604020202020204" pitchFamily="34" charset="0"/>
              <a:buChar char="•"/>
            </a:pPr>
            <a:r>
              <a:rPr lang="fr-CA" sz="2000" dirty="0"/>
              <a:t>Encouragez la personne qui vous a parlé de l’incident de partager ces informations à la personne à qui il ou elle fait référence.</a:t>
            </a:r>
          </a:p>
          <a:p>
            <a:endParaRPr lang="fr-CA" sz="2000" dirty="0"/>
          </a:p>
          <a:p>
            <a:pPr marL="285750" indent="-285750">
              <a:buFont typeface="Arial" panose="020B0604020202020204" pitchFamily="34" charset="0"/>
              <a:buChar char="•"/>
            </a:pPr>
            <a:r>
              <a:rPr lang="fr-CA" sz="2000" dirty="0"/>
              <a:t>Ne faites pas une orientation dans cette situation – n’oubliez pas que vous avez besoin de la permission des survivant(e)s.</a:t>
            </a:r>
          </a:p>
          <a:p>
            <a:endParaRPr lang="fr-CA" sz="2000" dirty="0"/>
          </a:p>
          <a:p>
            <a:pPr marL="285750" indent="-285750">
              <a:buFont typeface="Arial" panose="020B0604020202020204" pitchFamily="34" charset="0"/>
              <a:buChar char="•"/>
            </a:pPr>
            <a:r>
              <a:rPr lang="fr-CA" sz="2000" dirty="0">
                <a:solidFill>
                  <a:srgbClr val="FF0000"/>
                </a:solidFill>
              </a:rPr>
              <a:t>Prenez le temps de réfléchir à vos propres sentiments. C’est une situation frustrante et difficile à gérer.</a:t>
            </a:r>
            <a:endParaRPr lang="fr-CA" sz="2000" dirty="0"/>
          </a:p>
        </p:txBody>
      </p:sp>
    </p:spTree>
    <p:extLst>
      <p:ext uri="{BB962C8B-B14F-4D97-AF65-F5344CB8AC3E}">
        <p14:creationId xmlns:p14="http://schemas.microsoft.com/office/powerpoint/2010/main" val="23738518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2715" y="272276"/>
            <a:ext cx="10224614" cy="1200987"/>
          </a:xfrm>
        </p:spPr>
        <p:txBody>
          <a:bodyPr>
            <a:normAutofit fontScale="90000"/>
          </a:bodyPr>
          <a:lstStyle/>
          <a:p>
            <a:r>
              <a:rPr lang="en-US" sz="4400" b="1" dirty="0" err="1"/>
              <a:t>Existe</a:t>
            </a:r>
            <a:r>
              <a:rPr lang="en-US" sz="4400" b="1" dirty="0"/>
              <a:t>-t-</a:t>
            </a:r>
            <a:r>
              <a:rPr lang="en-US" sz="4400" b="1" dirty="0" err="1"/>
              <a:t>il</a:t>
            </a:r>
            <a:r>
              <a:rPr lang="en-US" sz="4400" b="1" dirty="0"/>
              <a:t> un(e) </a:t>
            </a:r>
            <a:r>
              <a:rPr lang="en-US" sz="4400" b="1" dirty="0" err="1"/>
              <a:t>spécialiste</a:t>
            </a:r>
            <a:r>
              <a:rPr lang="en-US" sz="4400" b="1" dirty="0"/>
              <a:t>/un </a:t>
            </a:r>
            <a:r>
              <a:rPr lang="en-US" sz="4400" b="1" dirty="0" err="1"/>
              <a:t>système</a:t>
            </a:r>
            <a:r>
              <a:rPr lang="en-US" sz="4400" b="1" dirty="0"/>
              <a:t> de </a:t>
            </a:r>
            <a:r>
              <a:rPr lang="en-US" sz="4400" b="1" dirty="0" err="1"/>
              <a:t>référencement</a:t>
            </a:r>
            <a:r>
              <a:rPr lang="en-US" sz="4400" b="1" dirty="0"/>
              <a:t> VBG disponible ?</a:t>
            </a:r>
            <a:endParaRPr lang="en-US" sz="4400" dirty="0"/>
          </a:p>
        </p:txBody>
      </p:sp>
      <p:sp>
        <p:nvSpPr>
          <p:cNvPr id="12" name="Rectangle 11"/>
          <p:cNvSpPr/>
          <p:nvPr/>
        </p:nvSpPr>
        <p:spPr>
          <a:xfrm>
            <a:off x="1357786" y="1722196"/>
            <a:ext cx="4041528" cy="4093428"/>
          </a:xfrm>
          <a:prstGeom prst="rect">
            <a:avLst/>
          </a:prstGeom>
        </p:spPr>
        <p:txBody>
          <a:bodyPr wrap="square">
            <a:spAutoFit/>
          </a:bodyPr>
          <a:lstStyle/>
          <a:p>
            <a:pPr lvl="0">
              <a:defRPr/>
            </a:pPr>
            <a:r>
              <a:rPr lang="en-US" sz="3600" b="1" dirty="0" err="1">
                <a:solidFill>
                  <a:srgbClr val="FF0000"/>
                </a:solidFill>
                <a:latin typeface="Univers-CondensedBold"/>
              </a:rPr>
              <a:t>Oui</a:t>
            </a:r>
            <a:r>
              <a:rPr kumimoji="0" lang="en-US" sz="3600" b="1" i="0" u="none" strike="noStrike" kern="1200" cap="none" spc="0" normalizeH="0" baseline="0" noProof="0" dirty="0">
                <a:ln>
                  <a:noFill/>
                </a:ln>
                <a:solidFill>
                  <a:srgbClr val="FF0000"/>
                </a:solidFill>
                <a:effectLst/>
                <a:uLnTx/>
                <a:uFillTx/>
                <a:latin typeface="Univers-CondensedBold"/>
                <a:ea typeface="+mn-ea"/>
                <a:cs typeface="+mn-cs"/>
              </a:rPr>
              <a:t>. </a:t>
            </a:r>
            <a:r>
              <a:rPr kumimoji="0" lang="en-US" sz="2800" b="0" i="0" u="none" strike="noStrike" kern="1200" cap="none" spc="0" normalizeH="0" baseline="0" noProof="0" dirty="0" err="1">
                <a:ln>
                  <a:noFill/>
                </a:ln>
                <a:solidFill>
                  <a:prstClr val="black"/>
                </a:solidFill>
                <a:effectLst/>
                <a:uLnTx/>
                <a:uFillTx/>
                <a:latin typeface="Univers-CondensedLight"/>
                <a:ea typeface="+mn-ea"/>
                <a:cs typeface="+mn-cs"/>
              </a:rPr>
              <a:t>Utiliser</a:t>
            </a:r>
            <a:r>
              <a:rPr kumimoji="0" lang="en-US" sz="2800" b="0" i="0" u="none" strike="noStrike" kern="1200" cap="none" spc="0" normalizeH="0" baseline="0" noProof="0" dirty="0">
                <a:ln>
                  <a:noFill/>
                </a:ln>
                <a:solidFill>
                  <a:prstClr val="black"/>
                </a:solidFill>
                <a:effectLst/>
                <a:uLnTx/>
                <a:uFillTx/>
                <a:latin typeface="Univers-CondensedLight"/>
                <a:ea typeface="+mn-ea"/>
                <a:cs typeface="+mn-cs"/>
              </a:rPr>
              <a:t> le </a:t>
            </a:r>
            <a:r>
              <a:rPr kumimoji="0" lang="en-US" sz="2800" b="0" i="0" u="none" strike="noStrike" kern="1200" cap="none" spc="0" normalizeH="0" baseline="0" noProof="0" dirty="0" err="1">
                <a:ln>
                  <a:noFill/>
                </a:ln>
                <a:solidFill>
                  <a:prstClr val="black"/>
                </a:solidFill>
                <a:effectLst/>
                <a:uLnTx/>
                <a:uFillTx/>
                <a:latin typeface="Univers-CondensedLight"/>
                <a:ea typeface="+mn-ea"/>
                <a:cs typeface="+mn-cs"/>
              </a:rPr>
              <a:t>système</a:t>
            </a:r>
            <a:r>
              <a:rPr kumimoji="0" lang="en-US" sz="2800" b="0" i="0" u="none" strike="noStrike" kern="1200" cap="none" spc="0" normalizeH="0" noProof="0" dirty="0">
                <a:ln>
                  <a:noFill/>
                </a:ln>
                <a:solidFill>
                  <a:prstClr val="black"/>
                </a:solidFill>
                <a:effectLst/>
                <a:uLnTx/>
                <a:uFillTx/>
                <a:latin typeface="Univers-CondensedLight"/>
                <a:ea typeface="+mn-ea"/>
                <a:cs typeface="+mn-cs"/>
              </a:rPr>
              <a:t> de </a:t>
            </a:r>
            <a:r>
              <a:rPr lang="en-US" sz="2800" dirty="0" err="1">
                <a:solidFill>
                  <a:prstClr val="black"/>
                </a:solidFill>
                <a:latin typeface="Univers-CondensedLight"/>
              </a:rPr>
              <a:t>référencement</a:t>
            </a:r>
            <a:r>
              <a:rPr lang="en-US" sz="2800" dirty="0">
                <a:solidFill>
                  <a:prstClr val="black"/>
                </a:solidFill>
                <a:latin typeface="Univers-CondensedLight"/>
              </a:rPr>
              <a:t> pour informer le (la) </a:t>
            </a:r>
            <a:r>
              <a:rPr lang="en-US" sz="2800" dirty="0" err="1">
                <a:solidFill>
                  <a:prstClr val="black"/>
                </a:solidFill>
                <a:latin typeface="Univers-CondensedLight"/>
              </a:rPr>
              <a:t>survivant</a:t>
            </a:r>
            <a:r>
              <a:rPr lang="en-US" sz="2800" dirty="0">
                <a:solidFill>
                  <a:prstClr val="black"/>
                </a:solidFill>
                <a:latin typeface="Univers-CondensedLight"/>
              </a:rPr>
              <a:t>(e) des services VBG </a:t>
            </a:r>
            <a:r>
              <a:rPr lang="en-US" sz="2800" dirty="0" err="1">
                <a:solidFill>
                  <a:prstClr val="black"/>
                </a:solidFill>
                <a:latin typeface="Univers-CondensedLight"/>
              </a:rPr>
              <a:t>disponibles</a:t>
            </a:r>
            <a:r>
              <a:rPr lang="en-US" sz="2800" dirty="0">
                <a:solidFill>
                  <a:prstClr val="black"/>
                </a:solidFill>
                <a:latin typeface="Univers-CondensedLight"/>
              </a:rPr>
              <a:t> et </a:t>
            </a:r>
            <a:r>
              <a:rPr lang="en-US" sz="2800" dirty="0" err="1">
                <a:solidFill>
                  <a:prstClr val="black"/>
                </a:solidFill>
                <a:latin typeface="Univers-CondensedLight"/>
              </a:rPr>
              <a:t>orientez</a:t>
            </a:r>
            <a:r>
              <a:rPr lang="en-US" sz="2800" dirty="0">
                <a:solidFill>
                  <a:prstClr val="black"/>
                </a:solidFill>
                <a:latin typeface="Univers-CondensedLight"/>
              </a:rPr>
              <a:t> </a:t>
            </a:r>
            <a:r>
              <a:rPr lang="en-US" sz="2800" dirty="0" err="1">
                <a:solidFill>
                  <a:prstClr val="black"/>
                </a:solidFill>
                <a:latin typeface="Univers-CondensedLight"/>
              </a:rPr>
              <a:t>cette</a:t>
            </a:r>
            <a:r>
              <a:rPr lang="en-US" sz="2800" dirty="0">
                <a:solidFill>
                  <a:prstClr val="black"/>
                </a:solidFill>
                <a:latin typeface="Univers-CondensedLight"/>
              </a:rPr>
              <a:t> </a:t>
            </a:r>
            <a:r>
              <a:rPr lang="en-US" sz="2800" dirty="0" err="1">
                <a:solidFill>
                  <a:prstClr val="black"/>
                </a:solidFill>
                <a:latin typeface="Univers-CondensedLight"/>
              </a:rPr>
              <a:t>personne</a:t>
            </a:r>
            <a:r>
              <a:rPr lang="en-US" sz="2800" dirty="0">
                <a:solidFill>
                  <a:prstClr val="black"/>
                </a:solidFill>
                <a:latin typeface="Univers-CondensedLight"/>
              </a:rPr>
              <a:t> </a:t>
            </a:r>
            <a:r>
              <a:rPr lang="en-US" sz="2800" dirty="0" err="1">
                <a:solidFill>
                  <a:prstClr val="black"/>
                </a:solidFill>
                <a:latin typeface="Univers-CondensedLight"/>
              </a:rPr>
              <a:t>s’il</a:t>
            </a:r>
            <a:r>
              <a:rPr lang="en-US" sz="2800" dirty="0">
                <a:solidFill>
                  <a:prstClr val="black"/>
                </a:solidFill>
                <a:latin typeface="Univers-CondensedLight"/>
              </a:rPr>
              <a:t>/</a:t>
            </a:r>
            <a:r>
              <a:rPr lang="en-US" sz="2800" dirty="0" err="1">
                <a:solidFill>
                  <a:prstClr val="black"/>
                </a:solidFill>
                <a:latin typeface="Univers-CondensedLight"/>
              </a:rPr>
              <a:t>elle</a:t>
            </a:r>
            <a:r>
              <a:rPr lang="en-US" sz="2800" dirty="0">
                <a:solidFill>
                  <a:prstClr val="black"/>
                </a:solidFill>
                <a:latin typeface="Univers-CondensedLight"/>
              </a:rPr>
              <a:t> y consent.</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Rectangle 12"/>
          <p:cNvSpPr/>
          <p:nvPr/>
        </p:nvSpPr>
        <p:spPr>
          <a:xfrm>
            <a:off x="6794090" y="1681317"/>
            <a:ext cx="3913239" cy="243143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FF0000"/>
                </a:solidFill>
                <a:effectLst/>
                <a:uLnTx/>
                <a:uFillTx/>
                <a:latin typeface="Calibri" panose="020F0502020204030204"/>
                <a:ea typeface="+mn-ea"/>
                <a:cs typeface="+mn-cs"/>
              </a:rPr>
              <a:t>Non. </a:t>
            </a:r>
            <a:r>
              <a:rPr lang="en-US" sz="4000" b="1" dirty="0">
                <a:solidFill>
                  <a:srgbClr val="FF0000"/>
                </a:solidFill>
                <a:latin typeface="Calibri" panose="020F0502020204030204"/>
              </a:rPr>
              <a:t>ORIENTEZ.</a:t>
            </a:r>
            <a:r>
              <a:rPr kumimoji="0" lang="en-US" sz="4000" b="1" i="0" u="none" strike="noStrike" kern="1200" cap="none" spc="0" normalizeH="0" baseline="0" noProof="0" dirty="0">
                <a:ln>
                  <a:noFill/>
                </a:ln>
                <a:solidFill>
                  <a:srgbClr val="FF0000"/>
                </a:solidFill>
                <a:effectLst/>
                <a:uLnTx/>
                <a:uFillTx/>
                <a:latin typeface="Calibri" panose="020F0502020204030204"/>
                <a:ea typeface="+mn-ea"/>
                <a:cs typeface="+mn-cs"/>
              </a:rPr>
              <a:t> </a:t>
            </a:r>
            <a:r>
              <a:rPr kumimoji="0" lang="en-US" sz="2800" b="0" i="0" u="none" strike="noStrike" kern="1200" cap="none" spc="0" normalizeH="0" baseline="0" noProof="0" dirty="0" err="1">
                <a:ln>
                  <a:noFill/>
                </a:ln>
                <a:solidFill>
                  <a:prstClr val="black"/>
                </a:solidFill>
                <a:effectLst/>
                <a:uLnTx/>
                <a:uFillTx/>
                <a:latin typeface="Univers-CondensedLight"/>
                <a:ea typeface="+mn-ea"/>
                <a:cs typeface="+mn-cs"/>
              </a:rPr>
              <a:t>Communiquez</a:t>
            </a:r>
            <a:r>
              <a:rPr kumimoji="0" lang="en-US" sz="2800" b="0" i="0" u="none" strike="noStrike" kern="1200" cap="none" spc="0" normalizeH="0" noProof="0" dirty="0">
                <a:ln>
                  <a:noFill/>
                </a:ln>
                <a:solidFill>
                  <a:prstClr val="black"/>
                </a:solidFill>
                <a:effectLst/>
                <a:uLnTx/>
                <a:uFillTx/>
                <a:latin typeface="Univers-CondensedLight"/>
                <a:ea typeface="+mn-ea"/>
                <a:cs typeface="+mn-cs"/>
              </a:rPr>
              <a:t> des </a:t>
            </a:r>
            <a:r>
              <a:rPr kumimoji="0" lang="en-US" sz="2800" b="0" i="0" u="none" strike="noStrike" kern="1200" cap="none" spc="0" normalizeH="0" noProof="0" dirty="0" err="1">
                <a:ln>
                  <a:noFill/>
                </a:ln>
                <a:solidFill>
                  <a:prstClr val="black"/>
                </a:solidFill>
                <a:effectLst/>
                <a:uLnTx/>
                <a:uFillTx/>
                <a:latin typeface="Univers-CondensedLight"/>
                <a:ea typeface="+mn-ea"/>
                <a:cs typeface="+mn-cs"/>
              </a:rPr>
              <a:t>informations</a:t>
            </a:r>
            <a:r>
              <a:rPr kumimoji="0" lang="en-US" sz="2800" b="0" i="0" u="none" strike="noStrike" kern="1200" cap="none" spc="0" normalizeH="0" noProof="0" dirty="0">
                <a:ln>
                  <a:noFill/>
                </a:ln>
                <a:solidFill>
                  <a:prstClr val="black"/>
                </a:solidFill>
                <a:effectLst/>
                <a:uLnTx/>
                <a:uFillTx/>
                <a:latin typeface="Univers-CondensedLight"/>
                <a:ea typeface="+mn-ea"/>
                <a:cs typeface="+mn-cs"/>
              </a:rPr>
              <a:t> </a:t>
            </a:r>
            <a:r>
              <a:rPr kumimoji="0" lang="en-US" sz="2800" b="0" i="0" u="none" strike="noStrike" kern="1200" cap="none" spc="0" normalizeH="0" noProof="0" dirty="0" err="1">
                <a:ln>
                  <a:noFill/>
                </a:ln>
                <a:solidFill>
                  <a:prstClr val="black"/>
                </a:solidFill>
                <a:effectLst/>
                <a:uLnTx/>
                <a:uFillTx/>
                <a:latin typeface="Univers-CondensedLight"/>
                <a:ea typeface="+mn-ea"/>
                <a:cs typeface="+mn-cs"/>
              </a:rPr>
              <a:t>perinentes</a:t>
            </a:r>
            <a:r>
              <a:rPr kumimoji="0" lang="en-US" sz="2800" b="0" i="0" u="none" strike="noStrike" kern="1200" cap="none" spc="0" normalizeH="0" noProof="0" dirty="0">
                <a:ln>
                  <a:noFill/>
                </a:ln>
                <a:solidFill>
                  <a:prstClr val="black"/>
                </a:solidFill>
                <a:effectLst/>
                <a:uLnTx/>
                <a:uFillTx/>
                <a:latin typeface="Univers-CondensedLight"/>
                <a:ea typeface="+mn-ea"/>
                <a:cs typeface="+mn-cs"/>
              </a:rPr>
              <a:t> sur les services </a:t>
            </a:r>
            <a:r>
              <a:rPr kumimoji="0" lang="en-US" sz="2800" b="0" i="0" u="none" strike="noStrike" kern="1200" cap="none" spc="0" normalizeH="0" noProof="0" dirty="0" err="1">
                <a:ln>
                  <a:noFill/>
                </a:ln>
                <a:solidFill>
                  <a:prstClr val="black"/>
                </a:solidFill>
                <a:effectLst/>
                <a:uLnTx/>
                <a:uFillTx/>
                <a:latin typeface="Univers-CondensedLight"/>
                <a:ea typeface="+mn-ea"/>
                <a:cs typeface="+mn-cs"/>
              </a:rPr>
              <a:t>disponibles</a:t>
            </a:r>
            <a:r>
              <a:rPr kumimoji="0" lang="en-US" sz="2800" b="0" i="0" u="none" strike="noStrike" kern="1200" cap="none" spc="0" normalizeH="0" noProof="0" dirty="0">
                <a:ln>
                  <a:noFill/>
                </a:ln>
                <a:solidFill>
                  <a:prstClr val="black"/>
                </a:solidFill>
                <a:effectLst/>
                <a:uLnTx/>
                <a:uFillTx/>
                <a:latin typeface="Univers-CondensedLight"/>
                <a:ea typeface="+mn-ea"/>
                <a:cs typeface="+mn-cs"/>
              </a:rPr>
              <a:t>.</a:t>
            </a:r>
            <a:endParaRPr kumimoji="0" lang="en-US" sz="2800" b="0" i="0" u="none" strike="noStrike" kern="1200" cap="none" spc="0" normalizeH="0" baseline="0" noProof="0" dirty="0">
              <a:ln>
                <a:noFill/>
              </a:ln>
              <a:solidFill>
                <a:prstClr val="black"/>
              </a:solidFill>
              <a:effectLst/>
              <a:uLnTx/>
              <a:uFillTx/>
              <a:latin typeface="Univers-CondensedLight"/>
              <a:ea typeface="+mn-ea"/>
              <a:cs typeface="+mn-cs"/>
            </a:endParaRPr>
          </a:p>
        </p:txBody>
      </p:sp>
    </p:spTree>
    <p:extLst>
      <p:ext uri="{BB962C8B-B14F-4D97-AF65-F5344CB8AC3E}">
        <p14:creationId xmlns:p14="http://schemas.microsoft.com/office/powerpoint/2010/main" val="66504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9862" y="577076"/>
            <a:ext cx="9691567" cy="812799"/>
          </a:xfrm>
        </p:spPr>
        <p:txBody>
          <a:bodyPr>
            <a:normAutofit fontScale="90000"/>
          </a:bodyPr>
          <a:lstStyle/>
          <a:p>
            <a:r>
              <a:rPr lang="en-US" dirty="0" err="1"/>
              <a:t>Qu’est-ce</a:t>
            </a:r>
            <a:r>
              <a:rPr lang="en-US" dirty="0"/>
              <a:t> que je </a:t>
            </a:r>
            <a:r>
              <a:rPr lang="en-US" dirty="0" err="1"/>
              <a:t>devrais</a:t>
            </a:r>
            <a:r>
              <a:rPr lang="en-US" dirty="0"/>
              <a:t> </a:t>
            </a:r>
            <a:r>
              <a:rPr lang="en-US" dirty="0" err="1"/>
              <a:t>préparer</a:t>
            </a:r>
            <a:r>
              <a:rPr lang="en-US" dirty="0"/>
              <a:t> pour faire </a:t>
            </a:r>
            <a:r>
              <a:rPr lang="en-US" dirty="0" err="1"/>
              <a:t>une</a:t>
            </a:r>
            <a:r>
              <a:rPr lang="en-US" dirty="0"/>
              <a:t> orientation ?</a:t>
            </a:r>
          </a:p>
        </p:txBody>
      </p:sp>
      <p:sp>
        <p:nvSpPr>
          <p:cNvPr id="4" name="TextBox 3"/>
          <p:cNvSpPr txBox="1"/>
          <p:nvPr/>
        </p:nvSpPr>
        <p:spPr>
          <a:xfrm>
            <a:off x="862941" y="2352105"/>
            <a:ext cx="10293531" cy="2677656"/>
          </a:xfrm>
          <a:prstGeom prst="rect">
            <a:avLst/>
          </a:prstGeom>
          <a:noFill/>
        </p:spPr>
        <p:txBody>
          <a:bodyPr wrap="square" rtlCol="0">
            <a:spAutoFit/>
          </a:bodyPr>
          <a:lstStyle/>
          <a:p>
            <a:pPr marL="285750" indent="-285750">
              <a:buFont typeface="Arial" panose="020B0604020202020204" pitchFamily="34" charset="0"/>
              <a:buChar char="•"/>
            </a:pPr>
            <a:r>
              <a:rPr lang="en-US" sz="2800" dirty="0" err="1"/>
              <a:t>Assurez-vous</a:t>
            </a:r>
            <a:r>
              <a:rPr lang="en-US" sz="2800" dirty="0"/>
              <a:t> que </a:t>
            </a:r>
            <a:r>
              <a:rPr lang="en-US" sz="2800" dirty="0" err="1"/>
              <a:t>vous</a:t>
            </a:r>
            <a:r>
              <a:rPr lang="en-US" sz="2800" dirty="0"/>
              <a:t> </a:t>
            </a:r>
            <a:r>
              <a:rPr lang="en-US" sz="2800" dirty="0" err="1"/>
              <a:t>avez</a:t>
            </a:r>
            <a:r>
              <a:rPr lang="en-US" sz="2800" dirty="0"/>
              <a:t> le </a:t>
            </a:r>
            <a:r>
              <a:rPr lang="en-US" sz="2800" dirty="0" err="1"/>
              <a:t>système</a:t>
            </a:r>
            <a:r>
              <a:rPr lang="en-US" sz="2800" dirty="0"/>
              <a:t> de </a:t>
            </a:r>
            <a:r>
              <a:rPr lang="en-US" sz="2800" dirty="0" err="1"/>
              <a:t>référencement</a:t>
            </a:r>
            <a:r>
              <a:rPr lang="en-US" sz="2800" dirty="0"/>
              <a:t> </a:t>
            </a:r>
            <a:r>
              <a:rPr lang="en-US" sz="2800" dirty="0" err="1"/>
              <a:t>actualisé</a:t>
            </a:r>
            <a:r>
              <a:rPr lang="en-US" sz="2800" dirty="0"/>
              <a:t>.</a:t>
            </a:r>
          </a:p>
          <a:p>
            <a:pPr marL="285750" indent="-285750">
              <a:buFont typeface="Arial" panose="020B0604020202020204" pitchFamily="34" charset="0"/>
              <a:buChar char="•"/>
            </a:pPr>
            <a:r>
              <a:rPr lang="en-US" sz="2800" dirty="0" err="1"/>
              <a:t>Assurez-vous</a:t>
            </a:r>
            <a:r>
              <a:rPr lang="en-US" sz="2800" dirty="0"/>
              <a:t> que </a:t>
            </a:r>
            <a:r>
              <a:rPr lang="en-US" sz="2800" dirty="0" err="1"/>
              <a:t>vous</a:t>
            </a:r>
            <a:r>
              <a:rPr lang="en-US" sz="2800" dirty="0"/>
              <a:t> </a:t>
            </a:r>
            <a:r>
              <a:rPr lang="en-US" sz="2800" dirty="0" err="1"/>
              <a:t>comprenez</a:t>
            </a:r>
            <a:r>
              <a:rPr lang="en-US" sz="2800" dirty="0"/>
              <a:t> bien les services </a:t>
            </a:r>
            <a:r>
              <a:rPr lang="en-US" sz="2800" dirty="0" err="1"/>
              <a:t>offerts</a:t>
            </a:r>
            <a:r>
              <a:rPr lang="en-US" sz="2800" dirty="0"/>
              <a:t> </a:t>
            </a:r>
            <a:r>
              <a:rPr lang="en-US" sz="2800" dirty="0" err="1"/>
              <a:t>en</a:t>
            </a:r>
            <a:r>
              <a:rPr lang="en-US" sz="2800" dirty="0"/>
              <a:t> matière de VBG (gestion des </a:t>
            </a:r>
            <a:r>
              <a:rPr lang="en-US" sz="2800" dirty="0" err="1"/>
              <a:t>cas</a:t>
            </a:r>
            <a:r>
              <a:rPr lang="en-US" sz="2800" dirty="0"/>
              <a:t>, </a:t>
            </a:r>
            <a:r>
              <a:rPr lang="en-US" sz="2800" dirty="0" err="1"/>
              <a:t>soutien</a:t>
            </a:r>
            <a:r>
              <a:rPr lang="en-US" sz="2800" dirty="0"/>
              <a:t> </a:t>
            </a:r>
            <a:r>
              <a:rPr lang="en-US" sz="2800" dirty="0" err="1"/>
              <a:t>psychologique</a:t>
            </a:r>
            <a:r>
              <a:rPr lang="en-US" sz="2800" dirty="0"/>
              <a:t>, etc..) </a:t>
            </a:r>
            <a:r>
              <a:rPr lang="en-US" sz="2800" dirty="0" err="1"/>
              <a:t>Assurez-vous</a:t>
            </a:r>
            <a:r>
              <a:rPr lang="en-US" sz="2800" dirty="0"/>
              <a:t> que </a:t>
            </a:r>
            <a:r>
              <a:rPr lang="en-US" sz="2800" dirty="0" err="1"/>
              <a:t>vous</a:t>
            </a:r>
            <a:r>
              <a:rPr lang="en-US" sz="2800" dirty="0"/>
              <a:t> </a:t>
            </a:r>
            <a:r>
              <a:rPr lang="en-US" sz="2800" dirty="0" err="1"/>
              <a:t>disposez</a:t>
            </a:r>
            <a:r>
              <a:rPr lang="en-US" sz="2800" dirty="0"/>
              <a:t> des contacts des </a:t>
            </a:r>
            <a:r>
              <a:rPr lang="en-US" sz="2800" dirty="0" err="1"/>
              <a:t>acteurs</a:t>
            </a:r>
            <a:r>
              <a:rPr lang="en-US" sz="2800" dirty="0"/>
              <a:t> de la VBG </a:t>
            </a:r>
            <a:r>
              <a:rPr lang="en-US" sz="2800" dirty="0" err="1"/>
              <a:t>auxquels</a:t>
            </a:r>
            <a:r>
              <a:rPr lang="en-US" sz="2800" dirty="0"/>
              <a:t> </a:t>
            </a:r>
            <a:r>
              <a:rPr lang="en-US" sz="2800" dirty="0" err="1"/>
              <a:t>vous</a:t>
            </a:r>
            <a:r>
              <a:rPr lang="en-US" sz="2800" dirty="0"/>
              <a:t> </a:t>
            </a:r>
            <a:r>
              <a:rPr lang="en-US" sz="2800" dirty="0" err="1"/>
              <a:t>pouvez</a:t>
            </a:r>
            <a:r>
              <a:rPr lang="en-US" sz="2800" dirty="0"/>
              <a:t> </a:t>
            </a:r>
            <a:r>
              <a:rPr lang="en-US" sz="2800" dirty="0" err="1"/>
              <a:t>vous</a:t>
            </a:r>
            <a:r>
              <a:rPr lang="en-US" sz="2800" dirty="0"/>
              <a:t> </a:t>
            </a:r>
            <a:r>
              <a:rPr lang="en-US" sz="2800" dirty="0" err="1"/>
              <a:t>adresser</a:t>
            </a:r>
            <a:r>
              <a:rPr lang="en-US" sz="2800" dirty="0"/>
              <a:t> pour </a:t>
            </a:r>
            <a:r>
              <a:rPr lang="en-US" sz="2800" dirty="0" err="1"/>
              <a:t>obtenir</a:t>
            </a:r>
            <a:r>
              <a:rPr lang="en-US" sz="2800" dirty="0"/>
              <a:t> un </a:t>
            </a:r>
            <a:r>
              <a:rPr lang="en-US" sz="2800" dirty="0" err="1"/>
              <a:t>soutien</a:t>
            </a:r>
            <a:r>
              <a:rPr lang="en-US" sz="2800" dirty="0"/>
              <a:t> </a:t>
            </a:r>
            <a:r>
              <a:rPr lang="en-US" sz="2800" dirty="0" err="1"/>
              <a:t>en</a:t>
            </a:r>
            <a:r>
              <a:rPr lang="en-US" sz="2800" dirty="0"/>
              <a:t> </a:t>
            </a:r>
            <a:r>
              <a:rPr lang="en-US" sz="2800" dirty="0" err="1"/>
              <a:t>cas</a:t>
            </a:r>
            <a:r>
              <a:rPr lang="en-US" sz="2800" dirty="0"/>
              <a:t> </a:t>
            </a:r>
            <a:r>
              <a:rPr lang="en-US" sz="2800" dirty="0" err="1"/>
              <a:t>d’urgence</a:t>
            </a:r>
            <a:r>
              <a:rPr lang="en-US" sz="2800" dirty="0"/>
              <a:t>. </a:t>
            </a:r>
          </a:p>
        </p:txBody>
      </p:sp>
    </p:spTree>
    <p:extLst>
      <p:ext uri="{BB962C8B-B14F-4D97-AF65-F5344CB8AC3E}">
        <p14:creationId xmlns:p14="http://schemas.microsoft.com/office/powerpoint/2010/main" val="204836677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9863" y="577076"/>
            <a:ext cx="9852674" cy="812799"/>
          </a:xfrm>
          <a:noFill/>
        </p:spPr>
        <p:txBody>
          <a:bodyPr>
            <a:normAutofit fontScale="90000"/>
          </a:bodyPr>
          <a:lstStyle/>
          <a:p>
            <a:r>
              <a:rPr lang="en-US" dirty="0" err="1"/>
              <a:t>Qu’est-ce</a:t>
            </a:r>
            <a:r>
              <a:rPr lang="en-US" dirty="0"/>
              <a:t> que je </a:t>
            </a:r>
            <a:r>
              <a:rPr lang="en-US" dirty="0" err="1"/>
              <a:t>devrais</a:t>
            </a:r>
            <a:r>
              <a:rPr lang="en-US" dirty="0"/>
              <a:t> </a:t>
            </a:r>
            <a:r>
              <a:rPr lang="en-US" dirty="0" err="1"/>
              <a:t>préparer</a:t>
            </a:r>
            <a:r>
              <a:rPr lang="en-US" dirty="0"/>
              <a:t> pour faire </a:t>
            </a:r>
            <a:r>
              <a:rPr lang="en-US" dirty="0" err="1"/>
              <a:t>une</a:t>
            </a:r>
            <a:r>
              <a:rPr lang="en-US" dirty="0"/>
              <a:t> orientation ?</a:t>
            </a:r>
          </a:p>
        </p:txBody>
      </p:sp>
      <p:sp>
        <p:nvSpPr>
          <p:cNvPr id="3" name="TextBox 2"/>
          <p:cNvSpPr txBox="1"/>
          <p:nvPr/>
        </p:nvSpPr>
        <p:spPr>
          <a:xfrm>
            <a:off x="649863" y="2033847"/>
            <a:ext cx="9852674" cy="3139321"/>
          </a:xfrm>
          <a:prstGeom prst="rect">
            <a:avLst/>
          </a:prstGeom>
          <a:noFill/>
        </p:spPr>
        <p:txBody>
          <a:bodyPr wrap="square" rtlCol="0">
            <a:spAutoFit/>
          </a:bodyPr>
          <a:lstStyle/>
          <a:p>
            <a:r>
              <a:rPr lang="fr-CA" dirty="0"/>
              <a:t>Le « Guide de poche sur les VBG » est un outil qui nous guide sur la manière de répondre aux révélations de VBG lorsqu’aucun acteur spécialiste des VBG n’est disponible.</a:t>
            </a:r>
          </a:p>
          <a:p>
            <a:endParaRPr lang="fr-CA" dirty="0"/>
          </a:p>
          <a:p>
            <a:r>
              <a:rPr lang="fr-CA" dirty="0"/>
              <a:t>Ce outil comprend :</a:t>
            </a:r>
          </a:p>
          <a:p>
            <a:pPr marL="285750" indent="-285750">
              <a:buFont typeface="Arial" panose="020B0604020202020204" pitchFamily="34" charset="0"/>
              <a:buChar char="•"/>
            </a:pPr>
            <a:r>
              <a:rPr lang="fr-CA" dirty="0"/>
              <a:t> La note d’information </a:t>
            </a:r>
          </a:p>
          <a:p>
            <a:pPr marL="285750" indent="-285750">
              <a:buFont typeface="Arial" panose="020B0604020202020204" pitchFamily="34" charset="0"/>
              <a:buChar char="•"/>
            </a:pPr>
            <a:r>
              <a:rPr lang="fr-CA" dirty="0"/>
              <a:t> Le guide pratique d’utilisation </a:t>
            </a:r>
          </a:p>
          <a:p>
            <a:pPr marL="285750" indent="-285750">
              <a:buFont typeface="Arial" panose="020B0604020202020204" pitchFamily="34" charset="0"/>
              <a:buChar char="•"/>
            </a:pPr>
            <a:r>
              <a:rPr lang="fr-CA" dirty="0"/>
              <a:t> Le guide de poche sur les VBG</a:t>
            </a:r>
          </a:p>
          <a:p>
            <a:endParaRPr lang="fr-CA" dirty="0"/>
          </a:p>
          <a:p>
            <a:r>
              <a:rPr lang="fr-CA" dirty="0"/>
              <a:t>Le public : Acteurs non-VBG</a:t>
            </a:r>
          </a:p>
          <a:p>
            <a:endParaRPr lang="en-US" dirty="0"/>
          </a:p>
          <a:p>
            <a:endParaRPr lang="en-US" dirty="0"/>
          </a:p>
        </p:txBody>
      </p:sp>
    </p:spTree>
    <p:extLst>
      <p:ext uri="{BB962C8B-B14F-4D97-AF65-F5344CB8AC3E}">
        <p14:creationId xmlns:p14="http://schemas.microsoft.com/office/powerpoint/2010/main" val="1528508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1397" y="577076"/>
            <a:ext cx="8878276" cy="812799"/>
          </a:xfrm>
        </p:spPr>
        <p:txBody>
          <a:bodyPr>
            <a:normAutofit fontScale="90000"/>
          </a:bodyPr>
          <a:lstStyle/>
          <a:p>
            <a:pPr algn="l" rtl="0"/>
            <a:r>
              <a:rPr lang="fr-FR" b="0" i="0" u="none" baseline="0" dirty="0"/>
              <a:t>Concept fondamental n</a:t>
            </a:r>
            <a:r>
              <a:rPr lang="fr-FR" b="0" i="0" u="none" baseline="30000" dirty="0"/>
              <a:t>o </a:t>
            </a:r>
            <a:r>
              <a:rPr lang="fr-FR" b="0" i="0" u="none" baseline="0" dirty="0"/>
              <a:t>2 : </a:t>
            </a:r>
            <a:r>
              <a:rPr lang="fr-FR" b="1" i="0" u="none" baseline="0" dirty="0"/>
              <a:t>DROITS HUMAINS</a:t>
            </a:r>
            <a:endParaRPr lang="fr-FR" b="1" dirty="0"/>
          </a:p>
        </p:txBody>
      </p:sp>
      <p:sp>
        <p:nvSpPr>
          <p:cNvPr id="3" name="Content Placeholder 2"/>
          <p:cNvSpPr txBox="1">
            <a:spLocks/>
          </p:cNvSpPr>
          <p:nvPr/>
        </p:nvSpPr>
        <p:spPr>
          <a:xfrm>
            <a:off x="1981200" y="1663770"/>
            <a:ext cx="8229600" cy="452596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rtl="0">
              <a:lnSpc>
                <a:spcPct val="90000"/>
              </a:lnSpc>
              <a:buNone/>
            </a:pPr>
            <a:r>
              <a:rPr lang="fr-FR" sz="2600" b="0" i="0" u="none" baseline="0" dirty="0">
                <a:latin typeface="Calibri"/>
                <a:ea typeface="ＭＳ Ｐゴシック" pitchFamily="28" charset="-128"/>
                <a:cs typeface="Calibri"/>
              </a:rPr>
              <a:t>Principaux instruments des droits humains :</a:t>
            </a:r>
          </a:p>
          <a:p>
            <a:pPr algn="l" rtl="0">
              <a:lnSpc>
                <a:spcPct val="90000"/>
              </a:lnSpc>
            </a:pPr>
            <a:endParaRPr lang="fr-FR" sz="1200" dirty="0">
              <a:latin typeface="Calibri"/>
              <a:ea typeface="ＭＳ Ｐゴシック" pitchFamily="28" charset="-128"/>
              <a:cs typeface="Calibri"/>
            </a:endParaRPr>
          </a:p>
          <a:p>
            <a:pPr algn="l" rtl="0">
              <a:lnSpc>
                <a:spcPct val="90000"/>
              </a:lnSpc>
            </a:pPr>
            <a:r>
              <a:rPr lang="fr-FR" sz="2600" b="0" i="0" u="none" baseline="0" dirty="0">
                <a:latin typeface="Calibri"/>
                <a:ea typeface="ＭＳ Ｐゴシック" pitchFamily="28" charset="-128"/>
                <a:cs typeface="Calibri"/>
              </a:rPr>
              <a:t> Déclaration universelle des droits de l'homme (DUDH, 1948)</a:t>
            </a:r>
          </a:p>
          <a:p>
            <a:pPr algn="l" rtl="0">
              <a:lnSpc>
                <a:spcPct val="90000"/>
              </a:lnSpc>
              <a:buFont typeface="Arial"/>
              <a:buNone/>
            </a:pPr>
            <a:endParaRPr lang="fr-FR" sz="1200" dirty="0">
              <a:latin typeface="Calibri"/>
              <a:ea typeface="ＭＳ Ｐゴシック" pitchFamily="28" charset="-128"/>
              <a:cs typeface="Calibri"/>
            </a:endParaRPr>
          </a:p>
          <a:p>
            <a:pPr algn="l" rtl="0">
              <a:lnSpc>
                <a:spcPct val="90000"/>
              </a:lnSpc>
            </a:pPr>
            <a:r>
              <a:rPr lang="fr-FR" sz="2600" b="0" i="0" u="none" baseline="0" dirty="0">
                <a:latin typeface="Calibri"/>
                <a:ea typeface="ＭＳ Ｐゴシック" pitchFamily="28" charset="-128"/>
                <a:cs typeface="Calibri"/>
              </a:rPr>
              <a:t>Convention sur l'élimination de toutes les formes de discrimination à l'égard des femmes (CEDAW, 1979)</a:t>
            </a:r>
          </a:p>
          <a:p>
            <a:pPr algn="l" rtl="0">
              <a:lnSpc>
                <a:spcPct val="90000"/>
              </a:lnSpc>
            </a:pPr>
            <a:endParaRPr lang="fr-FR" sz="1200" dirty="0">
              <a:latin typeface="Calibri"/>
              <a:ea typeface="ＭＳ Ｐゴシック" pitchFamily="28" charset="-128"/>
              <a:cs typeface="Calibri"/>
            </a:endParaRPr>
          </a:p>
          <a:p>
            <a:pPr algn="l" rtl="0">
              <a:lnSpc>
                <a:spcPct val="90000"/>
              </a:lnSpc>
            </a:pPr>
            <a:r>
              <a:rPr lang="fr-FR" sz="2600" b="0" i="0" u="none" baseline="0" dirty="0">
                <a:latin typeface="Calibri"/>
                <a:ea typeface="ＭＳ Ｐゴシック" pitchFamily="28" charset="-128"/>
                <a:cs typeface="Calibri"/>
              </a:rPr>
              <a:t>Convention internationale des Droits de l'Enfant (CIDE, 1989)</a:t>
            </a:r>
            <a:endParaRPr lang="fr-FR" sz="2600" dirty="0">
              <a:latin typeface="Calibri"/>
              <a:cs typeface="Calibri"/>
            </a:endParaRPr>
          </a:p>
        </p:txBody>
      </p:sp>
    </p:spTree>
    <p:extLst>
      <p:ext uri="{BB962C8B-B14F-4D97-AF65-F5344CB8AC3E}">
        <p14:creationId xmlns:p14="http://schemas.microsoft.com/office/powerpoint/2010/main" val="280898790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Comment </a:t>
            </a:r>
            <a:r>
              <a:rPr lang="en-US" dirty="0" err="1"/>
              <a:t>préparer</a:t>
            </a:r>
            <a:r>
              <a:rPr lang="en-US" dirty="0"/>
              <a:t> </a:t>
            </a:r>
          </a:p>
        </p:txBody>
      </p:sp>
      <p:sp>
        <p:nvSpPr>
          <p:cNvPr id="3" name="TextBox 2"/>
          <p:cNvSpPr txBox="1"/>
          <p:nvPr/>
        </p:nvSpPr>
        <p:spPr>
          <a:xfrm>
            <a:off x="640079" y="1632857"/>
            <a:ext cx="9325555" cy="3539430"/>
          </a:xfrm>
          <a:prstGeom prst="rect">
            <a:avLst/>
          </a:prstGeom>
          <a:noFill/>
        </p:spPr>
        <p:txBody>
          <a:bodyPr wrap="square" rtlCol="0">
            <a:spAutoFit/>
          </a:bodyPr>
          <a:lstStyle/>
          <a:p>
            <a:pPr marL="285750" indent="-285750">
              <a:buFont typeface="Arial" panose="020B0604020202020204" pitchFamily="34" charset="0"/>
              <a:buChar char="•"/>
            </a:pPr>
            <a:r>
              <a:rPr lang="en-US" sz="2800" dirty="0"/>
              <a:t>Il </a:t>
            </a:r>
            <a:r>
              <a:rPr lang="en-US" sz="2800" dirty="0" err="1"/>
              <a:t>n’y</a:t>
            </a:r>
            <a:r>
              <a:rPr lang="en-US" sz="2800" dirty="0"/>
              <a:t> a </a:t>
            </a:r>
            <a:r>
              <a:rPr lang="en-US" sz="2800" dirty="0" err="1"/>
              <a:t>aucun</a:t>
            </a:r>
            <a:r>
              <a:rPr lang="en-US" sz="2800" dirty="0"/>
              <a:t> </a:t>
            </a:r>
            <a:r>
              <a:rPr lang="en-US" sz="2800" dirty="0" err="1"/>
              <a:t>acteur</a:t>
            </a:r>
            <a:r>
              <a:rPr lang="en-US" sz="2800" dirty="0"/>
              <a:t> de la VBG qui </a:t>
            </a:r>
            <a:r>
              <a:rPr lang="en-US" sz="2800" dirty="0" err="1"/>
              <a:t>peut</a:t>
            </a:r>
            <a:r>
              <a:rPr lang="en-US" sz="2800" dirty="0"/>
              <a:t> </a:t>
            </a:r>
            <a:r>
              <a:rPr lang="en-US" sz="2800" dirty="0" err="1"/>
              <a:t>fournir</a:t>
            </a:r>
            <a:r>
              <a:rPr lang="en-US" sz="2800" dirty="0"/>
              <a:t> un </a:t>
            </a:r>
            <a:r>
              <a:rPr lang="en-US" sz="2800" dirty="0" err="1"/>
              <a:t>soutien</a:t>
            </a:r>
            <a:r>
              <a:rPr lang="en-US" sz="2800" dirty="0"/>
              <a:t> </a:t>
            </a:r>
            <a:r>
              <a:rPr lang="en-US" sz="2800" dirty="0" err="1"/>
              <a:t>spécialisé</a:t>
            </a:r>
            <a:r>
              <a:rPr lang="en-US" sz="2800" dirty="0"/>
              <a:t> </a:t>
            </a:r>
            <a:r>
              <a:rPr lang="en-US" sz="2800" dirty="0" err="1"/>
              <a:t>ou</a:t>
            </a:r>
            <a:r>
              <a:rPr lang="en-US" sz="2800" dirty="0"/>
              <a:t> des services à un(e) </a:t>
            </a:r>
            <a:r>
              <a:rPr lang="en-US" sz="2800" dirty="0" err="1"/>
              <a:t>survivant</a:t>
            </a:r>
            <a:r>
              <a:rPr lang="en-US" sz="2800" dirty="0"/>
              <a:t>(e) de la VBG.</a:t>
            </a:r>
          </a:p>
          <a:p>
            <a:pPr marL="285750" indent="-285750">
              <a:buFont typeface="Arial" panose="020B0604020202020204" pitchFamily="34" charset="0"/>
              <a:buChar char="•"/>
            </a:pPr>
            <a:r>
              <a:rPr lang="en-US" sz="2800" dirty="0" err="1"/>
              <a:t>Cependant</a:t>
            </a:r>
            <a:r>
              <a:rPr lang="en-US" sz="2800" dirty="0"/>
              <a:t>, </a:t>
            </a:r>
            <a:r>
              <a:rPr lang="en-US" sz="2800" dirty="0" err="1"/>
              <a:t>il</a:t>
            </a:r>
            <a:r>
              <a:rPr lang="en-US" sz="2800" dirty="0"/>
              <a:t> y a </a:t>
            </a:r>
            <a:r>
              <a:rPr lang="en-US" sz="2800" dirty="0" err="1"/>
              <a:t>d'autres</a:t>
            </a:r>
            <a:r>
              <a:rPr lang="en-US" sz="2800" dirty="0"/>
              <a:t> services qui </a:t>
            </a:r>
            <a:r>
              <a:rPr lang="en-US" sz="2800" dirty="0" err="1"/>
              <a:t>peuvent</a:t>
            </a:r>
            <a:r>
              <a:rPr lang="en-US" sz="2800" dirty="0"/>
              <a:t> </a:t>
            </a:r>
            <a:r>
              <a:rPr lang="en-US" sz="2800" dirty="0" err="1"/>
              <a:t>être</a:t>
            </a:r>
            <a:r>
              <a:rPr lang="en-US" sz="2800" dirty="0"/>
              <a:t> </a:t>
            </a:r>
            <a:r>
              <a:rPr lang="en-US" sz="2800" dirty="0" err="1"/>
              <a:t>utiles</a:t>
            </a:r>
            <a:r>
              <a:rPr lang="en-US" sz="2800" dirty="0"/>
              <a:t> pour </a:t>
            </a:r>
            <a:r>
              <a:rPr lang="en-US" sz="2800" dirty="0" err="1"/>
              <a:t>répondre</a:t>
            </a:r>
            <a:r>
              <a:rPr lang="en-US" sz="2800" dirty="0"/>
              <a:t> aux </a:t>
            </a:r>
            <a:r>
              <a:rPr lang="en-US" sz="2800" dirty="0" err="1"/>
              <a:t>besoins</a:t>
            </a:r>
            <a:r>
              <a:rPr lang="en-US" sz="2800" dirty="0"/>
              <a:t> d’ un(e) </a:t>
            </a:r>
            <a:r>
              <a:rPr lang="en-US" sz="2800" dirty="0" err="1"/>
              <a:t>survivant</a:t>
            </a:r>
            <a:r>
              <a:rPr lang="en-US" sz="2800" dirty="0"/>
              <a:t>(e). </a:t>
            </a:r>
          </a:p>
          <a:p>
            <a:pPr marL="285750" indent="-285750">
              <a:buFont typeface="Arial" panose="020B0604020202020204" pitchFamily="34" charset="0"/>
              <a:buChar char="•"/>
            </a:pPr>
            <a:r>
              <a:rPr lang="en-US" sz="2800" dirty="0" err="1"/>
              <a:t>Remplissez</a:t>
            </a:r>
            <a:r>
              <a:rPr lang="en-US" sz="2800" dirty="0"/>
              <a:t> la </a:t>
            </a:r>
            <a:r>
              <a:rPr lang="en-US" sz="2800" dirty="0" err="1"/>
              <a:t>feuille</a:t>
            </a:r>
            <a:r>
              <a:rPr lang="en-US" sz="2800" dirty="0"/>
              <a:t> </a:t>
            </a:r>
            <a:r>
              <a:rPr lang="en-US" sz="2800" dirty="0" err="1"/>
              <a:t>d’information</a:t>
            </a:r>
            <a:r>
              <a:rPr lang="en-US" sz="2800" dirty="0"/>
              <a:t> dans le Guide de poche.</a:t>
            </a:r>
          </a:p>
          <a:p>
            <a:pPr marL="285750" indent="-285750">
              <a:buFont typeface="Arial" panose="020B0604020202020204" pitchFamily="34" charset="0"/>
              <a:buChar char="•"/>
            </a:pPr>
            <a:r>
              <a:rPr lang="en-US" sz="2800" dirty="0"/>
              <a:t>Il </a:t>
            </a:r>
            <a:r>
              <a:rPr lang="en-US" sz="2800" dirty="0" err="1"/>
              <a:t>s’agit</a:t>
            </a:r>
            <a:r>
              <a:rPr lang="en-US" sz="2800" dirty="0"/>
              <a:t> </a:t>
            </a:r>
            <a:r>
              <a:rPr lang="en-US" sz="2800" dirty="0" err="1"/>
              <a:t>d’informations</a:t>
            </a:r>
            <a:r>
              <a:rPr lang="en-US" sz="2800" dirty="0"/>
              <a:t> que nous </a:t>
            </a:r>
            <a:r>
              <a:rPr lang="en-US" sz="2800" dirty="0" err="1"/>
              <a:t>pouvons</a:t>
            </a:r>
            <a:r>
              <a:rPr lang="en-US" sz="2800" dirty="0"/>
              <a:t> </a:t>
            </a:r>
            <a:r>
              <a:rPr lang="en-US" sz="2800" dirty="0" err="1"/>
              <a:t>partager</a:t>
            </a:r>
            <a:r>
              <a:rPr lang="en-US" sz="2800" dirty="0"/>
              <a:t> avec un(e) </a:t>
            </a:r>
            <a:r>
              <a:rPr lang="en-US" sz="2800" dirty="0" err="1"/>
              <a:t>survivant</a:t>
            </a:r>
            <a:r>
              <a:rPr lang="en-US" sz="2800" dirty="0"/>
              <a:t>(e) et après </a:t>
            </a:r>
            <a:r>
              <a:rPr lang="en-US" sz="2800" dirty="0" err="1"/>
              <a:t>qu’il</a:t>
            </a:r>
            <a:r>
              <a:rPr lang="en-US" sz="2800" dirty="0"/>
              <a:t> (</a:t>
            </a:r>
            <a:r>
              <a:rPr lang="en-US" sz="2800" dirty="0" err="1"/>
              <a:t>elle</a:t>
            </a:r>
            <a:r>
              <a:rPr lang="en-US" sz="2800" dirty="0"/>
              <a:t>) la </a:t>
            </a:r>
            <a:r>
              <a:rPr lang="en-US" sz="2800" dirty="0" err="1"/>
              <a:t>reçoit</a:t>
            </a:r>
            <a:r>
              <a:rPr lang="en-US" sz="2800" dirty="0"/>
              <a:t>, </a:t>
            </a:r>
            <a:r>
              <a:rPr lang="en-US" sz="2800" dirty="0" err="1"/>
              <a:t>il</a:t>
            </a:r>
            <a:r>
              <a:rPr lang="en-US" sz="2800" dirty="0"/>
              <a:t> (</a:t>
            </a:r>
            <a:r>
              <a:rPr lang="en-US" sz="2800" dirty="0" err="1"/>
              <a:t>elle</a:t>
            </a:r>
            <a:r>
              <a:rPr lang="en-US" sz="2800" dirty="0"/>
              <a:t>) </a:t>
            </a:r>
            <a:r>
              <a:rPr lang="en-US" sz="2800" dirty="0" err="1"/>
              <a:t>peut</a:t>
            </a:r>
            <a:r>
              <a:rPr lang="en-US" sz="2800" dirty="0"/>
              <a:t> </a:t>
            </a:r>
            <a:r>
              <a:rPr lang="en-US" sz="2800" dirty="0" err="1"/>
              <a:t>décider</a:t>
            </a:r>
            <a:r>
              <a:rPr lang="en-US" sz="2800" dirty="0"/>
              <a:t> </a:t>
            </a:r>
            <a:r>
              <a:rPr lang="en-US" sz="2800" dirty="0" err="1"/>
              <a:t>s’il</a:t>
            </a:r>
            <a:r>
              <a:rPr lang="en-US" sz="2800" dirty="0"/>
              <a:t> (</a:t>
            </a:r>
            <a:r>
              <a:rPr lang="en-US" sz="2800" dirty="0" err="1"/>
              <a:t>elle</a:t>
            </a:r>
            <a:r>
              <a:rPr lang="en-US" sz="2800" dirty="0"/>
              <a:t>) </a:t>
            </a:r>
            <a:r>
              <a:rPr lang="en-US" sz="2800" dirty="0" err="1"/>
              <a:t>veut</a:t>
            </a:r>
            <a:r>
              <a:rPr lang="en-US" sz="2800" dirty="0"/>
              <a:t> </a:t>
            </a:r>
            <a:r>
              <a:rPr lang="en-US" sz="2800" dirty="0" err="1"/>
              <a:t>accéder</a:t>
            </a:r>
            <a:r>
              <a:rPr lang="en-US" sz="2800" dirty="0"/>
              <a:t> aux services.</a:t>
            </a:r>
          </a:p>
        </p:txBody>
      </p:sp>
    </p:spTree>
    <p:extLst>
      <p:ext uri="{BB962C8B-B14F-4D97-AF65-F5344CB8AC3E}">
        <p14:creationId xmlns:p14="http://schemas.microsoft.com/office/powerpoint/2010/main" val="30449962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9374" y="350985"/>
            <a:ext cx="8432207" cy="6156029"/>
          </a:xfrm>
          <a:prstGeom prst="rect">
            <a:avLst/>
          </a:prstGeom>
        </p:spPr>
      </p:pic>
    </p:spTree>
    <p:extLst>
      <p:ext uri="{BB962C8B-B14F-4D97-AF65-F5344CB8AC3E}">
        <p14:creationId xmlns:p14="http://schemas.microsoft.com/office/powerpoint/2010/main" val="81926349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err="1">
                <a:solidFill>
                  <a:srgbClr val="791E77"/>
                </a:solidFill>
                <a:cs typeface="Calibri"/>
              </a:rPr>
              <a:t>Remplissez</a:t>
            </a:r>
            <a:r>
              <a:rPr lang="en-US" sz="4000" dirty="0">
                <a:solidFill>
                  <a:srgbClr val="791E77"/>
                </a:solidFill>
                <a:cs typeface="Calibri"/>
              </a:rPr>
              <a:t> la </a:t>
            </a:r>
            <a:r>
              <a:rPr lang="en-US" sz="4000" dirty="0" err="1">
                <a:solidFill>
                  <a:srgbClr val="791E77"/>
                </a:solidFill>
                <a:cs typeface="Calibri"/>
              </a:rPr>
              <a:t>feuille</a:t>
            </a:r>
            <a:r>
              <a:rPr lang="en-US" sz="4000" dirty="0">
                <a:solidFill>
                  <a:srgbClr val="791E77"/>
                </a:solidFill>
                <a:cs typeface="Calibri"/>
              </a:rPr>
              <a:t> </a:t>
            </a:r>
            <a:r>
              <a:rPr lang="en-US" sz="4000" dirty="0" err="1">
                <a:solidFill>
                  <a:srgbClr val="791E77"/>
                </a:solidFill>
                <a:cs typeface="Calibri"/>
              </a:rPr>
              <a:t>d’information</a:t>
            </a:r>
            <a:endParaRPr lang="en-US" sz="4000" dirty="0">
              <a:solidFill>
                <a:srgbClr val="791E77"/>
              </a:solidFill>
              <a:cs typeface="Calibri"/>
            </a:endParaRPr>
          </a:p>
        </p:txBody>
      </p:sp>
      <p:sp>
        <p:nvSpPr>
          <p:cNvPr id="3" name="Content Placeholder 2"/>
          <p:cNvSpPr>
            <a:spLocks noGrp="1"/>
          </p:cNvSpPr>
          <p:nvPr>
            <p:ph idx="1"/>
          </p:nvPr>
        </p:nvSpPr>
        <p:spPr/>
        <p:txBody>
          <a:bodyPr/>
          <a:lstStyle/>
          <a:p>
            <a:r>
              <a:rPr lang="en-US" dirty="0"/>
              <a:t>Avec </a:t>
            </a:r>
            <a:r>
              <a:rPr lang="en-US" dirty="0" err="1"/>
              <a:t>votre</a:t>
            </a:r>
            <a:r>
              <a:rPr lang="en-US" dirty="0"/>
              <a:t> chef </a:t>
            </a:r>
            <a:r>
              <a:rPr lang="en-US" dirty="0" err="1"/>
              <a:t>d’équipe</a:t>
            </a:r>
            <a:r>
              <a:rPr lang="en-US" dirty="0"/>
              <a:t>, </a:t>
            </a:r>
            <a:r>
              <a:rPr lang="en-US" dirty="0" err="1"/>
              <a:t>collègues</a:t>
            </a:r>
            <a:r>
              <a:rPr lang="en-US" dirty="0"/>
              <a:t> et </a:t>
            </a:r>
            <a:r>
              <a:rPr lang="en-US" dirty="0" err="1"/>
              <a:t>autres</a:t>
            </a:r>
            <a:r>
              <a:rPr lang="en-US" dirty="0"/>
              <a:t> </a:t>
            </a:r>
            <a:r>
              <a:rPr lang="en-US" dirty="0" err="1"/>
              <a:t>partenaires</a:t>
            </a:r>
            <a:r>
              <a:rPr lang="en-US" dirty="0"/>
              <a:t>, </a:t>
            </a:r>
            <a:r>
              <a:rPr lang="en-US" dirty="0" err="1"/>
              <a:t>remplissez</a:t>
            </a:r>
            <a:r>
              <a:rPr lang="en-US" dirty="0"/>
              <a:t> </a:t>
            </a:r>
            <a:r>
              <a:rPr lang="en-US" dirty="0" err="1"/>
              <a:t>l’information</a:t>
            </a:r>
            <a:r>
              <a:rPr lang="en-US" dirty="0"/>
              <a:t> de services </a:t>
            </a:r>
            <a:r>
              <a:rPr lang="en-US" dirty="0" err="1"/>
              <a:t>disponibles</a:t>
            </a:r>
            <a:r>
              <a:rPr lang="en-US" dirty="0"/>
              <a:t> </a:t>
            </a:r>
          </a:p>
          <a:p>
            <a:endParaRPr lang="en-US" dirty="0"/>
          </a:p>
          <a:p>
            <a:r>
              <a:rPr lang="en-US" err="1"/>
              <a:t>Notez</a:t>
            </a:r>
            <a:r>
              <a:rPr lang="en-US"/>
              <a:t> </a:t>
            </a:r>
            <a:r>
              <a:rPr lang="en-US" dirty="0"/>
              <a:t>les</a:t>
            </a:r>
            <a:r>
              <a:rPr lang="en-US"/>
              <a:t> information nécessaires </a:t>
            </a:r>
            <a:r>
              <a:rPr lang="en-US" dirty="0" err="1"/>
              <a:t>concernant</a:t>
            </a:r>
            <a:r>
              <a:rPr lang="en-US" dirty="0"/>
              <a:t> comment </a:t>
            </a:r>
            <a:r>
              <a:rPr lang="en-US" dirty="0" err="1"/>
              <a:t>accéder</a:t>
            </a:r>
            <a:r>
              <a:rPr lang="en-US" dirty="0"/>
              <a:t> à </a:t>
            </a:r>
            <a:r>
              <a:rPr lang="en-US" dirty="0" err="1"/>
              <a:t>ces</a:t>
            </a:r>
            <a:r>
              <a:rPr lang="en-US" dirty="0"/>
              <a:t> services, y </a:t>
            </a:r>
            <a:r>
              <a:rPr lang="en-US" dirty="0" err="1"/>
              <a:t>compris</a:t>
            </a:r>
            <a:r>
              <a:rPr lang="en-US" dirty="0"/>
              <a:t> </a:t>
            </a:r>
            <a:r>
              <a:rPr lang="en-US" dirty="0" err="1"/>
              <a:t>o</a:t>
            </a:r>
            <a:r>
              <a:rPr lang="en-US" dirty="0" err="1">
                <a:latin typeface="Calibri"/>
                <a:cs typeface="Calibri"/>
              </a:rPr>
              <a:t>ù</a:t>
            </a:r>
            <a:r>
              <a:rPr lang="en-US" dirty="0">
                <a:latin typeface="Calibri"/>
                <a:cs typeface="Calibri"/>
              </a:rPr>
              <a:t> </a:t>
            </a:r>
            <a:r>
              <a:rPr lang="en-US" dirty="0" err="1">
                <a:latin typeface="Calibri"/>
                <a:cs typeface="Calibri"/>
              </a:rPr>
              <a:t>aller</a:t>
            </a:r>
            <a:r>
              <a:rPr lang="en-US" dirty="0">
                <a:latin typeface="Calibri"/>
                <a:cs typeface="Calibri"/>
              </a:rPr>
              <a:t>, à qui </a:t>
            </a:r>
            <a:r>
              <a:rPr lang="en-US" dirty="0" err="1">
                <a:latin typeface="Calibri"/>
                <a:cs typeface="Calibri"/>
              </a:rPr>
              <a:t>parler</a:t>
            </a:r>
            <a:r>
              <a:rPr lang="en-US" dirty="0">
                <a:latin typeface="Calibri"/>
                <a:cs typeface="Calibri"/>
              </a:rPr>
              <a:t> et qui </a:t>
            </a:r>
            <a:r>
              <a:rPr lang="en-US" dirty="0" err="1">
                <a:latin typeface="Calibri"/>
                <a:cs typeface="Calibri"/>
              </a:rPr>
              <a:t>peut</a:t>
            </a:r>
            <a:r>
              <a:rPr lang="en-US" dirty="0">
                <a:latin typeface="Calibri"/>
                <a:cs typeface="Calibri"/>
              </a:rPr>
              <a:t>/ne </a:t>
            </a:r>
            <a:r>
              <a:rPr lang="en-US" dirty="0" err="1">
                <a:latin typeface="Calibri"/>
                <a:cs typeface="Calibri"/>
              </a:rPr>
              <a:t>peut</a:t>
            </a:r>
            <a:r>
              <a:rPr lang="en-US" dirty="0">
                <a:latin typeface="Calibri"/>
                <a:cs typeface="Calibri"/>
              </a:rPr>
              <a:t> pas </a:t>
            </a:r>
            <a:r>
              <a:rPr lang="en-US" dirty="0" err="1">
                <a:latin typeface="Calibri"/>
                <a:cs typeface="Calibri"/>
              </a:rPr>
              <a:t>accéder</a:t>
            </a:r>
            <a:r>
              <a:rPr lang="en-US" dirty="0">
                <a:latin typeface="Calibri"/>
                <a:cs typeface="Calibri"/>
              </a:rPr>
              <a:t> aux services (par ex. </a:t>
            </a:r>
            <a:r>
              <a:rPr lang="en-US" dirty="0" err="1">
                <a:latin typeface="Calibri"/>
                <a:cs typeface="Calibri"/>
              </a:rPr>
              <a:t>seulement</a:t>
            </a:r>
            <a:r>
              <a:rPr lang="en-US" dirty="0">
                <a:latin typeface="Calibri"/>
                <a:cs typeface="Calibri"/>
              </a:rPr>
              <a:t> les femmes, </a:t>
            </a:r>
            <a:r>
              <a:rPr lang="en-US" dirty="0" err="1">
                <a:latin typeface="Calibri"/>
                <a:cs typeface="Calibri"/>
              </a:rPr>
              <a:t>doit</a:t>
            </a:r>
            <a:r>
              <a:rPr lang="en-US" dirty="0">
                <a:latin typeface="Calibri"/>
                <a:cs typeface="Calibri"/>
              </a:rPr>
              <a:t> </a:t>
            </a:r>
            <a:r>
              <a:rPr lang="en-US" dirty="0" err="1">
                <a:latin typeface="Calibri"/>
                <a:cs typeface="Calibri"/>
              </a:rPr>
              <a:t>posséder</a:t>
            </a:r>
            <a:r>
              <a:rPr lang="en-US" dirty="0">
                <a:latin typeface="Calibri"/>
                <a:cs typeface="Calibri"/>
              </a:rPr>
              <a:t> des documents </a:t>
            </a:r>
            <a:r>
              <a:rPr lang="en-US" dirty="0" err="1">
                <a:latin typeface="Calibri"/>
                <a:cs typeface="Calibri"/>
              </a:rPr>
              <a:t>nécessaires</a:t>
            </a:r>
            <a:r>
              <a:rPr lang="en-US" dirty="0">
                <a:latin typeface="Calibri"/>
                <a:cs typeface="Calibri"/>
              </a:rPr>
              <a:t>, </a:t>
            </a:r>
            <a:r>
              <a:rPr lang="en-US">
                <a:latin typeface="Calibri"/>
                <a:cs typeface="Calibri"/>
              </a:rPr>
              <a:t>etc.) </a:t>
            </a:r>
            <a:endParaRPr lang="en-US" dirty="0"/>
          </a:p>
          <a:p>
            <a:endParaRPr lang="en-US" dirty="0"/>
          </a:p>
        </p:txBody>
      </p:sp>
    </p:spTree>
    <p:extLst>
      <p:ext uri="{BB962C8B-B14F-4D97-AF65-F5344CB8AC3E}">
        <p14:creationId xmlns:p14="http://schemas.microsoft.com/office/powerpoint/2010/main" val="150389766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9863" y="577076"/>
            <a:ext cx="10210642" cy="812799"/>
          </a:xfrm>
        </p:spPr>
        <p:txBody>
          <a:bodyPr>
            <a:normAutofit/>
          </a:bodyPr>
          <a:lstStyle/>
          <a:p>
            <a:r>
              <a:rPr lang="en-US" dirty="0" err="1"/>
              <a:t>Pratiquer</a:t>
            </a:r>
            <a:r>
              <a:rPr lang="en-US" dirty="0"/>
              <a:t> </a:t>
            </a:r>
            <a:r>
              <a:rPr lang="en-US" dirty="0" err="1"/>
              <a:t>une</a:t>
            </a:r>
            <a:r>
              <a:rPr lang="en-US" dirty="0"/>
              <a:t> </a:t>
            </a:r>
            <a:r>
              <a:rPr lang="en-US" dirty="0" err="1"/>
              <a:t>approche</a:t>
            </a:r>
            <a:r>
              <a:rPr lang="en-US" dirty="0"/>
              <a:t> </a:t>
            </a:r>
            <a:r>
              <a:rPr lang="en-US" dirty="0" err="1"/>
              <a:t>axée</a:t>
            </a:r>
            <a:r>
              <a:rPr lang="en-US" dirty="0"/>
              <a:t> sur les </a:t>
            </a:r>
            <a:r>
              <a:rPr lang="en-US" dirty="0" err="1"/>
              <a:t>survivant</a:t>
            </a:r>
            <a:r>
              <a:rPr lang="en-US" dirty="0"/>
              <a:t>(e)s</a:t>
            </a:r>
          </a:p>
        </p:txBody>
      </p:sp>
      <p:sp>
        <p:nvSpPr>
          <p:cNvPr id="3" name="TextBox 2"/>
          <p:cNvSpPr txBox="1"/>
          <p:nvPr/>
        </p:nvSpPr>
        <p:spPr>
          <a:xfrm>
            <a:off x="649863" y="1389875"/>
            <a:ext cx="9460295" cy="2677656"/>
          </a:xfrm>
          <a:prstGeom prst="rect">
            <a:avLst/>
          </a:prstGeom>
          <a:noFill/>
        </p:spPr>
        <p:txBody>
          <a:bodyPr wrap="square" rtlCol="0">
            <a:spAutoFit/>
          </a:bodyPr>
          <a:lstStyle/>
          <a:p>
            <a:endParaRPr lang="en-US" sz="2400" dirty="0"/>
          </a:p>
          <a:p>
            <a:pPr marL="285750" indent="-285750">
              <a:buFont typeface="Arial" panose="020B0604020202020204" pitchFamily="34" charset="0"/>
              <a:buChar char="•"/>
            </a:pPr>
            <a:r>
              <a:rPr lang="en-US" sz="2400" dirty="0" err="1"/>
              <a:t>Deux</a:t>
            </a:r>
            <a:r>
              <a:rPr lang="en-US" sz="2400" dirty="0"/>
              <a:t> </a:t>
            </a:r>
            <a:r>
              <a:rPr lang="en-US" sz="2400" dirty="0" err="1"/>
              <a:t>volontaires</a:t>
            </a:r>
            <a:r>
              <a:rPr lang="en-US" sz="2400" dirty="0"/>
              <a:t> pour </a:t>
            </a:r>
            <a:r>
              <a:rPr lang="en-US" sz="2400" dirty="0" err="1"/>
              <a:t>jouer</a:t>
            </a:r>
            <a:r>
              <a:rPr lang="en-US" sz="2400" dirty="0"/>
              <a:t> le </a:t>
            </a:r>
            <a:r>
              <a:rPr lang="en-US" sz="2400" dirty="0" err="1"/>
              <a:t>r</a:t>
            </a:r>
            <a:r>
              <a:rPr lang="en-US" sz="2400" dirty="0" err="1">
                <a:latin typeface="Calibri"/>
                <a:cs typeface="Calibri"/>
              </a:rPr>
              <a:t>ôle</a:t>
            </a:r>
            <a:r>
              <a:rPr lang="en-US" sz="2400" dirty="0">
                <a:latin typeface="Calibri"/>
                <a:cs typeface="Calibri"/>
              </a:rPr>
              <a:t> d’un-e </a:t>
            </a:r>
            <a:r>
              <a:rPr lang="en-US" sz="2400" dirty="0" err="1">
                <a:latin typeface="Calibri"/>
                <a:cs typeface="Calibri"/>
              </a:rPr>
              <a:t>survivant</a:t>
            </a:r>
            <a:r>
              <a:rPr lang="en-US" sz="2400" dirty="0">
                <a:latin typeface="Calibri"/>
                <a:cs typeface="Calibri"/>
              </a:rPr>
              <a:t>-e et d’un-e </a:t>
            </a:r>
            <a:r>
              <a:rPr lang="en-US" sz="2400" dirty="0" err="1">
                <a:latin typeface="Calibri"/>
                <a:cs typeface="Calibri"/>
              </a:rPr>
              <a:t>travailleur</a:t>
            </a:r>
            <a:r>
              <a:rPr lang="en-US" sz="2400" dirty="0">
                <a:latin typeface="Calibri"/>
                <a:cs typeface="Calibri"/>
              </a:rPr>
              <a:t>-use de première </a:t>
            </a:r>
            <a:r>
              <a:rPr lang="en-US" sz="2400" err="1">
                <a:latin typeface="Calibri"/>
                <a:cs typeface="Calibri"/>
              </a:rPr>
              <a:t>ligne</a:t>
            </a:r>
            <a:r>
              <a:rPr lang="en-US" sz="2400">
                <a:latin typeface="Calibri"/>
                <a:cs typeface="Calibri"/>
              </a:rPr>
              <a:t> (</a:t>
            </a:r>
            <a:r>
              <a:rPr lang="en-US" sz="2400" dirty="0" err="1">
                <a:latin typeface="Calibri"/>
                <a:cs typeface="Calibri"/>
              </a:rPr>
              <a:t>révélation</a:t>
            </a:r>
            <a:r>
              <a:rPr lang="en-US" sz="2400">
                <a:latin typeface="Calibri"/>
                <a:cs typeface="Calibri"/>
              </a:rPr>
              <a:t> d'une expérience </a:t>
            </a:r>
            <a:r>
              <a:rPr lang="en-US" sz="2400" dirty="0">
                <a:latin typeface="Calibri"/>
                <a:cs typeface="Calibri"/>
              </a:rPr>
              <a:t>de la VBG, </a:t>
            </a:r>
            <a:r>
              <a:rPr lang="en-US" sz="2400" dirty="0" err="1">
                <a:latin typeface="Calibri"/>
                <a:cs typeface="Calibri"/>
              </a:rPr>
              <a:t>fournir</a:t>
            </a:r>
            <a:r>
              <a:rPr lang="en-US" sz="2400" dirty="0">
                <a:latin typeface="Calibri"/>
                <a:cs typeface="Calibri"/>
              </a:rPr>
              <a:t> des </a:t>
            </a:r>
            <a:r>
              <a:rPr lang="en-US" sz="2400" dirty="0" err="1">
                <a:latin typeface="Calibri"/>
                <a:cs typeface="Calibri"/>
              </a:rPr>
              <a:t>informations</a:t>
            </a:r>
            <a:r>
              <a:rPr lang="en-US" sz="2400" dirty="0">
                <a:latin typeface="Calibri"/>
                <a:cs typeface="Calibri"/>
              </a:rPr>
              <a:t> sur les services qui se </a:t>
            </a:r>
            <a:r>
              <a:rPr lang="en-US" sz="2400" dirty="0" err="1">
                <a:latin typeface="Calibri"/>
                <a:cs typeface="Calibri"/>
              </a:rPr>
              <a:t>trouvent</a:t>
            </a:r>
            <a:r>
              <a:rPr lang="en-US" sz="2400" dirty="0">
                <a:latin typeface="Calibri"/>
                <a:cs typeface="Calibri"/>
              </a:rPr>
              <a:t> dans le </a:t>
            </a:r>
            <a:r>
              <a:rPr lang="en-US" sz="2400" dirty="0" err="1">
                <a:latin typeface="Calibri"/>
                <a:cs typeface="Calibri"/>
              </a:rPr>
              <a:t>système</a:t>
            </a:r>
            <a:r>
              <a:rPr lang="en-US" sz="2400" dirty="0">
                <a:latin typeface="Calibri"/>
                <a:cs typeface="Calibri"/>
              </a:rPr>
              <a:t> de </a:t>
            </a:r>
            <a:r>
              <a:rPr lang="en-US" sz="2400" dirty="0" err="1">
                <a:latin typeface="Calibri"/>
                <a:cs typeface="Calibri"/>
              </a:rPr>
              <a:t>référencement</a:t>
            </a:r>
            <a:r>
              <a:rPr lang="en-US" sz="2400" dirty="0">
                <a:latin typeface="Calibri"/>
                <a:cs typeface="Calibri"/>
              </a:rPr>
              <a:t> et </a:t>
            </a:r>
            <a:r>
              <a:rPr lang="en-US" sz="2400" dirty="0" err="1">
                <a:latin typeface="Calibri"/>
                <a:cs typeface="Calibri"/>
              </a:rPr>
              <a:t>obtenir</a:t>
            </a:r>
            <a:r>
              <a:rPr lang="en-US" sz="2400" dirty="0">
                <a:latin typeface="Calibri"/>
                <a:cs typeface="Calibri"/>
              </a:rPr>
              <a:t> un </a:t>
            </a:r>
            <a:r>
              <a:rPr lang="en-US" sz="2400" dirty="0" err="1">
                <a:latin typeface="Calibri"/>
                <a:cs typeface="Calibri"/>
              </a:rPr>
              <a:t>consentement</a:t>
            </a:r>
            <a:r>
              <a:rPr lang="en-US" sz="2400" dirty="0">
                <a:latin typeface="Calibri"/>
                <a:cs typeface="Calibri"/>
              </a:rPr>
              <a:t> </a:t>
            </a:r>
            <a:r>
              <a:rPr lang="en-US" sz="2400" dirty="0" err="1">
                <a:latin typeface="Calibri"/>
                <a:cs typeface="Calibri"/>
              </a:rPr>
              <a:t>éclairé</a:t>
            </a:r>
            <a:r>
              <a:rPr lang="en-US" sz="2400" dirty="0">
                <a:latin typeface="Calibri"/>
                <a:cs typeface="Calibri"/>
              </a:rPr>
              <a:t>)</a:t>
            </a:r>
            <a:endParaRPr lang="en-US" sz="2400" dirty="0"/>
          </a:p>
          <a:p>
            <a:endParaRPr lang="en-US" sz="2400" dirty="0"/>
          </a:p>
          <a:p>
            <a:pPr marL="285750" indent="-285750">
              <a:buFont typeface="Arial" panose="020B0604020202020204" pitchFamily="34" charset="0"/>
              <a:buChar char="•"/>
            </a:pPr>
            <a:r>
              <a:rPr lang="en-US" sz="2400" dirty="0"/>
              <a:t>5 minutes</a:t>
            </a:r>
          </a:p>
        </p:txBody>
      </p:sp>
    </p:spTree>
    <p:extLst>
      <p:ext uri="{BB962C8B-B14F-4D97-AF65-F5344CB8AC3E}">
        <p14:creationId xmlns:p14="http://schemas.microsoft.com/office/powerpoint/2010/main" val="200360225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a:t>Compte</a:t>
            </a:r>
            <a:r>
              <a:rPr lang="en-US" dirty="0"/>
              <a:t> </a:t>
            </a:r>
            <a:r>
              <a:rPr lang="en-US" dirty="0" err="1"/>
              <a:t>rendu</a:t>
            </a:r>
            <a:endParaRPr lang="en-US" dirty="0"/>
          </a:p>
        </p:txBody>
      </p:sp>
      <p:sp>
        <p:nvSpPr>
          <p:cNvPr id="3" name="TextBox 2"/>
          <p:cNvSpPr txBox="1"/>
          <p:nvPr/>
        </p:nvSpPr>
        <p:spPr>
          <a:xfrm>
            <a:off x="655608" y="1777042"/>
            <a:ext cx="10351698" cy="2246769"/>
          </a:xfrm>
          <a:prstGeom prst="rect">
            <a:avLst/>
          </a:prstGeom>
          <a:noFill/>
        </p:spPr>
        <p:txBody>
          <a:bodyPr wrap="square" rtlCol="0">
            <a:spAutoFit/>
          </a:bodyPr>
          <a:lstStyle/>
          <a:p>
            <a:pPr marL="285750" indent="-285750">
              <a:buFont typeface="Arial" panose="020B0604020202020204" pitchFamily="34" charset="0"/>
              <a:buChar char="•"/>
            </a:pPr>
            <a:r>
              <a:rPr lang="en-US" sz="2800" dirty="0" err="1"/>
              <a:t>Quelles</a:t>
            </a:r>
            <a:r>
              <a:rPr lang="en-US" sz="2800" dirty="0"/>
              <a:t> </a:t>
            </a:r>
            <a:r>
              <a:rPr lang="en-US" sz="2800" dirty="0" err="1"/>
              <a:t>ont</a:t>
            </a:r>
            <a:r>
              <a:rPr lang="en-US" sz="2800" dirty="0"/>
              <a:t> </a:t>
            </a:r>
            <a:r>
              <a:rPr lang="en-US" sz="2800" dirty="0" err="1"/>
              <a:t>été</a:t>
            </a:r>
            <a:r>
              <a:rPr lang="en-US" sz="2800" dirty="0"/>
              <a:t> les </a:t>
            </a:r>
            <a:r>
              <a:rPr lang="en-US" sz="2800" dirty="0" err="1"/>
              <a:t>difficultés</a:t>
            </a:r>
            <a:r>
              <a:rPr lang="en-US" sz="2800" dirty="0"/>
              <a:t> ?</a:t>
            </a:r>
          </a:p>
          <a:p>
            <a:endParaRPr lang="en-US" sz="2800" dirty="0"/>
          </a:p>
          <a:p>
            <a:pPr marL="285750" indent="-285750">
              <a:buFont typeface="Arial" panose="020B0604020202020204" pitchFamily="34" charset="0"/>
              <a:buChar char="•"/>
            </a:pPr>
            <a:r>
              <a:rPr lang="en-US" sz="2800" dirty="0" err="1"/>
              <a:t>Qu’est-ce</a:t>
            </a:r>
            <a:r>
              <a:rPr lang="en-US" sz="2800" dirty="0"/>
              <a:t> qui </a:t>
            </a:r>
            <a:r>
              <a:rPr lang="en-US" sz="2800" dirty="0" err="1"/>
              <a:t>s’est</a:t>
            </a:r>
            <a:r>
              <a:rPr lang="en-US" sz="2800" dirty="0"/>
              <a:t> </a:t>
            </a:r>
            <a:r>
              <a:rPr lang="en-US" sz="2800" dirty="0" err="1"/>
              <a:t>bien</a:t>
            </a:r>
            <a:r>
              <a:rPr lang="en-US" sz="2800" dirty="0"/>
              <a:t> passé ?</a:t>
            </a:r>
          </a:p>
          <a:p>
            <a:endParaRPr lang="en-US" sz="2800" dirty="0"/>
          </a:p>
          <a:p>
            <a:pPr marL="285750" indent="-285750">
              <a:buFont typeface="Arial" panose="020B0604020202020204" pitchFamily="34" charset="0"/>
              <a:buChar char="•"/>
            </a:pPr>
            <a:r>
              <a:rPr lang="en-US" sz="2800" dirty="0" err="1"/>
              <a:t>Qu’est-ce</a:t>
            </a:r>
            <a:r>
              <a:rPr lang="en-US" sz="2800" dirty="0"/>
              <a:t> qui </a:t>
            </a:r>
            <a:r>
              <a:rPr lang="en-US" sz="2800" dirty="0" err="1"/>
              <a:t>aurait</a:t>
            </a:r>
            <a:r>
              <a:rPr lang="en-US" sz="2800" dirty="0"/>
              <a:t> </a:t>
            </a:r>
            <a:r>
              <a:rPr lang="en-US" sz="2800" dirty="0" err="1"/>
              <a:t>pu</a:t>
            </a:r>
            <a:r>
              <a:rPr lang="en-US" sz="2800" dirty="0"/>
              <a:t> </a:t>
            </a:r>
            <a:r>
              <a:rPr lang="en-US" sz="2800" dirty="0" err="1"/>
              <a:t>être</a:t>
            </a:r>
            <a:r>
              <a:rPr lang="en-US" sz="2800" dirty="0"/>
              <a:t> </a:t>
            </a:r>
            <a:r>
              <a:rPr lang="en-US" sz="2800" dirty="0" err="1"/>
              <a:t>mieux</a:t>
            </a:r>
            <a:r>
              <a:rPr lang="en-US" sz="2800" dirty="0"/>
              <a:t> fait ?</a:t>
            </a:r>
          </a:p>
        </p:txBody>
      </p:sp>
    </p:spTree>
    <p:extLst>
      <p:ext uri="{BB962C8B-B14F-4D97-AF65-F5344CB8AC3E}">
        <p14:creationId xmlns:p14="http://schemas.microsoft.com/office/powerpoint/2010/main" val="132731046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À faire et </a:t>
            </a:r>
            <a:r>
              <a:rPr lang="en-US" dirty="0">
                <a:cs typeface="Calibri" panose="020F0502020204030204" pitchFamily="34" charset="0"/>
              </a:rPr>
              <a:t>à </a:t>
            </a:r>
            <a:r>
              <a:rPr lang="en-US" dirty="0" err="1">
                <a:cs typeface="Calibri" panose="020F0502020204030204" pitchFamily="34" charset="0"/>
              </a:rPr>
              <a:t>éviter</a:t>
            </a:r>
            <a:endParaRPr lang="en-US" dirty="0"/>
          </a:p>
        </p:txBody>
      </p:sp>
      <p:sp>
        <p:nvSpPr>
          <p:cNvPr id="3" name="TextBox 2"/>
          <p:cNvSpPr txBox="1"/>
          <p:nvPr/>
        </p:nvSpPr>
        <p:spPr>
          <a:xfrm>
            <a:off x="649863" y="1518249"/>
            <a:ext cx="11306348" cy="830997"/>
          </a:xfrm>
          <a:prstGeom prst="rect">
            <a:avLst/>
          </a:prstGeom>
          <a:noFill/>
        </p:spPr>
        <p:txBody>
          <a:bodyPr wrap="square" rtlCol="0">
            <a:spAutoFit/>
          </a:bodyPr>
          <a:lstStyle/>
          <a:p>
            <a:pPr marL="285750" indent="-285750">
              <a:buFont typeface="Arial" panose="020B0604020202020204" pitchFamily="34" charset="0"/>
              <a:buChar char="•"/>
            </a:pPr>
            <a:r>
              <a:rPr lang="en-US" sz="2400" b="1" dirty="0" err="1"/>
              <a:t>Lisez</a:t>
            </a:r>
            <a:r>
              <a:rPr lang="en-US" sz="2400" b="1" dirty="0"/>
              <a:t> le document “à faire et à </a:t>
            </a:r>
            <a:r>
              <a:rPr lang="en-US" sz="2400" b="1" dirty="0" err="1"/>
              <a:t>éviter</a:t>
            </a:r>
            <a:r>
              <a:rPr lang="en-US" sz="2400" b="1" dirty="0"/>
              <a:t>”</a:t>
            </a:r>
          </a:p>
          <a:p>
            <a:pPr marL="285750" indent="-285750">
              <a:buFont typeface="Arial" panose="020B0604020202020204" pitchFamily="34" charset="0"/>
              <a:buChar char="•"/>
            </a:pPr>
            <a:r>
              <a:rPr lang="fr-FR" sz="2400" b="1" dirty="0"/>
              <a:t>Vous résumerez les principaux points en séance plénière </a:t>
            </a:r>
            <a:endParaRPr lang="en-US" sz="2400" b="1" dirty="0"/>
          </a:p>
        </p:txBody>
      </p:sp>
    </p:spTree>
    <p:extLst>
      <p:ext uri="{BB962C8B-B14F-4D97-AF65-F5344CB8AC3E}">
        <p14:creationId xmlns:p14="http://schemas.microsoft.com/office/powerpoint/2010/main" val="95410106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41011" y="1626694"/>
            <a:ext cx="7511192" cy="812799"/>
          </a:xfrm>
        </p:spPr>
        <p:txBody>
          <a:bodyPr>
            <a:noAutofit/>
          </a:bodyPr>
          <a:lstStyle/>
          <a:p>
            <a:pPr algn="l" rtl="0"/>
            <a:r>
              <a:rPr lang="fr-FR" sz="2400" b="1" i="0" u="none" baseline="0">
                <a:solidFill>
                  <a:schemeClr val="tx1">
                    <a:lumMod val="50000"/>
                    <a:lumOff val="50000"/>
                  </a:schemeClr>
                </a:solidFill>
              </a:rPr>
              <a:t>Questions ? </a:t>
            </a:r>
            <a:br>
              <a:rPr lang="fr-FR" sz="700" b="1">
                <a:solidFill>
                  <a:schemeClr val="tx1">
                    <a:lumMod val="50000"/>
                    <a:lumOff val="50000"/>
                  </a:schemeClr>
                </a:solidFill>
              </a:rPr>
            </a:br>
            <a:br>
              <a:rPr lang="fr-FR" sz="700"/>
            </a:br>
            <a:endParaRPr lang="fr-FR" sz="700" dirty="0">
              <a:solidFill>
                <a:schemeClr val="tx1">
                  <a:lumMod val="50000"/>
                  <a:lumOff val="50000"/>
                </a:schemeClr>
              </a:solidFill>
            </a:endParaRPr>
          </a:p>
        </p:txBody>
      </p:sp>
    </p:spTree>
    <p:extLst>
      <p:ext uri="{BB962C8B-B14F-4D97-AF65-F5344CB8AC3E}">
        <p14:creationId xmlns:p14="http://schemas.microsoft.com/office/powerpoint/2010/main" val="14086179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rtl="0"/>
            <a:r>
              <a:rPr lang="fr-FR" b="0" i="0" u="none" baseline="0"/>
              <a:t>La VBG enfreint les droits à :</a:t>
            </a:r>
            <a:endParaRPr lang="fr-FR" dirty="0"/>
          </a:p>
        </p:txBody>
      </p:sp>
      <p:sp>
        <p:nvSpPr>
          <p:cNvPr id="3" name="Content Placeholder 2"/>
          <p:cNvSpPr txBox="1">
            <a:spLocks/>
          </p:cNvSpPr>
          <p:nvPr/>
        </p:nvSpPr>
        <p:spPr>
          <a:xfrm>
            <a:off x="1981200" y="1867608"/>
            <a:ext cx="8229600" cy="3980998"/>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rtl="0">
              <a:lnSpc>
                <a:spcPct val="90000"/>
              </a:lnSpc>
            </a:pPr>
            <a:r>
              <a:rPr lang="fr-FR" sz="2600" b="0" i="0" u="none" baseline="0">
                <a:latin typeface="Calibri"/>
                <a:cs typeface="Calibri"/>
              </a:rPr>
              <a:t>La vie, la liberté et la sécurité d'une personne</a:t>
            </a:r>
          </a:p>
          <a:p>
            <a:pPr algn="l" rtl="0">
              <a:lnSpc>
                <a:spcPct val="90000"/>
              </a:lnSpc>
            </a:pPr>
            <a:endParaRPr lang="fr-FR" sz="1200" dirty="0">
              <a:latin typeface="Calibri"/>
              <a:cs typeface="Calibri"/>
            </a:endParaRPr>
          </a:p>
          <a:p>
            <a:pPr algn="l" rtl="0">
              <a:spcBef>
                <a:spcPts val="0"/>
              </a:spcBef>
            </a:pPr>
            <a:r>
              <a:rPr lang="fr-FR" sz="2600" b="0" i="0" u="none" baseline="0">
                <a:latin typeface="Calibri"/>
                <a:cs typeface="Calibri"/>
              </a:rPr>
              <a:t>Atteindre le meilleur état de santé physique et mentale possible</a:t>
            </a:r>
          </a:p>
          <a:p>
            <a:pPr marL="0" indent="0" algn="l" rtl="0">
              <a:spcBef>
                <a:spcPts val="0"/>
              </a:spcBef>
              <a:buNone/>
            </a:pPr>
            <a:endParaRPr lang="fr-FR" sz="1200" dirty="0">
              <a:latin typeface="Calibri"/>
              <a:cs typeface="Calibri"/>
            </a:endParaRPr>
          </a:p>
          <a:p>
            <a:pPr algn="l" rtl="0">
              <a:spcBef>
                <a:spcPts val="0"/>
              </a:spcBef>
            </a:pPr>
            <a:r>
              <a:rPr lang="fr-FR" sz="2600" b="0" i="0" u="none" baseline="0">
                <a:latin typeface="Calibri"/>
                <a:cs typeface="Calibri"/>
              </a:rPr>
              <a:t>Ne pas subir de torture ni de traitement cruel, inhumain ou dégradant, ni de châtiment</a:t>
            </a:r>
          </a:p>
          <a:p>
            <a:pPr algn="l" rtl="0">
              <a:spcBef>
                <a:spcPts val="0"/>
              </a:spcBef>
            </a:pPr>
            <a:endParaRPr lang="fr-FR" sz="1200" dirty="0">
              <a:latin typeface="Calibri"/>
              <a:cs typeface="Calibri"/>
            </a:endParaRPr>
          </a:p>
          <a:p>
            <a:pPr algn="l" rtl="0"/>
            <a:r>
              <a:rPr lang="fr-FR" sz="2600" b="0" i="0" u="none" baseline="0">
                <a:latin typeface="Calibri"/>
                <a:cs typeface="Calibri"/>
              </a:rPr>
              <a:t>La liberté d'opinion et d'expression, à l'éducation, à la sécurité sociale et à l'épanouissement personnel </a:t>
            </a:r>
          </a:p>
        </p:txBody>
      </p:sp>
    </p:spTree>
    <p:extLst>
      <p:ext uri="{BB962C8B-B14F-4D97-AF65-F5344CB8AC3E}">
        <p14:creationId xmlns:p14="http://schemas.microsoft.com/office/powerpoint/2010/main" val="2418962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11396" y="347584"/>
            <a:ext cx="7797622"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l" rtl="0"/>
            <a:r>
              <a:rPr lang="fr-FR" b="0" i="0" u="none" baseline="0" dirty="0"/>
              <a:t>Concept fondamental n</a:t>
            </a:r>
            <a:r>
              <a:rPr lang="fr-FR" b="0" i="0" u="none" baseline="30000" dirty="0"/>
              <a:t>o </a:t>
            </a:r>
            <a:r>
              <a:rPr lang="fr-FR" b="0" i="0" u="none" baseline="0" dirty="0"/>
              <a:t>3 :</a:t>
            </a:r>
            <a:r>
              <a:rPr lang="fr-FR" b="1" i="0" u="none" baseline="0" dirty="0"/>
              <a:t> POUVOIR</a:t>
            </a:r>
            <a:endParaRPr lang="fr-FR" sz="2800" b="1" dirty="0"/>
          </a:p>
        </p:txBody>
      </p:sp>
      <p:sp>
        <p:nvSpPr>
          <p:cNvPr id="5" name="Title 1"/>
          <p:cNvSpPr txBox="1">
            <a:spLocks/>
          </p:cNvSpPr>
          <p:nvPr/>
        </p:nvSpPr>
        <p:spPr>
          <a:xfrm>
            <a:off x="2197226" y="1361656"/>
            <a:ext cx="9393091" cy="1664567"/>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l" rtl="0"/>
            <a:r>
              <a:rPr lang="fr-FR" sz="2800" b="0" i="0" u="none" baseline="0" dirty="0"/>
              <a:t>Le pouvoir peut être réel ou perçu.</a:t>
            </a:r>
          </a:p>
          <a:p>
            <a:pPr algn="r" rtl="0"/>
            <a:endParaRPr lang="fr-FR" sz="1200" i="1" dirty="0"/>
          </a:p>
          <a:p>
            <a:pPr algn="l" rtl="0"/>
            <a:r>
              <a:rPr lang="fr-FR" sz="3200" b="0" i="1" u="none" baseline="0" dirty="0"/>
              <a:t>Quels sont les exemples de différents types de pouvoir ?</a:t>
            </a:r>
          </a:p>
          <a:p>
            <a:endParaRPr lang="fr-FR" sz="2800" dirty="0"/>
          </a:p>
          <a:p>
            <a:endParaRPr lang="fr-FR" sz="2800" dirty="0"/>
          </a:p>
          <a:p>
            <a:pPr marL="285750" indent="-285750" algn="l" rtl="0">
              <a:buFont typeface="Wingdings" charset="0"/>
              <a:buChar char="Ø"/>
            </a:pPr>
            <a:endParaRPr lang="fr-FR" sz="1600" b="1" dirty="0">
              <a:solidFill>
                <a:srgbClr val="000000"/>
              </a:solidFill>
            </a:endParaRPr>
          </a:p>
          <a:p>
            <a:pPr marL="285750" indent="-285750" algn="l" rtl="0">
              <a:buFont typeface="Wingdings" charset="0"/>
              <a:buChar char="Ø"/>
            </a:pPr>
            <a:endParaRPr lang="fr-FR" sz="1600" b="1" dirty="0">
              <a:solidFill>
                <a:srgbClr val="000000"/>
              </a:solidFill>
            </a:endParaRPr>
          </a:p>
        </p:txBody>
      </p:sp>
      <p:sp>
        <p:nvSpPr>
          <p:cNvPr id="3" name="TextBox 2"/>
          <p:cNvSpPr txBox="1"/>
          <p:nvPr/>
        </p:nvSpPr>
        <p:spPr>
          <a:xfrm>
            <a:off x="5802420" y="2799631"/>
            <a:ext cx="4865580" cy="2616101"/>
          </a:xfrm>
          <a:prstGeom prst="rect">
            <a:avLst/>
          </a:prstGeom>
          <a:noFill/>
        </p:spPr>
        <p:txBody>
          <a:bodyPr wrap="square" rtlCol="0">
            <a:spAutoFit/>
          </a:bodyPr>
          <a:lstStyle/>
          <a:p>
            <a:endParaRPr lang="fr-FR" sz="2400" dirty="0">
              <a:solidFill>
                <a:srgbClr val="791E77"/>
              </a:solidFill>
            </a:endParaRPr>
          </a:p>
          <a:p>
            <a:pPr marL="285750" indent="-285750" algn="l" rtl="0">
              <a:buFont typeface="Arial"/>
              <a:buChar char="•"/>
            </a:pPr>
            <a:r>
              <a:rPr lang="fr-FR" sz="2800" b="0" i="0" u="none" baseline="0" dirty="0"/>
              <a:t>Basé sur le genre</a:t>
            </a:r>
          </a:p>
          <a:p>
            <a:pPr marL="285750" indent="-285750" algn="l" rtl="0">
              <a:buFont typeface="Arial"/>
              <a:buChar char="•"/>
            </a:pPr>
            <a:r>
              <a:rPr lang="fr-FR" sz="2800" b="0" i="0" u="none" baseline="0" dirty="0"/>
              <a:t>Basé sur l'âge</a:t>
            </a:r>
          </a:p>
          <a:p>
            <a:pPr marL="285750" indent="-285750" algn="l" rtl="0">
              <a:buFont typeface="Arial"/>
              <a:buChar char="•"/>
            </a:pPr>
            <a:r>
              <a:rPr lang="fr-FR" sz="2800" b="0" i="0" u="none" baseline="0" dirty="0"/>
              <a:t>Basé sur la classe</a:t>
            </a:r>
          </a:p>
          <a:p>
            <a:pPr marL="285750" indent="-285750" algn="l" rtl="0">
              <a:buFont typeface="Arial"/>
              <a:buChar char="•"/>
            </a:pPr>
            <a:r>
              <a:rPr lang="fr-FR" sz="2800" b="0" i="0" u="none" baseline="0" dirty="0"/>
              <a:t>Origine ethnique</a:t>
            </a:r>
          </a:p>
          <a:p>
            <a:pPr marL="285750" indent="-285750" algn="l" rtl="0">
              <a:buFont typeface="Arial"/>
              <a:buChar char="•"/>
            </a:pPr>
            <a:r>
              <a:rPr lang="fr-FR" sz="2800" b="0" i="0" u="none" baseline="0" dirty="0"/>
              <a:t>Religion…</a:t>
            </a:r>
          </a:p>
        </p:txBody>
      </p:sp>
      <p:sp>
        <p:nvSpPr>
          <p:cNvPr id="6" name="TextBox 5"/>
          <p:cNvSpPr txBox="1"/>
          <p:nvPr/>
        </p:nvSpPr>
        <p:spPr>
          <a:xfrm>
            <a:off x="2179964" y="2763967"/>
            <a:ext cx="3622456" cy="3108544"/>
          </a:xfrm>
          <a:prstGeom prst="rect">
            <a:avLst/>
          </a:prstGeom>
          <a:noFill/>
        </p:spPr>
        <p:txBody>
          <a:bodyPr wrap="square" rtlCol="0">
            <a:spAutoFit/>
          </a:bodyPr>
          <a:lstStyle/>
          <a:p>
            <a:endParaRPr lang="fr-FR" sz="2800" dirty="0"/>
          </a:p>
          <a:p>
            <a:pPr algn="l" rtl="0"/>
            <a:r>
              <a:rPr lang="fr-FR" sz="2800" b="0" i="0" u="none" baseline="0"/>
              <a:t>• Physique</a:t>
            </a:r>
          </a:p>
          <a:p>
            <a:pPr algn="l" rtl="0"/>
            <a:r>
              <a:rPr lang="fr-FR" sz="2800" b="0" i="0" u="none" baseline="0"/>
              <a:t>• Économique</a:t>
            </a:r>
          </a:p>
          <a:p>
            <a:pPr algn="l" rtl="0"/>
            <a:r>
              <a:rPr lang="fr-FR" sz="2800" b="0" i="0" u="none" baseline="0"/>
              <a:t>• Politique</a:t>
            </a:r>
          </a:p>
          <a:p>
            <a:pPr algn="l" rtl="0"/>
            <a:r>
              <a:rPr lang="fr-FR" sz="2800" b="0" i="0" u="none" baseline="0"/>
              <a:t>• Social</a:t>
            </a:r>
          </a:p>
          <a:p>
            <a:pPr algn="l" rtl="0"/>
            <a:r>
              <a:rPr lang="fr-FR" sz="2800" b="0" i="0" u="none" baseline="0"/>
              <a:t>• Éducatif…</a:t>
            </a:r>
          </a:p>
          <a:p>
            <a:endParaRPr lang="fr-FR" sz="2800" dirty="0"/>
          </a:p>
        </p:txBody>
      </p:sp>
    </p:spTree>
    <p:extLst>
      <p:ext uri="{BB962C8B-B14F-4D97-AF65-F5344CB8AC3E}">
        <p14:creationId xmlns:p14="http://schemas.microsoft.com/office/powerpoint/2010/main" val="2243838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rtl="0"/>
            <a:r>
              <a:rPr lang="fr-FR" b="0" i="0" u="none" baseline="0"/>
              <a:t>Qu'est-ce que le pouvoir ?</a:t>
            </a:r>
            <a:endParaRPr lang="fr-FR" dirty="0"/>
          </a:p>
        </p:txBody>
      </p:sp>
      <p:sp>
        <p:nvSpPr>
          <p:cNvPr id="3" name="Rounded Rectangle 2"/>
          <p:cNvSpPr/>
          <p:nvPr/>
        </p:nvSpPr>
        <p:spPr>
          <a:xfrm>
            <a:off x="1905000" y="1627642"/>
            <a:ext cx="8382000" cy="2438400"/>
          </a:xfrm>
          <a:prstGeom prst="roundRect">
            <a:avLst>
              <a:gd name="adj" fmla="val 14856"/>
            </a:avLst>
          </a:prstGeom>
          <a:solidFill>
            <a:schemeClr val="bg1">
              <a:lumMod val="75000"/>
            </a:schemeClr>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lnSpc>
                <a:spcPct val="90000"/>
              </a:lnSpc>
            </a:pPr>
            <a:r>
              <a:rPr lang="fr-FR" sz="3800" b="0" i="0" u="none" baseline="0">
                <a:solidFill>
                  <a:schemeClr val="tx1"/>
                </a:solidFill>
                <a:latin typeface="Calibri"/>
                <a:ea typeface="ＭＳ Ｐゴシック" pitchFamily="34" charset="-128"/>
                <a:cs typeface="Calibri"/>
              </a:rPr>
              <a:t>Le pouvoir est la capacité de contrôler les ressources, les opportunités, les privilèges et les processus décisionnels, et d'y accéder.</a:t>
            </a:r>
          </a:p>
        </p:txBody>
      </p:sp>
    </p:spTree>
    <p:extLst>
      <p:ext uri="{BB962C8B-B14F-4D97-AF65-F5344CB8AC3E}">
        <p14:creationId xmlns:p14="http://schemas.microsoft.com/office/powerpoint/2010/main" val="25335218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11396" y="577077"/>
            <a:ext cx="7958104"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l" rtl="0"/>
            <a:r>
              <a:rPr lang="fr-FR" b="0" i="0" u="none" baseline="0" dirty="0"/>
              <a:t>Concept fondamental n</a:t>
            </a:r>
            <a:r>
              <a:rPr lang="fr-FR" b="0" i="0" u="none" baseline="30000" dirty="0"/>
              <a:t>o </a:t>
            </a:r>
            <a:r>
              <a:rPr lang="fr-FR" b="0" i="0" u="none" baseline="0" dirty="0"/>
              <a:t>4 : </a:t>
            </a:r>
            <a:r>
              <a:rPr lang="fr-FR" b="1" i="0" u="none" baseline="0" dirty="0"/>
              <a:t>VIOLENCE</a:t>
            </a:r>
            <a:endParaRPr lang="fr-FR" sz="2800" b="1" dirty="0"/>
          </a:p>
        </p:txBody>
      </p:sp>
      <p:sp>
        <p:nvSpPr>
          <p:cNvPr id="5" name="Title 1"/>
          <p:cNvSpPr txBox="1">
            <a:spLocks/>
          </p:cNvSpPr>
          <p:nvPr/>
        </p:nvSpPr>
        <p:spPr>
          <a:xfrm>
            <a:off x="2461374" y="1442247"/>
            <a:ext cx="7228679" cy="4135001"/>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l" rtl="0">
              <a:buClrTx/>
            </a:pPr>
            <a:endParaRPr lang="fr-FR" sz="2800" dirty="0">
              <a:solidFill>
                <a:schemeClr val="tx1"/>
              </a:solidFill>
            </a:endParaRPr>
          </a:p>
          <a:p>
            <a:pPr marL="457200" indent="-457200" algn="l" rtl="0">
              <a:buFont typeface="Arial"/>
              <a:buChar char="•"/>
            </a:pPr>
            <a:r>
              <a:rPr lang="fr-FR" sz="2800" b="0" i="0" u="none" baseline="0">
                <a:solidFill>
                  <a:schemeClr val="tx1"/>
                </a:solidFill>
              </a:rPr>
              <a:t>Quels sont les exemples de formes de violence ?</a:t>
            </a:r>
          </a:p>
          <a:p>
            <a:pPr marL="457200" indent="-457200" algn="l" rtl="0">
              <a:buFont typeface="Arial"/>
              <a:buChar char="•"/>
            </a:pPr>
            <a:endParaRPr lang="fr-FR" sz="1100" dirty="0">
              <a:solidFill>
                <a:schemeClr val="tx1"/>
              </a:solidFill>
            </a:endParaRPr>
          </a:p>
          <a:p>
            <a:pPr marL="457200" indent="-457200" algn="l" rtl="0">
              <a:buFont typeface="Arial"/>
              <a:buChar char="•"/>
            </a:pPr>
            <a:endParaRPr lang="fr-FR" sz="2800" dirty="0">
              <a:solidFill>
                <a:schemeClr val="tx1"/>
              </a:solidFill>
            </a:endParaRPr>
          </a:p>
          <a:p>
            <a:pPr marL="457200" indent="-457200" algn="l" rtl="0">
              <a:buFont typeface="Arial"/>
              <a:buChar char="•"/>
            </a:pPr>
            <a:endParaRPr lang="fr-FR" sz="2800" dirty="0">
              <a:solidFill>
                <a:schemeClr val="tx1"/>
              </a:solidFill>
            </a:endParaRPr>
          </a:p>
          <a:p>
            <a:pPr marL="457200" indent="-457200" algn="l" rtl="0">
              <a:buFont typeface="Arial"/>
              <a:buChar char="•"/>
            </a:pPr>
            <a:endParaRPr lang="fr-FR" sz="2800" dirty="0">
              <a:solidFill>
                <a:schemeClr val="tx1"/>
              </a:solidFill>
            </a:endParaRPr>
          </a:p>
          <a:p>
            <a:pPr marL="457200" indent="-457200" algn="l" rtl="0">
              <a:buFont typeface="Arial"/>
              <a:buChar char="•"/>
            </a:pPr>
            <a:endParaRPr lang="fr-FR" sz="2800" dirty="0">
              <a:solidFill>
                <a:schemeClr val="tx1"/>
              </a:solidFill>
            </a:endParaRPr>
          </a:p>
          <a:p>
            <a:pPr marL="457200" indent="-457200" algn="l" rtl="0">
              <a:buFont typeface="Arial"/>
              <a:buChar char="•"/>
            </a:pPr>
            <a:r>
              <a:rPr lang="fr-FR" sz="2800" b="0" i="0" u="none" baseline="0">
                <a:solidFill>
                  <a:schemeClr val="tx1"/>
                </a:solidFill>
              </a:rPr>
              <a:t>Importance du concept de </a:t>
            </a:r>
            <a:r>
              <a:rPr lang="fr-FR" sz="2800" b="0" i="1" u="none" baseline="0">
                <a:solidFill>
                  <a:schemeClr val="tx1"/>
                </a:solidFill>
              </a:rPr>
              <a:t>préjudice</a:t>
            </a:r>
          </a:p>
          <a:p>
            <a:pPr marL="457200" indent="-457200" algn="l" rtl="0">
              <a:buFont typeface="Arial"/>
              <a:buChar char="•"/>
            </a:pPr>
            <a:endParaRPr lang="fr-FR" sz="1300" i="1" dirty="0">
              <a:solidFill>
                <a:schemeClr val="tx1"/>
              </a:solidFill>
            </a:endParaRPr>
          </a:p>
          <a:p>
            <a:pPr marL="457200" indent="-457200" algn="l" rtl="0">
              <a:buFont typeface="Arial"/>
              <a:buChar char="•"/>
            </a:pPr>
            <a:r>
              <a:rPr lang="fr-FR" sz="2800" b="0" i="0" u="none" baseline="0">
                <a:solidFill>
                  <a:schemeClr val="tx1"/>
                </a:solidFill>
              </a:rPr>
              <a:t>Comment différentes formes de violence peuvent revêtir une dimension de genre ? </a:t>
            </a:r>
            <a:endParaRPr lang="fr-FR" sz="1600" dirty="0">
              <a:solidFill>
                <a:schemeClr val="tx1"/>
              </a:solidFill>
            </a:endParaRPr>
          </a:p>
        </p:txBody>
      </p:sp>
      <p:sp>
        <p:nvSpPr>
          <p:cNvPr id="2" name="TextBox 1"/>
          <p:cNvSpPr txBox="1"/>
          <p:nvPr/>
        </p:nvSpPr>
        <p:spPr>
          <a:xfrm>
            <a:off x="2911098" y="2448640"/>
            <a:ext cx="7236202" cy="1692771"/>
          </a:xfrm>
          <a:prstGeom prst="rect">
            <a:avLst/>
          </a:prstGeom>
          <a:noFill/>
        </p:spPr>
        <p:txBody>
          <a:bodyPr wrap="square" rtlCol="0">
            <a:spAutoFit/>
          </a:bodyPr>
          <a:lstStyle/>
          <a:p>
            <a:pPr marL="914400" lvl="1" indent="-457200" algn="l" rtl="0">
              <a:buFont typeface="Courier New"/>
              <a:buChar char="o"/>
            </a:pPr>
            <a:r>
              <a:rPr lang="fr-FR" sz="2600" b="0" i="0" u="none" baseline="0" dirty="0"/>
              <a:t>Physique, sexuelle, émotionnelle, psychologique, sociale, économique, privation de ressources ou d'opportunités…</a:t>
            </a:r>
          </a:p>
          <a:p>
            <a:pPr marL="914400" lvl="1" indent="-457200" algn="l" rtl="0">
              <a:buFont typeface="Courier New"/>
              <a:buChar char="o"/>
            </a:pPr>
            <a:endParaRPr lang="fr-FR" sz="2600" dirty="0"/>
          </a:p>
        </p:txBody>
      </p:sp>
    </p:spTree>
    <p:extLst>
      <p:ext uri="{BB962C8B-B14F-4D97-AF65-F5344CB8AC3E}">
        <p14:creationId xmlns:p14="http://schemas.microsoft.com/office/powerpoint/2010/main" val="2602534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990505212A941499BC37C9CAE0613AF" ma:contentTypeVersion="12" ma:contentTypeDescription="Create a new document." ma:contentTypeScope="" ma:versionID="76b3cf64d354648e93f2b9d26dfcce3c">
  <xsd:schema xmlns:xsd="http://www.w3.org/2001/XMLSchema" xmlns:xs="http://www.w3.org/2001/XMLSchema" xmlns:p="http://schemas.microsoft.com/office/2006/metadata/properties" xmlns:ns2="977a04dd-e1a2-4c1e-9372-ad60659cd6c9" xmlns:ns3="a05f84db-31af-4a86-8a41-3bb270e4e5e7" targetNamespace="http://schemas.microsoft.com/office/2006/metadata/properties" ma:root="true" ma:fieldsID="74b67ade5fdd801c63bc8eb024013fb9" ns2:_="" ns3:_="">
    <xsd:import namespace="977a04dd-e1a2-4c1e-9372-ad60659cd6c9"/>
    <xsd:import namespace="a05f84db-31af-4a86-8a41-3bb270e4e5e7"/>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7a04dd-e1a2-4c1e-9372-ad60659cd6c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05f84db-31af-4a86-8a41-3bb270e4e5e7"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25EA2FD-4E6D-46B7-B92C-E939F347A2FB}"/>
</file>

<file path=customXml/itemProps2.xml><?xml version="1.0" encoding="utf-8"?>
<ds:datastoreItem xmlns:ds="http://schemas.openxmlformats.org/officeDocument/2006/customXml" ds:itemID="{07D3A8F1-DB87-4F89-9E11-7E846880452C}"/>
</file>

<file path=customXml/itemProps3.xml><?xml version="1.0" encoding="utf-8"?>
<ds:datastoreItem xmlns:ds="http://schemas.openxmlformats.org/officeDocument/2006/customXml" ds:itemID="{9593C2D8-352A-441B-A565-E55C0C80B802}"/>
</file>

<file path=docProps/app.xml><?xml version="1.0" encoding="utf-8"?>
<Properties xmlns="http://schemas.openxmlformats.org/officeDocument/2006/extended-properties" xmlns:vt="http://schemas.openxmlformats.org/officeDocument/2006/docPropsVTypes">
  <TotalTime>727</TotalTime>
  <Words>3878</Words>
  <Application>Microsoft Office PowerPoint</Application>
  <PresentationFormat>Widescreen</PresentationFormat>
  <Paragraphs>375</Paragraphs>
  <Slides>56</Slides>
  <Notes>14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56</vt:i4>
      </vt:variant>
    </vt:vector>
  </HeadingPairs>
  <TitlesOfParts>
    <vt:vector size="66" baseType="lpstr">
      <vt:lpstr>Arial</vt:lpstr>
      <vt:lpstr>Calibri</vt:lpstr>
      <vt:lpstr>Calibri Light</vt:lpstr>
      <vt:lpstr>Cambria</vt:lpstr>
      <vt:lpstr>Courier New</vt:lpstr>
      <vt:lpstr>Univers-CondensedBold</vt:lpstr>
      <vt:lpstr>Univers-CondensedLight</vt:lpstr>
      <vt:lpstr>Wingdings</vt:lpstr>
      <vt:lpstr>Wingdings 2</vt:lpstr>
      <vt:lpstr>Office Theme</vt:lpstr>
      <vt:lpstr>Concepts fondamentaux de la violence basée sur le genre (VBG) et les référencements</vt:lpstr>
      <vt:lpstr>PowerPoint Presentation</vt:lpstr>
      <vt:lpstr>PowerPoint Presentation</vt:lpstr>
      <vt:lpstr>PowerPoint Presentation</vt:lpstr>
      <vt:lpstr>Concept fondamental no 2 : DROITS HUMAINS</vt:lpstr>
      <vt:lpstr>La VBG enfreint les droits à :</vt:lpstr>
      <vt:lpstr>PowerPoint Presentation</vt:lpstr>
      <vt:lpstr>Qu'est-ce que le pouvoir ?</vt:lpstr>
      <vt:lpstr>PowerPoint Presentation</vt:lpstr>
      <vt:lpstr>PowerPoint Presentation</vt:lpstr>
      <vt:lpstr>PowerPoint Presentation</vt:lpstr>
      <vt:lpstr>PowerPoint Presentation</vt:lpstr>
      <vt:lpstr>Pourquoi la VBG existe-t-elle ?</vt:lpstr>
      <vt:lpstr>Conséquences de la VBG</vt:lpstr>
      <vt:lpstr>Causes profondes et facteurs contributifs de la VBG :</vt:lpstr>
      <vt:lpstr>Conséquences de la VBG :</vt:lpstr>
      <vt:lpstr>PowerPoint Presentation</vt:lpstr>
      <vt:lpstr>PowerPoint Presentation</vt:lpstr>
      <vt:lpstr>PowerPoint Presentation</vt:lpstr>
      <vt:lpstr>VBG et VCFF, suite</vt:lpstr>
      <vt:lpstr>Les enfants et la VBG</vt:lpstr>
      <vt:lpstr>Les garçons et la violence</vt:lpstr>
      <vt:lpstr>Les filles et la violence</vt:lpstr>
      <vt:lpstr>PowerPoint Presentation</vt:lpstr>
      <vt:lpstr>Synthèse de la VBG :</vt:lpstr>
      <vt:lpstr>Comment soutenir les survivant(e)s de VBG qui se confient à vous et les orienter en toute sécurité vers les services spécialisés  </vt:lpstr>
      <vt:lpstr>PowerPoint Presentation</vt:lpstr>
      <vt:lpstr>Les rôles et responsabilités clés des non-spécialistes de la VBG</vt:lpstr>
      <vt:lpstr>Les rôles et responsabilités clés des spécialistes de la VBG</vt:lpstr>
      <vt:lpstr>Les points à retenir et les bonnes pratiques</vt:lpstr>
      <vt:lpstr>Adoptez une approche axée sur les survivant(e)s : principes clés</vt:lpstr>
      <vt:lpstr>PowerPoint Presentation</vt:lpstr>
      <vt:lpstr>Exercice : Réseau de référencement de VBG</vt:lpstr>
      <vt:lpstr>Questions clés et discussion </vt:lpstr>
      <vt:lpstr>Du point de vue d’un(e) survivant(e), quelles sont les RISQUES liés à la sollicitation d’une aide ?  </vt:lpstr>
      <vt:lpstr>Du point de vue d’un(e) survivant(e), quelles sont les BIENFAITS liés à la sollicitation d’une aide ?  </vt:lpstr>
      <vt:lpstr>Que sont les référencements ?</vt:lpstr>
      <vt:lpstr>Qu'est-ce qu'un « système de référencement » ?</vt:lpstr>
      <vt:lpstr>PowerPoint Presentation</vt:lpstr>
      <vt:lpstr>PowerPoint Presentation</vt:lpstr>
      <vt:lpstr>PowerPoint Presentation</vt:lpstr>
      <vt:lpstr>Les orientations dans différentes situations</vt:lpstr>
      <vt:lpstr>Les révélations dans le cadre d’une discussion privée</vt:lpstr>
      <vt:lpstr>Consentement pour orienter un(e) survivant(e)</vt:lpstr>
      <vt:lpstr>Les divulgations dans le cadre d’un groupe</vt:lpstr>
      <vt:lpstr>Que dois-je faire si « j’entends » parler d’un incident de VBG par une personne autre que les survivant(e)s eux-mêmes ?</vt:lpstr>
      <vt:lpstr>Existe-t-il un(e) spécialiste/un système de référencement VBG disponible ?</vt:lpstr>
      <vt:lpstr>Qu’est-ce que je devrais préparer pour faire une orientation ?</vt:lpstr>
      <vt:lpstr>Qu’est-ce que je devrais préparer pour faire une orientation ?</vt:lpstr>
      <vt:lpstr>Comment préparer </vt:lpstr>
      <vt:lpstr>PowerPoint Presentation</vt:lpstr>
      <vt:lpstr>Remplissez la feuille d’information</vt:lpstr>
      <vt:lpstr>Pratiquer une approche axée sur les survivant(e)s</vt:lpstr>
      <vt:lpstr>Compte rendu</vt:lpstr>
      <vt:lpstr>À faire et à éviter</vt:lpstr>
      <vt:lpstr>Questions ?   </vt:lpstr>
    </vt:vector>
  </TitlesOfParts>
  <Company>IOM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ONE: What is gender-based violence? </dc:title>
  <dc:creator>IZQUIERDO Jessica</dc:creator>
  <cp:lastModifiedBy>Viktoria Lovrics</cp:lastModifiedBy>
  <cp:revision>116</cp:revision>
  <dcterms:created xsi:type="dcterms:W3CDTF">2016-07-08T13:08:24Z</dcterms:created>
  <dcterms:modified xsi:type="dcterms:W3CDTF">2020-03-05T16:33:17Z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0x0101008990505212A941499BC37C9CAE0613AF</vt:lpwstr>
  </property>
</Properties>
</file>