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3" r:id="rId3"/>
    <p:sldId id="264" r:id="rId4"/>
    <p:sldId id="266" r:id="rId5"/>
    <p:sldId id="265" r:id="rId6"/>
    <p:sldId id="269" r:id="rId7"/>
    <p:sldId id="319" r:id="rId8"/>
    <p:sldId id="291" r:id="rId9"/>
    <p:sldId id="296" r:id="rId10"/>
    <p:sldId id="318" r:id="rId11"/>
    <p:sldId id="268" r:id="rId12"/>
    <p:sldId id="274" r:id="rId13"/>
    <p:sldId id="272" r:id="rId14"/>
    <p:sldId id="289" r:id="rId15"/>
    <p:sldId id="316" r:id="rId16"/>
    <p:sldId id="309" r:id="rId17"/>
    <p:sldId id="320" r:id="rId18"/>
    <p:sldId id="317" r:id="rId19"/>
    <p:sldId id="30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91" autoAdjust="0"/>
    <p:restoredTop sz="60082" autoAdjust="0"/>
  </p:normalViewPr>
  <p:slideViewPr>
    <p:cSldViewPr>
      <p:cViewPr varScale="1">
        <p:scale>
          <a:sx n="61" d="100"/>
          <a:sy n="61" d="100"/>
        </p:scale>
        <p:origin x="1224" y="72"/>
      </p:cViewPr>
      <p:guideLst>
        <p:guide orient="horz" pos="2160"/>
        <p:guide pos="2880"/>
      </p:guideLst>
    </p:cSldViewPr>
  </p:slideViewPr>
  <p:notesTextViewPr>
    <p:cViewPr>
      <p:scale>
        <a:sx n="1" d="1"/>
        <a:sy n="1" d="1"/>
      </p:scale>
      <p:origin x="0" y="0"/>
    </p:cViewPr>
  </p:notesTextViewPr>
  <p:sorterViewPr>
    <p:cViewPr varScale="1">
      <p:scale>
        <a:sx n="1" d="1"/>
        <a:sy n="1" d="1"/>
      </p:scale>
      <p:origin x="0" y="-22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817AB-40E2-4D90-A965-FEA0EFD072FD}" type="doc">
      <dgm:prSet loTypeId="urn:microsoft.com/office/officeart/2005/8/layout/hProcess9" loCatId="process" qsTypeId="urn:microsoft.com/office/officeart/2005/8/quickstyle/simple1" qsCatId="simple" csTypeId="urn:microsoft.com/office/officeart/2005/8/colors/accent1_2" csCatId="accent1" phldr="1"/>
      <dgm:spPr/>
    </dgm:pt>
    <dgm:pt modelId="{0DADE840-E1C5-4DAC-9458-2C75564B3370}">
      <dgm:prSet phldrT="[Text]"/>
      <dgm:spPr>
        <a:solidFill>
          <a:schemeClr val="accent6">
            <a:lumMod val="75000"/>
          </a:schemeClr>
        </a:solidFill>
      </dgm:spPr>
      <dgm:t>
        <a:bodyPr/>
        <a:lstStyle/>
        <a:p>
          <a:r>
            <a:rPr lang="en-US" dirty="0" smtClean="0"/>
            <a:t>Activation</a:t>
          </a:r>
          <a:endParaRPr lang="en-US" dirty="0"/>
        </a:p>
      </dgm:t>
    </dgm:pt>
    <dgm:pt modelId="{64071059-48E8-4867-80AB-D8BFC88A25D2}" type="parTrans" cxnId="{89EEC881-F15C-4000-BCE9-F9674EDCADAA}">
      <dgm:prSet/>
      <dgm:spPr/>
      <dgm:t>
        <a:bodyPr/>
        <a:lstStyle/>
        <a:p>
          <a:endParaRPr lang="en-US"/>
        </a:p>
      </dgm:t>
    </dgm:pt>
    <dgm:pt modelId="{51F42204-CEE4-4B7D-A962-E275CD8AD914}" type="sibTrans" cxnId="{89EEC881-F15C-4000-BCE9-F9674EDCADAA}">
      <dgm:prSet/>
      <dgm:spPr/>
      <dgm:t>
        <a:bodyPr/>
        <a:lstStyle/>
        <a:p>
          <a:endParaRPr lang="en-US"/>
        </a:p>
      </dgm:t>
    </dgm:pt>
    <dgm:pt modelId="{3317E57A-8B1B-447A-863E-2DCE6CF831B8}">
      <dgm:prSet phldrT="[Text]"/>
      <dgm:spPr>
        <a:solidFill>
          <a:srgbClr val="73B25A"/>
        </a:solidFill>
      </dgm:spPr>
      <dgm:t>
        <a:bodyPr/>
        <a:lstStyle/>
        <a:p>
          <a:r>
            <a:rPr lang="en-US" dirty="0" smtClean="0"/>
            <a:t>Activated</a:t>
          </a:r>
          <a:endParaRPr lang="en-US" dirty="0"/>
        </a:p>
      </dgm:t>
    </dgm:pt>
    <dgm:pt modelId="{E9A889B5-FD62-40BD-81BB-890994E5F611}" type="parTrans" cxnId="{1008B086-124A-4CB9-87C1-6A395F8CD199}">
      <dgm:prSet/>
      <dgm:spPr/>
      <dgm:t>
        <a:bodyPr/>
        <a:lstStyle/>
        <a:p>
          <a:endParaRPr lang="en-US"/>
        </a:p>
      </dgm:t>
    </dgm:pt>
    <dgm:pt modelId="{407928B7-65E5-4967-BE2E-3CAE26505CF4}" type="sibTrans" cxnId="{1008B086-124A-4CB9-87C1-6A395F8CD199}">
      <dgm:prSet/>
      <dgm:spPr/>
      <dgm:t>
        <a:bodyPr/>
        <a:lstStyle/>
        <a:p>
          <a:endParaRPr lang="en-US"/>
        </a:p>
      </dgm:t>
    </dgm:pt>
    <dgm:pt modelId="{863FD4B9-0B7D-4CD8-AEF0-9B7FE2DD4B2D}">
      <dgm:prSet phldrT="[Text]"/>
      <dgm:spPr>
        <a:solidFill>
          <a:srgbClr val="C02A1A"/>
        </a:solidFill>
      </dgm:spPr>
      <dgm:t>
        <a:bodyPr/>
        <a:lstStyle/>
        <a:p>
          <a:r>
            <a:rPr lang="en-US" dirty="0" smtClean="0"/>
            <a:t>Deactivated</a:t>
          </a:r>
          <a:endParaRPr lang="en-US" dirty="0"/>
        </a:p>
      </dgm:t>
    </dgm:pt>
    <dgm:pt modelId="{ABF1D34F-5C56-4CDB-8091-E9CF8FAA7A74}" type="parTrans" cxnId="{A249E6E0-8A95-4CCE-8BDE-499744264411}">
      <dgm:prSet/>
      <dgm:spPr/>
      <dgm:t>
        <a:bodyPr/>
        <a:lstStyle/>
        <a:p>
          <a:endParaRPr lang="en-US"/>
        </a:p>
      </dgm:t>
    </dgm:pt>
    <dgm:pt modelId="{F1EC3837-463A-4FEA-B6EB-32350EDFBAA6}" type="sibTrans" cxnId="{A249E6E0-8A95-4CCE-8BDE-499744264411}">
      <dgm:prSet/>
      <dgm:spPr/>
      <dgm:t>
        <a:bodyPr/>
        <a:lstStyle/>
        <a:p>
          <a:endParaRPr lang="en-US"/>
        </a:p>
      </dgm:t>
    </dgm:pt>
    <dgm:pt modelId="{13BB8056-BA05-41B6-B28D-A34B5D9A61B7}" type="pres">
      <dgm:prSet presAssocID="{B46817AB-40E2-4D90-A965-FEA0EFD072FD}" presName="CompostProcess" presStyleCnt="0">
        <dgm:presLayoutVars>
          <dgm:dir/>
          <dgm:resizeHandles val="exact"/>
        </dgm:presLayoutVars>
      </dgm:prSet>
      <dgm:spPr/>
    </dgm:pt>
    <dgm:pt modelId="{4C8C3896-D9FF-496F-9F95-6CFA14DA9D9C}" type="pres">
      <dgm:prSet presAssocID="{B46817AB-40E2-4D90-A965-FEA0EFD072FD}" presName="arrow" presStyleLbl="bgShp" presStyleIdx="0" presStyleCnt="1"/>
      <dgm:spPr/>
    </dgm:pt>
    <dgm:pt modelId="{915BB5FA-66E9-457A-8646-E314F89F2280}" type="pres">
      <dgm:prSet presAssocID="{B46817AB-40E2-4D90-A965-FEA0EFD072FD}" presName="linearProcess" presStyleCnt="0"/>
      <dgm:spPr/>
    </dgm:pt>
    <dgm:pt modelId="{93077AE1-47C0-4D03-9EA3-CCCF4409C11D}" type="pres">
      <dgm:prSet presAssocID="{0DADE840-E1C5-4DAC-9458-2C75564B3370}" presName="textNode" presStyleLbl="node1" presStyleIdx="0" presStyleCnt="3">
        <dgm:presLayoutVars>
          <dgm:bulletEnabled val="1"/>
        </dgm:presLayoutVars>
      </dgm:prSet>
      <dgm:spPr/>
      <dgm:t>
        <a:bodyPr/>
        <a:lstStyle/>
        <a:p>
          <a:endParaRPr lang="en-US"/>
        </a:p>
      </dgm:t>
    </dgm:pt>
    <dgm:pt modelId="{3A692487-F55F-4C85-86C8-F363B5D66B7C}" type="pres">
      <dgm:prSet presAssocID="{51F42204-CEE4-4B7D-A962-E275CD8AD914}" presName="sibTrans" presStyleCnt="0"/>
      <dgm:spPr/>
    </dgm:pt>
    <dgm:pt modelId="{546AED41-CCD9-46D2-80BA-E2CB9A3A7A69}" type="pres">
      <dgm:prSet presAssocID="{3317E57A-8B1B-447A-863E-2DCE6CF831B8}" presName="textNode" presStyleLbl="node1" presStyleIdx="1" presStyleCnt="3">
        <dgm:presLayoutVars>
          <dgm:bulletEnabled val="1"/>
        </dgm:presLayoutVars>
      </dgm:prSet>
      <dgm:spPr/>
      <dgm:t>
        <a:bodyPr/>
        <a:lstStyle/>
        <a:p>
          <a:endParaRPr lang="en-US"/>
        </a:p>
      </dgm:t>
    </dgm:pt>
    <dgm:pt modelId="{56CB70B5-477B-41B8-9C06-EF919D3FFBD5}" type="pres">
      <dgm:prSet presAssocID="{407928B7-65E5-4967-BE2E-3CAE26505CF4}" presName="sibTrans" presStyleCnt="0"/>
      <dgm:spPr/>
    </dgm:pt>
    <dgm:pt modelId="{32D31AF8-8483-462D-8DC8-FD1D6FA80558}" type="pres">
      <dgm:prSet presAssocID="{863FD4B9-0B7D-4CD8-AEF0-9B7FE2DD4B2D}" presName="textNode" presStyleLbl="node1" presStyleIdx="2" presStyleCnt="3">
        <dgm:presLayoutVars>
          <dgm:bulletEnabled val="1"/>
        </dgm:presLayoutVars>
      </dgm:prSet>
      <dgm:spPr/>
      <dgm:t>
        <a:bodyPr/>
        <a:lstStyle/>
        <a:p>
          <a:endParaRPr lang="en-US"/>
        </a:p>
      </dgm:t>
    </dgm:pt>
  </dgm:ptLst>
  <dgm:cxnLst>
    <dgm:cxn modelId="{15D26572-E426-5841-B696-960E59AE81B4}" type="presOf" srcId="{B46817AB-40E2-4D90-A965-FEA0EFD072FD}" destId="{13BB8056-BA05-41B6-B28D-A34B5D9A61B7}" srcOrd="0" destOrd="0" presId="urn:microsoft.com/office/officeart/2005/8/layout/hProcess9"/>
    <dgm:cxn modelId="{1008B086-124A-4CB9-87C1-6A395F8CD199}" srcId="{B46817AB-40E2-4D90-A965-FEA0EFD072FD}" destId="{3317E57A-8B1B-447A-863E-2DCE6CF831B8}" srcOrd="1" destOrd="0" parTransId="{E9A889B5-FD62-40BD-81BB-890994E5F611}" sibTransId="{407928B7-65E5-4967-BE2E-3CAE26505CF4}"/>
    <dgm:cxn modelId="{7DB1D710-3649-954C-8122-AE9BD80E3990}" type="presOf" srcId="{0DADE840-E1C5-4DAC-9458-2C75564B3370}" destId="{93077AE1-47C0-4D03-9EA3-CCCF4409C11D}" srcOrd="0" destOrd="0" presId="urn:microsoft.com/office/officeart/2005/8/layout/hProcess9"/>
    <dgm:cxn modelId="{988825FC-D62F-C647-9FC6-AF0287E77E63}" type="presOf" srcId="{3317E57A-8B1B-447A-863E-2DCE6CF831B8}" destId="{546AED41-CCD9-46D2-80BA-E2CB9A3A7A69}" srcOrd="0" destOrd="0" presId="urn:microsoft.com/office/officeart/2005/8/layout/hProcess9"/>
    <dgm:cxn modelId="{89EEC881-F15C-4000-BCE9-F9674EDCADAA}" srcId="{B46817AB-40E2-4D90-A965-FEA0EFD072FD}" destId="{0DADE840-E1C5-4DAC-9458-2C75564B3370}" srcOrd="0" destOrd="0" parTransId="{64071059-48E8-4867-80AB-D8BFC88A25D2}" sibTransId="{51F42204-CEE4-4B7D-A962-E275CD8AD914}"/>
    <dgm:cxn modelId="{A249E6E0-8A95-4CCE-8BDE-499744264411}" srcId="{B46817AB-40E2-4D90-A965-FEA0EFD072FD}" destId="{863FD4B9-0B7D-4CD8-AEF0-9B7FE2DD4B2D}" srcOrd="2" destOrd="0" parTransId="{ABF1D34F-5C56-4CDB-8091-E9CF8FAA7A74}" sibTransId="{F1EC3837-463A-4FEA-B6EB-32350EDFBAA6}"/>
    <dgm:cxn modelId="{7FA764F4-8266-F242-8DAB-3DE645BB5499}" type="presOf" srcId="{863FD4B9-0B7D-4CD8-AEF0-9B7FE2DD4B2D}" destId="{32D31AF8-8483-462D-8DC8-FD1D6FA80558}" srcOrd="0" destOrd="0" presId="urn:microsoft.com/office/officeart/2005/8/layout/hProcess9"/>
    <dgm:cxn modelId="{29ECC36E-22FA-5A44-85F9-74CE53735925}" type="presParOf" srcId="{13BB8056-BA05-41B6-B28D-A34B5D9A61B7}" destId="{4C8C3896-D9FF-496F-9F95-6CFA14DA9D9C}" srcOrd="0" destOrd="0" presId="urn:microsoft.com/office/officeart/2005/8/layout/hProcess9"/>
    <dgm:cxn modelId="{3C431988-4FDE-7F42-AB31-85B934F1FAE1}" type="presParOf" srcId="{13BB8056-BA05-41B6-B28D-A34B5D9A61B7}" destId="{915BB5FA-66E9-457A-8646-E314F89F2280}" srcOrd="1" destOrd="0" presId="urn:microsoft.com/office/officeart/2005/8/layout/hProcess9"/>
    <dgm:cxn modelId="{1B7702F4-7509-BD40-9A2B-2532278CC69D}" type="presParOf" srcId="{915BB5FA-66E9-457A-8646-E314F89F2280}" destId="{93077AE1-47C0-4D03-9EA3-CCCF4409C11D}" srcOrd="0" destOrd="0" presId="urn:microsoft.com/office/officeart/2005/8/layout/hProcess9"/>
    <dgm:cxn modelId="{1AE9F482-AE9F-5A4C-8420-5257BA826903}" type="presParOf" srcId="{915BB5FA-66E9-457A-8646-E314F89F2280}" destId="{3A692487-F55F-4C85-86C8-F363B5D66B7C}" srcOrd="1" destOrd="0" presId="urn:microsoft.com/office/officeart/2005/8/layout/hProcess9"/>
    <dgm:cxn modelId="{D52353A2-E0A3-AD40-BEA3-4F397BE48841}" type="presParOf" srcId="{915BB5FA-66E9-457A-8646-E314F89F2280}" destId="{546AED41-CCD9-46D2-80BA-E2CB9A3A7A69}" srcOrd="2" destOrd="0" presId="urn:microsoft.com/office/officeart/2005/8/layout/hProcess9"/>
    <dgm:cxn modelId="{CC92D9B2-EB7B-F14D-AAD9-939146EC58AA}" type="presParOf" srcId="{915BB5FA-66E9-457A-8646-E314F89F2280}" destId="{56CB70B5-477B-41B8-9C06-EF919D3FFBD5}" srcOrd="3" destOrd="0" presId="urn:microsoft.com/office/officeart/2005/8/layout/hProcess9"/>
    <dgm:cxn modelId="{ADD34F8B-ADFC-5242-A347-5E7BBB665475}" type="presParOf" srcId="{915BB5FA-66E9-457A-8646-E314F89F2280}" destId="{32D31AF8-8483-462D-8DC8-FD1D6FA8055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15F2A9-C966-DB47-89B7-7A373631FA6B}"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5401C56E-8EE9-8144-8DC9-F41DC7C079D0}">
      <dgm:prSet phldrT="[Text]"/>
      <dgm:spPr/>
      <dgm:t>
        <a:bodyPr/>
        <a:lstStyle/>
        <a:p>
          <a:r>
            <a:rPr lang="en-US" dirty="0" smtClean="0"/>
            <a:t>1</a:t>
          </a:r>
          <a:endParaRPr lang="en-US" dirty="0"/>
        </a:p>
      </dgm:t>
    </dgm:pt>
    <dgm:pt modelId="{D92BAEEF-1BD4-9942-A292-F0A6A4400387}" type="parTrans" cxnId="{DB48169E-120F-AF41-8C28-4B7BA9397813}">
      <dgm:prSet/>
      <dgm:spPr/>
      <dgm:t>
        <a:bodyPr/>
        <a:lstStyle/>
        <a:p>
          <a:endParaRPr lang="en-US"/>
        </a:p>
      </dgm:t>
    </dgm:pt>
    <dgm:pt modelId="{5943A0E7-2E1D-7D43-A5A3-F0BA2BD7E87A}" type="sibTrans" cxnId="{DB48169E-120F-AF41-8C28-4B7BA9397813}">
      <dgm:prSet/>
      <dgm:spPr/>
      <dgm:t>
        <a:bodyPr/>
        <a:lstStyle/>
        <a:p>
          <a:endParaRPr lang="en-US"/>
        </a:p>
      </dgm:t>
    </dgm:pt>
    <dgm:pt modelId="{97EEC09A-98DA-C146-947C-8D5A58720F28}">
      <dgm:prSet phldrT="[Text]"/>
      <dgm:spPr/>
      <dgm:t>
        <a:bodyPr/>
        <a:lstStyle/>
        <a:p>
          <a:r>
            <a:rPr lang="en-US" dirty="0" smtClean="0"/>
            <a:t>SUPPORTING SERVICE DELIVERY</a:t>
          </a:r>
          <a:endParaRPr lang="en-US" dirty="0"/>
        </a:p>
      </dgm:t>
    </dgm:pt>
    <dgm:pt modelId="{7252200C-CA8A-AF4A-806B-7C3D1E5F1C1C}" type="parTrans" cxnId="{92FB2A88-E703-A04A-BCD4-51A3C2FBC951}">
      <dgm:prSet/>
      <dgm:spPr/>
      <dgm:t>
        <a:bodyPr/>
        <a:lstStyle/>
        <a:p>
          <a:endParaRPr lang="en-US"/>
        </a:p>
      </dgm:t>
    </dgm:pt>
    <dgm:pt modelId="{0546BD7A-7894-BC41-A3CE-0F9D5F82CEBA}" type="sibTrans" cxnId="{92FB2A88-E703-A04A-BCD4-51A3C2FBC951}">
      <dgm:prSet/>
      <dgm:spPr/>
      <dgm:t>
        <a:bodyPr/>
        <a:lstStyle/>
        <a:p>
          <a:endParaRPr lang="en-US"/>
        </a:p>
      </dgm:t>
    </dgm:pt>
    <dgm:pt modelId="{2547F0E3-8074-2B4D-80CC-3655729A9E3C}">
      <dgm:prSet phldrT="[Text]"/>
      <dgm:spPr/>
      <dgm:t>
        <a:bodyPr/>
        <a:lstStyle/>
        <a:p>
          <a:r>
            <a:rPr lang="en-US" dirty="0" smtClean="0"/>
            <a:t>5. </a:t>
          </a:r>
          <a:endParaRPr lang="en-US" dirty="0"/>
        </a:p>
      </dgm:t>
    </dgm:pt>
    <dgm:pt modelId="{9CED8E60-DDDF-4A49-B035-6920EFBA42B2}" type="parTrans" cxnId="{A7B4A71B-35DC-9B41-9E69-5DA2D121378F}">
      <dgm:prSet/>
      <dgm:spPr/>
      <dgm:t>
        <a:bodyPr/>
        <a:lstStyle/>
        <a:p>
          <a:endParaRPr lang="en-US"/>
        </a:p>
      </dgm:t>
    </dgm:pt>
    <dgm:pt modelId="{4CEB6A3E-52CA-F745-8995-F115D733A6AA}" type="sibTrans" cxnId="{A7B4A71B-35DC-9B41-9E69-5DA2D121378F}">
      <dgm:prSet/>
      <dgm:spPr/>
      <dgm:t>
        <a:bodyPr/>
        <a:lstStyle/>
        <a:p>
          <a:endParaRPr lang="en-US"/>
        </a:p>
      </dgm:t>
    </dgm:pt>
    <dgm:pt modelId="{8EB2A0EB-BA84-1B4E-8053-5EA3260FFEED}">
      <dgm:prSet phldrT="[Text]"/>
      <dgm:spPr/>
      <dgm:t>
        <a:bodyPr/>
        <a:lstStyle/>
        <a:p>
          <a:r>
            <a:rPr lang="en-US" dirty="0" smtClean="0"/>
            <a:t>6</a:t>
          </a:r>
          <a:endParaRPr lang="en-US" dirty="0"/>
        </a:p>
      </dgm:t>
    </dgm:pt>
    <dgm:pt modelId="{0C355798-B091-7C4B-B755-4043DFA8723E}" type="parTrans" cxnId="{863D2DAE-94FA-4743-9481-7F773AB367D3}">
      <dgm:prSet/>
      <dgm:spPr/>
      <dgm:t>
        <a:bodyPr/>
        <a:lstStyle/>
        <a:p>
          <a:endParaRPr lang="en-US"/>
        </a:p>
      </dgm:t>
    </dgm:pt>
    <dgm:pt modelId="{9432DEFE-0E3A-AC46-A32A-0C828343150B}" type="sibTrans" cxnId="{863D2DAE-94FA-4743-9481-7F773AB367D3}">
      <dgm:prSet/>
      <dgm:spPr/>
      <dgm:t>
        <a:bodyPr/>
        <a:lstStyle/>
        <a:p>
          <a:endParaRPr lang="en-US"/>
        </a:p>
      </dgm:t>
    </dgm:pt>
    <dgm:pt modelId="{AEC6EB5C-6B34-9741-975D-89F05F168E1C}">
      <dgm:prSet phldrT="[Text]"/>
      <dgm:spPr/>
      <dgm:t>
        <a:bodyPr/>
        <a:lstStyle/>
        <a:p>
          <a:r>
            <a:rPr lang="en-US" dirty="0" smtClean="0"/>
            <a:t> CONTINGENCY PLANNING/PREPAREDNESS/CAPACITY BUILDING</a:t>
          </a:r>
          <a:endParaRPr lang="en-US" dirty="0"/>
        </a:p>
      </dgm:t>
    </dgm:pt>
    <dgm:pt modelId="{0E509CBE-2DE4-D345-9E60-91C6F74434CE}" type="parTrans" cxnId="{22FD4B71-A97F-B240-A608-9CD177B8EE4B}">
      <dgm:prSet/>
      <dgm:spPr/>
      <dgm:t>
        <a:bodyPr/>
        <a:lstStyle/>
        <a:p>
          <a:endParaRPr lang="en-US"/>
        </a:p>
      </dgm:t>
    </dgm:pt>
    <dgm:pt modelId="{F796DBFC-E2A4-0544-B848-7066753880EA}" type="sibTrans" cxnId="{22FD4B71-A97F-B240-A608-9CD177B8EE4B}">
      <dgm:prSet/>
      <dgm:spPr/>
      <dgm:t>
        <a:bodyPr/>
        <a:lstStyle/>
        <a:p>
          <a:endParaRPr lang="en-US"/>
        </a:p>
      </dgm:t>
    </dgm:pt>
    <dgm:pt modelId="{72979D73-9747-E946-A226-D36D48AF4D61}">
      <dgm:prSet/>
      <dgm:spPr/>
      <dgm:t>
        <a:bodyPr/>
        <a:lstStyle/>
        <a:p>
          <a:r>
            <a:rPr lang="en-US" dirty="0" smtClean="0"/>
            <a:t>2</a:t>
          </a:r>
          <a:endParaRPr lang="en-US" dirty="0"/>
        </a:p>
      </dgm:t>
    </dgm:pt>
    <dgm:pt modelId="{A15E74B9-B7EE-3748-967E-874E2F35967E}" type="parTrans" cxnId="{96DDD701-2845-D040-9A65-D5087F060DC6}">
      <dgm:prSet/>
      <dgm:spPr/>
      <dgm:t>
        <a:bodyPr/>
        <a:lstStyle/>
        <a:p>
          <a:endParaRPr lang="en-US"/>
        </a:p>
      </dgm:t>
    </dgm:pt>
    <dgm:pt modelId="{BF439C84-3412-0840-95A2-7E73CA20964F}" type="sibTrans" cxnId="{96DDD701-2845-D040-9A65-D5087F060DC6}">
      <dgm:prSet/>
      <dgm:spPr/>
      <dgm:t>
        <a:bodyPr/>
        <a:lstStyle/>
        <a:p>
          <a:endParaRPr lang="en-US"/>
        </a:p>
      </dgm:t>
    </dgm:pt>
    <dgm:pt modelId="{55B07997-8FAC-264C-AC81-E2B1F2ED41DF}">
      <dgm:prSet/>
      <dgm:spPr/>
      <dgm:t>
        <a:bodyPr/>
        <a:lstStyle/>
        <a:p>
          <a:r>
            <a:rPr lang="en-US" dirty="0" smtClean="0"/>
            <a:t>3</a:t>
          </a:r>
          <a:endParaRPr lang="en-US" dirty="0"/>
        </a:p>
      </dgm:t>
    </dgm:pt>
    <dgm:pt modelId="{6D86AAD5-93C1-7345-B295-E2184A72FEE0}" type="parTrans" cxnId="{91717AF9-BDD6-F14D-BAC0-D53103C90953}">
      <dgm:prSet/>
      <dgm:spPr/>
      <dgm:t>
        <a:bodyPr/>
        <a:lstStyle/>
        <a:p>
          <a:endParaRPr lang="en-US"/>
        </a:p>
      </dgm:t>
    </dgm:pt>
    <dgm:pt modelId="{D3750C3B-878B-2640-9ECE-E74213976DB2}" type="sibTrans" cxnId="{91717AF9-BDD6-F14D-BAC0-D53103C90953}">
      <dgm:prSet/>
      <dgm:spPr/>
      <dgm:t>
        <a:bodyPr/>
        <a:lstStyle/>
        <a:p>
          <a:endParaRPr lang="en-US"/>
        </a:p>
      </dgm:t>
    </dgm:pt>
    <dgm:pt modelId="{633821B6-4D5F-A948-BA5F-A19ECB6409F1}">
      <dgm:prSet/>
      <dgm:spPr/>
      <dgm:t>
        <a:bodyPr/>
        <a:lstStyle/>
        <a:p>
          <a:r>
            <a:rPr lang="en-US" dirty="0" smtClean="0"/>
            <a:t>4</a:t>
          </a:r>
          <a:endParaRPr lang="en-US" dirty="0"/>
        </a:p>
      </dgm:t>
    </dgm:pt>
    <dgm:pt modelId="{75FEF0F8-5FE4-DD46-A526-2F20DB21CB7D}" type="parTrans" cxnId="{94842D97-9588-1042-842A-89906569970C}">
      <dgm:prSet/>
      <dgm:spPr/>
      <dgm:t>
        <a:bodyPr/>
        <a:lstStyle/>
        <a:p>
          <a:endParaRPr lang="en-US"/>
        </a:p>
      </dgm:t>
    </dgm:pt>
    <dgm:pt modelId="{73807668-ECBA-ED4C-AC27-F636BE99F045}" type="sibTrans" cxnId="{94842D97-9588-1042-842A-89906569970C}">
      <dgm:prSet/>
      <dgm:spPr/>
      <dgm:t>
        <a:bodyPr/>
        <a:lstStyle/>
        <a:p>
          <a:endParaRPr lang="en-US"/>
        </a:p>
      </dgm:t>
    </dgm:pt>
    <dgm:pt modelId="{F5DB9FAE-0D5C-424B-8B01-64776B729A05}">
      <dgm:prSet/>
      <dgm:spPr/>
      <dgm:t>
        <a:bodyPr/>
        <a:lstStyle/>
        <a:p>
          <a:r>
            <a:rPr lang="en-US" dirty="0" smtClean="0"/>
            <a:t>INFORMING STRATEGIC DECISION MAKING OF THE HC/HCT </a:t>
          </a:r>
          <a:endParaRPr lang="en-US" dirty="0"/>
        </a:p>
      </dgm:t>
    </dgm:pt>
    <dgm:pt modelId="{F79ECA5A-67CA-D942-8274-875417B6BC42}" type="parTrans" cxnId="{3EFEF3CA-650A-FB43-9B26-9F18B2E42D4A}">
      <dgm:prSet/>
      <dgm:spPr/>
      <dgm:t>
        <a:bodyPr/>
        <a:lstStyle/>
        <a:p>
          <a:endParaRPr lang="en-US"/>
        </a:p>
      </dgm:t>
    </dgm:pt>
    <dgm:pt modelId="{0F827B1C-301E-3849-8475-5FF5AB39E3F9}" type="sibTrans" cxnId="{3EFEF3CA-650A-FB43-9B26-9F18B2E42D4A}">
      <dgm:prSet/>
      <dgm:spPr/>
      <dgm:t>
        <a:bodyPr/>
        <a:lstStyle/>
        <a:p>
          <a:endParaRPr lang="en-US"/>
        </a:p>
      </dgm:t>
    </dgm:pt>
    <dgm:pt modelId="{620EF696-ED97-A640-8770-EDC39DA19874}">
      <dgm:prSet/>
      <dgm:spPr/>
      <dgm:t>
        <a:bodyPr/>
        <a:lstStyle/>
        <a:p>
          <a:r>
            <a:rPr lang="en-US" dirty="0" smtClean="0"/>
            <a:t>PLANNING AND STRATEGY DEVELOPMENT</a:t>
          </a:r>
          <a:endParaRPr lang="en-US" dirty="0"/>
        </a:p>
      </dgm:t>
    </dgm:pt>
    <dgm:pt modelId="{8DA4EB5B-E7A6-C842-8B94-1BF774D79C2E}" type="parTrans" cxnId="{4705D494-176C-5441-9A12-32B7D8BBCA09}">
      <dgm:prSet/>
      <dgm:spPr/>
      <dgm:t>
        <a:bodyPr/>
        <a:lstStyle/>
        <a:p>
          <a:endParaRPr lang="en-US"/>
        </a:p>
      </dgm:t>
    </dgm:pt>
    <dgm:pt modelId="{408BDD84-EE50-544E-8916-8702D7723F3E}" type="sibTrans" cxnId="{4705D494-176C-5441-9A12-32B7D8BBCA09}">
      <dgm:prSet/>
      <dgm:spPr/>
      <dgm:t>
        <a:bodyPr/>
        <a:lstStyle/>
        <a:p>
          <a:endParaRPr lang="en-US"/>
        </a:p>
      </dgm:t>
    </dgm:pt>
    <dgm:pt modelId="{5CA0B8CD-5A97-154C-A5B7-3E53D6B16A03}">
      <dgm:prSet/>
      <dgm:spPr/>
      <dgm:t>
        <a:bodyPr/>
        <a:lstStyle/>
        <a:p>
          <a:r>
            <a:rPr lang="en-US" dirty="0" smtClean="0"/>
            <a:t>ADVOCACY</a:t>
          </a:r>
          <a:endParaRPr lang="en-US" dirty="0"/>
        </a:p>
      </dgm:t>
    </dgm:pt>
    <dgm:pt modelId="{E9F80D14-1D2F-9749-A205-CE341DADB8CB}" type="parTrans" cxnId="{CEEBD798-BDC8-5842-98DC-54331E1BD34C}">
      <dgm:prSet/>
      <dgm:spPr/>
      <dgm:t>
        <a:bodyPr/>
        <a:lstStyle/>
        <a:p>
          <a:endParaRPr lang="en-US"/>
        </a:p>
      </dgm:t>
    </dgm:pt>
    <dgm:pt modelId="{6CAAF731-2C87-C541-9943-7E015AB3B5D0}" type="sibTrans" cxnId="{CEEBD798-BDC8-5842-98DC-54331E1BD34C}">
      <dgm:prSet/>
      <dgm:spPr/>
      <dgm:t>
        <a:bodyPr/>
        <a:lstStyle/>
        <a:p>
          <a:endParaRPr lang="en-US"/>
        </a:p>
      </dgm:t>
    </dgm:pt>
    <dgm:pt modelId="{768168C7-BFDE-FD46-A2D5-3FC083238166}">
      <dgm:prSet/>
      <dgm:spPr/>
      <dgm:t>
        <a:bodyPr/>
        <a:lstStyle/>
        <a:p>
          <a:r>
            <a:rPr lang="en-US" dirty="0" smtClean="0"/>
            <a:t>MONITORING AND REPORTING</a:t>
          </a:r>
          <a:endParaRPr lang="en-US" dirty="0"/>
        </a:p>
      </dgm:t>
    </dgm:pt>
    <dgm:pt modelId="{D0E00171-86EE-D44D-97BE-6AFF073B48BE}" type="parTrans" cxnId="{5BCEFEA9-2A06-C34D-8F67-FFC232AF620D}">
      <dgm:prSet/>
      <dgm:spPr/>
      <dgm:t>
        <a:bodyPr/>
        <a:lstStyle/>
        <a:p>
          <a:endParaRPr lang="en-US"/>
        </a:p>
      </dgm:t>
    </dgm:pt>
    <dgm:pt modelId="{BFCA1999-7F71-4A4F-8905-BE34B09E19D7}" type="sibTrans" cxnId="{5BCEFEA9-2A06-C34D-8F67-FFC232AF620D}">
      <dgm:prSet/>
      <dgm:spPr/>
      <dgm:t>
        <a:bodyPr/>
        <a:lstStyle/>
        <a:p>
          <a:endParaRPr lang="en-US"/>
        </a:p>
      </dgm:t>
    </dgm:pt>
    <dgm:pt modelId="{9390C193-2E79-274E-A420-386760DEDB13}" type="pres">
      <dgm:prSet presAssocID="{9115F2A9-C966-DB47-89B7-7A373631FA6B}" presName="linearFlow" presStyleCnt="0">
        <dgm:presLayoutVars>
          <dgm:dir/>
          <dgm:animLvl val="lvl"/>
          <dgm:resizeHandles val="exact"/>
        </dgm:presLayoutVars>
      </dgm:prSet>
      <dgm:spPr/>
      <dgm:t>
        <a:bodyPr/>
        <a:lstStyle/>
        <a:p>
          <a:endParaRPr lang="en-US"/>
        </a:p>
      </dgm:t>
    </dgm:pt>
    <dgm:pt modelId="{C912AFF1-AF14-F544-977D-8AE1D0B52920}" type="pres">
      <dgm:prSet presAssocID="{5401C56E-8EE9-8144-8DC9-F41DC7C079D0}" presName="composite" presStyleCnt="0"/>
      <dgm:spPr/>
      <dgm:t>
        <a:bodyPr/>
        <a:lstStyle/>
        <a:p>
          <a:endParaRPr lang="de-DE"/>
        </a:p>
      </dgm:t>
    </dgm:pt>
    <dgm:pt modelId="{7A2B3CF9-A350-454A-9D5F-F61A50383684}" type="pres">
      <dgm:prSet presAssocID="{5401C56E-8EE9-8144-8DC9-F41DC7C079D0}" presName="parentText" presStyleLbl="alignNode1" presStyleIdx="0" presStyleCnt="6">
        <dgm:presLayoutVars>
          <dgm:chMax val="1"/>
          <dgm:bulletEnabled val="1"/>
        </dgm:presLayoutVars>
      </dgm:prSet>
      <dgm:spPr/>
      <dgm:t>
        <a:bodyPr/>
        <a:lstStyle/>
        <a:p>
          <a:endParaRPr lang="en-US"/>
        </a:p>
      </dgm:t>
    </dgm:pt>
    <dgm:pt modelId="{608350D1-6813-3140-8DD6-A9FADB399A03}" type="pres">
      <dgm:prSet presAssocID="{5401C56E-8EE9-8144-8DC9-F41DC7C079D0}" presName="descendantText" presStyleLbl="alignAcc1" presStyleIdx="0" presStyleCnt="6">
        <dgm:presLayoutVars>
          <dgm:bulletEnabled val="1"/>
        </dgm:presLayoutVars>
      </dgm:prSet>
      <dgm:spPr>
        <a:prstGeom prst="rect">
          <a:avLst/>
        </a:prstGeom>
      </dgm:spPr>
      <dgm:t>
        <a:bodyPr/>
        <a:lstStyle/>
        <a:p>
          <a:endParaRPr lang="en-US"/>
        </a:p>
      </dgm:t>
    </dgm:pt>
    <dgm:pt modelId="{4983F2AC-8D4D-BF45-8AC8-8C5A7F1583DC}" type="pres">
      <dgm:prSet presAssocID="{5943A0E7-2E1D-7D43-A5A3-F0BA2BD7E87A}" presName="sp" presStyleCnt="0"/>
      <dgm:spPr/>
      <dgm:t>
        <a:bodyPr/>
        <a:lstStyle/>
        <a:p>
          <a:endParaRPr lang="de-DE"/>
        </a:p>
      </dgm:t>
    </dgm:pt>
    <dgm:pt modelId="{995830D5-508E-2846-AB4C-CB8010DCA29E}" type="pres">
      <dgm:prSet presAssocID="{72979D73-9747-E946-A226-D36D48AF4D61}" presName="composite" presStyleCnt="0"/>
      <dgm:spPr/>
      <dgm:t>
        <a:bodyPr/>
        <a:lstStyle/>
        <a:p>
          <a:endParaRPr lang="de-DE"/>
        </a:p>
      </dgm:t>
    </dgm:pt>
    <dgm:pt modelId="{88684C98-2FD6-4040-8F35-F7E496A88A6B}" type="pres">
      <dgm:prSet presAssocID="{72979D73-9747-E946-A226-D36D48AF4D61}" presName="parentText" presStyleLbl="alignNode1" presStyleIdx="1" presStyleCnt="6">
        <dgm:presLayoutVars>
          <dgm:chMax val="1"/>
          <dgm:bulletEnabled val="1"/>
        </dgm:presLayoutVars>
      </dgm:prSet>
      <dgm:spPr/>
      <dgm:t>
        <a:bodyPr/>
        <a:lstStyle/>
        <a:p>
          <a:endParaRPr lang="en-US"/>
        </a:p>
      </dgm:t>
    </dgm:pt>
    <dgm:pt modelId="{6789F11A-1375-6146-B79E-991E28D3C8AF}" type="pres">
      <dgm:prSet presAssocID="{72979D73-9747-E946-A226-D36D48AF4D61}" presName="descendantText" presStyleLbl="alignAcc1" presStyleIdx="1" presStyleCnt="6">
        <dgm:presLayoutVars>
          <dgm:bulletEnabled val="1"/>
        </dgm:presLayoutVars>
      </dgm:prSet>
      <dgm:spPr/>
      <dgm:t>
        <a:bodyPr/>
        <a:lstStyle/>
        <a:p>
          <a:endParaRPr lang="en-US"/>
        </a:p>
      </dgm:t>
    </dgm:pt>
    <dgm:pt modelId="{415B22AC-EB27-234E-9544-89F10574D8B8}" type="pres">
      <dgm:prSet presAssocID="{BF439C84-3412-0840-95A2-7E73CA20964F}" presName="sp" presStyleCnt="0"/>
      <dgm:spPr/>
      <dgm:t>
        <a:bodyPr/>
        <a:lstStyle/>
        <a:p>
          <a:endParaRPr lang="de-DE"/>
        </a:p>
      </dgm:t>
    </dgm:pt>
    <dgm:pt modelId="{0AF7DE60-13F4-9D4F-B0CC-FA84CB86133F}" type="pres">
      <dgm:prSet presAssocID="{55B07997-8FAC-264C-AC81-E2B1F2ED41DF}" presName="composite" presStyleCnt="0"/>
      <dgm:spPr/>
      <dgm:t>
        <a:bodyPr/>
        <a:lstStyle/>
        <a:p>
          <a:endParaRPr lang="de-DE"/>
        </a:p>
      </dgm:t>
    </dgm:pt>
    <dgm:pt modelId="{8091893C-B76C-8F48-B1A3-D46F2887A967}" type="pres">
      <dgm:prSet presAssocID="{55B07997-8FAC-264C-AC81-E2B1F2ED41DF}" presName="parentText" presStyleLbl="alignNode1" presStyleIdx="2" presStyleCnt="6">
        <dgm:presLayoutVars>
          <dgm:chMax val="1"/>
          <dgm:bulletEnabled val="1"/>
        </dgm:presLayoutVars>
      </dgm:prSet>
      <dgm:spPr/>
      <dgm:t>
        <a:bodyPr/>
        <a:lstStyle/>
        <a:p>
          <a:endParaRPr lang="en-US"/>
        </a:p>
      </dgm:t>
    </dgm:pt>
    <dgm:pt modelId="{2BEC3B51-202E-C74C-9AC5-72226FBC4D72}" type="pres">
      <dgm:prSet presAssocID="{55B07997-8FAC-264C-AC81-E2B1F2ED41DF}" presName="descendantText" presStyleLbl="alignAcc1" presStyleIdx="2" presStyleCnt="6">
        <dgm:presLayoutVars>
          <dgm:bulletEnabled val="1"/>
        </dgm:presLayoutVars>
      </dgm:prSet>
      <dgm:spPr/>
      <dgm:t>
        <a:bodyPr/>
        <a:lstStyle/>
        <a:p>
          <a:endParaRPr lang="en-US"/>
        </a:p>
      </dgm:t>
    </dgm:pt>
    <dgm:pt modelId="{ECA6BBBE-3E56-1847-A09A-C00D4E52B8CB}" type="pres">
      <dgm:prSet presAssocID="{D3750C3B-878B-2640-9ECE-E74213976DB2}" presName="sp" presStyleCnt="0"/>
      <dgm:spPr/>
      <dgm:t>
        <a:bodyPr/>
        <a:lstStyle/>
        <a:p>
          <a:endParaRPr lang="de-DE"/>
        </a:p>
      </dgm:t>
    </dgm:pt>
    <dgm:pt modelId="{25D51261-6F17-B242-8731-1985199AF763}" type="pres">
      <dgm:prSet presAssocID="{633821B6-4D5F-A948-BA5F-A19ECB6409F1}" presName="composite" presStyleCnt="0"/>
      <dgm:spPr/>
      <dgm:t>
        <a:bodyPr/>
        <a:lstStyle/>
        <a:p>
          <a:endParaRPr lang="de-DE"/>
        </a:p>
      </dgm:t>
    </dgm:pt>
    <dgm:pt modelId="{21CFCB6D-3D83-6845-971D-AD01523FCB54}" type="pres">
      <dgm:prSet presAssocID="{633821B6-4D5F-A948-BA5F-A19ECB6409F1}" presName="parentText" presStyleLbl="alignNode1" presStyleIdx="3" presStyleCnt="6">
        <dgm:presLayoutVars>
          <dgm:chMax val="1"/>
          <dgm:bulletEnabled val="1"/>
        </dgm:presLayoutVars>
      </dgm:prSet>
      <dgm:spPr/>
      <dgm:t>
        <a:bodyPr/>
        <a:lstStyle/>
        <a:p>
          <a:endParaRPr lang="en-US"/>
        </a:p>
      </dgm:t>
    </dgm:pt>
    <dgm:pt modelId="{06EF95DF-2C5C-404D-8AE0-EA717835329C}" type="pres">
      <dgm:prSet presAssocID="{633821B6-4D5F-A948-BA5F-A19ECB6409F1}" presName="descendantText" presStyleLbl="alignAcc1" presStyleIdx="3" presStyleCnt="6">
        <dgm:presLayoutVars>
          <dgm:bulletEnabled val="1"/>
        </dgm:presLayoutVars>
      </dgm:prSet>
      <dgm:spPr/>
      <dgm:t>
        <a:bodyPr/>
        <a:lstStyle/>
        <a:p>
          <a:endParaRPr lang="en-US"/>
        </a:p>
      </dgm:t>
    </dgm:pt>
    <dgm:pt modelId="{803331DB-E6E9-194E-81F2-310A7480BF7B}" type="pres">
      <dgm:prSet presAssocID="{73807668-ECBA-ED4C-AC27-F636BE99F045}" presName="sp" presStyleCnt="0"/>
      <dgm:spPr/>
      <dgm:t>
        <a:bodyPr/>
        <a:lstStyle/>
        <a:p>
          <a:endParaRPr lang="de-DE"/>
        </a:p>
      </dgm:t>
    </dgm:pt>
    <dgm:pt modelId="{667DD863-E258-F844-9D19-044F697463C0}" type="pres">
      <dgm:prSet presAssocID="{2547F0E3-8074-2B4D-80CC-3655729A9E3C}" presName="composite" presStyleCnt="0"/>
      <dgm:spPr/>
      <dgm:t>
        <a:bodyPr/>
        <a:lstStyle/>
        <a:p>
          <a:endParaRPr lang="de-DE"/>
        </a:p>
      </dgm:t>
    </dgm:pt>
    <dgm:pt modelId="{C0CB98F2-CECB-494B-AE97-374D959F17FB}" type="pres">
      <dgm:prSet presAssocID="{2547F0E3-8074-2B4D-80CC-3655729A9E3C}" presName="parentText" presStyleLbl="alignNode1" presStyleIdx="4" presStyleCnt="6">
        <dgm:presLayoutVars>
          <dgm:chMax val="1"/>
          <dgm:bulletEnabled val="1"/>
        </dgm:presLayoutVars>
      </dgm:prSet>
      <dgm:spPr/>
      <dgm:t>
        <a:bodyPr/>
        <a:lstStyle/>
        <a:p>
          <a:endParaRPr lang="en-US"/>
        </a:p>
      </dgm:t>
    </dgm:pt>
    <dgm:pt modelId="{2F5B8B9A-A79D-8D45-AA9E-584FADB85133}" type="pres">
      <dgm:prSet presAssocID="{2547F0E3-8074-2B4D-80CC-3655729A9E3C}" presName="descendantText" presStyleLbl="alignAcc1" presStyleIdx="4" presStyleCnt="6">
        <dgm:presLayoutVars>
          <dgm:bulletEnabled val="1"/>
        </dgm:presLayoutVars>
      </dgm:prSet>
      <dgm:spPr/>
      <dgm:t>
        <a:bodyPr/>
        <a:lstStyle/>
        <a:p>
          <a:endParaRPr lang="en-US"/>
        </a:p>
      </dgm:t>
    </dgm:pt>
    <dgm:pt modelId="{FC6D70B4-C7DB-8547-8C3A-072D547FCFAD}" type="pres">
      <dgm:prSet presAssocID="{4CEB6A3E-52CA-F745-8995-F115D733A6AA}" presName="sp" presStyleCnt="0"/>
      <dgm:spPr/>
      <dgm:t>
        <a:bodyPr/>
        <a:lstStyle/>
        <a:p>
          <a:endParaRPr lang="de-DE"/>
        </a:p>
      </dgm:t>
    </dgm:pt>
    <dgm:pt modelId="{2D8D6752-CDF6-4C43-8023-6D052D16D910}" type="pres">
      <dgm:prSet presAssocID="{8EB2A0EB-BA84-1B4E-8053-5EA3260FFEED}" presName="composite" presStyleCnt="0"/>
      <dgm:spPr/>
      <dgm:t>
        <a:bodyPr/>
        <a:lstStyle/>
        <a:p>
          <a:endParaRPr lang="de-DE"/>
        </a:p>
      </dgm:t>
    </dgm:pt>
    <dgm:pt modelId="{BDFE7D92-2D5A-9447-87B4-1A622521E932}" type="pres">
      <dgm:prSet presAssocID="{8EB2A0EB-BA84-1B4E-8053-5EA3260FFEED}" presName="parentText" presStyleLbl="alignNode1" presStyleIdx="5" presStyleCnt="6">
        <dgm:presLayoutVars>
          <dgm:chMax val="1"/>
          <dgm:bulletEnabled val="1"/>
        </dgm:presLayoutVars>
      </dgm:prSet>
      <dgm:spPr/>
      <dgm:t>
        <a:bodyPr/>
        <a:lstStyle/>
        <a:p>
          <a:endParaRPr lang="en-US"/>
        </a:p>
      </dgm:t>
    </dgm:pt>
    <dgm:pt modelId="{9FE1E778-721C-E844-956A-32BD0E6BAC3F}" type="pres">
      <dgm:prSet presAssocID="{8EB2A0EB-BA84-1B4E-8053-5EA3260FFEED}" presName="descendantText" presStyleLbl="alignAcc1" presStyleIdx="5" presStyleCnt="6">
        <dgm:presLayoutVars>
          <dgm:bulletEnabled val="1"/>
        </dgm:presLayoutVars>
      </dgm:prSet>
      <dgm:spPr/>
      <dgm:t>
        <a:bodyPr/>
        <a:lstStyle/>
        <a:p>
          <a:endParaRPr lang="en-US"/>
        </a:p>
      </dgm:t>
    </dgm:pt>
  </dgm:ptLst>
  <dgm:cxnLst>
    <dgm:cxn modelId="{7D220B38-AA0E-8943-AE59-FEDCC3DD3AA3}" type="presOf" srcId="{8EB2A0EB-BA84-1B4E-8053-5EA3260FFEED}" destId="{BDFE7D92-2D5A-9447-87B4-1A622521E932}" srcOrd="0" destOrd="0" presId="urn:microsoft.com/office/officeart/2005/8/layout/chevron2"/>
    <dgm:cxn modelId="{E0A6EF59-7C04-F14B-A6AB-D7D922650AB4}" type="presOf" srcId="{5401C56E-8EE9-8144-8DC9-F41DC7C079D0}" destId="{7A2B3CF9-A350-454A-9D5F-F61A50383684}" srcOrd="0" destOrd="0" presId="urn:microsoft.com/office/officeart/2005/8/layout/chevron2"/>
    <dgm:cxn modelId="{38481D30-DE5F-1546-90FE-6C0B861DA9D1}" type="presOf" srcId="{AEC6EB5C-6B34-9741-975D-89F05F168E1C}" destId="{9FE1E778-721C-E844-956A-32BD0E6BAC3F}" srcOrd="0" destOrd="0" presId="urn:microsoft.com/office/officeart/2005/8/layout/chevron2"/>
    <dgm:cxn modelId="{96DDD701-2845-D040-9A65-D5087F060DC6}" srcId="{9115F2A9-C966-DB47-89B7-7A373631FA6B}" destId="{72979D73-9747-E946-A226-D36D48AF4D61}" srcOrd="1" destOrd="0" parTransId="{A15E74B9-B7EE-3748-967E-874E2F35967E}" sibTransId="{BF439C84-3412-0840-95A2-7E73CA20964F}"/>
    <dgm:cxn modelId="{833F4BD8-EB23-A449-B2E8-7DB3D7D08FAD}" type="presOf" srcId="{620EF696-ED97-A640-8770-EDC39DA19874}" destId="{2BEC3B51-202E-C74C-9AC5-72226FBC4D72}" srcOrd="0" destOrd="0" presId="urn:microsoft.com/office/officeart/2005/8/layout/chevron2"/>
    <dgm:cxn modelId="{92FB2A88-E703-A04A-BCD4-51A3C2FBC951}" srcId="{5401C56E-8EE9-8144-8DC9-F41DC7C079D0}" destId="{97EEC09A-98DA-C146-947C-8D5A58720F28}" srcOrd="0" destOrd="0" parTransId="{7252200C-CA8A-AF4A-806B-7C3D1E5F1C1C}" sibTransId="{0546BD7A-7894-BC41-A3CE-0F9D5F82CEBA}"/>
    <dgm:cxn modelId="{5BCEFEA9-2A06-C34D-8F67-FFC232AF620D}" srcId="{2547F0E3-8074-2B4D-80CC-3655729A9E3C}" destId="{768168C7-BFDE-FD46-A2D5-3FC083238166}" srcOrd="0" destOrd="0" parTransId="{D0E00171-86EE-D44D-97BE-6AFF073B48BE}" sibTransId="{BFCA1999-7F71-4A4F-8905-BE34B09E19D7}"/>
    <dgm:cxn modelId="{91D3F5B3-AB7D-1D47-9557-D0322E08B0FB}" type="presOf" srcId="{55B07997-8FAC-264C-AC81-E2B1F2ED41DF}" destId="{8091893C-B76C-8F48-B1A3-D46F2887A967}" srcOrd="0" destOrd="0" presId="urn:microsoft.com/office/officeart/2005/8/layout/chevron2"/>
    <dgm:cxn modelId="{3EFEF3CA-650A-FB43-9B26-9F18B2E42D4A}" srcId="{72979D73-9747-E946-A226-D36D48AF4D61}" destId="{F5DB9FAE-0D5C-424B-8B01-64776B729A05}" srcOrd="0" destOrd="0" parTransId="{F79ECA5A-67CA-D942-8274-875417B6BC42}" sibTransId="{0F827B1C-301E-3849-8475-5FF5AB39E3F9}"/>
    <dgm:cxn modelId="{FA6A593A-5B8B-C048-B136-54DD2FE3198B}" type="presOf" srcId="{5CA0B8CD-5A97-154C-A5B7-3E53D6B16A03}" destId="{06EF95DF-2C5C-404D-8AE0-EA717835329C}" srcOrd="0" destOrd="0" presId="urn:microsoft.com/office/officeart/2005/8/layout/chevron2"/>
    <dgm:cxn modelId="{22FD4B71-A97F-B240-A608-9CD177B8EE4B}" srcId="{8EB2A0EB-BA84-1B4E-8053-5EA3260FFEED}" destId="{AEC6EB5C-6B34-9741-975D-89F05F168E1C}" srcOrd="0" destOrd="0" parTransId="{0E509CBE-2DE4-D345-9E60-91C6F74434CE}" sibTransId="{F796DBFC-E2A4-0544-B848-7066753880EA}"/>
    <dgm:cxn modelId="{D315BC62-FFE1-AA4A-923B-E95554155AE4}" type="presOf" srcId="{F5DB9FAE-0D5C-424B-8B01-64776B729A05}" destId="{6789F11A-1375-6146-B79E-991E28D3C8AF}" srcOrd="0" destOrd="0" presId="urn:microsoft.com/office/officeart/2005/8/layout/chevron2"/>
    <dgm:cxn modelId="{DB48169E-120F-AF41-8C28-4B7BA9397813}" srcId="{9115F2A9-C966-DB47-89B7-7A373631FA6B}" destId="{5401C56E-8EE9-8144-8DC9-F41DC7C079D0}" srcOrd="0" destOrd="0" parTransId="{D92BAEEF-1BD4-9942-A292-F0A6A4400387}" sibTransId="{5943A0E7-2E1D-7D43-A5A3-F0BA2BD7E87A}"/>
    <dgm:cxn modelId="{A7B4A71B-35DC-9B41-9E69-5DA2D121378F}" srcId="{9115F2A9-C966-DB47-89B7-7A373631FA6B}" destId="{2547F0E3-8074-2B4D-80CC-3655729A9E3C}" srcOrd="4" destOrd="0" parTransId="{9CED8E60-DDDF-4A49-B035-6920EFBA42B2}" sibTransId="{4CEB6A3E-52CA-F745-8995-F115D733A6AA}"/>
    <dgm:cxn modelId="{901BD156-4EEA-7A4B-A440-6718885EA609}" type="presOf" srcId="{72979D73-9747-E946-A226-D36D48AF4D61}" destId="{88684C98-2FD6-4040-8F35-F7E496A88A6B}" srcOrd="0" destOrd="0" presId="urn:microsoft.com/office/officeart/2005/8/layout/chevron2"/>
    <dgm:cxn modelId="{CEEBD798-BDC8-5842-98DC-54331E1BD34C}" srcId="{633821B6-4D5F-A948-BA5F-A19ECB6409F1}" destId="{5CA0B8CD-5A97-154C-A5B7-3E53D6B16A03}" srcOrd="0" destOrd="0" parTransId="{E9F80D14-1D2F-9749-A205-CE341DADB8CB}" sibTransId="{6CAAF731-2C87-C541-9943-7E015AB3B5D0}"/>
    <dgm:cxn modelId="{96B390EA-D1D5-C946-8280-B13E0D48B51D}" type="presOf" srcId="{768168C7-BFDE-FD46-A2D5-3FC083238166}" destId="{2F5B8B9A-A79D-8D45-AA9E-584FADB85133}" srcOrd="0" destOrd="0" presId="urn:microsoft.com/office/officeart/2005/8/layout/chevron2"/>
    <dgm:cxn modelId="{8234347B-06EC-5E4C-9F79-83214FF0D1B2}" type="presOf" srcId="{2547F0E3-8074-2B4D-80CC-3655729A9E3C}" destId="{C0CB98F2-CECB-494B-AE97-374D959F17FB}" srcOrd="0" destOrd="0" presId="urn:microsoft.com/office/officeart/2005/8/layout/chevron2"/>
    <dgm:cxn modelId="{91717AF9-BDD6-F14D-BAC0-D53103C90953}" srcId="{9115F2A9-C966-DB47-89B7-7A373631FA6B}" destId="{55B07997-8FAC-264C-AC81-E2B1F2ED41DF}" srcOrd="2" destOrd="0" parTransId="{6D86AAD5-93C1-7345-B295-E2184A72FEE0}" sibTransId="{D3750C3B-878B-2640-9ECE-E74213976DB2}"/>
    <dgm:cxn modelId="{F569BCE6-1474-BA49-A18E-45BBF169DE7D}" type="presOf" srcId="{9115F2A9-C966-DB47-89B7-7A373631FA6B}" destId="{9390C193-2E79-274E-A420-386760DEDB13}" srcOrd="0" destOrd="0" presId="urn:microsoft.com/office/officeart/2005/8/layout/chevron2"/>
    <dgm:cxn modelId="{4705D494-176C-5441-9A12-32B7D8BBCA09}" srcId="{55B07997-8FAC-264C-AC81-E2B1F2ED41DF}" destId="{620EF696-ED97-A640-8770-EDC39DA19874}" srcOrd="0" destOrd="0" parTransId="{8DA4EB5B-E7A6-C842-8B94-1BF774D79C2E}" sibTransId="{408BDD84-EE50-544E-8916-8702D7723F3E}"/>
    <dgm:cxn modelId="{DA62B116-8BB5-2749-85E7-C207DC63943F}" type="presOf" srcId="{633821B6-4D5F-A948-BA5F-A19ECB6409F1}" destId="{21CFCB6D-3D83-6845-971D-AD01523FCB54}" srcOrd="0" destOrd="0" presId="urn:microsoft.com/office/officeart/2005/8/layout/chevron2"/>
    <dgm:cxn modelId="{863D2DAE-94FA-4743-9481-7F773AB367D3}" srcId="{9115F2A9-C966-DB47-89B7-7A373631FA6B}" destId="{8EB2A0EB-BA84-1B4E-8053-5EA3260FFEED}" srcOrd="5" destOrd="0" parTransId="{0C355798-B091-7C4B-B755-4043DFA8723E}" sibTransId="{9432DEFE-0E3A-AC46-A32A-0C828343150B}"/>
    <dgm:cxn modelId="{94842D97-9588-1042-842A-89906569970C}" srcId="{9115F2A9-C966-DB47-89B7-7A373631FA6B}" destId="{633821B6-4D5F-A948-BA5F-A19ECB6409F1}" srcOrd="3" destOrd="0" parTransId="{75FEF0F8-5FE4-DD46-A526-2F20DB21CB7D}" sibTransId="{73807668-ECBA-ED4C-AC27-F636BE99F045}"/>
    <dgm:cxn modelId="{AA6D079B-DF2C-614E-BAF4-0944CC1C8D13}" type="presOf" srcId="{97EEC09A-98DA-C146-947C-8D5A58720F28}" destId="{608350D1-6813-3140-8DD6-A9FADB399A03}" srcOrd="0" destOrd="0" presId="urn:microsoft.com/office/officeart/2005/8/layout/chevron2"/>
    <dgm:cxn modelId="{5A44293A-693F-2F4B-878A-F92D9A5E8B36}" type="presParOf" srcId="{9390C193-2E79-274E-A420-386760DEDB13}" destId="{C912AFF1-AF14-F544-977D-8AE1D0B52920}" srcOrd="0" destOrd="0" presId="urn:microsoft.com/office/officeart/2005/8/layout/chevron2"/>
    <dgm:cxn modelId="{686B77B5-DE0A-0342-B9C8-7BE69E40CD59}" type="presParOf" srcId="{C912AFF1-AF14-F544-977D-8AE1D0B52920}" destId="{7A2B3CF9-A350-454A-9D5F-F61A50383684}" srcOrd="0" destOrd="0" presId="urn:microsoft.com/office/officeart/2005/8/layout/chevron2"/>
    <dgm:cxn modelId="{1F085C3D-67FE-FF4C-BAAE-16360A7B7AE0}" type="presParOf" srcId="{C912AFF1-AF14-F544-977D-8AE1D0B52920}" destId="{608350D1-6813-3140-8DD6-A9FADB399A03}" srcOrd="1" destOrd="0" presId="urn:microsoft.com/office/officeart/2005/8/layout/chevron2"/>
    <dgm:cxn modelId="{A3EF219B-AFC5-DA4B-94D9-8450A5EDB406}" type="presParOf" srcId="{9390C193-2E79-274E-A420-386760DEDB13}" destId="{4983F2AC-8D4D-BF45-8AC8-8C5A7F1583DC}" srcOrd="1" destOrd="0" presId="urn:microsoft.com/office/officeart/2005/8/layout/chevron2"/>
    <dgm:cxn modelId="{2552D149-3A7C-0E49-884E-DDC7C4027CB2}" type="presParOf" srcId="{9390C193-2E79-274E-A420-386760DEDB13}" destId="{995830D5-508E-2846-AB4C-CB8010DCA29E}" srcOrd="2" destOrd="0" presId="urn:microsoft.com/office/officeart/2005/8/layout/chevron2"/>
    <dgm:cxn modelId="{BD97A403-7FDE-8149-A018-BB390CF2FC4B}" type="presParOf" srcId="{995830D5-508E-2846-AB4C-CB8010DCA29E}" destId="{88684C98-2FD6-4040-8F35-F7E496A88A6B}" srcOrd="0" destOrd="0" presId="urn:microsoft.com/office/officeart/2005/8/layout/chevron2"/>
    <dgm:cxn modelId="{CF433CD4-64D5-4C4D-AF68-A38E68D27FCF}" type="presParOf" srcId="{995830D5-508E-2846-AB4C-CB8010DCA29E}" destId="{6789F11A-1375-6146-B79E-991E28D3C8AF}" srcOrd="1" destOrd="0" presId="urn:microsoft.com/office/officeart/2005/8/layout/chevron2"/>
    <dgm:cxn modelId="{79C357A0-C5B1-C143-996B-9BCC9A28B717}" type="presParOf" srcId="{9390C193-2E79-274E-A420-386760DEDB13}" destId="{415B22AC-EB27-234E-9544-89F10574D8B8}" srcOrd="3" destOrd="0" presId="urn:microsoft.com/office/officeart/2005/8/layout/chevron2"/>
    <dgm:cxn modelId="{6F712859-E0A7-D64D-9B90-D73FDE44E6DC}" type="presParOf" srcId="{9390C193-2E79-274E-A420-386760DEDB13}" destId="{0AF7DE60-13F4-9D4F-B0CC-FA84CB86133F}" srcOrd="4" destOrd="0" presId="urn:microsoft.com/office/officeart/2005/8/layout/chevron2"/>
    <dgm:cxn modelId="{39F300B7-97A6-B743-AD33-A60333860361}" type="presParOf" srcId="{0AF7DE60-13F4-9D4F-B0CC-FA84CB86133F}" destId="{8091893C-B76C-8F48-B1A3-D46F2887A967}" srcOrd="0" destOrd="0" presId="urn:microsoft.com/office/officeart/2005/8/layout/chevron2"/>
    <dgm:cxn modelId="{29891821-5423-F948-B8A5-2CCA3B45ED41}" type="presParOf" srcId="{0AF7DE60-13F4-9D4F-B0CC-FA84CB86133F}" destId="{2BEC3B51-202E-C74C-9AC5-72226FBC4D72}" srcOrd="1" destOrd="0" presId="urn:microsoft.com/office/officeart/2005/8/layout/chevron2"/>
    <dgm:cxn modelId="{8AE5AFBB-D930-524D-9C68-D3319FBCE84A}" type="presParOf" srcId="{9390C193-2E79-274E-A420-386760DEDB13}" destId="{ECA6BBBE-3E56-1847-A09A-C00D4E52B8CB}" srcOrd="5" destOrd="0" presId="urn:microsoft.com/office/officeart/2005/8/layout/chevron2"/>
    <dgm:cxn modelId="{F652621D-1FE3-874E-9781-D9252CCC782C}" type="presParOf" srcId="{9390C193-2E79-274E-A420-386760DEDB13}" destId="{25D51261-6F17-B242-8731-1985199AF763}" srcOrd="6" destOrd="0" presId="urn:microsoft.com/office/officeart/2005/8/layout/chevron2"/>
    <dgm:cxn modelId="{16631574-38E6-CD4E-99CD-1F9405680E43}" type="presParOf" srcId="{25D51261-6F17-B242-8731-1985199AF763}" destId="{21CFCB6D-3D83-6845-971D-AD01523FCB54}" srcOrd="0" destOrd="0" presId="urn:microsoft.com/office/officeart/2005/8/layout/chevron2"/>
    <dgm:cxn modelId="{A2EF8D20-75DD-A444-9BB5-C8543DA08924}" type="presParOf" srcId="{25D51261-6F17-B242-8731-1985199AF763}" destId="{06EF95DF-2C5C-404D-8AE0-EA717835329C}" srcOrd="1" destOrd="0" presId="urn:microsoft.com/office/officeart/2005/8/layout/chevron2"/>
    <dgm:cxn modelId="{DBB0B6FD-58C0-2E4A-A488-5B5F6BAEAB2F}" type="presParOf" srcId="{9390C193-2E79-274E-A420-386760DEDB13}" destId="{803331DB-E6E9-194E-81F2-310A7480BF7B}" srcOrd="7" destOrd="0" presId="urn:microsoft.com/office/officeart/2005/8/layout/chevron2"/>
    <dgm:cxn modelId="{28CD5DAF-E0C3-E242-8A64-A11F36D326CD}" type="presParOf" srcId="{9390C193-2E79-274E-A420-386760DEDB13}" destId="{667DD863-E258-F844-9D19-044F697463C0}" srcOrd="8" destOrd="0" presId="urn:microsoft.com/office/officeart/2005/8/layout/chevron2"/>
    <dgm:cxn modelId="{09350EFA-6C96-A24D-9011-E353AE40DE7F}" type="presParOf" srcId="{667DD863-E258-F844-9D19-044F697463C0}" destId="{C0CB98F2-CECB-494B-AE97-374D959F17FB}" srcOrd="0" destOrd="0" presId="urn:microsoft.com/office/officeart/2005/8/layout/chevron2"/>
    <dgm:cxn modelId="{5D45DD81-C17F-A246-A509-AF4B4099329A}" type="presParOf" srcId="{667DD863-E258-F844-9D19-044F697463C0}" destId="{2F5B8B9A-A79D-8D45-AA9E-584FADB85133}" srcOrd="1" destOrd="0" presId="urn:microsoft.com/office/officeart/2005/8/layout/chevron2"/>
    <dgm:cxn modelId="{7A91D46C-C524-0B43-836D-BCBF82D96C0F}" type="presParOf" srcId="{9390C193-2E79-274E-A420-386760DEDB13}" destId="{FC6D70B4-C7DB-8547-8C3A-072D547FCFAD}" srcOrd="9" destOrd="0" presId="urn:microsoft.com/office/officeart/2005/8/layout/chevron2"/>
    <dgm:cxn modelId="{481EDBD1-44D6-9841-A743-AFB3ADA901D7}" type="presParOf" srcId="{9390C193-2E79-274E-A420-386760DEDB13}" destId="{2D8D6752-CDF6-4C43-8023-6D052D16D910}" srcOrd="10" destOrd="0" presId="urn:microsoft.com/office/officeart/2005/8/layout/chevron2"/>
    <dgm:cxn modelId="{9E72440A-AB89-4E48-A781-F12AB139FC03}" type="presParOf" srcId="{2D8D6752-CDF6-4C43-8023-6D052D16D910}" destId="{BDFE7D92-2D5A-9447-87B4-1A622521E932}" srcOrd="0" destOrd="0" presId="urn:microsoft.com/office/officeart/2005/8/layout/chevron2"/>
    <dgm:cxn modelId="{2CB6994A-B483-EF40-B5F1-8901058FACB3}" type="presParOf" srcId="{2D8D6752-CDF6-4C43-8023-6D052D16D910}" destId="{9FE1E778-721C-E844-956A-32BD0E6BAC3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C3896-D9FF-496F-9F95-6CFA14DA9D9C}">
      <dsp:nvSpPr>
        <dsp:cNvPr id="0" name=""/>
        <dsp:cNvSpPr/>
      </dsp:nvSpPr>
      <dsp:spPr>
        <a:xfrm>
          <a:off x="388619" y="0"/>
          <a:ext cx="4404360" cy="185915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077AE1-47C0-4D03-9EA3-CCCF4409C11D}">
      <dsp:nvSpPr>
        <dsp:cNvPr id="0" name=""/>
        <dsp:cNvSpPr/>
      </dsp:nvSpPr>
      <dsp:spPr>
        <a:xfrm>
          <a:off x="173" y="557747"/>
          <a:ext cx="1656410" cy="743662"/>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Activation</a:t>
          </a:r>
          <a:endParaRPr lang="en-US" sz="2200" kern="1200" dirty="0"/>
        </a:p>
      </dsp:txBody>
      <dsp:txXfrm>
        <a:off x="36476" y="594050"/>
        <a:ext cx="1583804" cy="671056"/>
      </dsp:txXfrm>
    </dsp:sp>
    <dsp:sp modelId="{546AED41-CCD9-46D2-80BA-E2CB9A3A7A69}">
      <dsp:nvSpPr>
        <dsp:cNvPr id="0" name=""/>
        <dsp:cNvSpPr/>
      </dsp:nvSpPr>
      <dsp:spPr>
        <a:xfrm>
          <a:off x="1762594" y="557747"/>
          <a:ext cx="1656410" cy="743662"/>
        </a:xfrm>
        <a:prstGeom prst="roundRect">
          <a:avLst/>
        </a:prstGeom>
        <a:solidFill>
          <a:srgbClr val="73B2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Activated</a:t>
          </a:r>
          <a:endParaRPr lang="en-US" sz="2200" kern="1200" dirty="0"/>
        </a:p>
      </dsp:txBody>
      <dsp:txXfrm>
        <a:off x="1798897" y="594050"/>
        <a:ext cx="1583804" cy="671056"/>
      </dsp:txXfrm>
    </dsp:sp>
    <dsp:sp modelId="{32D31AF8-8483-462D-8DC8-FD1D6FA80558}">
      <dsp:nvSpPr>
        <dsp:cNvPr id="0" name=""/>
        <dsp:cNvSpPr/>
      </dsp:nvSpPr>
      <dsp:spPr>
        <a:xfrm>
          <a:off x="3525015" y="557747"/>
          <a:ext cx="1656410" cy="743662"/>
        </a:xfrm>
        <a:prstGeom prst="roundRect">
          <a:avLst/>
        </a:prstGeom>
        <a:solidFill>
          <a:srgbClr val="C02A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Deactivated</a:t>
          </a:r>
          <a:endParaRPr lang="en-US" sz="2200" kern="1200" dirty="0"/>
        </a:p>
      </dsp:txBody>
      <dsp:txXfrm>
        <a:off x="3561318" y="594050"/>
        <a:ext cx="1583804" cy="671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B3CF9-A350-454A-9D5F-F61A50383684}">
      <dsp:nvSpPr>
        <dsp:cNvPr id="0" name=""/>
        <dsp:cNvSpPr/>
      </dsp:nvSpPr>
      <dsp:spPr>
        <a:xfrm rot="5400000">
          <a:off x="-125469" y="126564"/>
          <a:ext cx="836463" cy="58552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1</a:t>
          </a:r>
          <a:endParaRPr lang="en-US" sz="1600" kern="1200" dirty="0"/>
        </a:p>
      </dsp:txBody>
      <dsp:txXfrm rot="-5400000">
        <a:off x="1" y="293856"/>
        <a:ext cx="585524" cy="250939"/>
      </dsp:txXfrm>
    </dsp:sp>
    <dsp:sp modelId="{608350D1-6813-3140-8DD6-A9FADB399A03}">
      <dsp:nvSpPr>
        <dsp:cNvPr id="0" name=""/>
        <dsp:cNvSpPr/>
      </dsp:nvSpPr>
      <dsp:spPr>
        <a:xfrm rot="5400000">
          <a:off x="4135711" y="-3549092"/>
          <a:ext cx="543701" cy="76440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SUPPORTING SERVICE DELIVERY</a:t>
          </a:r>
          <a:endParaRPr lang="en-US" sz="2100" kern="1200" dirty="0"/>
        </a:p>
      </dsp:txBody>
      <dsp:txXfrm rot="-5400000">
        <a:off x="585524" y="1095"/>
        <a:ext cx="7644075" cy="543701"/>
      </dsp:txXfrm>
    </dsp:sp>
    <dsp:sp modelId="{88684C98-2FD6-4040-8F35-F7E496A88A6B}">
      <dsp:nvSpPr>
        <dsp:cNvPr id="0" name=""/>
        <dsp:cNvSpPr/>
      </dsp:nvSpPr>
      <dsp:spPr>
        <a:xfrm rot="5400000">
          <a:off x="-125469" y="864026"/>
          <a:ext cx="836463" cy="58552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2</a:t>
          </a:r>
          <a:endParaRPr lang="en-US" sz="1600" kern="1200" dirty="0"/>
        </a:p>
      </dsp:txBody>
      <dsp:txXfrm rot="-5400000">
        <a:off x="1" y="1031318"/>
        <a:ext cx="585524" cy="250939"/>
      </dsp:txXfrm>
    </dsp:sp>
    <dsp:sp modelId="{6789F11A-1375-6146-B79E-991E28D3C8AF}">
      <dsp:nvSpPr>
        <dsp:cNvPr id="0" name=""/>
        <dsp:cNvSpPr/>
      </dsp:nvSpPr>
      <dsp:spPr>
        <a:xfrm rot="5400000">
          <a:off x="4135711" y="-2811630"/>
          <a:ext cx="543701" cy="76440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INFORMING STRATEGIC DECISION MAKING OF THE HC/HCT </a:t>
          </a:r>
          <a:endParaRPr lang="en-US" sz="2100" kern="1200" dirty="0"/>
        </a:p>
      </dsp:txBody>
      <dsp:txXfrm rot="-5400000">
        <a:off x="585525" y="765097"/>
        <a:ext cx="7617534" cy="490619"/>
      </dsp:txXfrm>
    </dsp:sp>
    <dsp:sp modelId="{8091893C-B76C-8F48-B1A3-D46F2887A967}">
      <dsp:nvSpPr>
        <dsp:cNvPr id="0" name=""/>
        <dsp:cNvSpPr/>
      </dsp:nvSpPr>
      <dsp:spPr>
        <a:xfrm rot="5400000">
          <a:off x="-125469" y="1601488"/>
          <a:ext cx="836463" cy="58552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3</a:t>
          </a:r>
          <a:endParaRPr lang="en-US" sz="1600" kern="1200" dirty="0"/>
        </a:p>
      </dsp:txBody>
      <dsp:txXfrm rot="-5400000">
        <a:off x="1" y="1768780"/>
        <a:ext cx="585524" cy="250939"/>
      </dsp:txXfrm>
    </dsp:sp>
    <dsp:sp modelId="{2BEC3B51-202E-C74C-9AC5-72226FBC4D72}">
      <dsp:nvSpPr>
        <dsp:cNvPr id="0" name=""/>
        <dsp:cNvSpPr/>
      </dsp:nvSpPr>
      <dsp:spPr>
        <a:xfrm rot="5400000">
          <a:off x="4135711" y="-2074168"/>
          <a:ext cx="543701" cy="76440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PLANNING AND STRATEGY DEVELOPMENT</a:t>
          </a:r>
          <a:endParaRPr lang="en-US" sz="2100" kern="1200" dirty="0"/>
        </a:p>
      </dsp:txBody>
      <dsp:txXfrm rot="-5400000">
        <a:off x="585525" y="1502559"/>
        <a:ext cx="7617534" cy="490619"/>
      </dsp:txXfrm>
    </dsp:sp>
    <dsp:sp modelId="{21CFCB6D-3D83-6845-971D-AD01523FCB54}">
      <dsp:nvSpPr>
        <dsp:cNvPr id="0" name=""/>
        <dsp:cNvSpPr/>
      </dsp:nvSpPr>
      <dsp:spPr>
        <a:xfrm rot="5400000">
          <a:off x="-125469" y="2338950"/>
          <a:ext cx="836463" cy="58552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4</a:t>
          </a:r>
          <a:endParaRPr lang="en-US" sz="1600" kern="1200" dirty="0"/>
        </a:p>
      </dsp:txBody>
      <dsp:txXfrm rot="-5400000">
        <a:off x="1" y="2506242"/>
        <a:ext cx="585524" cy="250939"/>
      </dsp:txXfrm>
    </dsp:sp>
    <dsp:sp modelId="{06EF95DF-2C5C-404D-8AE0-EA717835329C}">
      <dsp:nvSpPr>
        <dsp:cNvPr id="0" name=""/>
        <dsp:cNvSpPr/>
      </dsp:nvSpPr>
      <dsp:spPr>
        <a:xfrm rot="5400000">
          <a:off x="4135711" y="-1336706"/>
          <a:ext cx="543701" cy="76440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ADVOCACY</a:t>
          </a:r>
          <a:endParaRPr lang="en-US" sz="2100" kern="1200" dirty="0"/>
        </a:p>
      </dsp:txBody>
      <dsp:txXfrm rot="-5400000">
        <a:off x="585525" y="2240021"/>
        <a:ext cx="7617534" cy="490619"/>
      </dsp:txXfrm>
    </dsp:sp>
    <dsp:sp modelId="{C0CB98F2-CECB-494B-AE97-374D959F17FB}">
      <dsp:nvSpPr>
        <dsp:cNvPr id="0" name=""/>
        <dsp:cNvSpPr/>
      </dsp:nvSpPr>
      <dsp:spPr>
        <a:xfrm rot="5400000">
          <a:off x="-125469" y="3076412"/>
          <a:ext cx="836463" cy="58552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5. </a:t>
          </a:r>
          <a:endParaRPr lang="en-US" sz="1600" kern="1200" dirty="0"/>
        </a:p>
      </dsp:txBody>
      <dsp:txXfrm rot="-5400000">
        <a:off x="1" y="3243704"/>
        <a:ext cx="585524" cy="250939"/>
      </dsp:txXfrm>
    </dsp:sp>
    <dsp:sp modelId="{2F5B8B9A-A79D-8D45-AA9E-584FADB85133}">
      <dsp:nvSpPr>
        <dsp:cNvPr id="0" name=""/>
        <dsp:cNvSpPr/>
      </dsp:nvSpPr>
      <dsp:spPr>
        <a:xfrm rot="5400000">
          <a:off x="4135711" y="-599244"/>
          <a:ext cx="543701" cy="76440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MONITORING AND REPORTING</a:t>
          </a:r>
          <a:endParaRPr lang="en-US" sz="2100" kern="1200" dirty="0"/>
        </a:p>
      </dsp:txBody>
      <dsp:txXfrm rot="-5400000">
        <a:off x="585525" y="2977483"/>
        <a:ext cx="7617534" cy="490619"/>
      </dsp:txXfrm>
    </dsp:sp>
    <dsp:sp modelId="{BDFE7D92-2D5A-9447-87B4-1A622521E932}">
      <dsp:nvSpPr>
        <dsp:cNvPr id="0" name=""/>
        <dsp:cNvSpPr/>
      </dsp:nvSpPr>
      <dsp:spPr>
        <a:xfrm rot="5400000">
          <a:off x="-125469" y="3813874"/>
          <a:ext cx="836463" cy="58552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6</a:t>
          </a:r>
          <a:endParaRPr lang="en-US" sz="1600" kern="1200" dirty="0"/>
        </a:p>
      </dsp:txBody>
      <dsp:txXfrm rot="-5400000">
        <a:off x="1" y="3981166"/>
        <a:ext cx="585524" cy="250939"/>
      </dsp:txXfrm>
    </dsp:sp>
    <dsp:sp modelId="{9FE1E778-721C-E844-956A-32BD0E6BAC3F}">
      <dsp:nvSpPr>
        <dsp:cNvPr id="0" name=""/>
        <dsp:cNvSpPr/>
      </dsp:nvSpPr>
      <dsp:spPr>
        <a:xfrm rot="5400000">
          <a:off x="4135711" y="138217"/>
          <a:ext cx="543701" cy="76440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 CONTINGENCY PLANNING/PREPAREDNESS/CAPACITY BUILDING</a:t>
          </a:r>
          <a:endParaRPr lang="en-US" sz="2100" kern="1200" dirty="0"/>
        </a:p>
      </dsp:txBody>
      <dsp:txXfrm rot="-5400000">
        <a:off x="585525" y="3714945"/>
        <a:ext cx="7617534" cy="4906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26CB2A-DAE2-43D6-A7EC-4976D694BD97}" type="datetimeFigureOut">
              <a:rPr lang="en-US" smtClean="0"/>
              <a:t>10/16/2015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61F38-85ED-41A3-8550-B8967CFB992E}" type="slidenum">
              <a:rPr lang="en-US" smtClean="0"/>
              <a:t>‹#›</a:t>
            </a:fld>
            <a:endParaRPr lang="en-US"/>
          </a:p>
        </p:txBody>
      </p:sp>
    </p:spTree>
    <p:extLst>
      <p:ext uri="{BB962C8B-B14F-4D97-AF65-F5344CB8AC3E}">
        <p14:creationId xmlns:p14="http://schemas.microsoft.com/office/powerpoint/2010/main" val="16138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61F38-85ED-41A3-8550-B8967CFB992E}" type="slidenum">
              <a:rPr lang="en-US" smtClean="0"/>
              <a:t>1</a:t>
            </a:fld>
            <a:endParaRPr lang="en-US"/>
          </a:p>
        </p:txBody>
      </p:sp>
    </p:spTree>
    <p:extLst>
      <p:ext uri="{BB962C8B-B14F-4D97-AF65-F5344CB8AC3E}">
        <p14:creationId xmlns:p14="http://schemas.microsoft.com/office/powerpoint/2010/main" val="3566296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There is no ‘one-size fits all’ approach to cluster management. Due to the varying size, scope and complexity of disasters and cluster response, the choice of a management approach must be adapted to need and may change as the response evolves.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well-run cluster is a </a:t>
            </a:r>
            <a:r>
              <a:rPr lang="en-US" sz="1200" b="1" kern="1200" dirty="0" smtClean="0">
                <a:solidFill>
                  <a:schemeClr val="tx1"/>
                </a:solidFill>
                <a:effectLst/>
                <a:latin typeface="+mn-lt"/>
                <a:ea typeface="+mn-ea"/>
                <a:cs typeface="+mn-cs"/>
              </a:rPr>
              <a:t>formal deliverable </a:t>
            </a:r>
            <a:r>
              <a:rPr lang="en-US" sz="1200" kern="1200" dirty="0" smtClean="0">
                <a:solidFill>
                  <a:schemeClr val="tx1"/>
                </a:solidFill>
                <a:effectLst/>
                <a:latin typeface="+mn-lt"/>
                <a:ea typeface="+mn-ea"/>
                <a:cs typeface="+mn-cs"/>
              </a:rPr>
              <a:t>of the Cluster Lead Agency and forms a part of the agency’s work. However in practice, it has been recognized by the IASC and donors that the efficient management or functioning of clusters is the </a:t>
            </a:r>
            <a:r>
              <a:rPr lang="en-US" sz="1200" b="1" kern="1200" dirty="0" smtClean="0">
                <a:solidFill>
                  <a:schemeClr val="tx1"/>
                </a:solidFill>
                <a:effectLst/>
                <a:latin typeface="+mn-lt"/>
                <a:ea typeface="+mn-ea"/>
                <a:cs typeface="+mn-cs"/>
              </a:rPr>
              <a:t>joint responsibility </a:t>
            </a:r>
            <a:r>
              <a:rPr lang="en-US" sz="1200" kern="1200" dirty="0" smtClean="0">
                <a:solidFill>
                  <a:schemeClr val="tx1"/>
                </a:solidFill>
                <a:effectLst/>
                <a:latin typeface="+mn-lt"/>
                <a:ea typeface="+mn-ea"/>
                <a:cs typeface="+mn-cs"/>
              </a:rPr>
              <a:t>of the Cluster Lead Agency, the Cluster Coordinator, resourcing partners and all cluster participants at the national and sub-national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Efficient cluster management should encompass the following characteristics;</a:t>
            </a:r>
          </a:p>
          <a:p>
            <a:pPr marL="228600" indent="-228600">
              <a:buFont typeface="+mj-lt"/>
              <a:buAutoNum type="arabicPeriod"/>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Monitored performance of the six core cluster functions with regard to developing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 which clearly contribute to the implementation of evidence-based strategic objectives – based on the identification of good field practices and agreed international benchmarks and standards; </a:t>
            </a:r>
          </a:p>
          <a:p>
            <a:pPr marL="228600" indent="-228600">
              <a:buFont typeface="+mj-lt"/>
              <a:buAutoNum type="arabicPeriod"/>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Establishment and maintenance of an appropriate humanitarian coordination mechanism; </a:t>
            </a:r>
          </a:p>
          <a:p>
            <a:pPr marL="171450" indent="-171450">
              <a:buFont typeface="Wingdings" charset="2"/>
              <a:buChar char="§"/>
            </a:pPr>
            <a:r>
              <a:rPr lang="en-US" sz="1200" kern="1200" dirty="0" smtClean="0">
                <a:solidFill>
                  <a:schemeClr val="tx1"/>
                </a:solidFill>
                <a:effectLst/>
                <a:latin typeface="+mn-lt"/>
                <a:ea typeface="+mn-ea"/>
                <a:cs typeface="+mn-cs"/>
              </a:rPr>
              <a:t>Strengthening pre-existing sectoral coordination through increased predictability and accountability; </a:t>
            </a:r>
          </a:p>
          <a:p>
            <a:pPr marL="171450" indent="-171450">
              <a:buFont typeface="Wingdings" charset="2"/>
              <a:buChar char="§"/>
            </a:pPr>
            <a:r>
              <a:rPr lang="en-US" sz="1200" kern="1200" dirty="0" smtClean="0">
                <a:solidFill>
                  <a:schemeClr val="tx1"/>
                </a:solidFill>
                <a:effectLst/>
                <a:latin typeface="+mn-lt"/>
                <a:ea typeface="+mn-ea"/>
                <a:cs typeface="+mn-cs"/>
              </a:rPr>
              <a:t>Building complementarity of partner actions: avoiding duplication and gaps</a:t>
            </a:r>
          </a:p>
          <a:p>
            <a:pPr marL="171450" indent="-171450">
              <a:buFont typeface="Wingdings" charset="2"/>
              <a:buChar char="§"/>
            </a:pPr>
            <a:r>
              <a:rPr lang="en-US" sz="1200" kern="1200" dirty="0" smtClean="0">
                <a:solidFill>
                  <a:schemeClr val="tx1"/>
                </a:solidFill>
                <a:effectLst/>
                <a:latin typeface="+mn-lt"/>
                <a:ea typeface="+mn-ea"/>
                <a:cs typeface="+mn-cs"/>
              </a:rPr>
              <a:t>Ensuring adequate resources are mobilized and are equitably allocated for the effective functioning of the cluster and its response</a:t>
            </a:r>
          </a:p>
          <a:p>
            <a:pPr marL="171450" indent="-171450">
              <a:buFont typeface="Wingdings" charset="2"/>
              <a:buChar char="§"/>
            </a:pPr>
            <a:r>
              <a:rPr lang="en-US" sz="1200" kern="1200" dirty="0" smtClean="0">
                <a:solidFill>
                  <a:schemeClr val="tx1"/>
                </a:solidFill>
                <a:effectLst/>
                <a:latin typeface="+mn-lt"/>
                <a:ea typeface="+mn-ea"/>
                <a:cs typeface="+mn-cs"/>
              </a:rPr>
              <a:t>Effective and comprehensive integration of relevant cross-cutting issues, including age, gender, environment and HIV/AIDs; </a:t>
            </a:r>
          </a:p>
          <a:p>
            <a:pPr marL="0" indent="0">
              <a:buFont typeface="Wingdings" charset="2"/>
              <a:buNone/>
            </a:pPr>
            <a:endParaRPr lang="en-US" sz="1200"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3.  Maintaining flexibility within the cluster to respond to changes in the operating environment, evolving requirements, capacities and participation; </a:t>
            </a:r>
          </a:p>
          <a:p>
            <a:pPr marL="0" indent="0">
              <a:buFont typeface="+mj-lt"/>
              <a:buNone/>
            </a:pPr>
            <a:endParaRPr lang="en-US" sz="1200"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4.  The effective use and transfer of information to, from and between cluster members and other stakeholders; </a:t>
            </a:r>
          </a:p>
          <a:p>
            <a:pPr marL="0" indent="0">
              <a:buFont typeface="+mj-lt"/>
              <a:buNone/>
            </a:pPr>
            <a:endParaRPr lang="en-US" sz="1200"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Interaction with other clusters (including through inter-cluster coordination fora), humanitarian actors, government counterparts, and relevant authorities for operational planning, engagement and active contribution of operational partners;</a:t>
            </a:r>
          </a:p>
          <a:p>
            <a:pPr marL="0" indent="0">
              <a:buFont typeface="+mj-lt"/>
              <a:buNone/>
            </a:pPr>
            <a:endParaRPr lang="en-US" sz="1200"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6.</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Accountability to the affected population through effective and inclusive consultative and feedback mechanisms.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297DE93-563E-9E49-94FC-AAF2299F03B9}" type="slidenum">
              <a:rPr lang="en-US" smtClean="0"/>
              <a:t>10</a:t>
            </a:fld>
            <a:endParaRPr lang="en-US"/>
          </a:p>
        </p:txBody>
      </p:sp>
    </p:spTree>
    <p:extLst>
      <p:ext uri="{BB962C8B-B14F-4D97-AF65-F5344CB8AC3E}">
        <p14:creationId xmlns:p14="http://schemas.microsoft.com/office/powerpoint/2010/main" val="2353406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Successful and effective AAP measures ensure that gender-sensitive approaches are systematically employed and that the diversity and varying needs within all communities are recognised and responded to appropriately.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lvl="0"/>
            <a:r>
              <a:rPr lang="en-US" dirty="0" smtClean="0"/>
              <a:t>In addition to Cluster</a:t>
            </a:r>
            <a:r>
              <a:rPr lang="en-US" baseline="0" dirty="0" smtClean="0"/>
              <a:t> accountabilities, UNICEF has also other IASC accountabilities that have been articulated under the Transformative Agenda in order to strengthen the system-wide response in country. </a:t>
            </a:r>
            <a:endParaRPr lang="en-US" dirty="0" smtClean="0"/>
          </a:p>
          <a:p>
            <a:endParaRPr lang="en-US" dirty="0" smtClean="0"/>
          </a:p>
          <a:p>
            <a:r>
              <a:rPr lang="en-US" dirty="0" smtClean="0"/>
              <a:t>The following</a:t>
            </a:r>
            <a:r>
              <a:rPr lang="en-US" baseline="0" dirty="0" smtClean="0"/>
              <a:t> slides list the key accountabilities as they relate to humanitarian leadership. Coordination and accountabilities to affected population for ensuring an effective humanitarian response in country.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CF61F38-85ED-41A3-8550-B8967CFB992E}" type="slidenum">
              <a:rPr lang="en-US" smtClean="0"/>
              <a:t>11</a:t>
            </a:fld>
            <a:endParaRPr lang="en-US"/>
          </a:p>
        </p:txBody>
      </p:sp>
    </p:spTree>
    <p:extLst>
      <p:ext uri="{BB962C8B-B14F-4D97-AF65-F5344CB8AC3E}">
        <p14:creationId xmlns:p14="http://schemas.microsoft.com/office/powerpoint/2010/main" val="355217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dirty="0" smtClean="0">
                <a:solidFill>
                  <a:schemeClr val="tx1"/>
                </a:solidFill>
                <a:effectLst/>
                <a:latin typeface="+mn-lt"/>
                <a:ea typeface="+mn-ea"/>
                <a:cs typeface="+mn-cs"/>
              </a:rPr>
              <a:t>(OPTIONAL,</a:t>
            </a:r>
            <a:r>
              <a:rPr lang="en-GB" sz="1200" b="0" kern="1200" baseline="0" dirty="0" smtClean="0">
                <a:solidFill>
                  <a:schemeClr val="tx1"/>
                </a:solidFill>
                <a:effectLst/>
                <a:latin typeface="+mn-lt"/>
                <a:ea typeface="+mn-ea"/>
                <a:cs typeface="+mn-cs"/>
              </a:rPr>
              <a:t> CAN TAKE OUT IF NEEDED).</a:t>
            </a:r>
            <a:endParaRPr lang="en-GB" sz="1200" b="0" kern="1200" dirty="0" smtClean="0">
              <a:solidFill>
                <a:schemeClr val="tx1"/>
              </a:solidFill>
              <a:effectLst/>
              <a:latin typeface="+mn-lt"/>
              <a:ea typeface="+mn-ea"/>
              <a:cs typeface="+mn-cs"/>
            </a:endParaRP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Leadership/Governance</a:t>
            </a:r>
            <a:r>
              <a:rPr lang="en-GB" sz="1200" kern="1200" dirty="0" smtClean="0">
                <a:solidFill>
                  <a:schemeClr val="tx1"/>
                </a:solidFill>
                <a:effectLst/>
                <a:latin typeface="+mn-lt"/>
                <a:ea typeface="+mn-ea"/>
                <a:cs typeface="+mn-cs"/>
              </a:rPr>
              <a:t>: Demonstrate their commitment to accountability to affected populations by ensuring feedback and accountability mechanisms are integrated into country strategies, programme proposals, monitoring and evaluations, recruitment, staff inductions, trainings and performance management, partnership agreements, and highlighted in reporting.</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Transparency</a:t>
            </a:r>
            <a:r>
              <a:rPr lang="en-GB" sz="1200" kern="1200" dirty="0" smtClean="0">
                <a:solidFill>
                  <a:schemeClr val="tx1"/>
                </a:solidFill>
                <a:effectLst/>
                <a:latin typeface="+mn-lt"/>
                <a:ea typeface="+mn-ea"/>
                <a:cs typeface="+mn-cs"/>
              </a:rPr>
              <a:t>: Provide accessible and timely information to affected populations on organizational procedures, structures and processes that affect them to ensure that they can make informed decisions and choices, and facilitate a dialogue between an organisation and its affected populations over information provision.</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Feedback and Complaints</a:t>
            </a:r>
            <a:r>
              <a:rPr lang="en-GB" sz="1200" kern="1200" dirty="0" smtClean="0">
                <a:solidFill>
                  <a:schemeClr val="tx1"/>
                </a:solidFill>
                <a:effectLst/>
                <a:latin typeface="+mn-lt"/>
                <a:ea typeface="+mn-ea"/>
                <a:cs typeface="+mn-cs"/>
              </a:rPr>
              <a:t>: Actively seek the views of affected populations to improve policy and practice in programming, ensuring that feedback and complaints mechanisms are streamlined, appropriate and robust enough to deal with (communicate, receive, process, respond to and learn from) complaints about breaches in policy and stakeholder dissatisfaction Specific issues raised by affected individuals regarding violations and/or physical abuse that may have human rights and legal, psychological or other implications should have the same entry point as programme-type complaints, but procedures for handling these should be adapted accordingly.</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Participation:</a:t>
            </a:r>
            <a:r>
              <a:rPr lang="en-GB" sz="1200" kern="1200" dirty="0" smtClean="0">
                <a:solidFill>
                  <a:schemeClr val="tx1"/>
                </a:solidFill>
                <a:effectLst/>
                <a:latin typeface="+mn-lt"/>
                <a:ea typeface="+mn-ea"/>
                <a:cs typeface="+mn-cs"/>
              </a:rPr>
              <a:t> Enable affected populations to play an active role in the decision-making processes that affect them through the establishment of clear guidelines and practice s to engage them appropriately and ensure that the most marginalised and affected are represented and have influence.</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Design, Monitoring and Evaluation</a:t>
            </a:r>
            <a:r>
              <a:rPr lang="en-GB" sz="1200" kern="1200" dirty="0" smtClean="0">
                <a:solidFill>
                  <a:schemeClr val="tx1"/>
                </a:solidFill>
                <a:effectLst/>
                <a:latin typeface="+mn-lt"/>
                <a:ea typeface="+mn-ea"/>
                <a:cs typeface="+mn-cs"/>
              </a:rPr>
              <a:t>: Design, monitor and evaluate the goals and objectives of programmes with the involvement of affected populations, feeding learning back into the organisation on an ongoing basis and reporting on the results of the process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F61F38-85ED-41A3-8550-B8967CFB992E}" type="slidenum">
              <a:rPr lang="en-US" smtClean="0"/>
              <a:t>12</a:t>
            </a:fld>
            <a:endParaRPr lang="en-US"/>
          </a:p>
        </p:txBody>
      </p:sp>
    </p:spTree>
    <p:extLst>
      <p:ext uri="{BB962C8B-B14F-4D97-AF65-F5344CB8AC3E}">
        <p14:creationId xmlns:p14="http://schemas.microsoft.com/office/powerpoint/2010/main" val="410560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support of government and/or national authorities, the HC and HCT lead the humanitarian response. The HCT provides the forum for decision makers to agree and direct the strategic direction of the humanitarian response, under the leadership of the HC. </a:t>
            </a:r>
          </a:p>
          <a:p>
            <a:pPr marL="0" lvl="0" indent="0">
              <a:buFont typeface="Wingdings" charset="2"/>
              <a:buNone/>
            </a:pPr>
            <a:endParaRPr lang="en-US" sz="1200" kern="1200" dirty="0" smtClean="0">
              <a:solidFill>
                <a:schemeClr val="tx1"/>
              </a:solidFill>
              <a:effectLst/>
              <a:latin typeface="+mn-lt"/>
              <a:ea typeface="+mn-ea"/>
              <a:cs typeface="+mn-cs"/>
            </a:endParaRPr>
          </a:p>
          <a:p>
            <a:pPr marL="0" lvl="0" indent="0">
              <a:buFont typeface="Wingdings" charset="2"/>
              <a:buNone/>
            </a:pPr>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UNICEF representative is an active member of the HCT and contributes to defining the strategic direction of the response – taking into consideration what how needs can be best addressed and response prioritised. He/she has the responsibility to engage with in HCT business and decision making in all phases of the response, representing both interests of UNICEF as an organisation and Clusters and </a:t>
            </a:r>
            <a:r>
              <a:rPr lang="en-GB" sz="1200" kern="1200" dirty="0" err="1" smtClean="0">
                <a:solidFill>
                  <a:schemeClr val="tx1"/>
                </a:solidFill>
                <a:effectLst/>
                <a:latin typeface="+mn-lt"/>
                <a:ea typeface="+mn-ea"/>
                <a:cs typeface="+mn-cs"/>
              </a:rPr>
              <a:t>AoRs</a:t>
            </a:r>
            <a:r>
              <a:rPr lang="en-GB" sz="1200" kern="1200" dirty="0" smtClean="0">
                <a:solidFill>
                  <a:schemeClr val="tx1"/>
                </a:solidFill>
                <a:effectLst/>
                <a:latin typeface="+mn-lt"/>
                <a:ea typeface="+mn-ea"/>
                <a:cs typeface="+mn-cs"/>
              </a:rPr>
              <a:t>. When an L3 is </a:t>
            </a:r>
            <a:r>
              <a:rPr lang="en-GB" sz="1200" b="1" kern="1200" dirty="0" smtClean="0">
                <a:solidFill>
                  <a:schemeClr val="tx1"/>
                </a:solidFill>
                <a:effectLst/>
                <a:latin typeface="+mn-lt"/>
                <a:ea typeface="+mn-ea"/>
                <a:cs typeface="+mn-cs"/>
              </a:rPr>
              <a:t>declared and Empowered Leadership is agreed, The UNICEF Representative recognizes that leadership role and abides by UNICEF’s defined commitments, roles and responsibilities.</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1" dirty="0" smtClean="0"/>
              <a:t>2) Ensure effective Coordination: </a:t>
            </a:r>
            <a:r>
              <a:rPr lang="en-US" sz="1200" b="1" kern="1200" dirty="0" smtClean="0">
                <a:solidFill>
                  <a:schemeClr val="tx1"/>
                </a:solidFill>
                <a:effectLst/>
                <a:latin typeface="+mn-lt"/>
                <a:ea typeface="+mn-ea"/>
                <a:cs typeface="+mn-cs"/>
              </a:rPr>
              <a:t>The Country Representative has the responsibility to </a:t>
            </a:r>
          </a:p>
          <a:p>
            <a:pPr marL="171450" indent="-171450">
              <a:buFont typeface="Wingdings" charset="2"/>
              <a:buChar char="§"/>
            </a:pPr>
            <a:r>
              <a:rPr lang="en-US" sz="1200" kern="1200" dirty="0" smtClean="0">
                <a:solidFill>
                  <a:schemeClr val="tx1"/>
                </a:solidFill>
                <a:effectLst/>
                <a:latin typeface="+mn-lt"/>
                <a:ea typeface="+mn-ea"/>
                <a:cs typeface="+mn-cs"/>
              </a:rPr>
              <a:t>Advocate in the HCT, as necessary, for improved inter-cluster coordination between specific clusters to address key strategic issues through a multi-cluster approach, e.g. in relation to malnutrition or cholera, or across all clusters in relation to inter-cluster support services or activities; </a:t>
            </a:r>
          </a:p>
          <a:p>
            <a:pPr marL="171450" indent="-171450">
              <a:buFont typeface="Wingdings" charset="2"/>
              <a:buChar char="§"/>
            </a:pPr>
            <a:r>
              <a:rPr lang="en-US" sz="1200" kern="1200" dirty="0" smtClean="0">
                <a:solidFill>
                  <a:schemeClr val="tx1"/>
                </a:solidFill>
                <a:effectLst/>
                <a:latin typeface="+mn-lt"/>
                <a:ea typeface="+mn-ea"/>
                <a:cs typeface="+mn-cs"/>
              </a:rPr>
              <a:t>Advocate, as necessary, for adequate representation of UNICEF-led AORs in inter- cluster mechanisms; and </a:t>
            </a:r>
          </a:p>
          <a:p>
            <a:pPr marL="171450" indent="-171450">
              <a:buFont typeface="Wingdings" charset="2"/>
              <a:buChar char="§"/>
            </a:pPr>
            <a:r>
              <a:rPr lang="en-US" sz="1200" kern="1200" dirty="0" smtClean="0">
                <a:solidFill>
                  <a:schemeClr val="tx1"/>
                </a:solidFill>
                <a:effectLst/>
                <a:latin typeface="+mn-lt"/>
                <a:ea typeface="+mn-ea"/>
                <a:cs typeface="+mn-cs"/>
              </a:rPr>
              <a:t>Convene effective in-house inter-cluster coordination across UNICEF-led clusters and AORs, thus enhancing UNICEF-led cluster coherence of approach and collaboration and reducing duplication of effort on common issues. This will also promote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integration within UNICEF. </a:t>
            </a:r>
          </a:p>
          <a:p>
            <a:pPr marL="0" marR="0" indent="0" algn="l" defTabSz="914400" rtl="0" eaLnBrk="1" fontAlgn="auto" latinLnBrk="0" hangingPunct="1">
              <a:lnSpc>
                <a:spcPct val="100000"/>
              </a:lnSpc>
              <a:spcBef>
                <a:spcPts val="0"/>
              </a:spcBef>
              <a:spcAft>
                <a:spcPts val="0"/>
              </a:spcAft>
              <a:buClrTx/>
              <a:buSzTx/>
              <a:buFont typeface="Wingdings" charset="2"/>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GB" sz="1200" b="1" kern="1200" dirty="0" smtClean="0">
                <a:solidFill>
                  <a:schemeClr val="tx1"/>
                </a:solidFill>
                <a:effectLst/>
                <a:latin typeface="+mn-lt"/>
                <a:ea typeface="+mn-ea"/>
                <a:cs typeface="+mn-cs"/>
              </a:rPr>
              <a:t>3) Quality and Accountability: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During a response </a:t>
            </a:r>
            <a:r>
              <a:rPr lang="en-GB" sz="1200" b="1" kern="1200" dirty="0" smtClean="0">
                <a:solidFill>
                  <a:schemeClr val="tx1"/>
                </a:solidFill>
                <a:effectLst/>
                <a:latin typeface="+mn-lt"/>
                <a:ea typeface="+mn-ea"/>
                <a:cs typeface="+mn-cs"/>
              </a:rPr>
              <a:t>UNICEF and UNICEF cluster partners are expected to listen to, engage with, and communicate transparently with affected populations throughout all the phases of the Humanitarian Programme Cycle</a:t>
            </a:r>
            <a:r>
              <a:rPr lang="en-GB" sz="1200" kern="1200" dirty="0" smtClean="0">
                <a:solidFill>
                  <a:schemeClr val="tx1"/>
                </a:solidFill>
                <a:effectLst/>
                <a:latin typeface="+mn-lt"/>
                <a:ea typeface="+mn-ea"/>
                <a:cs typeface="+mn-cs"/>
              </a:rPr>
              <a:t>. System wide efforts to enhance protection and response to affected populations requires applying a right-based approach and ensuring protection-driven strategic analysis and priority-setting.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F61F38-85ED-41A3-8550-B8967CFB992E}" type="slidenum">
              <a:rPr lang="en-US" smtClean="0"/>
              <a:t>13</a:t>
            </a:fld>
            <a:endParaRPr lang="en-US"/>
          </a:p>
        </p:txBody>
      </p:sp>
    </p:spTree>
    <p:extLst>
      <p:ext uri="{BB962C8B-B14F-4D97-AF65-F5344CB8AC3E}">
        <p14:creationId xmlns:p14="http://schemas.microsoft.com/office/powerpoint/2010/main" val="3868141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The</a:t>
            </a:r>
            <a:r>
              <a:rPr lang="en-US" sz="1200" baseline="0" dirty="0" smtClean="0"/>
              <a:t> following document has been created in order </a:t>
            </a:r>
            <a:r>
              <a:rPr lang="en-US" sz="1200" dirty="0" smtClean="0"/>
              <a:t>to assist UNICEF country offices to better fulfill CLA responsibilities in level 3 and other emergencies with relevant IASC protocols and guidance.</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a:p>
            <a:r>
              <a:rPr lang="en-US" sz="1200" b="1" kern="1200" dirty="0" smtClean="0">
                <a:solidFill>
                  <a:schemeClr val="tx1"/>
                </a:solidFill>
                <a:effectLst/>
                <a:latin typeface="+mn-lt"/>
                <a:ea typeface="+mn-ea"/>
                <a:cs typeface="+mn-cs"/>
              </a:rPr>
              <a:t>Purpose and structure of the guidance document </a:t>
            </a:r>
            <a:endParaRPr lang="en-US" dirty="0" smtClean="0">
              <a:effectLst/>
            </a:endParaRPr>
          </a:p>
          <a:p>
            <a:r>
              <a:rPr lang="en-US" sz="1200" b="0" kern="1200" dirty="0" smtClean="0">
                <a:solidFill>
                  <a:schemeClr val="tx1"/>
                </a:solidFill>
                <a:effectLst/>
                <a:latin typeface="+mn-lt"/>
                <a:ea typeface="+mn-ea"/>
                <a:cs typeface="+mn-cs"/>
              </a:rPr>
              <a:t>This document has been developed to assist UNICEF country offices to better </a:t>
            </a:r>
            <a:r>
              <a:rPr lang="en-US" sz="1200" b="0" kern="1200" dirty="0" err="1" smtClean="0">
                <a:solidFill>
                  <a:schemeClr val="tx1"/>
                </a:solidFill>
                <a:effectLst/>
                <a:latin typeface="+mn-lt"/>
                <a:ea typeface="+mn-ea"/>
                <a:cs typeface="+mn-cs"/>
              </a:rPr>
              <a:t>fulfil</a:t>
            </a:r>
            <a:r>
              <a:rPr lang="en-US" sz="1200" b="0" kern="1200" dirty="0" smtClean="0">
                <a:solidFill>
                  <a:schemeClr val="tx1"/>
                </a:solidFill>
                <a:effectLst/>
                <a:latin typeface="+mn-lt"/>
                <a:ea typeface="+mn-ea"/>
                <a:cs typeface="+mn-cs"/>
              </a:rPr>
              <a:t> CLA responsibilities in level 3 (L3) and other emergencies, with reference to relevant IASC protocols and guidance8 and relevant internal UNICEF reviews and evaluations.</a:t>
            </a:r>
          </a:p>
          <a:p>
            <a:r>
              <a:rPr lang="en-US" sz="1200" b="0" kern="1200" dirty="0" smtClean="0">
                <a:solidFill>
                  <a:schemeClr val="tx1"/>
                </a:solidFill>
                <a:effectLst/>
                <a:latin typeface="+mn-lt"/>
                <a:ea typeface="+mn-ea"/>
                <a:cs typeface="+mn-cs"/>
              </a:rPr>
              <a:t>This document should be used in conjunction with and to augment other reference materials. </a:t>
            </a:r>
            <a:endParaRPr lang="en-US" dirty="0" smtClean="0">
              <a:effectLst/>
            </a:endParaRPr>
          </a:p>
          <a:p>
            <a:r>
              <a:rPr lang="en-US" sz="1200" b="0" kern="1200" dirty="0" smtClean="0">
                <a:solidFill>
                  <a:schemeClr val="tx1"/>
                </a:solidFill>
                <a:effectLst/>
                <a:latin typeface="+mn-lt"/>
                <a:ea typeface="+mn-ea"/>
                <a:cs typeface="+mn-cs"/>
              </a:rPr>
              <a:t>The functions and responsibilities of the focal point agencies for AORs under the protection cluster are identical to the functions and responsibilities of the CLA for clusters. Therefore, UNICEF needs to ensure the same level of investment and support for AORs as is given to clusters.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More</a:t>
            </a:r>
            <a:r>
              <a:rPr lang="en-US" sz="1200" baseline="0" dirty="0" smtClean="0"/>
              <a:t> precisely, it d</a:t>
            </a:r>
            <a:r>
              <a:rPr lang="en-US" sz="1200" dirty="0" smtClean="0"/>
              <a:t>escribes the key responsibilities of UNICEF country representatives</a:t>
            </a:r>
            <a:r>
              <a:rPr lang="en-US" sz="1200" baseline="0" dirty="0" smtClean="0"/>
              <a:t> and country offices to support cluster and area of responsibility coordination functions.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baseline="0"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smtClean="0"/>
              <a:t>The document is divided into two parts to provide guidance: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Part One: The cluster approach – how it works and UNICEF country representative responsibilities.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baseline="0" dirty="0" smtClean="0">
                <a:sym typeface="Wingdings"/>
              </a:rPr>
              <a:t> </a:t>
            </a:r>
            <a:r>
              <a:rPr lang="en-US" sz="1200" b="1" baseline="0" dirty="0" smtClean="0"/>
              <a:t>Informs about the Cluster approach; the activation, transition and deactivation, the function of the Clusters and explains the inter-Cluster Coordination</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Part Two: The cluster approach – UNICEF country office responsibilities</a:t>
            </a:r>
            <a:endParaRPr lang="de-DE" sz="1200" baseline="0"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1" baseline="0" dirty="0" smtClean="0">
                <a:sym typeface="Wingdings"/>
              </a:rPr>
              <a:t> </a:t>
            </a:r>
            <a:r>
              <a:rPr lang="de-DE" sz="1200" b="1" baseline="0" dirty="0" err="1" smtClean="0"/>
              <a:t>Informs</a:t>
            </a:r>
            <a:r>
              <a:rPr lang="de-DE" sz="1200" b="1" baseline="0" dirty="0" smtClean="0"/>
              <a:t> </a:t>
            </a:r>
            <a:r>
              <a:rPr lang="de-DE" sz="1200" b="1" baseline="0" dirty="0" err="1" smtClean="0"/>
              <a:t>about</a:t>
            </a:r>
            <a:r>
              <a:rPr lang="de-DE" sz="1200" b="1" baseline="0" dirty="0" smtClean="0"/>
              <a:t> HR -Mobilisation, UNICEF in </a:t>
            </a:r>
            <a:r>
              <a:rPr lang="de-DE" sz="1200" b="1" baseline="0" dirty="0" err="1" smtClean="0"/>
              <a:t>line</a:t>
            </a:r>
            <a:r>
              <a:rPr lang="de-DE" sz="1200" b="1" baseline="0" dirty="0" smtClean="0"/>
              <a:t> </a:t>
            </a:r>
            <a:r>
              <a:rPr lang="de-DE" sz="1200" b="1" baseline="0" dirty="0" err="1" smtClean="0"/>
              <a:t>management</a:t>
            </a:r>
            <a:r>
              <a:rPr lang="de-DE" sz="1200" b="1" baseline="0" dirty="0" smtClean="0"/>
              <a:t>, UNICEF </a:t>
            </a:r>
            <a:r>
              <a:rPr lang="de-DE" sz="1200" b="1" baseline="0" dirty="0" err="1" smtClean="0"/>
              <a:t>programms</a:t>
            </a:r>
            <a:r>
              <a:rPr lang="de-DE" sz="1200" b="1" baseline="0" dirty="0" smtClean="0"/>
              <a:t> </a:t>
            </a:r>
            <a:r>
              <a:rPr lang="de-DE" sz="1200" b="1" baseline="0" dirty="0" err="1" smtClean="0"/>
              <a:t>working</a:t>
            </a:r>
            <a:r>
              <a:rPr lang="de-DE" sz="1200" b="1" baseline="0" dirty="0" smtClean="0"/>
              <a:t> </a:t>
            </a:r>
            <a:r>
              <a:rPr lang="de-DE" sz="1200" b="1" baseline="0" dirty="0" err="1" smtClean="0"/>
              <a:t>with</a:t>
            </a:r>
            <a:r>
              <a:rPr lang="de-DE" sz="1200" b="1" baseline="0" dirty="0" smtClean="0"/>
              <a:t> Clusters  </a:t>
            </a:r>
            <a:r>
              <a:rPr lang="de-DE" sz="1200" b="1" baseline="0" dirty="0" err="1" smtClean="0"/>
              <a:t>and</a:t>
            </a:r>
            <a:r>
              <a:rPr lang="de-DE" sz="1200" b="1" baseline="0" dirty="0" smtClean="0"/>
              <a:t> </a:t>
            </a:r>
            <a:r>
              <a:rPr lang="de-DE" sz="1200" b="1" baseline="0" dirty="0" err="1" smtClean="0"/>
              <a:t>the</a:t>
            </a:r>
            <a:r>
              <a:rPr lang="de-DE" sz="1200" b="1" baseline="0" dirty="0" smtClean="0"/>
              <a:t> operational </a:t>
            </a:r>
            <a:r>
              <a:rPr lang="de-DE" sz="1200" b="1" baseline="0" dirty="0" err="1" smtClean="0"/>
              <a:t>support</a:t>
            </a:r>
            <a:r>
              <a:rPr lang="de-DE" sz="1200" b="1" baseline="0" dirty="0" smtClean="0"/>
              <a:t> </a:t>
            </a:r>
            <a:r>
              <a:rPr lang="de-DE" sz="1200" b="1" baseline="0" dirty="0" err="1" smtClean="0"/>
              <a:t>by</a:t>
            </a:r>
            <a:r>
              <a:rPr lang="de-DE" sz="1200" b="1" baseline="0" dirty="0" smtClean="0"/>
              <a:t> Country Offices to </a:t>
            </a:r>
            <a:r>
              <a:rPr lang="de-DE" sz="1200" b="1" baseline="0" dirty="0" err="1" smtClean="0"/>
              <a:t>the</a:t>
            </a:r>
            <a:r>
              <a:rPr lang="de-DE" sz="1200" b="1" baseline="0" dirty="0" smtClean="0"/>
              <a:t> Clusters</a:t>
            </a:r>
            <a:endParaRPr lang="en-US" sz="1200" b="1" baseline="0" dirty="0" smtClean="0"/>
          </a:p>
        </p:txBody>
      </p:sp>
      <p:sp>
        <p:nvSpPr>
          <p:cNvPr id="4" name="Foliennummernplatzhalter 3"/>
          <p:cNvSpPr>
            <a:spLocks noGrp="1"/>
          </p:cNvSpPr>
          <p:nvPr>
            <p:ph type="sldNum" sz="quarter" idx="10"/>
          </p:nvPr>
        </p:nvSpPr>
        <p:spPr/>
        <p:txBody>
          <a:bodyPr/>
          <a:lstStyle/>
          <a:p>
            <a:fld id="{C297DE93-563E-9E49-94FC-AAF2299F03B9}" type="slidenum">
              <a:rPr lang="en-US" smtClean="0"/>
              <a:t>14</a:t>
            </a:fld>
            <a:endParaRPr lang="en-US"/>
          </a:p>
        </p:txBody>
      </p:sp>
    </p:spTree>
    <p:extLst>
      <p:ext uri="{BB962C8B-B14F-4D97-AF65-F5344CB8AC3E}">
        <p14:creationId xmlns:p14="http://schemas.microsoft.com/office/powerpoint/2010/main" val="52913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01009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UNICEF is responsible for ensuring the timely recruitment of adequate numbers of staff with the appropriate level of seniority, facilitation skills, and technical skills to ensure effective cluster coordination, including information management function. </a:t>
            </a:r>
            <a:endParaRPr lang="en-US" sz="1100" dirty="0" smtClean="0"/>
          </a:p>
          <a:p>
            <a:endParaRPr lang="en-GB" sz="1100" dirty="0"/>
          </a:p>
          <a:p>
            <a:r>
              <a:rPr lang="en-US" sz="1100" dirty="0"/>
              <a:t>In some cases it may be feasible for </a:t>
            </a:r>
            <a:r>
              <a:rPr lang="en-US" sz="1100" dirty="0" err="1"/>
              <a:t>programme</a:t>
            </a:r>
            <a:r>
              <a:rPr lang="en-US" sz="1100" dirty="0"/>
              <a:t> staff to take on cluster and AOR coordinator and information management specialist (IM) roles, whereas in other situations dedicated full-time cluster coordination staff (coordinator and IM) will be necessary. </a:t>
            </a:r>
            <a:endParaRPr lang="en-GB" sz="1100" dirty="0"/>
          </a:p>
          <a:p>
            <a:pPr lvl="0"/>
            <a:endParaRPr lang="en-US" sz="1200" dirty="0" smtClean="0"/>
          </a:p>
          <a:p>
            <a:pPr lvl="0"/>
            <a:r>
              <a:rPr lang="en-US" b="1" dirty="0" smtClean="0"/>
              <a:t>Options include:</a:t>
            </a:r>
          </a:p>
          <a:p>
            <a:pPr marL="285750" lvl="0" indent="-285750">
              <a:buFont typeface="Wingdings" charset="2"/>
              <a:buChar char="§"/>
            </a:pPr>
            <a:r>
              <a:rPr lang="en-US" sz="1200" b="1" dirty="0" smtClean="0">
                <a:solidFill>
                  <a:schemeClr val="accent1">
                    <a:lumMod val="60000"/>
                    <a:lumOff val="40000"/>
                  </a:schemeClr>
                </a:solidFill>
              </a:rPr>
              <a:t>recruitment</a:t>
            </a:r>
            <a:r>
              <a:rPr lang="en-US" sz="1200" dirty="0" smtClean="0"/>
              <a:t> of staff to </a:t>
            </a:r>
            <a:r>
              <a:rPr lang="en-US" sz="1200" dirty="0" err="1" smtClean="0"/>
              <a:t>fulfil</a:t>
            </a:r>
            <a:r>
              <a:rPr lang="en-US" sz="1200" dirty="0" smtClean="0"/>
              <a:t> cluster roles for cluster coordination</a:t>
            </a:r>
          </a:p>
          <a:p>
            <a:pPr marL="285750" lvl="0" indent="-285750">
              <a:buFont typeface="Wingdings" charset="2"/>
              <a:buChar char="§"/>
            </a:pPr>
            <a:r>
              <a:rPr lang="en-US" sz="1200" b="1" dirty="0" err="1" smtClean="0">
                <a:solidFill>
                  <a:srgbClr val="9DC3E6"/>
                </a:solidFill>
              </a:rPr>
              <a:t>secondment</a:t>
            </a:r>
            <a:r>
              <a:rPr lang="en-US" sz="1200" dirty="0" smtClean="0"/>
              <a:t> of staff from NGOs in-country </a:t>
            </a:r>
          </a:p>
          <a:p>
            <a:pPr marL="285750" lvl="0" indent="-285750">
              <a:buFont typeface="Wingdings" charset="2"/>
              <a:buChar char="§"/>
            </a:pPr>
            <a:r>
              <a:rPr lang="en-US" sz="1200" dirty="0" smtClean="0"/>
              <a:t>using various mechanisms for </a:t>
            </a:r>
            <a:r>
              <a:rPr lang="en-US" sz="1200" b="1" dirty="0" smtClean="0">
                <a:solidFill>
                  <a:srgbClr val="9DC3E6"/>
                </a:solidFill>
              </a:rPr>
              <a:t>temporary surge support</a:t>
            </a:r>
          </a:p>
          <a:p>
            <a:pPr lvl="0"/>
            <a:endParaRPr lang="en-US" b="1" dirty="0" smtClean="0"/>
          </a:p>
          <a:p>
            <a:pPr lvl="0"/>
            <a:r>
              <a:rPr lang="en-US" b="1" dirty="0" smtClean="0"/>
              <a:t>(OPTIONAL)But being aware that:</a:t>
            </a:r>
            <a:endParaRPr lang="en-GB" b="1" dirty="0" smtClean="0"/>
          </a:p>
          <a:p>
            <a:pPr marL="285750" lvl="0" indent="-285750">
              <a:buFont typeface="Wingdings" charset="2"/>
              <a:buChar char="§"/>
            </a:pPr>
            <a:r>
              <a:rPr lang="en-US" sz="1200" dirty="0" smtClean="0"/>
              <a:t>most of the mechanisms for temporary surge support are for relatively short periods of time –hence they should be viewed as short term options to be used on an interim basis while arrangements for longer term appointments are being processed. </a:t>
            </a:r>
            <a:endParaRPr lang="en-GB" sz="1200" dirty="0" smtClean="0"/>
          </a:p>
          <a:p>
            <a:pPr marL="285750" lvl="0" indent="-285750">
              <a:buFont typeface="Wingdings" charset="2"/>
              <a:buChar char="§"/>
            </a:pPr>
            <a:r>
              <a:rPr lang="en-US" sz="1200" dirty="0" smtClean="0"/>
              <a:t>it is essential that the CO starts the process of recruitment for longer term positions as a priority at the outset of an emergency - </a:t>
            </a:r>
            <a:r>
              <a:rPr lang="en-US" sz="1200" dirty="0" err="1" smtClean="0"/>
              <a:t>recognising</a:t>
            </a:r>
            <a:r>
              <a:rPr lang="en-US" sz="1200" dirty="0" smtClean="0"/>
              <a:t> that the temporary surge mechanisms are gap filling measures to support the CO until they can recruit staff</a:t>
            </a:r>
            <a:endParaRPr lang="en-GB" sz="1200" dirty="0" smtClean="0"/>
          </a:p>
          <a:p>
            <a:pPr marL="285750" indent="-285750">
              <a:buFont typeface="Wingdings" charset="2"/>
              <a:buChar char="§"/>
            </a:pPr>
            <a:r>
              <a:rPr lang="en-US" sz="1200" dirty="0" smtClean="0"/>
              <a:t>all seconded staff should be fully integrated into the UNICEF Country Office operations and should be line managed by UNICEF</a:t>
            </a:r>
          </a:p>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63111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Guidance document includes relevant recommendations for the Management of Clusters/ Management of Clusters and </a:t>
            </a:r>
            <a:r>
              <a:rPr lang="en-US" baseline="0" dirty="0" err="1" smtClean="0"/>
              <a:t>AoRs</a:t>
            </a:r>
            <a:r>
              <a:rPr lang="en-US" baseline="0" dirty="0" smtClean="0"/>
              <a:t> within UNICEF </a:t>
            </a:r>
          </a:p>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63111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Cluster coordinators are employed by or seconded to UNICEF and report to the country representative or his/her designate. </a:t>
            </a:r>
          </a:p>
          <a:p>
            <a:endParaRPr lang="en-US" baseline="0" dirty="0" smtClean="0"/>
          </a:p>
          <a:p>
            <a:r>
              <a:rPr lang="en-US" baseline="0" dirty="0" smtClean="0"/>
              <a:t>The </a:t>
            </a:r>
            <a:r>
              <a:rPr lang="en-US" b="1" i="0" baseline="0" dirty="0" smtClean="0"/>
              <a:t>neutrality of coordinators can be promoted through:</a:t>
            </a:r>
          </a:p>
          <a:p>
            <a:pPr marL="285750" indent="-285750">
              <a:buFont typeface="Wingdings" charset="2"/>
              <a:buChar char="§"/>
            </a:pPr>
            <a:r>
              <a:rPr lang="en-US" sz="1200" dirty="0" smtClean="0"/>
              <a:t>Appointment of a dedicated Coordinator</a:t>
            </a:r>
          </a:p>
          <a:p>
            <a:pPr marL="285750" indent="-285750">
              <a:buFont typeface="Wingdings" charset="2"/>
              <a:buChar char="§"/>
            </a:pPr>
            <a:r>
              <a:rPr lang="en-US" sz="1200" dirty="0" smtClean="0"/>
              <a:t>The Cluster Coordinator reporting to someone other than Chief of Section</a:t>
            </a:r>
          </a:p>
          <a:p>
            <a:pPr marL="285750" indent="-285750">
              <a:buFont typeface="Wingdings" charset="2"/>
              <a:buChar char="§"/>
            </a:pPr>
            <a:r>
              <a:rPr lang="en-US" sz="1200" dirty="0" smtClean="0"/>
              <a:t>Clarification of position of neutrality the with partners on periodic basis; backed up by practice, e.g. not taking on aspects of UNICEF </a:t>
            </a:r>
            <a:r>
              <a:rPr lang="en-US" sz="1200" dirty="0" err="1" smtClean="0"/>
              <a:t>programme</a:t>
            </a:r>
            <a:r>
              <a:rPr lang="en-US" sz="1200" dirty="0" smtClean="0"/>
              <a:t> work</a:t>
            </a:r>
          </a:p>
          <a:p>
            <a:pPr marL="285750" indent="-285750">
              <a:buFont typeface="Wingdings" charset="2"/>
              <a:buChar char="§"/>
            </a:pPr>
            <a:r>
              <a:rPr lang="en-US" sz="1200" dirty="0" smtClean="0"/>
              <a:t>UNICEF Chief of Section and senior staff active participation in cluster meetings, representing UNICEF as a cluster partner</a:t>
            </a:r>
          </a:p>
          <a:p>
            <a:pPr marL="285750" indent="-285750">
              <a:buFont typeface="Wingdings" charset="2"/>
              <a:buChar char="§"/>
            </a:pPr>
            <a:r>
              <a:rPr lang="en-US" sz="1200" dirty="0" smtClean="0"/>
              <a:t>Where appropriate, locating cluster offices outside of UNICEF premises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some situations </a:t>
            </a:r>
            <a:r>
              <a:rPr lang="en-US" b="1" baseline="0" dirty="0" smtClean="0"/>
              <a:t>Double Hatting </a:t>
            </a:r>
            <a:r>
              <a:rPr lang="en-US" b="0" baseline="0" dirty="0" smtClean="0"/>
              <a:t>may occur – This is </a:t>
            </a:r>
            <a:r>
              <a:rPr lang="en-GB" b="0" dirty="0" smtClean="0"/>
              <a:t>Is when in some situations (e.g. in smaller scale or some protracted emergencies) it is appropriate for a UNICEF programme staff member to functions as Cluster Coordinator </a:t>
            </a:r>
            <a:r>
              <a:rPr lang="en-GB" b="0" dirty="0" smtClean="0">
                <a:solidFill>
                  <a:srgbClr val="9DC3E6"/>
                </a:solidFill>
              </a:rPr>
              <a:t>in addition to their UNICEF programme responsibilities. It is important</a:t>
            </a:r>
            <a:r>
              <a:rPr lang="en-GB" b="0" baseline="0" dirty="0" smtClean="0">
                <a:solidFill>
                  <a:srgbClr val="9DC3E6"/>
                </a:solidFill>
              </a:rPr>
              <a:t> that in such a scenario, neutrality is maintained.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0" baseline="0" dirty="0" smtClean="0">
              <a:solidFill>
                <a:srgbClr val="9DC3E6"/>
              </a:solidFill>
            </a:endParaRPr>
          </a:p>
          <a:p>
            <a:pPr marL="285750" indent="-285750">
              <a:buFont typeface="Wingdings" charset="2"/>
              <a:buChar char="§"/>
            </a:pPr>
            <a:r>
              <a:rPr lang="en-GB" dirty="0" smtClean="0"/>
              <a:t>Cluster coordination responsibilities and allocation of time for cluster functions should be clearly articulated in the job description and in the performance appraisal of the post holder and monitored through regular meetings with supervisor(s) to ensure that the dual roles remains </a:t>
            </a:r>
          </a:p>
          <a:p>
            <a:pPr marL="285750" indent="-285750">
              <a:buFont typeface="Wingdings" charset="2"/>
              <a:buChar char="§"/>
            </a:pPr>
            <a:r>
              <a:rPr lang="en-GB" dirty="0" smtClean="0"/>
              <a:t>A double hatting Cluster Coordinator must always make it clear when speaking on behalf of/representing the cluster and when speaking on behalf of/representing UNICEF. </a:t>
            </a:r>
          </a:p>
          <a:p>
            <a:pPr marL="285750" indent="-285750">
              <a:buFont typeface="Wingdings" charset="2"/>
              <a:buChar char="§"/>
            </a:pPr>
            <a:r>
              <a:rPr lang="en-GB" dirty="0" smtClean="0"/>
              <a:t>Where possible another person should represent UNICEF at meetings, especially in a situation where UNICEF is likely to take a different position from other cluster partners</a:t>
            </a:r>
          </a:p>
          <a:p>
            <a:pPr marL="285750" indent="-285750">
              <a:buFont typeface="Wingdings" charset="2"/>
              <a:buChar char="§"/>
            </a:pPr>
            <a:r>
              <a:rPr lang="en-GB" dirty="0" smtClean="0"/>
              <a:t>It is absolutely essential that another person represent UNICEF where funding allocations are being made.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0" dirty="0" smtClean="0">
              <a:solidFill>
                <a:srgbClr val="9DC3E6"/>
              </a:solidFill>
            </a:endParaRPr>
          </a:p>
          <a:p>
            <a:r>
              <a:rPr lang="en-US" b="1" dirty="0" smtClean="0"/>
              <a:t>Operational and administrative</a:t>
            </a:r>
            <a:r>
              <a:rPr lang="en-US" b="1" baseline="0" dirty="0" smtClean="0"/>
              <a:t> support</a:t>
            </a:r>
          </a:p>
          <a:p>
            <a:r>
              <a:rPr lang="en-US" dirty="0" smtClean="0"/>
              <a:t>As UNICEF-led clusters and </a:t>
            </a:r>
            <a:r>
              <a:rPr lang="en-US" dirty="0" err="1" smtClean="0"/>
              <a:t>AoRs</a:t>
            </a:r>
            <a:r>
              <a:rPr lang="en-US" dirty="0" smtClean="0"/>
              <a:t> are established in country, there is a clear need for UNICEF to scale up administrative and logistical functions to ensure that the office has the capacity to provide the required level of support for effective cluster coordination</a:t>
            </a:r>
          </a:p>
          <a:p>
            <a:r>
              <a:rPr lang="en-US" dirty="0" smtClean="0"/>
              <a:t>It is the responsibility of the Country Representative to ensure that the various sections of the organization </a:t>
            </a:r>
            <a:r>
              <a:rPr lang="en-US" dirty="0" err="1" smtClean="0"/>
              <a:t>prioritise</a:t>
            </a:r>
            <a:r>
              <a:rPr lang="en-US" dirty="0" smtClean="0"/>
              <a:t> provision of operational and administrative support services for effective coordination.</a:t>
            </a:r>
            <a:endParaRPr lang="en-US" sz="1200" dirty="0" smtClean="0"/>
          </a:p>
          <a:p>
            <a:endParaRPr lang="en-US" sz="1200" dirty="0" smtClean="0"/>
          </a:p>
          <a:p>
            <a:r>
              <a:rPr lang="en-US" sz="1200" b="0" u="sng" dirty="0" smtClean="0"/>
              <a:t>Includes the provision of:</a:t>
            </a:r>
            <a:endParaRPr lang="en-US" sz="1200" b="1" u="sng" dirty="0" smtClean="0"/>
          </a:p>
          <a:p>
            <a:pPr marL="228600" indent="-228600">
              <a:buFont typeface="+mj-lt"/>
              <a:buAutoNum type="arabicPeriod"/>
            </a:pPr>
            <a:r>
              <a:rPr lang="en-US" sz="1200" b="1" dirty="0" smtClean="0">
                <a:solidFill>
                  <a:schemeClr val="accent1">
                    <a:lumMod val="60000"/>
                    <a:lumOff val="40000"/>
                  </a:schemeClr>
                </a:solidFill>
              </a:rPr>
              <a:t>Office space and furnishings</a:t>
            </a:r>
            <a:r>
              <a:rPr lang="en-US" sz="1200" dirty="0" smtClean="0"/>
              <a:t>, enabling effective team working and meetings with partners</a:t>
            </a:r>
          </a:p>
          <a:p>
            <a:pPr marL="228600" indent="-228600">
              <a:buFont typeface="+mj-lt"/>
              <a:buAutoNum type="arabicPeriod"/>
            </a:pPr>
            <a:r>
              <a:rPr lang="en-US" sz="1200" b="1" dirty="0" smtClean="0">
                <a:solidFill>
                  <a:srgbClr val="9DC3E6"/>
                </a:solidFill>
              </a:rPr>
              <a:t>Communication, ICT equipment </a:t>
            </a:r>
            <a:r>
              <a:rPr lang="en-US" sz="1200" dirty="0" smtClean="0"/>
              <a:t>and technical support</a:t>
            </a:r>
          </a:p>
          <a:p>
            <a:pPr marL="228600" indent="-228600">
              <a:buFont typeface="+mj-lt"/>
              <a:buAutoNum type="arabicPeriod"/>
            </a:pPr>
            <a:r>
              <a:rPr lang="en-US" sz="1200" dirty="0" smtClean="0"/>
              <a:t>Technical support to maintain Cluster/</a:t>
            </a:r>
            <a:r>
              <a:rPr lang="en-US" sz="1200" dirty="0" err="1" smtClean="0"/>
              <a:t>AoR</a:t>
            </a:r>
            <a:r>
              <a:rPr lang="en-US" sz="1200" dirty="0" smtClean="0"/>
              <a:t> </a:t>
            </a:r>
            <a:r>
              <a:rPr lang="en-US" sz="1200" b="1" dirty="0" smtClean="0">
                <a:solidFill>
                  <a:srgbClr val="9DC3E6"/>
                </a:solidFill>
              </a:rPr>
              <a:t>website</a:t>
            </a:r>
          </a:p>
          <a:p>
            <a:pPr marL="228600" indent="-228600">
              <a:buFont typeface="+mj-lt"/>
              <a:buAutoNum type="arabicPeriod"/>
            </a:pPr>
            <a:r>
              <a:rPr lang="en-US" sz="1200" b="1" dirty="0" smtClean="0">
                <a:solidFill>
                  <a:srgbClr val="9DC3E6"/>
                </a:solidFill>
              </a:rPr>
              <a:t>Logistics</a:t>
            </a:r>
            <a:r>
              <a:rPr lang="en-US" sz="1200" dirty="0" smtClean="0"/>
              <a:t> support, i.e. transport</a:t>
            </a:r>
          </a:p>
          <a:p>
            <a:pPr marL="228600" indent="-228600">
              <a:buFont typeface="+mj-lt"/>
              <a:buAutoNum type="arabicPeriod"/>
            </a:pPr>
            <a:r>
              <a:rPr lang="en-US" sz="1200" dirty="0" smtClean="0"/>
              <a:t>Access to </a:t>
            </a:r>
            <a:r>
              <a:rPr lang="en-US" sz="1200" b="1" dirty="0" smtClean="0">
                <a:solidFill>
                  <a:srgbClr val="9DC3E6"/>
                </a:solidFill>
              </a:rPr>
              <a:t>translation services</a:t>
            </a:r>
          </a:p>
          <a:p>
            <a:pPr marL="228600" indent="-228600">
              <a:buFont typeface="+mj-lt"/>
              <a:buAutoNum type="arabicPeriod"/>
            </a:pPr>
            <a:r>
              <a:rPr lang="en-US" sz="1200" dirty="0" smtClean="0"/>
              <a:t>Ensuring appropriate </a:t>
            </a:r>
            <a:r>
              <a:rPr lang="en-US" sz="1200" b="1" dirty="0" smtClean="0">
                <a:solidFill>
                  <a:srgbClr val="9DC3E6"/>
                </a:solidFill>
              </a:rPr>
              <a:t>administrative support </a:t>
            </a:r>
            <a:r>
              <a:rPr lang="en-US" sz="1200" dirty="0" smtClean="0"/>
              <a:t>is available to clusters. Options include:</a:t>
            </a:r>
          </a:p>
          <a:p>
            <a:pPr marL="742950" lvl="1" indent="-285750">
              <a:buFont typeface="Arial"/>
              <a:buChar char="•"/>
            </a:pPr>
            <a:r>
              <a:rPr lang="en-US" sz="1200" dirty="0" smtClean="0"/>
              <a:t>The appointment of a designated admin officer, to support all UNICEF-led clusters</a:t>
            </a:r>
          </a:p>
          <a:p>
            <a:pPr marL="742950" lvl="1" indent="-285750">
              <a:buFont typeface="Arial"/>
              <a:buChar char="•"/>
            </a:pPr>
            <a:r>
              <a:rPr lang="en-US" sz="1200" dirty="0" smtClean="0"/>
              <a:t>Existing UNICEF administrator providing double hatting support (same HR best practice applies)</a:t>
            </a:r>
          </a:p>
          <a:p>
            <a:pPr marL="742950" lvl="1" indent="-285750">
              <a:buFont typeface="Arial"/>
              <a:buChar char="•"/>
            </a:pPr>
            <a:endParaRPr lang="en-US" dirty="0" smtClean="0"/>
          </a:p>
          <a:p>
            <a:endParaRPr lang="en-US" dirty="0" smtClean="0"/>
          </a:p>
          <a:p>
            <a:r>
              <a:rPr lang="en-US" b="1" baseline="0" dirty="0" smtClean="0"/>
              <a:t>Guidance on how to manage Clusters within UNICEF CO</a:t>
            </a:r>
          </a:p>
          <a:p>
            <a:r>
              <a:rPr lang="en-US" b="0" baseline="0" dirty="0" smtClean="0"/>
              <a:t>Recommendations: </a:t>
            </a:r>
          </a:p>
          <a:p>
            <a:pPr marL="342900" indent="-342900">
              <a:buFont typeface="+mj-lt"/>
              <a:buAutoNum type="arabicPeriod"/>
            </a:pPr>
            <a:r>
              <a:rPr lang="en-US" dirty="0" smtClean="0"/>
              <a:t>Include cluster issues as a regular item on the agenda of existing UNICEF internal weekly     </a:t>
            </a:r>
          </a:p>
          <a:p>
            <a:r>
              <a:rPr lang="en-US" dirty="0" smtClean="0"/>
              <a:t>       meetings</a:t>
            </a:r>
          </a:p>
          <a:p>
            <a:pPr marL="342900" indent="-342900">
              <a:buAutoNum type="arabicPeriod" startAt="2"/>
            </a:pPr>
            <a:r>
              <a:rPr lang="en-US" dirty="0" smtClean="0"/>
              <a:t>Chair periodic UNICEF cluster meetings</a:t>
            </a:r>
          </a:p>
          <a:p>
            <a:r>
              <a:rPr lang="en-US" dirty="0" smtClean="0"/>
              <a:t>3.    Alternate the above </a:t>
            </a:r>
          </a:p>
          <a:p>
            <a:endParaRPr lang="en-US" dirty="0"/>
          </a:p>
        </p:txBody>
      </p:sp>
      <p:sp>
        <p:nvSpPr>
          <p:cNvPr id="4" name="Slide Number Placeholder 3"/>
          <p:cNvSpPr>
            <a:spLocks noGrp="1"/>
          </p:cNvSpPr>
          <p:nvPr>
            <p:ph type="sldNum" sz="quarter" idx="10"/>
          </p:nvPr>
        </p:nvSpPr>
        <p:spPr/>
        <p:txBody>
          <a:bodyPr/>
          <a:lstStyle/>
          <a:p>
            <a:fld id="{C297DE93-563E-9E49-94FC-AAF2299F03B9}" type="slidenum">
              <a:rPr lang="en-US" smtClean="0"/>
              <a:t>18</a:t>
            </a:fld>
            <a:endParaRPr lang="en-US"/>
          </a:p>
        </p:txBody>
      </p:sp>
    </p:spTree>
    <p:extLst>
      <p:ext uri="{BB962C8B-B14F-4D97-AF65-F5344CB8AC3E}">
        <p14:creationId xmlns:p14="http://schemas.microsoft.com/office/powerpoint/2010/main" val="93881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7DE93-563E-9E49-94FC-AAF2299F03B9}" type="slidenum">
              <a:rPr lang="en-US" smtClean="0"/>
              <a:t>19</a:t>
            </a:fld>
            <a:endParaRPr lang="en-US"/>
          </a:p>
        </p:txBody>
      </p:sp>
    </p:spTree>
    <p:extLst>
      <p:ext uri="{BB962C8B-B14F-4D97-AF65-F5344CB8AC3E}">
        <p14:creationId xmlns:p14="http://schemas.microsoft.com/office/powerpoint/2010/main" val="338864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a:t>
            </a:r>
            <a:r>
              <a:rPr lang="en-US" baseline="0" dirty="0" smtClean="0"/>
              <a:t> if you wish to go through the points before diving into the presentation)</a:t>
            </a:r>
            <a:endParaRPr lang="en-US" dirty="0"/>
          </a:p>
        </p:txBody>
      </p:sp>
      <p:sp>
        <p:nvSpPr>
          <p:cNvPr id="4" name="Slide Number Placeholder 3"/>
          <p:cNvSpPr>
            <a:spLocks noGrp="1"/>
          </p:cNvSpPr>
          <p:nvPr>
            <p:ph type="sldNum" sz="quarter" idx="10"/>
          </p:nvPr>
        </p:nvSpPr>
        <p:spPr/>
        <p:txBody>
          <a:bodyPr/>
          <a:lstStyle/>
          <a:p>
            <a:fld id="{FCF61F38-85ED-41A3-8550-B8967CFB992E}" type="slidenum">
              <a:rPr lang="en-US" smtClean="0"/>
              <a:t>2</a:t>
            </a:fld>
            <a:endParaRPr lang="en-US"/>
          </a:p>
        </p:txBody>
      </p:sp>
    </p:spTree>
    <p:extLst>
      <p:ext uri="{BB962C8B-B14F-4D97-AF65-F5344CB8AC3E}">
        <p14:creationId xmlns:p14="http://schemas.microsoft.com/office/powerpoint/2010/main" val="1879497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overall objective of the Inter-Agency</a:t>
            </a:r>
            <a:r>
              <a:rPr lang="en-US" sz="1200" kern="1200" baseline="0" dirty="0" smtClean="0">
                <a:solidFill>
                  <a:schemeClr val="tx1"/>
                </a:solidFill>
                <a:effectLst/>
                <a:latin typeface="+mn-lt"/>
                <a:ea typeface="+mn-ea"/>
                <a:cs typeface="+mn-cs"/>
              </a:rPr>
              <a:t> Standing Committee (</a:t>
            </a:r>
            <a:r>
              <a:rPr lang="en-US" sz="1200" kern="1200" dirty="0" smtClean="0">
                <a:solidFill>
                  <a:schemeClr val="tx1"/>
                </a:solidFill>
                <a:effectLst/>
                <a:latin typeface="+mn-lt"/>
                <a:ea typeface="+mn-ea"/>
                <a:cs typeface="+mn-cs"/>
              </a:rPr>
              <a:t>IASC) is to improve delivery of humanitarian assistance, including the protection of the rights of affected people.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primary objectives of the IASC in complex and major emergencies are as follows:</a:t>
            </a:r>
          </a:p>
          <a:p>
            <a:pPr marL="171450" lvl="0" indent="-171450">
              <a:buFont typeface="Wingdings" charset="2"/>
              <a:buChar char="§"/>
            </a:pPr>
            <a:r>
              <a:rPr lang="en-US" sz="1200" kern="1200" dirty="0" smtClean="0">
                <a:solidFill>
                  <a:schemeClr val="tx1"/>
                </a:solidFill>
                <a:effectLst/>
                <a:latin typeface="+mn-lt"/>
                <a:ea typeface="+mn-ea"/>
                <a:cs typeface="+mn-cs"/>
              </a:rPr>
              <a:t>to develop and agree on system-wide humanitarian policies;</a:t>
            </a:r>
          </a:p>
          <a:p>
            <a:pPr marL="171450" lvl="0" indent="-171450">
              <a:buFont typeface="Wingdings" charset="2"/>
              <a:buChar char="§"/>
            </a:pPr>
            <a:r>
              <a:rPr lang="en-US" sz="1200" kern="1200" dirty="0" smtClean="0">
                <a:solidFill>
                  <a:schemeClr val="tx1"/>
                </a:solidFill>
                <a:effectLst/>
                <a:latin typeface="+mn-lt"/>
                <a:ea typeface="+mn-ea"/>
                <a:cs typeface="+mn-cs"/>
              </a:rPr>
              <a:t>to allocate responsibilities amongst agencies in humanitarian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a:t>
            </a:r>
          </a:p>
          <a:p>
            <a:pPr marL="171450" lvl="0" indent="-171450">
              <a:buFont typeface="Wingdings" charset="2"/>
              <a:buChar char="§"/>
            </a:pPr>
            <a:r>
              <a:rPr lang="en-US" sz="1200" kern="1200" dirty="0" smtClean="0">
                <a:solidFill>
                  <a:schemeClr val="tx1"/>
                </a:solidFill>
                <a:effectLst/>
                <a:latin typeface="+mn-lt"/>
                <a:ea typeface="+mn-ea"/>
                <a:cs typeface="+mn-cs"/>
              </a:rPr>
              <a:t>to develop and agree on a common ethical framework for all humanitarian activities;</a:t>
            </a:r>
          </a:p>
          <a:p>
            <a:pPr marL="171450" lvl="0" indent="-171450">
              <a:buFont typeface="Wingdings" charset="2"/>
              <a:buChar char="§"/>
            </a:pPr>
            <a:r>
              <a:rPr lang="en-US" sz="1200" kern="1200" dirty="0" smtClean="0">
                <a:solidFill>
                  <a:schemeClr val="tx1"/>
                </a:solidFill>
                <a:effectLst/>
                <a:latin typeface="+mn-lt"/>
                <a:ea typeface="+mn-ea"/>
                <a:cs typeface="+mn-cs"/>
              </a:rPr>
              <a:t>to advocate common humanitarian principles to parties outside the IASC;</a:t>
            </a:r>
          </a:p>
          <a:p>
            <a:pPr marL="171450" lvl="0" indent="-171450">
              <a:buFont typeface="Wingdings" charset="2"/>
              <a:buChar char="§"/>
            </a:pPr>
            <a:r>
              <a:rPr lang="en-US" sz="1200" kern="1200" dirty="0" smtClean="0">
                <a:solidFill>
                  <a:schemeClr val="tx1"/>
                </a:solidFill>
                <a:effectLst/>
                <a:latin typeface="+mn-lt"/>
                <a:ea typeface="+mn-ea"/>
                <a:cs typeface="+mn-cs"/>
              </a:rPr>
              <a:t>to advocate for the full respect for the rights of the individual in accordance with the letter and spirit of the relevant bodies of law (i.e. international human rights law, international humanitarian law and refugee law);</a:t>
            </a:r>
          </a:p>
          <a:p>
            <a:pPr marL="171450" lvl="0" indent="-171450">
              <a:buFont typeface="Wingdings" charset="2"/>
              <a:buChar char="§"/>
            </a:pPr>
            <a:r>
              <a:rPr lang="en-US" sz="1200" kern="1200" dirty="0" smtClean="0">
                <a:solidFill>
                  <a:schemeClr val="tx1"/>
                </a:solidFill>
                <a:effectLst/>
                <a:latin typeface="+mn-lt"/>
                <a:ea typeface="+mn-ea"/>
                <a:cs typeface="+mn-cs"/>
              </a:rPr>
              <a:t>to identify and address areas where gaps in mandates or lack of operational capacity exist;</a:t>
            </a:r>
          </a:p>
          <a:p>
            <a:pPr marL="171450" lvl="0" indent="-171450">
              <a:buFont typeface="Wingdings" charset="2"/>
              <a:buChar char="§"/>
            </a:pPr>
            <a:r>
              <a:rPr lang="en-US" sz="1200" kern="1200" dirty="0" smtClean="0">
                <a:solidFill>
                  <a:schemeClr val="tx1"/>
                </a:solidFill>
                <a:effectLst/>
                <a:latin typeface="+mn-lt"/>
                <a:ea typeface="+mn-ea"/>
                <a:cs typeface="+mn-cs"/>
              </a:rPr>
              <a:t>and to resolve disputes or disagreements about and amongst humanitarian agencies on system-wide humanitarian issues.</a:t>
            </a:r>
          </a:p>
          <a:p>
            <a:pPr marL="171450" indent="-171450">
              <a:buFont typeface="Wingdings" charset="2"/>
              <a:buChar char="§"/>
            </a:pPr>
            <a:endParaRPr lang="en-US" dirty="0"/>
          </a:p>
        </p:txBody>
      </p:sp>
      <p:sp>
        <p:nvSpPr>
          <p:cNvPr id="4" name="Slide Number Placeholder 3"/>
          <p:cNvSpPr>
            <a:spLocks noGrp="1"/>
          </p:cNvSpPr>
          <p:nvPr>
            <p:ph type="sldNum" sz="quarter" idx="10"/>
          </p:nvPr>
        </p:nvSpPr>
        <p:spPr/>
        <p:txBody>
          <a:bodyPr/>
          <a:lstStyle/>
          <a:p>
            <a:fld id="{FCF61F38-85ED-41A3-8550-B8967CFB992E}" type="slidenum">
              <a:rPr lang="en-US" smtClean="0"/>
              <a:t>3</a:t>
            </a:fld>
            <a:endParaRPr lang="en-US"/>
          </a:p>
        </p:txBody>
      </p:sp>
    </p:spTree>
    <p:extLst>
      <p:ext uri="{BB962C8B-B14F-4D97-AF65-F5344CB8AC3E}">
        <p14:creationId xmlns:p14="http://schemas.microsoft.com/office/powerpoint/2010/main" val="54689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Since 2010, the Inter Agency Standing Committee (IASC), in an effort to strengthen the effectiveness of humanitarian response, made substantial changes to policy and operational guidance, by </a:t>
            </a:r>
            <a:r>
              <a:rPr lang="en-GB" sz="1200" b="1" kern="1200" dirty="0" smtClean="0">
                <a:solidFill>
                  <a:schemeClr val="tx1"/>
                </a:solidFill>
                <a:effectLst/>
                <a:latin typeface="+mn-lt"/>
                <a:ea typeface="+mn-ea"/>
                <a:cs typeface="+mn-cs"/>
              </a:rPr>
              <a:t>strengthening leadership, coordination, preparedness, advocacy and accountability</a:t>
            </a:r>
            <a:r>
              <a:rPr lang="en-GB" sz="1200" kern="1200" dirty="0" smtClean="0">
                <a:solidFill>
                  <a:schemeClr val="tx1"/>
                </a:solidFill>
                <a:effectLst/>
                <a:latin typeface="+mn-lt"/>
                <a:ea typeface="+mn-ea"/>
                <a:cs typeface="+mn-cs"/>
              </a:rPr>
              <a:t> within the systems and to affected populations. There are framed in what is termed as the “Transformative Agenda”.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F61F38-85ED-41A3-8550-B8967CFB992E}" type="slidenum">
              <a:rPr lang="en-US" smtClean="0"/>
              <a:t>4</a:t>
            </a:fld>
            <a:endParaRPr lang="en-US"/>
          </a:p>
        </p:txBody>
      </p:sp>
    </p:spTree>
    <p:extLst>
      <p:ext uri="{BB962C8B-B14F-4D97-AF65-F5344CB8AC3E}">
        <p14:creationId xmlns:p14="http://schemas.microsoft.com/office/powerpoint/2010/main" val="1190028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IASC Transformative Agenda (2011) is a set of concrete actions aimed at transforming the way in which the humanitarian community responds to emergencies. </a:t>
            </a:r>
            <a:r>
              <a:rPr lang="en-GB" sz="1200" b="1" kern="1200" dirty="0" smtClean="0">
                <a:solidFill>
                  <a:schemeClr val="tx1"/>
                </a:solidFill>
                <a:effectLst/>
                <a:latin typeface="+mn-lt"/>
                <a:ea typeface="+mn-ea"/>
                <a:cs typeface="+mn-cs"/>
              </a:rPr>
              <a:t>It focuses on improving the timeliness and effectiveness of the collective response</a:t>
            </a:r>
            <a:r>
              <a:rPr lang="en-GB" sz="1200" kern="1200" dirty="0" smtClean="0">
                <a:solidFill>
                  <a:schemeClr val="tx1"/>
                </a:solidFill>
                <a:effectLst/>
                <a:latin typeface="+mn-lt"/>
                <a:ea typeface="+mn-ea"/>
                <a:cs typeface="+mn-cs"/>
              </a:rPr>
              <a:t> through stronger leadership, more effective coordination structures, and improved accountability for performance and to affected people.</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transformative agenda builds on the Humanitarian Reform process and on the recognition of the need to tackle persistent weaknesses in our collective response capacity. </a:t>
            </a:r>
          </a:p>
          <a:p>
            <a:endParaRPr lang="en-US" dirty="0" smtClean="0"/>
          </a:p>
          <a:p>
            <a:r>
              <a:rPr lang="en-GB" sz="1200" kern="1200" dirty="0" smtClean="0">
                <a:solidFill>
                  <a:schemeClr val="tx1"/>
                </a:solidFill>
                <a:effectLst/>
                <a:latin typeface="+mn-lt"/>
                <a:ea typeface="+mn-ea"/>
                <a:cs typeface="+mn-cs"/>
              </a:rPr>
              <a:t> The Humanitarian Coordinator (HC), the Humanitarian Country Team (HCT), country clusters and cluster lead agencies remain the prime actors supporting national response efforts, and the Transformative Agenda seeks to further strengthen these actors.</a:t>
            </a:r>
            <a:endParaRPr lang="en-US" sz="1200" kern="1200" dirty="0" smtClean="0">
              <a:solidFill>
                <a:schemeClr val="tx1"/>
              </a:solidFill>
              <a:effectLst/>
              <a:latin typeface="+mn-lt"/>
              <a:ea typeface="+mn-ea"/>
              <a:cs typeface="+mn-cs"/>
            </a:endParaRPr>
          </a:p>
          <a:p>
            <a:endParaRPr lang="en-US" dirty="0" smtClean="0"/>
          </a:p>
          <a:p>
            <a:pPr lvl="0"/>
            <a:r>
              <a:rPr lang="en-GB" sz="1200" kern="1200" dirty="0" smtClean="0">
                <a:solidFill>
                  <a:schemeClr val="tx1"/>
                </a:solidFill>
                <a:effectLst/>
                <a:latin typeface="+mn-lt"/>
                <a:ea typeface="+mn-ea"/>
                <a:cs typeface="+mn-cs"/>
              </a:rPr>
              <a:t>Concrete priority actions to strengthen all humanitarian operations include: </a:t>
            </a:r>
            <a:endParaRPr lang="en-US" sz="1200" kern="1200" dirty="0" smtClean="0">
              <a:solidFill>
                <a:schemeClr val="tx1"/>
              </a:solidFill>
              <a:effectLst/>
              <a:latin typeface="+mn-lt"/>
              <a:ea typeface="+mn-ea"/>
              <a:cs typeface="+mn-cs"/>
            </a:endParaRPr>
          </a:p>
          <a:p>
            <a:pPr marL="171450" lvl="0" indent="-171450">
              <a:buFont typeface="Wingdings" charset="2"/>
              <a:buChar char="§"/>
            </a:pPr>
            <a:r>
              <a:rPr lang="en-GB" sz="1200" kern="1200" dirty="0" smtClean="0">
                <a:solidFill>
                  <a:schemeClr val="tx1"/>
                </a:solidFill>
                <a:effectLst/>
                <a:latin typeface="+mn-lt"/>
                <a:ea typeface="+mn-ea"/>
                <a:cs typeface="+mn-cs"/>
              </a:rPr>
              <a:t>Strengthened leadership capacities at all levels of the response.</a:t>
            </a:r>
            <a:endParaRPr lang="en-US" sz="1200" kern="1200" dirty="0" smtClean="0">
              <a:solidFill>
                <a:schemeClr val="tx1"/>
              </a:solidFill>
              <a:effectLst/>
              <a:latin typeface="+mn-lt"/>
              <a:ea typeface="+mn-ea"/>
              <a:cs typeface="+mn-cs"/>
            </a:endParaRPr>
          </a:p>
          <a:p>
            <a:pPr marL="171450" lvl="0" indent="-171450">
              <a:buFont typeface="Wingdings" charset="2"/>
              <a:buChar char="§"/>
            </a:pPr>
            <a:r>
              <a:rPr lang="en-GB" sz="1200" kern="1200" dirty="0" smtClean="0">
                <a:solidFill>
                  <a:schemeClr val="tx1"/>
                </a:solidFill>
                <a:effectLst/>
                <a:latin typeface="+mn-lt"/>
                <a:ea typeface="+mn-ea"/>
                <a:cs typeface="+mn-cs"/>
              </a:rPr>
              <a:t>Improved strategic planning that clarifies the collective results that the humanitarian community aims to achieve.</a:t>
            </a:r>
            <a:endParaRPr lang="en-US" sz="1200" kern="1200" dirty="0" smtClean="0">
              <a:solidFill>
                <a:schemeClr val="tx1"/>
              </a:solidFill>
              <a:effectLst/>
              <a:latin typeface="+mn-lt"/>
              <a:ea typeface="+mn-ea"/>
              <a:cs typeface="+mn-cs"/>
            </a:endParaRPr>
          </a:p>
          <a:p>
            <a:pPr marL="171450" lvl="0" indent="-171450">
              <a:buFont typeface="Wingdings" charset="2"/>
              <a:buChar char="§"/>
            </a:pPr>
            <a:r>
              <a:rPr lang="en-GB" sz="1200" kern="1200" dirty="0" smtClean="0">
                <a:solidFill>
                  <a:schemeClr val="tx1"/>
                </a:solidFill>
                <a:effectLst/>
                <a:latin typeface="+mn-lt"/>
                <a:ea typeface="+mn-ea"/>
                <a:cs typeface="+mn-cs"/>
              </a:rPr>
              <a:t>Strengthened needs assessments, information management, planning, monitoring and evaluation for a more effective and strategic response.</a:t>
            </a:r>
            <a:endParaRPr lang="en-US" sz="1200" kern="1200" dirty="0" smtClean="0">
              <a:solidFill>
                <a:schemeClr val="tx1"/>
              </a:solidFill>
              <a:effectLst/>
              <a:latin typeface="+mn-lt"/>
              <a:ea typeface="+mn-ea"/>
              <a:cs typeface="+mn-cs"/>
            </a:endParaRPr>
          </a:p>
          <a:p>
            <a:pPr marL="171450" lvl="0" indent="-171450">
              <a:buFont typeface="Wingdings" charset="2"/>
              <a:buChar char="§"/>
            </a:pPr>
            <a:r>
              <a:rPr lang="en-GB" sz="1200" kern="1200" dirty="0" smtClean="0">
                <a:solidFill>
                  <a:schemeClr val="tx1"/>
                </a:solidFill>
                <a:effectLst/>
                <a:latin typeface="+mn-lt"/>
                <a:ea typeface="+mn-ea"/>
                <a:cs typeface="+mn-cs"/>
              </a:rPr>
              <a:t>Improved cluster coordination, performance and participation, as well as a more clearly defined cluster-activation procedure.</a:t>
            </a:r>
            <a:endParaRPr lang="en-US" sz="1200" kern="1200" dirty="0" smtClean="0">
              <a:solidFill>
                <a:schemeClr val="tx1"/>
              </a:solidFill>
              <a:effectLst/>
              <a:latin typeface="+mn-lt"/>
              <a:ea typeface="+mn-ea"/>
              <a:cs typeface="+mn-cs"/>
            </a:endParaRPr>
          </a:p>
          <a:p>
            <a:pPr marL="171450" lvl="0" indent="-171450">
              <a:buFont typeface="Wingdings" charset="2"/>
              <a:buChar char="§"/>
            </a:pPr>
            <a:r>
              <a:rPr lang="en-GB" sz="1200" kern="1200" dirty="0" smtClean="0">
                <a:solidFill>
                  <a:schemeClr val="tx1"/>
                </a:solidFill>
                <a:effectLst/>
                <a:latin typeface="+mn-lt"/>
                <a:ea typeface="+mn-ea"/>
                <a:cs typeface="+mn-cs"/>
              </a:rPr>
              <a:t>Enhanced accountability for the achievement of collective results, based on an agreed performance and monitoring framework linked to the strategic plan.</a:t>
            </a:r>
            <a:endParaRPr lang="en-US" sz="1200" kern="1200" dirty="0" smtClean="0">
              <a:solidFill>
                <a:schemeClr val="tx1"/>
              </a:solidFill>
              <a:effectLst/>
              <a:latin typeface="+mn-lt"/>
              <a:ea typeface="+mn-ea"/>
              <a:cs typeface="+mn-cs"/>
            </a:endParaRPr>
          </a:p>
          <a:p>
            <a:pPr marL="171450" lvl="0" indent="-171450">
              <a:buFont typeface="Wingdings" charset="2"/>
              <a:buChar char="§"/>
            </a:pPr>
            <a:r>
              <a:rPr lang="en-GB" sz="1200" kern="1200" dirty="0" smtClean="0">
                <a:solidFill>
                  <a:schemeClr val="tx1"/>
                </a:solidFill>
                <a:effectLst/>
                <a:latin typeface="+mn-lt"/>
                <a:ea typeface="+mn-ea"/>
                <a:cs typeface="+mn-cs"/>
              </a:rPr>
              <a:t>Strengthened accountability to affected communities, to be implemented at field level through a defined inter-agency operational framework.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F61F38-85ED-41A3-8550-B8967CFB992E}" type="slidenum">
              <a:rPr lang="en-US" smtClean="0"/>
              <a:t>5</a:t>
            </a:fld>
            <a:endParaRPr lang="en-US"/>
          </a:p>
        </p:txBody>
      </p:sp>
    </p:spTree>
    <p:extLst>
      <p:ext uri="{BB962C8B-B14F-4D97-AF65-F5344CB8AC3E}">
        <p14:creationId xmlns:p14="http://schemas.microsoft.com/office/powerpoint/2010/main" val="3220494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For the first time, the IASC has agreed on how to respond collectively to a major, sudden-onset Level 3 emergency that requires the activation of a system-wide response with agreed mechanisms, tools and procedures. Level 3 emergencies are judged by their scale, complexity, urgency, the capacity required to respond and the reputational risk to humanitarian organisations and responders if we don’t get them right. Many elements of the Transformative Agenda will also be applied as appropriate to non-Level 3 contexts (including protracted crises, slow-onset, and smaller- scale disasters), to strengthen existing response operations. </a:t>
            </a:r>
            <a:endParaRPr lang="en-US" sz="1200" kern="1200" dirty="0" smtClean="0">
              <a:solidFill>
                <a:schemeClr val="tx1"/>
              </a:solidFill>
              <a:effectLst/>
              <a:latin typeface="+mn-lt"/>
              <a:ea typeface="+mn-ea"/>
              <a:cs typeface="+mn-cs"/>
            </a:endParaRPr>
          </a:p>
          <a:p>
            <a:endParaRPr lang="en-US" dirty="0" smtClean="0"/>
          </a:p>
          <a:p>
            <a:pPr marL="0" indent="0">
              <a:buNone/>
            </a:pPr>
            <a:r>
              <a:rPr lang="en-US" dirty="0" smtClean="0"/>
              <a:t>The purpose of Clusters and Areas of Responsibility (</a:t>
            </a:r>
            <a:r>
              <a:rPr lang="en-US" dirty="0" err="1" smtClean="0"/>
              <a:t>AoRs</a:t>
            </a:r>
            <a:r>
              <a:rPr lang="en-US" dirty="0" smtClean="0"/>
              <a:t>) is to ensure a well </a:t>
            </a:r>
            <a:r>
              <a:rPr lang="en-US" b="1" dirty="0" smtClean="0"/>
              <a:t>coordinated, strategic, adequate, coherent</a:t>
            </a:r>
            <a:r>
              <a:rPr lang="en-US" dirty="0" smtClean="0"/>
              <a:t> and </a:t>
            </a:r>
            <a:r>
              <a:rPr lang="en-US" b="1" dirty="0" smtClean="0"/>
              <a:t>effective</a:t>
            </a:r>
            <a:r>
              <a:rPr lang="en-US" dirty="0" smtClean="0"/>
              <a:t> humanitarian response.</a:t>
            </a:r>
          </a:p>
          <a:p>
            <a:pPr marL="0" indent="0">
              <a:buNone/>
            </a:pPr>
            <a:endParaRPr lang="en-US" dirty="0" smtClean="0"/>
          </a:p>
          <a:p>
            <a:pPr marL="0" indent="0" algn="just">
              <a:buNone/>
            </a:pPr>
            <a:r>
              <a:rPr lang="en-GB" dirty="0" smtClean="0"/>
              <a:t>The IASC appoints individual agencies to lead the clusters. Their task is to clarify the roles, responsibilities and accountability of UN and non-UN partners responding to specific emergencies and to streamline communication with the host government. </a:t>
            </a:r>
          </a:p>
          <a:p>
            <a:pPr marL="0" indent="0" algn="just">
              <a:buNone/>
            </a:pPr>
            <a:endParaRPr lang="en-GB" dirty="0" smtClean="0"/>
          </a:p>
          <a:p>
            <a:r>
              <a:rPr lang="en-US" dirty="0" smtClean="0"/>
              <a:t>The decision to activate clusters and AORs is made by the HCT in consultation with national partners and is based on analysis of the context, including the scale of the humanitarian needs and the capacity of existing coordination structures on the ground. The IASC Principals</a:t>
            </a:r>
            <a:r>
              <a:rPr lang="en-US" baseline="0" dirty="0" smtClean="0"/>
              <a:t> agreed that the activation of clusters must be more strategic and less automatic and time limited. </a:t>
            </a:r>
            <a:endParaRPr lang="en-US" dirty="0" smtClean="0"/>
          </a:p>
          <a:p>
            <a:endParaRPr lang="en-US" dirty="0" smtClean="0"/>
          </a:p>
          <a:p>
            <a:r>
              <a:rPr lang="en-US" sz="1200" kern="1200" dirty="0" smtClean="0">
                <a:solidFill>
                  <a:schemeClr val="tx1"/>
                </a:solidFill>
                <a:effectLst/>
                <a:latin typeface="+mn-lt"/>
                <a:ea typeface="+mn-ea"/>
                <a:cs typeface="+mn-cs"/>
              </a:rPr>
              <a:t>In a level 3 response, clusters may be activated - if they do not already exist – with the support of personnel deployed through the Inter-Agency Rapid Response Mechanism (IARRM). The IARRM ensures there are sufficient experienced people on the ground working within agreed structures to either augment or fill the core coordination functions required for an effective response. All clusters should be prepared to deploy in a level 3 response, but the decision of which clusters to activate will be taken within 72 hours from the level 3 declaration by the HCT (if existent), supported by the IASC emergency/operational directors at headquarters, and on the basis of analysis of coordination mechanisms in place. Cluster activation will be regularly reviewed thereafter (as per the table in Section 2 on cluster de-activation).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Decisions on the activation of clusters to fill operational gaps should take into account the protection needs of the affected population including the “areas of responsibility” of the Protection Cluster (i.e. child protection; gender-based violence; mine action; and housing, land and property). </a:t>
            </a:r>
          </a:p>
          <a:p>
            <a:endParaRPr lang="en-US" dirty="0" smtClean="0"/>
          </a:p>
          <a:p>
            <a:pPr marL="0" indent="0" algn="jus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FCF61F38-85ED-41A3-8550-B8967CFB992E}" type="slidenum">
              <a:rPr lang="en-US" smtClean="0"/>
              <a:t>6</a:t>
            </a:fld>
            <a:endParaRPr lang="en-US"/>
          </a:p>
        </p:txBody>
      </p:sp>
    </p:spTree>
    <p:extLst>
      <p:ext uri="{BB962C8B-B14F-4D97-AF65-F5344CB8AC3E}">
        <p14:creationId xmlns:p14="http://schemas.microsoft.com/office/powerpoint/2010/main" val="381436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r>
              <a:rPr lang="en-GB" sz="1200" dirty="0" smtClean="0">
                <a:effectLst/>
                <a:latin typeface="Times New Roman" panose="02020603050405020304" pitchFamily="18" charset="0"/>
                <a:ea typeface="Calibri" panose="020F0502020204030204" pitchFamily="34" charset="0"/>
                <a:cs typeface="Times New Roman" panose="02020603050405020304" pitchFamily="18" charset="0"/>
              </a:rPr>
              <a:t>UNICEF has a significant role in ensuring a strategic, better coordinated and effective response, not least because UNICEF is responsible for leading/co leading three Clusters: Water and Sanitation (WASH), Nutrition, Education (co-lead with Save the Children); and two Areas of Responsibility (</a:t>
            </a:r>
            <a:r>
              <a:rPr lang="en-GB" sz="1200" dirty="0" err="1" smtClean="0">
                <a:effectLst/>
                <a:latin typeface="Times New Roman" panose="02020603050405020304" pitchFamily="18" charset="0"/>
                <a:ea typeface="Calibri" panose="020F0502020204030204" pitchFamily="34" charset="0"/>
                <a:cs typeface="Times New Roman" panose="02020603050405020304" pitchFamily="18" charset="0"/>
              </a:rPr>
              <a:t>AoR</a:t>
            </a:r>
            <a:r>
              <a:rPr lang="en-GB" sz="1200" dirty="0" smtClean="0">
                <a:effectLst/>
                <a:latin typeface="Times New Roman" panose="02020603050405020304" pitchFamily="18" charset="0"/>
                <a:ea typeface="Calibri" panose="020F0502020204030204" pitchFamily="34" charset="0"/>
                <a:cs typeface="Times New Roman" panose="02020603050405020304" pitchFamily="18" charset="0"/>
              </a:rPr>
              <a:t>):- Child Protection, and Gender Based Violence (GBV) (co-lead with UNFPA); under the Protection Cluster.</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GB" sz="1200" dirty="0" smtClean="0">
                <a:effectLst/>
                <a:latin typeface="Times New Roman" panose="02020603050405020304" pitchFamily="18" charset="0"/>
                <a:ea typeface="Calibri" panose="020F0502020204030204" pitchFamily="34" charset="0"/>
                <a:cs typeface="Times New Roman" panose="02020603050405020304" pitchFamily="18" charset="0"/>
              </a:rPr>
              <a:t>UNHCR is lead agency and responsible for sector coordination in refugee settings. UNHCR can call on partners such as UNICEF to provide </a:t>
            </a:r>
            <a:r>
              <a:rPr lang="en-GB" sz="1200" dirty="0" err="1" smtClean="0">
                <a:effectLst/>
                <a:latin typeface="Times New Roman" panose="02020603050405020304" pitchFamily="18" charset="0"/>
                <a:ea typeface="Calibri" panose="020F0502020204030204" pitchFamily="34" charset="0"/>
                <a:cs typeface="Times New Roman" panose="02020603050405020304" pitchFamily="18" charset="0"/>
              </a:rPr>
              <a:t>sectoral</a:t>
            </a:r>
            <a:r>
              <a:rPr lang="en-GB" sz="1200" dirty="0" smtClean="0">
                <a:effectLst/>
                <a:latin typeface="Times New Roman" panose="02020603050405020304" pitchFamily="18" charset="0"/>
                <a:ea typeface="Calibri" panose="020F0502020204030204" pitchFamily="34" charset="0"/>
                <a:cs typeface="Times New Roman" panose="02020603050405020304" pitchFamily="18" charset="0"/>
              </a:rPr>
              <a:t> coordination support. In mixed IDP/ refugee situations, the UNICEF Country Office needs to ensure coordination structures are in place and support those structures as needed.</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1200" baseline="30000" dirty="0" smtClean="0">
              <a:solidFill>
                <a:srgbClr val="000000"/>
              </a:solidFill>
            </a:endParaRPr>
          </a:p>
          <a:p>
            <a:pPr lvl="0"/>
            <a:r>
              <a:rPr lang="en-US" sz="1200" b="1" baseline="30000" dirty="0" smtClean="0"/>
              <a:t>Provider of Last Resort (</a:t>
            </a:r>
            <a:r>
              <a:rPr lang="en-US" sz="1200" b="1" baseline="30000" dirty="0" err="1" smtClean="0"/>
              <a:t>PoLR</a:t>
            </a:r>
            <a:r>
              <a:rPr lang="en-US" sz="1200" b="1" baseline="30000" dirty="0" smtClean="0"/>
              <a:t>)</a:t>
            </a:r>
            <a:r>
              <a:rPr lang="en-US" sz="1200" b="1" dirty="0" smtClean="0"/>
              <a:t> </a:t>
            </a:r>
            <a:endParaRPr lang="en-US" sz="1200" baseline="30000" dirty="0" smtClean="0"/>
          </a:p>
          <a:p>
            <a:pPr lvl="0"/>
            <a:r>
              <a:rPr lang="en-US" sz="1200" baseline="30000" dirty="0" smtClean="0">
                <a:solidFill>
                  <a:srgbClr val="000000"/>
                </a:solidFill>
              </a:rPr>
              <a:t>Where a UNICEF-led cluster is activated, UNICEF must be ready to </a:t>
            </a:r>
            <a:r>
              <a:rPr lang="en-US" sz="1200" b="1" baseline="30000" dirty="0" smtClean="0">
                <a:solidFill>
                  <a:srgbClr val="000000"/>
                </a:solidFill>
              </a:rPr>
              <a:t>ensure provision of services to fill critical gaps</a:t>
            </a:r>
            <a:r>
              <a:rPr lang="en-US" sz="1200" baseline="30000" dirty="0" smtClean="0">
                <a:solidFill>
                  <a:srgbClr val="000000"/>
                </a:solidFill>
              </a:rPr>
              <a:t>, identified by the cluster and reflected in the HC-HCT led Strategic Response Plan; when access, security and funds are in place.</a:t>
            </a:r>
          </a:p>
          <a:p>
            <a:pPr lvl="0"/>
            <a:endParaRPr lang="en-US" sz="1200" baseline="3000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FCF61F38-85ED-41A3-8550-B8967CFB992E}" type="slidenum">
              <a:rPr lang="en-US" smtClean="0"/>
              <a:t>7</a:t>
            </a:fld>
            <a:endParaRPr lang="en-US"/>
          </a:p>
        </p:txBody>
      </p:sp>
    </p:spTree>
    <p:extLst>
      <p:ext uri="{BB962C8B-B14F-4D97-AF65-F5344CB8AC3E}">
        <p14:creationId xmlns:p14="http://schemas.microsoft.com/office/powerpoint/2010/main" val="1473110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purpose of clusters and AORS is to ensure a well-coordinated, strategic, adequate, coherent and effective response, as outlined in the IASC </a:t>
            </a:r>
            <a:r>
              <a:rPr lang="en-US" i="1" baseline="0" dirty="0" smtClean="0"/>
              <a:t>Reference Module for Cluster Coordination at Country Level </a:t>
            </a:r>
            <a:r>
              <a:rPr lang="en-US" i="0" baseline="0" dirty="0" smtClean="0"/>
              <a:t>and in accordance with the Principles of Partnership. </a:t>
            </a:r>
          </a:p>
          <a:p>
            <a:endParaRPr lang="en-US" i="0" baseline="0" dirty="0" smtClean="0"/>
          </a:p>
          <a:p>
            <a:pPr marL="228600" indent="-228600">
              <a:buAutoNum type="arabicPeriod"/>
            </a:pPr>
            <a:r>
              <a:rPr lang="en-US" sz="1200" b="1" kern="1200" dirty="0" smtClean="0">
                <a:solidFill>
                  <a:schemeClr val="tx1"/>
                </a:solidFill>
                <a:effectLst/>
                <a:latin typeface="+mn-lt"/>
                <a:ea typeface="+mn-ea"/>
                <a:cs typeface="+mn-cs"/>
              </a:rPr>
              <a:t>Supporting Service Delivery </a:t>
            </a:r>
            <a:endParaRPr lang="en-US" dirty="0" smtClean="0"/>
          </a:p>
          <a:p>
            <a:pPr marL="171450" indent="-171450">
              <a:buFont typeface="Wingdings" charset="2"/>
              <a:buChar char="§"/>
            </a:pPr>
            <a:r>
              <a:rPr lang="en-US" sz="1200" kern="1200" dirty="0" smtClean="0">
                <a:solidFill>
                  <a:schemeClr val="tx1"/>
                </a:solidFill>
                <a:effectLst/>
                <a:latin typeface="+mn-lt"/>
                <a:ea typeface="+mn-ea"/>
                <a:cs typeface="+mn-cs"/>
              </a:rPr>
              <a:t>Provide a platform to ensure that service delivery is driven by the agreed strategic priorities </a:t>
            </a:r>
            <a:endParaRPr lang="en-US" dirty="0" smtClean="0"/>
          </a:p>
          <a:p>
            <a:pPr marL="171450" indent="-171450">
              <a:buFont typeface="Wingdings" charset="2"/>
              <a:buChar char="§"/>
            </a:pPr>
            <a:r>
              <a:rPr lang="en-US" sz="1200" kern="1200" dirty="0" smtClean="0">
                <a:solidFill>
                  <a:schemeClr val="tx1"/>
                </a:solidFill>
                <a:effectLst/>
                <a:latin typeface="+mn-lt"/>
                <a:ea typeface="+mn-ea"/>
                <a:cs typeface="+mn-cs"/>
              </a:rPr>
              <a:t>Develop mechanisms to eliminate duplication of service delivery</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0" indent="0">
              <a:buFontTx/>
              <a:buNone/>
            </a:pPr>
            <a:r>
              <a:rPr lang="en-US" sz="1200" b="1" kern="1200" dirty="0" smtClean="0">
                <a:solidFill>
                  <a:schemeClr val="tx1"/>
                </a:solidFill>
                <a:effectLst/>
                <a:latin typeface="+mn-lt"/>
                <a:ea typeface="+mn-ea"/>
                <a:cs typeface="+mn-cs"/>
              </a:rPr>
              <a:t>2. Informing Strategic Decision-Making of the HC/HCT for the Humanitarian </a:t>
            </a:r>
            <a:endParaRPr lang="en-US" dirty="0" smtClean="0"/>
          </a:p>
          <a:p>
            <a:r>
              <a:rPr lang="en-US" sz="1200" b="1" kern="1200" dirty="0" smtClean="0">
                <a:solidFill>
                  <a:schemeClr val="tx1"/>
                </a:solidFill>
                <a:effectLst/>
                <a:latin typeface="+mn-lt"/>
                <a:ea typeface="+mn-ea"/>
                <a:cs typeface="+mn-cs"/>
              </a:rPr>
              <a:t>Response </a:t>
            </a:r>
            <a:endParaRPr lang="en-US" dirty="0" smtClean="0"/>
          </a:p>
          <a:p>
            <a:pPr marL="171450" indent="-171450">
              <a:buFont typeface="Arial"/>
              <a:buChar char="•"/>
            </a:pPr>
            <a:r>
              <a:rPr lang="en-US" sz="1200" kern="1200" dirty="0" smtClean="0">
                <a:solidFill>
                  <a:schemeClr val="tx1"/>
                </a:solidFill>
                <a:effectLst/>
                <a:latin typeface="+mn-lt"/>
                <a:ea typeface="+mn-ea"/>
                <a:cs typeface="+mn-cs"/>
              </a:rPr>
              <a:t>Needs assessment and response gap analysis (across sectors and within the sector) </a:t>
            </a:r>
            <a:endParaRPr lang="en-US" dirty="0" smtClean="0"/>
          </a:p>
          <a:p>
            <a:pPr marL="171450" indent="-171450">
              <a:buFont typeface="Arial"/>
              <a:buChar char="•"/>
            </a:pPr>
            <a:r>
              <a:rPr lang="en-US" sz="1200" kern="1200" dirty="0" smtClean="0">
                <a:solidFill>
                  <a:schemeClr val="tx1"/>
                </a:solidFill>
                <a:effectLst/>
                <a:latin typeface="+mn-lt"/>
                <a:ea typeface="+mn-ea"/>
                <a:cs typeface="+mn-cs"/>
              </a:rPr>
              <a:t>Analysis to identify and address (emerging) gaps, obstacles, duplication, and cross-cutting issues including age, gender, environment, and HIV/AIDs </a:t>
            </a:r>
            <a:endParaRPr lang="en-US" dirty="0" smtClean="0"/>
          </a:p>
          <a:p>
            <a:pPr marL="171450" indent="-171450">
              <a:buFontTx/>
              <a:buChar char="•"/>
            </a:pPr>
            <a:r>
              <a:rPr lang="en-US" sz="1200" kern="1200" dirty="0" smtClean="0">
                <a:solidFill>
                  <a:schemeClr val="tx1"/>
                </a:solidFill>
                <a:effectLst/>
                <a:latin typeface="+mn-lt"/>
                <a:ea typeface="+mn-ea"/>
                <a:cs typeface="+mn-cs"/>
              </a:rPr>
              <a:t>Prioritization, grounded in response analysis </a:t>
            </a:r>
          </a:p>
          <a:p>
            <a:pPr marL="171450" indent="-171450">
              <a:buFontTx/>
              <a:buChar char="•"/>
            </a:pPr>
            <a:endParaRPr lang="en-US" sz="1200" b="1" kern="1200" dirty="0" smtClean="0">
              <a:solidFill>
                <a:schemeClr val="tx1"/>
              </a:solidFill>
              <a:effectLst/>
              <a:latin typeface="+mn-lt"/>
              <a:ea typeface="+mn-ea"/>
              <a:cs typeface="+mn-cs"/>
            </a:endParaRPr>
          </a:p>
          <a:p>
            <a:pPr marL="0" indent="0">
              <a:buFontTx/>
              <a:buNone/>
            </a:pPr>
            <a:r>
              <a:rPr lang="en-US" sz="1200" b="1" kern="1200" dirty="0" smtClean="0">
                <a:solidFill>
                  <a:schemeClr val="tx1"/>
                </a:solidFill>
                <a:effectLst/>
                <a:latin typeface="+mn-lt"/>
                <a:ea typeface="+mn-ea"/>
                <a:cs typeface="+mn-cs"/>
              </a:rPr>
              <a:t>3. Planning and Strategy Development </a:t>
            </a:r>
            <a:endParaRPr lang="en-US" dirty="0" smtClean="0"/>
          </a:p>
          <a:p>
            <a:pPr marL="171450" indent="-171450">
              <a:buFont typeface="Wingdings" charset="2"/>
              <a:buChar char="§"/>
            </a:pPr>
            <a:r>
              <a:rPr lang="en-US" sz="1200" kern="1200" dirty="0" smtClean="0">
                <a:solidFill>
                  <a:schemeClr val="tx1"/>
                </a:solidFill>
                <a:effectLst/>
                <a:latin typeface="+mn-lt"/>
                <a:ea typeface="+mn-ea"/>
                <a:cs typeface="+mn-cs"/>
              </a:rPr>
              <a:t>Develop </a:t>
            </a:r>
            <a:r>
              <a:rPr lang="en-US" sz="1200" kern="1200" dirty="0" err="1" smtClean="0">
                <a:solidFill>
                  <a:schemeClr val="tx1"/>
                </a:solidFill>
                <a:effectLst/>
                <a:latin typeface="+mn-lt"/>
                <a:ea typeface="+mn-ea"/>
                <a:cs typeface="+mn-cs"/>
              </a:rPr>
              <a:t>sectoral</a:t>
            </a:r>
            <a:r>
              <a:rPr lang="en-US" sz="1200" kern="1200" dirty="0" smtClean="0">
                <a:solidFill>
                  <a:schemeClr val="tx1"/>
                </a:solidFill>
                <a:effectLst/>
                <a:latin typeface="+mn-lt"/>
                <a:ea typeface="+mn-ea"/>
                <a:cs typeface="+mn-cs"/>
              </a:rPr>
              <a:t> plans, objectives and indicators that directly support realization of the HC/HCT strategic priorities </a:t>
            </a:r>
            <a:endParaRPr lang="en-US" dirty="0" smtClean="0"/>
          </a:p>
          <a:p>
            <a:pPr marL="171450" indent="-171450">
              <a:buFont typeface="Wingdings" charset="2"/>
              <a:buChar char="§"/>
            </a:pPr>
            <a:r>
              <a:rPr lang="en-US" sz="1200" kern="1200" dirty="0" smtClean="0">
                <a:solidFill>
                  <a:schemeClr val="tx1"/>
                </a:solidFill>
                <a:effectLst/>
                <a:latin typeface="+mn-lt"/>
                <a:ea typeface="+mn-ea"/>
                <a:cs typeface="+mn-cs"/>
              </a:rPr>
              <a:t>Apply and adhere to existing standards and guidelines</a:t>
            </a:r>
          </a:p>
          <a:p>
            <a:pPr marL="171450" indent="-171450">
              <a:buFont typeface="Wingdings" charset="2"/>
              <a:buChar char="§"/>
            </a:pPr>
            <a:r>
              <a:rPr lang="en-US" sz="1200" kern="1200" dirty="0" smtClean="0">
                <a:solidFill>
                  <a:schemeClr val="tx1"/>
                </a:solidFill>
                <a:effectLst/>
                <a:latin typeface="+mn-lt"/>
                <a:ea typeface="+mn-ea"/>
                <a:cs typeface="+mn-cs"/>
              </a:rPr>
              <a:t>Clarify funding requirements, prioritization, and cluster contributions for the </a:t>
            </a:r>
            <a:endParaRPr lang="en-US" dirty="0" smtClean="0"/>
          </a:p>
          <a:p>
            <a:pPr marL="171450" indent="-171450">
              <a:buFont typeface="Wingdings" charset="2"/>
              <a:buChar char="§"/>
            </a:pPr>
            <a:r>
              <a:rPr lang="en-US" sz="1200" kern="1200" dirty="0" smtClean="0">
                <a:solidFill>
                  <a:schemeClr val="tx1"/>
                </a:solidFill>
                <a:effectLst/>
                <a:latin typeface="+mn-lt"/>
                <a:ea typeface="+mn-ea"/>
                <a:cs typeface="+mn-cs"/>
              </a:rPr>
              <a:t>HC’s overall humanitarian funding considerations (e.g. Flash Appeal, CAP, CERF, Emergency Response Fund/Common Humanitarian Fund) </a:t>
            </a:r>
          </a:p>
          <a:p>
            <a:endParaRPr lang="en-US" dirty="0" smtClean="0"/>
          </a:p>
          <a:p>
            <a:r>
              <a:rPr lang="en-US" sz="1200" b="1" kern="1200" dirty="0" smtClean="0">
                <a:solidFill>
                  <a:schemeClr val="tx1"/>
                </a:solidFill>
                <a:effectLst/>
                <a:latin typeface="+mn-lt"/>
                <a:ea typeface="+mn-ea"/>
                <a:cs typeface="+mn-cs"/>
              </a:rPr>
              <a:t>4. Advocacy </a:t>
            </a:r>
            <a:endParaRPr lang="en-US" dirty="0" smtClean="0"/>
          </a:p>
          <a:p>
            <a:pPr marL="171450" indent="-171450">
              <a:buFont typeface="Arial"/>
              <a:buChar char="•"/>
            </a:pPr>
            <a:r>
              <a:rPr lang="en-US" sz="1200" kern="1200" dirty="0" smtClean="0">
                <a:solidFill>
                  <a:schemeClr val="tx1"/>
                </a:solidFill>
                <a:effectLst/>
                <a:latin typeface="+mn-lt"/>
                <a:ea typeface="+mn-ea"/>
                <a:cs typeface="+mn-cs"/>
              </a:rPr>
              <a:t>Identify advocacy concerns to contribute to HC and HCT messaging and action </a:t>
            </a:r>
            <a:endParaRPr lang="en-US" dirty="0" smtClean="0"/>
          </a:p>
          <a:p>
            <a:pPr marL="171450" indent="-171450">
              <a:buFont typeface="Arial"/>
              <a:buChar char="•"/>
            </a:pPr>
            <a:r>
              <a:rPr lang="en-US" sz="1200" kern="1200" dirty="0" smtClean="0">
                <a:solidFill>
                  <a:schemeClr val="tx1"/>
                </a:solidFill>
                <a:effectLst/>
                <a:latin typeface="+mn-lt"/>
                <a:ea typeface="+mn-ea"/>
                <a:cs typeface="+mn-cs"/>
              </a:rPr>
              <a:t>Undertake advocacy activities on behalf of cluster participants and the affected population </a:t>
            </a:r>
            <a:endParaRPr lang="en-US" dirty="0" smtClean="0"/>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5. Monitoring and Reporting </a:t>
            </a:r>
            <a:r>
              <a:rPr lang="en-US" sz="1200" kern="1200" dirty="0" smtClean="0">
                <a:solidFill>
                  <a:schemeClr val="tx1"/>
                </a:solidFill>
                <a:effectLst/>
                <a:latin typeface="+mn-lt"/>
                <a:ea typeface="+mn-ea"/>
                <a:cs typeface="+mn-cs"/>
              </a:rPr>
              <a:t>the implementation of the cluster strategy and results; recommending corrective action where necessary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6. Contingency Planning/Preparedness/Capacity Building </a:t>
            </a:r>
            <a:r>
              <a:rPr lang="en-US" sz="1200" kern="1200" dirty="0" smtClean="0">
                <a:solidFill>
                  <a:schemeClr val="tx1"/>
                </a:solidFill>
                <a:effectLst/>
                <a:latin typeface="+mn-lt"/>
                <a:ea typeface="+mn-ea"/>
                <a:cs typeface="+mn-cs"/>
              </a:rPr>
              <a:t>in situations where there is a high risk of recurring or significant new disaster and where sufficient capacity exists within the cluster. </a:t>
            </a:r>
          </a:p>
          <a:p>
            <a:endParaRPr lang="en-US" dirty="0"/>
          </a:p>
        </p:txBody>
      </p:sp>
      <p:sp>
        <p:nvSpPr>
          <p:cNvPr id="4" name="Slide Number Placeholder 3"/>
          <p:cNvSpPr>
            <a:spLocks noGrp="1"/>
          </p:cNvSpPr>
          <p:nvPr>
            <p:ph type="sldNum" sz="quarter" idx="10"/>
          </p:nvPr>
        </p:nvSpPr>
        <p:spPr/>
        <p:txBody>
          <a:bodyPr/>
          <a:lstStyle/>
          <a:p>
            <a:fld id="{C297DE93-563E-9E49-94FC-AAF2299F03B9}" type="slidenum">
              <a:rPr lang="en-US" smtClean="0"/>
              <a:t>8</a:t>
            </a:fld>
            <a:endParaRPr lang="en-US"/>
          </a:p>
        </p:txBody>
      </p:sp>
    </p:spTree>
    <p:extLst>
      <p:ext uri="{BB962C8B-B14F-4D97-AF65-F5344CB8AC3E}">
        <p14:creationId xmlns:p14="http://schemas.microsoft.com/office/powerpoint/2010/main" val="3844449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Inter-cluster</a:t>
            </a:r>
            <a:r>
              <a:rPr lang="en-US" baseline="0" dirty="0" smtClean="0"/>
              <a:t> coordination is the mechanism through which clusters come together at national and sub-national level to coordinate the response through each stage of the Humanitarian </a:t>
            </a:r>
            <a:r>
              <a:rPr lang="en-US" baseline="0" dirty="0" err="1" smtClean="0"/>
              <a:t>Programme</a:t>
            </a:r>
            <a:r>
              <a:rPr lang="en-US" baseline="0" dirty="0" smtClean="0"/>
              <a:t> Cycle. </a:t>
            </a:r>
            <a:r>
              <a:rPr lang="en-US" dirty="0" smtClean="0"/>
              <a:t>The shape of inter-cluster collaboration is determined by the Humanitarian Coordinator, Resident Coordinator and/or Humanitarian Country Team; supported by OCHA, which are all critical to the success</a:t>
            </a:r>
            <a:r>
              <a:rPr lang="en-US" baseline="0" dirty="0" smtClean="0"/>
              <a:t> of an emergency response. </a:t>
            </a:r>
          </a:p>
          <a:p>
            <a:endParaRPr lang="en-US" baseline="0" dirty="0" smtClean="0"/>
          </a:p>
          <a:p>
            <a:r>
              <a:rPr lang="en-US" baseline="0" dirty="0" smtClean="0"/>
              <a:t>It is essential to:</a:t>
            </a:r>
          </a:p>
          <a:p>
            <a:endParaRPr lang="en-US" baseline="0" dirty="0" smtClean="0"/>
          </a:p>
          <a:p>
            <a:pPr lvl="0"/>
            <a:r>
              <a:rPr lang="en-GB" sz="1200" b="1" u="sng" dirty="0" smtClean="0"/>
              <a:t>1. Advocate:</a:t>
            </a:r>
          </a:p>
          <a:p>
            <a:pPr marL="171450" indent="-171450">
              <a:buFont typeface="Arial" panose="020B0604020202020204" pitchFamily="34" charset="0"/>
              <a:buChar char="•"/>
            </a:pPr>
            <a:r>
              <a:rPr lang="en-GB" sz="1200" dirty="0" smtClean="0"/>
              <a:t>at HCT as necessary for improved inter-cluster coordination between specific clusters to address key strategic issues with multi- cluster approach – e.g. in relation to malnutrition or cholera or  across all clusters in relation to inter-cluster support services /activities </a:t>
            </a:r>
          </a:p>
          <a:p>
            <a:pPr marL="171450" indent="-171450">
              <a:buFont typeface="Arial" panose="020B0604020202020204" pitchFamily="34" charset="0"/>
              <a:buChar char="•"/>
            </a:pPr>
            <a:r>
              <a:rPr lang="en-GB" sz="1200" dirty="0" smtClean="0"/>
              <a:t>at HCT as necessary for improved communication between HCT and Inter-cluster coordination mechanisms  </a:t>
            </a:r>
            <a:endParaRPr lang="en-US" sz="1200" dirty="0" smtClean="0"/>
          </a:p>
          <a:p>
            <a:pPr lvl="0"/>
            <a:endParaRPr lang="en-GB" sz="1200" dirty="0" smtClean="0"/>
          </a:p>
          <a:p>
            <a:pPr lvl="0"/>
            <a:r>
              <a:rPr lang="en-GB" sz="1200" b="1" u="sng" dirty="0" smtClean="0"/>
              <a:t>2. Communicate:</a:t>
            </a:r>
          </a:p>
          <a:p>
            <a:pPr marL="171450" indent="-171450">
              <a:buFont typeface="Arial" panose="020B0604020202020204" pitchFamily="34" charset="0"/>
              <a:buChar char="•"/>
            </a:pPr>
            <a:r>
              <a:rPr lang="en-GB" sz="1200" dirty="0" smtClean="0"/>
              <a:t>ensure good two-way flow of information in-house - between Country Rep and UNICEF led Cluster and AORs Coordinators with briefing and debriefing before and after ICC and HCT meetings – to endorse key messages and to ensure common understanding /position on key issues discussed during these meetings.</a:t>
            </a:r>
            <a:endParaRPr lang="en-US" sz="1200" dirty="0" smtClean="0"/>
          </a:p>
          <a:p>
            <a:pPr lvl="0"/>
            <a:endParaRPr lang="en-GB" sz="1200" dirty="0" smtClean="0"/>
          </a:p>
          <a:p>
            <a:pPr lvl="0"/>
            <a:r>
              <a:rPr lang="en-GB" sz="1200" b="1" u="sng" dirty="0" smtClean="0"/>
              <a:t>3. Convene:</a:t>
            </a:r>
          </a:p>
          <a:p>
            <a:pPr marL="171450" lvl="0" indent="-171450">
              <a:buFont typeface="Arial" panose="020B0604020202020204" pitchFamily="34" charset="0"/>
              <a:buChar char="•"/>
            </a:pPr>
            <a:r>
              <a:rPr lang="en-GB" sz="1200" dirty="0" smtClean="0"/>
              <a:t>effective in-house Inter-cluster coordination across UNICEF led clusters and AORs, to enhance UNICEF-led cluster coherence of approach and collaboration and reducing duplication of effort on common issues. This will also promote programme integration within UNICEF.</a:t>
            </a:r>
            <a:endParaRPr lang="en-US" sz="1200" dirty="0" smtClean="0"/>
          </a:p>
          <a:p>
            <a:r>
              <a:rPr lang="en-GB" sz="1200" dirty="0" smtClean="0"/>
              <a:t> </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297DE93-563E-9E49-94FC-AAF2299F03B9}" type="slidenum">
              <a:rPr lang="en-US" smtClean="0"/>
              <a:t>9</a:t>
            </a:fld>
            <a:endParaRPr lang="en-US"/>
          </a:p>
        </p:txBody>
      </p:sp>
    </p:spTree>
    <p:extLst>
      <p:ext uri="{BB962C8B-B14F-4D97-AF65-F5344CB8AC3E}">
        <p14:creationId xmlns:p14="http://schemas.microsoft.com/office/powerpoint/2010/main" val="225284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14228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409952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68386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20247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946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E7B928-FF05-4680-B9E6-9CBF46CCBEEC}"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31907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7B928-FF05-4680-B9E6-9CBF46CCBEEC}" type="datetimeFigureOut">
              <a:rPr lang="en-US" smtClean="0"/>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92339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E7B928-FF05-4680-B9E6-9CBF46CCBEEC}" type="datetimeFigureOut">
              <a:rPr lang="en-US" smtClean="0"/>
              <a:t>10/16/2015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82366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t>10/16/2015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23618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65573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45954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t>10/16/2015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t>‹#›</a:t>
            </a:fld>
            <a:endParaRPr lang="en-US"/>
          </a:p>
        </p:txBody>
      </p:sp>
    </p:spTree>
    <p:extLst>
      <p:ext uri="{BB962C8B-B14F-4D97-AF65-F5344CB8AC3E}">
        <p14:creationId xmlns:p14="http://schemas.microsoft.com/office/powerpoint/2010/main" val="1907392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intranet.unicef.org/emops/EMOPSSite.nsf/root/Page020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1470025"/>
          </a:xfrm>
          <a:solidFill>
            <a:schemeClr val="tx2">
              <a:lumMod val="60000"/>
              <a:lumOff val="40000"/>
            </a:schemeClr>
          </a:solidFill>
          <a:ln cmpd="sng">
            <a:solidFill>
              <a:schemeClr val="accent1">
                <a:lumMod val="40000"/>
                <a:lumOff val="60000"/>
              </a:schemeClr>
            </a:solidFill>
          </a:ln>
        </p:spPr>
        <p:txBody>
          <a:bodyPr>
            <a:normAutofit/>
          </a:bodyPr>
          <a:lstStyle/>
          <a:p>
            <a:r>
              <a:rPr lang="en-US" sz="3200" b="1" dirty="0" smtClean="0">
                <a:solidFill>
                  <a:schemeClr val="bg1"/>
                </a:solidFill>
                <a:cs typeface="Times New Roman" pitchFamily="18" charset="0"/>
              </a:rPr>
              <a:t>THE TRANSFORMATIVE AGENDA &amp;</a:t>
            </a:r>
            <a:br>
              <a:rPr lang="en-US" sz="3200" b="1" dirty="0" smtClean="0">
                <a:solidFill>
                  <a:schemeClr val="bg1"/>
                </a:solidFill>
                <a:cs typeface="Times New Roman" pitchFamily="18" charset="0"/>
              </a:rPr>
            </a:br>
            <a:r>
              <a:rPr lang="en-US" sz="3200" b="1" dirty="0" smtClean="0">
                <a:solidFill>
                  <a:schemeClr val="bg1"/>
                </a:solidFill>
                <a:cs typeface="Times New Roman" pitchFamily="18" charset="0"/>
              </a:rPr>
              <a:t>GUIDANCE FOR CLUSTER COORDINATION</a:t>
            </a:r>
            <a:endParaRPr lang="en-US" sz="3200" b="1" dirty="0">
              <a:solidFill>
                <a:schemeClr val="bg1"/>
              </a:solidFill>
              <a:cs typeface="Times New Roman" pitchFamily="18" charset="0"/>
            </a:endParaRPr>
          </a:p>
        </p:txBody>
      </p:sp>
      <p:pic>
        <p:nvPicPr>
          <p:cNvPr id="4" name="Picture 3"/>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57400" y="1981200"/>
            <a:ext cx="4883150"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313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a:solidFill>
            <a:schemeClr val="tx2">
              <a:lumMod val="60000"/>
              <a:lumOff val="40000"/>
            </a:schemeClr>
          </a:solidFill>
        </p:spPr>
        <p:txBody>
          <a:bodyPr>
            <a:normAutofit/>
          </a:bodyPr>
          <a:lstStyle/>
          <a:p>
            <a:r>
              <a:rPr lang="en-US" sz="3200" b="1" dirty="0" smtClean="0">
                <a:solidFill>
                  <a:schemeClr val="bg1"/>
                </a:solidFill>
              </a:rPr>
              <a:t>Management of Cluster</a:t>
            </a:r>
            <a:endParaRPr lang="en-US" sz="3200" b="1" dirty="0">
              <a:solidFill>
                <a:schemeClr val="bg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8283" y="1763287"/>
            <a:ext cx="7407433" cy="4724127"/>
          </a:xfrm>
        </p:spPr>
      </p:pic>
    </p:spTree>
    <p:extLst>
      <p:ext uri="{BB962C8B-B14F-4D97-AF65-F5344CB8AC3E}">
        <p14:creationId xmlns:p14="http://schemas.microsoft.com/office/powerpoint/2010/main" val="3913778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r>
              <a:rPr lang="en-US" sz="3200" b="1" dirty="0" smtClean="0">
                <a:solidFill>
                  <a:schemeClr val="bg1"/>
                </a:solidFill>
              </a:rPr>
              <a:t>ACCOUNTABILITY</a:t>
            </a:r>
            <a:endParaRPr lang="en-US" sz="3200" b="1" dirty="0">
              <a:solidFill>
                <a:schemeClr val="bg1"/>
              </a:solidFill>
            </a:endParaRPr>
          </a:p>
        </p:txBody>
      </p:sp>
      <p:sp>
        <p:nvSpPr>
          <p:cNvPr id="3" name="Content Placeholder 2"/>
          <p:cNvSpPr>
            <a:spLocks noGrp="1"/>
          </p:cNvSpPr>
          <p:nvPr>
            <p:ph idx="1"/>
          </p:nvPr>
        </p:nvSpPr>
        <p:spPr>
          <a:xfrm>
            <a:off x="304800" y="1600200"/>
            <a:ext cx="8458200" cy="4525963"/>
          </a:xfrm>
        </p:spPr>
        <p:txBody>
          <a:bodyPr>
            <a:normAutofit lnSpcReduction="10000"/>
          </a:bodyPr>
          <a:lstStyle/>
          <a:p>
            <a:pPr marL="0" indent="0">
              <a:buNone/>
            </a:pPr>
            <a:r>
              <a:rPr lang="en-GB" sz="2400" dirty="0" smtClean="0"/>
              <a:t>CLAs </a:t>
            </a:r>
            <a:r>
              <a:rPr lang="en-GB" sz="2400" dirty="0"/>
              <a:t>are responsible and accountable to a range of actors, including the</a:t>
            </a:r>
            <a:r>
              <a:rPr lang="en-GB" sz="2400" dirty="0" smtClean="0"/>
              <a:t>:</a:t>
            </a:r>
            <a:endParaRPr lang="en-US" sz="2400" dirty="0"/>
          </a:p>
          <a:p>
            <a:pPr lvl="0"/>
            <a:r>
              <a:rPr lang="en-US" sz="2400" b="1" dirty="0"/>
              <a:t>affected populations</a:t>
            </a:r>
            <a:r>
              <a:rPr lang="en-US" sz="2400" dirty="0"/>
              <a:t> by providing them with timely and appropriate assistance; </a:t>
            </a:r>
          </a:p>
          <a:p>
            <a:pPr lvl="0"/>
            <a:r>
              <a:rPr lang="en-US" sz="2400" b="1" dirty="0"/>
              <a:t>HC</a:t>
            </a:r>
            <a:r>
              <a:rPr lang="en-US" sz="2400" dirty="0"/>
              <a:t> for building up and ensuring a more predictable and effective response capacity; </a:t>
            </a:r>
          </a:p>
          <a:p>
            <a:pPr lvl="0"/>
            <a:r>
              <a:rPr lang="en-US" sz="2400" b="1" dirty="0"/>
              <a:t>national and local authorities </a:t>
            </a:r>
            <a:r>
              <a:rPr lang="en-US" sz="2400" dirty="0"/>
              <a:t>to build capacity, prepare and coordinate a response; </a:t>
            </a:r>
          </a:p>
          <a:p>
            <a:pPr lvl="0"/>
            <a:r>
              <a:rPr lang="en-US" sz="2400" b="1" dirty="0"/>
              <a:t>donors</a:t>
            </a:r>
            <a:r>
              <a:rPr lang="en-US" sz="2400" dirty="0"/>
              <a:t> for a cost-effective and efficient use of funds received; and </a:t>
            </a:r>
          </a:p>
          <a:p>
            <a:pPr lvl="0"/>
            <a:r>
              <a:rPr lang="en-US" sz="2400" b="1" dirty="0"/>
              <a:t>cluster members </a:t>
            </a:r>
            <a:r>
              <a:rPr lang="en-US" sz="2400" dirty="0"/>
              <a:t>for a well-structured and managed coordination mechanism. </a:t>
            </a:r>
          </a:p>
          <a:p>
            <a:pPr marL="0" indent="0">
              <a:buNone/>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5105400"/>
            <a:ext cx="2478811" cy="1630796"/>
          </a:xfrm>
          <a:prstGeom prst="rect">
            <a:avLst/>
          </a:prstGeom>
        </p:spPr>
      </p:pic>
    </p:spTree>
    <p:extLst>
      <p:ext uri="{BB962C8B-B14F-4D97-AF65-F5344CB8AC3E}">
        <p14:creationId xmlns:p14="http://schemas.microsoft.com/office/powerpoint/2010/main" val="692050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r>
              <a:rPr lang="en-US" sz="3200" b="1" dirty="0" smtClean="0">
                <a:solidFill>
                  <a:schemeClr val="bg1"/>
                </a:solidFill>
              </a:rPr>
              <a:t>COMMITMENTS TO ACCOUNTABILITY TO AFFECTED POPULATION (AAP)</a:t>
            </a:r>
            <a:endParaRPr lang="en-US" sz="3200" b="1"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GB" sz="2200" dirty="0"/>
              <a:t>There is a need for a more coordinated setting of priorities between key stakeholders and regular communication with affected populations throughout an emergency response. </a:t>
            </a:r>
          </a:p>
          <a:p>
            <a:endParaRPr lang="en-US" dirty="0" smtClean="0"/>
          </a:p>
          <a:p>
            <a:r>
              <a:rPr lang="en-US" sz="2400" b="1" dirty="0" smtClean="0"/>
              <a:t>Leadership/Governance</a:t>
            </a:r>
          </a:p>
          <a:p>
            <a:r>
              <a:rPr lang="en-US" sz="2400" b="1" dirty="0" smtClean="0"/>
              <a:t>Transparency</a:t>
            </a:r>
          </a:p>
          <a:p>
            <a:r>
              <a:rPr lang="en-US" sz="2400" b="1" dirty="0" smtClean="0"/>
              <a:t>Feedback and Complaints</a:t>
            </a:r>
          </a:p>
          <a:p>
            <a:r>
              <a:rPr lang="en-US" sz="2400" b="1" dirty="0" smtClean="0"/>
              <a:t>Participation </a:t>
            </a:r>
          </a:p>
          <a:p>
            <a:r>
              <a:rPr lang="en-US" sz="2400" b="1" dirty="0" smtClean="0"/>
              <a:t>Design, Monitoring and Evaluation </a:t>
            </a:r>
          </a:p>
        </p:txBody>
      </p:sp>
    </p:spTree>
    <p:extLst>
      <p:ext uri="{BB962C8B-B14F-4D97-AF65-F5344CB8AC3E}">
        <p14:creationId xmlns:p14="http://schemas.microsoft.com/office/powerpoint/2010/main" val="1603128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r>
              <a:rPr lang="en-US" sz="3200" b="1" dirty="0" smtClean="0">
                <a:solidFill>
                  <a:schemeClr val="bg1"/>
                </a:solidFill>
              </a:rPr>
              <a:t>WHAT DOES THIS MEAN FOR UNICEF?</a:t>
            </a:r>
            <a:endParaRPr lang="en-US" sz="3200" b="1" dirty="0">
              <a:solidFill>
                <a:schemeClr val="bg1"/>
              </a:solidFill>
            </a:endParaRPr>
          </a:p>
        </p:txBody>
      </p:sp>
      <p:sp>
        <p:nvSpPr>
          <p:cNvPr id="3" name="Content Placeholder 2"/>
          <p:cNvSpPr>
            <a:spLocks noGrp="1"/>
          </p:cNvSpPr>
          <p:nvPr>
            <p:ph idx="1"/>
          </p:nvPr>
        </p:nvSpPr>
        <p:spPr>
          <a:xfrm>
            <a:off x="457200" y="1600201"/>
            <a:ext cx="5410200" cy="914400"/>
          </a:xfrm>
        </p:spPr>
        <p:txBody>
          <a:bodyPr>
            <a:normAutofit/>
          </a:bodyPr>
          <a:lstStyle/>
          <a:p>
            <a:pPr marL="0" indent="0">
              <a:buNone/>
            </a:pPr>
            <a:endParaRPr lang="en-US" sz="2400" b="1" dirty="0" smtClean="0"/>
          </a:p>
          <a:p>
            <a:pPr marL="0" indent="0">
              <a:buNone/>
            </a:pPr>
            <a:r>
              <a:rPr lang="en-US" sz="2400" b="1" dirty="0" smtClean="0"/>
              <a:t>Humanitarian Leadership</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1447800"/>
            <a:ext cx="2667000" cy="2001251"/>
          </a:xfrm>
          <a:prstGeom prst="rect">
            <a:avLst/>
          </a:prstGeom>
        </p:spPr>
      </p:pic>
      <p:pic>
        <p:nvPicPr>
          <p:cNvPr id="5" name="Content Placeholder 5"/>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67200" y="3200400"/>
            <a:ext cx="1752600" cy="1489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533400" y="3581400"/>
            <a:ext cx="3756508" cy="461665"/>
          </a:xfrm>
          <a:prstGeom prst="rect">
            <a:avLst/>
          </a:prstGeom>
          <a:noFill/>
        </p:spPr>
        <p:txBody>
          <a:bodyPr wrap="square" rtlCol="0">
            <a:spAutoFit/>
          </a:bodyPr>
          <a:lstStyle/>
          <a:p>
            <a:r>
              <a:rPr lang="en-US" sz="2400" b="1" dirty="0"/>
              <a:t>Coordination</a:t>
            </a:r>
          </a:p>
        </p:txBody>
      </p:sp>
      <p:pic>
        <p:nvPicPr>
          <p:cNvPr id="7"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4724400"/>
            <a:ext cx="1663700" cy="1716439"/>
          </a:xfrm>
          <a:prstGeom prst="rect">
            <a:avLst/>
          </a:prstGeom>
        </p:spPr>
      </p:pic>
      <p:sp>
        <p:nvSpPr>
          <p:cNvPr id="8" name="Rechteck 7"/>
          <p:cNvSpPr/>
          <p:nvPr/>
        </p:nvSpPr>
        <p:spPr>
          <a:xfrm>
            <a:off x="533400" y="5105400"/>
            <a:ext cx="3546313" cy="461665"/>
          </a:xfrm>
          <a:prstGeom prst="rect">
            <a:avLst/>
          </a:prstGeom>
        </p:spPr>
        <p:txBody>
          <a:bodyPr wrap="none">
            <a:spAutoFit/>
          </a:bodyPr>
          <a:lstStyle/>
          <a:p>
            <a:r>
              <a:rPr lang="en-US" sz="2400" b="1" dirty="0"/>
              <a:t>Quality and accountability</a:t>
            </a:r>
          </a:p>
        </p:txBody>
      </p:sp>
    </p:spTree>
    <p:extLst>
      <p:ext uri="{BB962C8B-B14F-4D97-AF65-F5344CB8AC3E}">
        <p14:creationId xmlns:p14="http://schemas.microsoft.com/office/powerpoint/2010/main" val="2738904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7-19 at 17.16.18.png"/>
          <p:cNvPicPr>
            <a:picLocks noChangeAspect="1"/>
          </p:cNvPicPr>
          <p:nvPr/>
        </p:nvPicPr>
        <p:blipFill rotWithShape="1">
          <a:blip r:embed="rId3">
            <a:extLst>
              <a:ext uri="{28A0092B-C50C-407E-A947-70E740481C1C}">
                <a14:useLocalDpi xmlns:a14="http://schemas.microsoft.com/office/drawing/2010/main" val="0"/>
              </a:ext>
            </a:extLst>
          </a:blip>
          <a:srcRect l="-639" b="40891"/>
          <a:stretch/>
        </p:blipFill>
        <p:spPr>
          <a:xfrm>
            <a:off x="762000" y="1752600"/>
            <a:ext cx="4495800" cy="999067"/>
          </a:xfrm>
          <a:prstGeom prst="rect">
            <a:avLst/>
          </a:prstGeom>
        </p:spPr>
      </p:pic>
      <p:pic>
        <p:nvPicPr>
          <p:cNvPr id="3" name="Content Placeholder 5" descr="Screen Shot 2015-07-19 at 19.25.29.png"/>
          <p:cNvPicPr>
            <a:picLocks noChangeAspect="1"/>
          </p:cNvPicPr>
          <p:nvPr/>
        </p:nvPicPr>
        <p:blipFill>
          <a:blip r:embed="rId4">
            <a:extLst>
              <a:ext uri="{28A0092B-C50C-407E-A947-70E740481C1C}">
                <a14:useLocalDpi xmlns:a14="http://schemas.microsoft.com/office/drawing/2010/main" val="0"/>
              </a:ext>
            </a:extLst>
          </a:blip>
          <a:srcRect l="-13379" r="-13379"/>
          <a:stretch>
            <a:fillRect/>
          </a:stretch>
        </p:blipFill>
        <p:spPr>
          <a:xfrm>
            <a:off x="533400" y="2971800"/>
            <a:ext cx="3305175" cy="3704031"/>
          </a:xfrm>
          <a:prstGeom prst="rect">
            <a:avLst/>
          </a:prstGeom>
        </p:spPr>
      </p:pic>
      <p:sp>
        <p:nvSpPr>
          <p:cNvPr id="5" name="Textfeld 4"/>
          <p:cNvSpPr txBox="1"/>
          <p:nvPr/>
        </p:nvSpPr>
        <p:spPr>
          <a:xfrm>
            <a:off x="3505200" y="3048000"/>
            <a:ext cx="5334000" cy="3416320"/>
          </a:xfrm>
          <a:prstGeom prst="rect">
            <a:avLst/>
          </a:prstGeom>
          <a:noFill/>
        </p:spPr>
        <p:txBody>
          <a:bodyPr wrap="square" rtlCol="0">
            <a:spAutoFit/>
          </a:bodyPr>
          <a:lstStyle/>
          <a:p>
            <a:pPr defTabSz="457200">
              <a:defRPr/>
            </a:pPr>
            <a:r>
              <a:rPr lang="en-US" sz="2400" dirty="0" smtClean="0"/>
              <a:t>Guidance Document (2015)</a:t>
            </a:r>
          </a:p>
          <a:p>
            <a:pPr marL="171450" indent="-171450" defTabSz="457200">
              <a:buFont typeface="Arial" panose="020B0604020202020204" pitchFamily="34" charset="0"/>
              <a:buChar char="•"/>
              <a:defRPr/>
            </a:pPr>
            <a:endParaRPr lang="en-US" sz="2400" dirty="0"/>
          </a:p>
          <a:p>
            <a:pPr marL="171450" indent="-171450" defTabSz="457200">
              <a:buFont typeface="Arial" panose="020B0604020202020204" pitchFamily="34" charset="0"/>
              <a:buChar char="•"/>
              <a:defRPr/>
            </a:pPr>
            <a:r>
              <a:rPr lang="en-US" sz="2400" dirty="0" smtClean="0"/>
              <a:t>Part </a:t>
            </a:r>
            <a:r>
              <a:rPr lang="en-US" sz="2400" dirty="0"/>
              <a:t>One: </a:t>
            </a:r>
            <a:r>
              <a:rPr lang="en-US" sz="2400" dirty="0" smtClean="0"/>
              <a:t>The cluster approach – </a:t>
            </a:r>
          </a:p>
          <a:p>
            <a:pPr defTabSz="457200">
              <a:defRPr/>
            </a:pPr>
            <a:r>
              <a:rPr lang="en-US" sz="2400" dirty="0"/>
              <a:t>	</a:t>
            </a:r>
            <a:r>
              <a:rPr lang="en-US" sz="2400" dirty="0" smtClean="0"/>
              <a:t>how </a:t>
            </a:r>
            <a:r>
              <a:rPr lang="en-US" sz="2400" dirty="0"/>
              <a:t>it works and </a:t>
            </a:r>
            <a:r>
              <a:rPr lang="en-US" sz="2400" b="1" dirty="0"/>
              <a:t>UNICEF country </a:t>
            </a:r>
            <a:r>
              <a:rPr lang="en-US" sz="2400" b="1" dirty="0" smtClean="0"/>
              <a:t>	representative </a:t>
            </a:r>
            <a:r>
              <a:rPr lang="en-US" sz="2400" b="1" dirty="0"/>
              <a:t>responsibilities</a:t>
            </a:r>
            <a:r>
              <a:rPr lang="en-US" sz="2400" dirty="0"/>
              <a:t>. </a:t>
            </a:r>
            <a:endParaRPr lang="en-US" sz="2400" dirty="0" smtClean="0"/>
          </a:p>
          <a:p>
            <a:pPr defTabSz="457200">
              <a:defRPr/>
            </a:pPr>
            <a:endParaRPr lang="en-US" sz="2400" dirty="0"/>
          </a:p>
          <a:p>
            <a:pPr marL="171450" indent="-171450" defTabSz="457200">
              <a:buFont typeface="Arial" panose="020B0604020202020204" pitchFamily="34" charset="0"/>
              <a:buChar char="•"/>
              <a:defRPr/>
            </a:pPr>
            <a:r>
              <a:rPr lang="en-US" sz="2400" dirty="0"/>
              <a:t>Part Two: The cluster approach – </a:t>
            </a:r>
            <a:r>
              <a:rPr lang="en-US" sz="2400" dirty="0" smtClean="0"/>
              <a:t>	</a:t>
            </a:r>
            <a:r>
              <a:rPr lang="en-US" sz="2400" b="1" dirty="0" smtClean="0"/>
              <a:t>UNICEF </a:t>
            </a:r>
            <a:r>
              <a:rPr lang="en-US" sz="2400" b="1" dirty="0"/>
              <a:t>country office </a:t>
            </a:r>
            <a:r>
              <a:rPr lang="en-US" sz="2400" b="1" dirty="0" smtClean="0"/>
              <a:t>	responsibilities</a:t>
            </a:r>
            <a:endParaRPr lang="de-DE" sz="2400" b="1" dirty="0"/>
          </a:p>
        </p:txBody>
      </p:sp>
      <p:sp>
        <p:nvSpPr>
          <p:cNvPr id="6" name="Title 1"/>
          <p:cNvSpPr txBox="1">
            <a:spLocks/>
          </p:cNvSpPr>
          <p:nvPr/>
        </p:nvSpPr>
        <p:spPr>
          <a:xfrm>
            <a:off x="457200" y="274638"/>
            <a:ext cx="8229600" cy="1143000"/>
          </a:xfrm>
          <a:prstGeom prst="rect">
            <a:avLst/>
          </a:prstGeom>
          <a:solidFill>
            <a:schemeClr val="tx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GUIDANCE FOR UNICEF COUNTRY OFFICES</a:t>
            </a:r>
            <a:endParaRPr lang="en-US" sz="3200" b="1" dirty="0">
              <a:solidFill>
                <a:schemeClr val="bg1"/>
              </a:solidFill>
            </a:endParaRPr>
          </a:p>
        </p:txBody>
      </p:sp>
    </p:spTree>
    <p:extLst>
      <p:ext uri="{BB962C8B-B14F-4D97-AF65-F5344CB8AC3E}">
        <p14:creationId xmlns:p14="http://schemas.microsoft.com/office/powerpoint/2010/main" val="1199964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599" y="228600"/>
            <a:ext cx="8686800" cy="914400"/>
          </a:xfrm>
          <a:solidFill>
            <a:schemeClr val="tx2">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a:normAutofit/>
          </a:bodyPr>
          <a:lstStyle/>
          <a:p>
            <a:r>
              <a:rPr lang="en-US" sz="2800" b="1" dirty="0" smtClean="0">
                <a:solidFill>
                  <a:schemeClr val="bg1"/>
                </a:solidFill>
                <a:latin typeface="+mn-lt"/>
                <a:cs typeface="Arial" pitchFamily="34" charset="0"/>
              </a:rPr>
              <a:t>Responsibility of UNICEF Country Representative</a:t>
            </a:r>
            <a:endParaRPr lang="en-US" sz="2800" b="1" dirty="0">
              <a:solidFill>
                <a:schemeClr val="bg1"/>
              </a:solidFill>
              <a:latin typeface="+mn-lt"/>
              <a:cs typeface="Arial" pitchFamily="34" charset="0"/>
            </a:endParaRPr>
          </a:p>
        </p:txBody>
      </p:sp>
      <p:sp>
        <p:nvSpPr>
          <p:cNvPr id="5" name="TextBox 4"/>
          <p:cNvSpPr txBox="1"/>
          <p:nvPr/>
        </p:nvSpPr>
        <p:spPr>
          <a:xfrm>
            <a:off x="572106" y="1336272"/>
            <a:ext cx="3711258" cy="830997"/>
          </a:xfrm>
          <a:prstGeom prst="rect">
            <a:avLst/>
          </a:prstGeom>
          <a:noFill/>
        </p:spPr>
        <p:txBody>
          <a:bodyPr wrap="square" rtlCol="0">
            <a:spAutoFit/>
          </a:bodyPr>
          <a:lstStyle/>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endParaRPr lang="en-US" sz="1600" dirty="0"/>
          </a:p>
        </p:txBody>
      </p:sp>
      <p:sp>
        <p:nvSpPr>
          <p:cNvPr id="6" name="TextBox 5"/>
          <p:cNvSpPr txBox="1"/>
          <p:nvPr/>
        </p:nvSpPr>
        <p:spPr>
          <a:xfrm>
            <a:off x="228600" y="1219200"/>
            <a:ext cx="8762999" cy="5909311"/>
          </a:xfrm>
          <a:prstGeom prst="rect">
            <a:avLst/>
          </a:prstGeom>
          <a:noFill/>
        </p:spPr>
        <p:txBody>
          <a:bodyPr wrap="square" rtlCol="0">
            <a:spAutoFit/>
          </a:bodyPr>
          <a:lstStyle/>
          <a:p>
            <a:pPr lvl="0"/>
            <a:r>
              <a:rPr lang="en-GB" sz="2000" dirty="0"/>
              <a:t>The UNICEF Country Representative is ultimately accountable to the </a:t>
            </a:r>
            <a:r>
              <a:rPr lang="en-GB" sz="2000" dirty="0" smtClean="0"/>
              <a:t>Humanitarian Coordinator for </a:t>
            </a:r>
            <a:r>
              <a:rPr lang="en-GB" sz="2000" dirty="0"/>
              <a:t>the effective functioning of the </a:t>
            </a:r>
            <a:r>
              <a:rPr lang="en-GB" sz="2000" dirty="0" smtClean="0"/>
              <a:t>Cluster</a:t>
            </a:r>
            <a:r>
              <a:rPr lang="en-GB" sz="2000" dirty="0"/>
              <a:t>(s).</a:t>
            </a:r>
            <a:endParaRPr lang="en-US" sz="2000" dirty="0"/>
          </a:p>
          <a:p>
            <a:endParaRPr lang="en-US" sz="2000" dirty="0"/>
          </a:p>
          <a:p>
            <a:pPr lvl="0"/>
            <a:r>
              <a:rPr lang="en-GB" sz="2000" b="1" dirty="0"/>
              <a:t>The Country Representative has responsibility to </a:t>
            </a:r>
            <a:r>
              <a:rPr lang="en-GB" sz="2000" b="1" dirty="0" smtClean="0"/>
              <a:t>enable </a:t>
            </a:r>
            <a:r>
              <a:rPr lang="en-GB" sz="2000" b="1" dirty="0"/>
              <a:t>cluster(s)</a:t>
            </a:r>
            <a:r>
              <a:rPr lang="en-GB" sz="2000" dirty="0"/>
              <a:t> </a:t>
            </a:r>
            <a:r>
              <a:rPr lang="en-GB" sz="2000" dirty="0" smtClean="0"/>
              <a:t>through</a:t>
            </a:r>
            <a:r>
              <a:rPr lang="en-GB" sz="2000" dirty="0"/>
              <a:t>:  </a:t>
            </a:r>
          </a:p>
          <a:p>
            <a:pPr marL="285750" lvl="0" indent="-285750">
              <a:buAutoNum type="romanLcParenR"/>
            </a:pPr>
            <a:r>
              <a:rPr lang="en-GB" dirty="0"/>
              <a:t>timely appointment of adequate number of </a:t>
            </a:r>
            <a:r>
              <a:rPr lang="en-GB" dirty="0" smtClean="0"/>
              <a:t>experienced </a:t>
            </a:r>
            <a:r>
              <a:rPr lang="en-GB" dirty="0"/>
              <a:t>staff</a:t>
            </a:r>
          </a:p>
          <a:p>
            <a:pPr marL="285750" lvl="0" indent="-285750">
              <a:buAutoNum type="romanLcParenR"/>
            </a:pPr>
            <a:r>
              <a:rPr lang="en-GB" dirty="0"/>
              <a:t>availability /accessibility of  adequate administrative, logistical and office services to clusters</a:t>
            </a:r>
          </a:p>
          <a:p>
            <a:pPr marL="285750" lvl="0" indent="-285750">
              <a:buAutoNum type="romanLcParenR"/>
            </a:pPr>
            <a:r>
              <a:rPr lang="en-GB" dirty="0"/>
              <a:t>ensuring funding is available for coordination functions</a:t>
            </a:r>
          </a:p>
          <a:p>
            <a:pPr marL="285750" lvl="0" indent="-285750">
              <a:buAutoNum type="romanLcParenR"/>
            </a:pPr>
            <a:r>
              <a:rPr lang="en-GB" dirty="0"/>
              <a:t>ensuring effective management of cluster </a:t>
            </a:r>
            <a:r>
              <a:rPr lang="en-GB" dirty="0" smtClean="0"/>
              <a:t>staff</a:t>
            </a:r>
            <a:endParaRPr lang="en-GB" dirty="0"/>
          </a:p>
          <a:p>
            <a:pPr marL="285750" lvl="0" indent="-285750">
              <a:buAutoNum type="romanLcParenR"/>
            </a:pPr>
            <a:r>
              <a:rPr lang="en-GB" dirty="0"/>
              <a:t>representation of and advocacy on behalf of cluster(s</a:t>
            </a:r>
            <a:r>
              <a:rPr lang="en-GB" dirty="0" smtClean="0"/>
              <a:t>)</a:t>
            </a:r>
          </a:p>
          <a:p>
            <a:pPr marL="285750" lvl="0" indent="-285750">
              <a:buAutoNum type="romanLcParenR"/>
            </a:pPr>
            <a:endParaRPr lang="en-GB" sz="2000" dirty="0"/>
          </a:p>
          <a:p>
            <a:r>
              <a:rPr lang="en-US" sz="2000" b="1" dirty="0"/>
              <a:t>The UNICEF Country Representative should</a:t>
            </a:r>
            <a:r>
              <a:rPr lang="en-US" sz="2000" b="1" dirty="0" smtClean="0"/>
              <a:t>:</a:t>
            </a:r>
            <a:endParaRPr lang="en-US" sz="2000" dirty="0"/>
          </a:p>
          <a:p>
            <a:pPr marL="285750" indent="-285750">
              <a:buFont typeface="Wingdings" panose="05000000000000000000" pitchFamily="2" charset="2"/>
              <a:buChar char="§"/>
            </a:pPr>
            <a:r>
              <a:rPr lang="en-US" dirty="0"/>
              <a:t>Engage in HCT business and decision making in all phases of the emergency </a:t>
            </a:r>
            <a:r>
              <a:rPr lang="en-US" dirty="0" smtClean="0"/>
              <a:t>response</a:t>
            </a:r>
            <a:endParaRPr lang="en-US" dirty="0"/>
          </a:p>
          <a:p>
            <a:pPr marL="285750" indent="-285750">
              <a:buFont typeface="Wingdings" panose="05000000000000000000" pitchFamily="2" charset="2"/>
              <a:buChar char="§"/>
            </a:pPr>
            <a:r>
              <a:rPr lang="en-US" dirty="0"/>
              <a:t>Represent both the interests of UNICEF as an </a:t>
            </a:r>
            <a:r>
              <a:rPr lang="en-US" dirty="0" smtClean="0"/>
              <a:t>Organization </a:t>
            </a:r>
            <a:r>
              <a:rPr lang="en-US" dirty="0"/>
              <a:t>and the interests of the 5 </a:t>
            </a:r>
            <a:r>
              <a:rPr lang="en-US" dirty="0" smtClean="0"/>
              <a:t>Clusters</a:t>
            </a:r>
            <a:r>
              <a:rPr lang="en-US" dirty="0"/>
              <a:t>/</a:t>
            </a:r>
            <a:r>
              <a:rPr lang="en-US" dirty="0" err="1"/>
              <a:t>AoRs</a:t>
            </a:r>
            <a:r>
              <a:rPr lang="en-US" dirty="0"/>
              <a:t> it </a:t>
            </a:r>
            <a:r>
              <a:rPr lang="en-US" dirty="0" smtClean="0"/>
              <a:t>leads</a:t>
            </a:r>
            <a:endParaRPr lang="en-US" dirty="0"/>
          </a:p>
          <a:p>
            <a:pPr marL="285750" indent="-285750">
              <a:buFont typeface="Wingdings" panose="05000000000000000000" pitchFamily="2" charset="2"/>
              <a:buChar char="§"/>
            </a:pPr>
            <a:r>
              <a:rPr lang="en-US" dirty="0"/>
              <a:t>Differentiate when speaking on behalf of UNICEF </a:t>
            </a:r>
            <a:r>
              <a:rPr lang="en-US" dirty="0" smtClean="0"/>
              <a:t>or clusters</a:t>
            </a:r>
            <a:endParaRPr lang="en-US" dirty="0"/>
          </a:p>
          <a:p>
            <a:pPr marL="285750" indent="-285750">
              <a:buFont typeface="Wingdings" panose="05000000000000000000" pitchFamily="2" charset="2"/>
              <a:buChar char="§"/>
            </a:pPr>
            <a:r>
              <a:rPr lang="en-US" dirty="0"/>
              <a:t>Be knowledgeable about cluster issues: activities, progress, </a:t>
            </a:r>
            <a:r>
              <a:rPr lang="en-US" dirty="0" smtClean="0"/>
              <a:t>plans </a:t>
            </a:r>
            <a:endParaRPr lang="en-US" dirty="0"/>
          </a:p>
          <a:p>
            <a:pPr marL="285750" indent="-285750">
              <a:buFont typeface="Wingdings" panose="05000000000000000000" pitchFamily="2" charset="2"/>
              <a:buChar char="§"/>
            </a:pPr>
            <a:endParaRPr lang="en-US" sz="2000" dirty="0"/>
          </a:p>
          <a:p>
            <a:pPr lvl="0"/>
            <a:endParaRPr lang="en-US" sz="2000" dirty="0"/>
          </a:p>
          <a:p>
            <a:endParaRPr lang="en-US" sz="2000" dirty="0"/>
          </a:p>
        </p:txBody>
      </p:sp>
    </p:spTree>
    <p:extLst>
      <p:ext uri="{BB962C8B-B14F-4D97-AF65-F5344CB8AC3E}">
        <p14:creationId xmlns:p14="http://schemas.microsoft.com/office/powerpoint/2010/main" val="3050550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838200"/>
          </a:xfrm>
          <a:solidFill>
            <a:schemeClr val="tx2">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a:normAutofit/>
          </a:bodyPr>
          <a:lstStyle/>
          <a:p>
            <a:r>
              <a:rPr lang="en-US" sz="2800" b="1" dirty="0" smtClean="0">
                <a:solidFill>
                  <a:schemeClr val="bg1"/>
                </a:solidFill>
                <a:cs typeface="Arial" pitchFamily="34" charset="0"/>
              </a:rPr>
              <a:t>Responsibility of the UNICEF Country Office</a:t>
            </a:r>
            <a:endParaRPr lang="en-US" sz="2800" b="1" dirty="0">
              <a:solidFill>
                <a:schemeClr val="bg1"/>
              </a:solidFill>
              <a:latin typeface="+mn-lt"/>
              <a:cs typeface="Arial" pitchFamily="34" charset="0"/>
            </a:endParaRPr>
          </a:p>
        </p:txBody>
      </p:sp>
      <p:sp>
        <p:nvSpPr>
          <p:cNvPr id="5" name="TextBox 4"/>
          <p:cNvSpPr txBox="1"/>
          <p:nvPr/>
        </p:nvSpPr>
        <p:spPr>
          <a:xfrm>
            <a:off x="572106" y="1336272"/>
            <a:ext cx="3711258" cy="1077218"/>
          </a:xfrm>
          <a:prstGeom prst="rect">
            <a:avLst/>
          </a:prstGeom>
          <a:noFill/>
        </p:spPr>
        <p:txBody>
          <a:bodyPr wrap="square" rtlCol="0">
            <a:spAutoFit/>
          </a:bodyPr>
          <a:lstStyle/>
          <a:p>
            <a:pPr lvl="0"/>
            <a:endParaRPr lang="en-US" sz="1600" dirty="0"/>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endParaRPr lang="en-US" sz="1600" dirty="0"/>
          </a:p>
        </p:txBody>
      </p:sp>
      <p:sp>
        <p:nvSpPr>
          <p:cNvPr id="3" name="Rectangle 2"/>
          <p:cNvSpPr/>
          <p:nvPr/>
        </p:nvSpPr>
        <p:spPr>
          <a:xfrm>
            <a:off x="304800" y="914400"/>
            <a:ext cx="8610600" cy="5324535"/>
          </a:xfrm>
          <a:prstGeom prst="rect">
            <a:avLst/>
          </a:prstGeom>
        </p:spPr>
        <p:txBody>
          <a:bodyPr wrap="square">
            <a:spAutoFit/>
          </a:bodyPr>
          <a:lstStyle/>
          <a:p>
            <a:endParaRPr lang="en-US" sz="1600" b="1" dirty="0" smtClean="0"/>
          </a:p>
          <a:p>
            <a:r>
              <a:rPr lang="en-US" sz="2000" b="1" dirty="0" smtClean="0"/>
              <a:t>HR </a:t>
            </a:r>
            <a:r>
              <a:rPr lang="en-US" sz="2000" b="1" dirty="0" err="1" smtClean="0"/>
              <a:t>Mobilisation</a:t>
            </a:r>
            <a:r>
              <a:rPr lang="en-US" sz="2000" b="1" dirty="0" smtClean="0"/>
              <a:t>:</a:t>
            </a:r>
            <a:endParaRPr lang="en-GB" sz="2000" dirty="0" smtClean="0"/>
          </a:p>
          <a:p>
            <a:pPr marL="285750" lvl="0" indent="-285750">
              <a:buFont typeface="Wingdings" charset="2"/>
              <a:buChar char="§"/>
            </a:pPr>
            <a:r>
              <a:rPr lang="en-US" sz="2000" dirty="0" smtClean="0">
                <a:solidFill>
                  <a:srgbClr val="000000"/>
                </a:solidFill>
              </a:rPr>
              <a:t>secure </a:t>
            </a:r>
            <a:r>
              <a:rPr lang="en-US" sz="2000" dirty="0">
                <a:solidFill>
                  <a:srgbClr val="000000"/>
                </a:solidFill>
              </a:rPr>
              <a:t>funding for and recruit Cluster and </a:t>
            </a:r>
            <a:r>
              <a:rPr lang="en-US" sz="2000" dirty="0" err="1">
                <a:solidFill>
                  <a:srgbClr val="000000"/>
                </a:solidFill>
              </a:rPr>
              <a:t>AoR</a:t>
            </a:r>
            <a:r>
              <a:rPr lang="en-US" sz="2000" dirty="0">
                <a:solidFill>
                  <a:srgbClr val="000000"/>
                </a:solidFill>
              </a:rPr>
              <a:t> Coordinators and IM specialists </a:t>
            </a:r>
            <a:endParaRPr lang="en-GB" sz="2000" dirty="0">
              <a:solidFill>
                <a:srgbClr val="000000"/>
              </a:solidFill>
            </a:endParaRPr>
          </a:p>
          <a:p>
            <a:pPr marL="285750" lvl="0" indent="-285750">
              <a:buFont typeface="Wingdings" charset="2"/>
              <a:buChar char="§"/>
            </a:pPr>
            <a:r>
              <a:rPr lang="en-US" sz="2000" dirty="0">
                <a:solidFill>
                  <a:srgbClr val="000000"/>
                </a:solidFill>
              </a:rPr>
              <a:t>develop a strategy for staffing for clusters and AORs based on analysis of the coordination capacity and </a:t>
            </a:r>
            <a:r>
              <a:rPr lang="en-US" sz="2000" dirty="0" smtClean="0">
                <a:solidFill>
                  <a:srgbClr val="000000"/>
                </a:solidFill>
              </a:rPr>
              <a:t>need</a:t>
            </a:r>
          </a:p>
          <a:p>
            <a:pPr lvl="0"/>
            <a:endParaRPr lang="en-US" sz="2000" b="1" dirty="0"/>
          </a:p>
          <a:p>
            <a:pPr lvl="0"/>
            <a:r>
              <a:rPr lang="en-US" sz="2000" b="1" dirty="0" smtClean="0"/>
              <a:t>UNICEF </a:t>
            </a:r>
            <a:r>
              <a:rPr lang="en-US" sz="2000" b="1" dirty="0" err="1" smtClean="0"/>
              <a:t>programmes</a:t>
            </a:r>
            <a:r>
              <a:rPr lang="en-US" sz="2000" b="1" dirty="0" smtClean="0"/>
              <a:t> working with Clusters:</a:t>
            </a:r>
          </a:p>
          <a:p>
            <a:pPr lvl="0"/>
            <a:r>
              <a:rPr lang="en-US" sz="2000" dirty="0" smtClean="0"/>
              <a:t>Strong </a:t>
            </a:r>
            <a:r>
              <a:rPr lang="en-US" sz="2000" dirty="0"/>
              <a:t>functional clusters will </a:t>
            </a:r>
            <a:r>
              <a:rPr lang="en-US" sz="2000" dirty="0" smtClean="0"/>
              <a:t>strengthen </a:t>
            </a:r>
            <a:r>
              <a:rPr lang="en-US" sz="2000" dirty="0"/>
              <a:t>UNICEF emergency </a:t>
            </a:r>
            <a:r>
              <a:rPr lang="en-US" sz="2000" dirty="0" err="1"/>
              <a:t>programme</a:t>
            </a:r>
            <a:r>
              <a:rPr lang="en-US" sz="2000" dirty="0"/>
              <a:t>. </a:t>
            </a:r>
            <a:r>
              <a:rPr lang="en-US" sz="2000" dirty="0" err="1" smtClean="0"/>
              <a:t>Programme</a:t>
            </a:r>
            <a:r>
              <a:rPr lang="en-US" sz="2000" dirty="0" smtClean="0"/>
              <a:t> </a:t>
            </a:r>
            <a:r>
              <a:rPr lang="en-US" sz="2000" dirty="0"/>
              <a:t>sections should work with, support and strengthen the respective </a:t>
            </a:r>
            <a:r>
              <a:rPr lang="en-US" sz="2000" dirty="0" smtClean="0"/>
              <a:t>clusters:</a:t>
            </a:r>
          </a:p>
          <a:p>
            <a:pPr lvl="0"/>
            <a:endParaRPr lang="en-US" sz="2000" dirty="0"/>
          </a:p>
          <a:p>
            <a:pPr marL="342900" indent="-342900">
              <a:buFont typeface="Wingdings" charset="2"/>
              <a:buChar char="§"/>
            </a:pPr>
            <a:r>
              <a:rPr lang="en-US" sz="2000" b="1" dirty="0" smtClean="0"/>
              <a:t>The </a:t>
            </a:r>
            <a:r>
              <a:rPr lang="en-US" sz="2000" b="1" dirty="0"/>
              <a:t>Chief of </a:t>
            </a:r>
            <a:r>
              <a:rPr lang="en-US" sz="2000" b="1" dirty="0" smtClean="0"/>
              <a:t>Section(s) </a:t>
            </a:r>
            <a:r>
              <a:rPr lang="en-US" sz="2000" b="1" dirty="0"/>
              <a:t>represents UNICEF in the Cluster(s</a:t>
            </a:r>
            <a:r>
              <a:rPr lang="en-US" sz="2000" b="1" dirty="0" smtClean="0"/>
              <a:t>) as </a:t>
            </a:r>
            <a:r>
              <a:rPr lang="en-GB" sz="2000" dirty="0"/>
              <a:t>m</a:t>
            </a:r>
            <a:r>
              <a:rPr lang="en-US" sz="2000" dirty="0" smtClean="0"/>
              <a:t>ember of a Strategic </a:t>
            </a:r>
            <a:r>
              <a:rPr lang="en-US" sz="2000" dirty="0"/>
              <a:t>Advisory Group (SAG) </a:t>
            </a:r>
            <a:r>
              <a:rPr lang="en-US" sz="2000" dirty="0" smtClean="0"/>
              <a:t> and/or act </a:t>
            </a:r>
            <a:r>
              <a:rPr lang="en-US" sz="2000" dirty="0"/>
              <a:t>as </a:t>
            </a:r>
            <a:r>
              <a:rPr lang="en-US" sz="2000" dirty="0" err="1"/>
              <a:t>OiC</a:t>
            </a:r>
            <a:r>
              <a:rPr lang="en-US" sz="2000" dirty="0"/>
              <a:t> for the </a:t>
            </a:r>
            <a:r>
              <a:rPr lang="en-US" sz="2000" dirty="0" smtClean="0"/>
              <a:t>Cluster </a:t>
            </a:r>
            <a:r>
              <a:rPr lang="en-US" sz="2000" dirty="0"/>
              <a:t>when the </a:t>
            </a:r>
            <a:r>
              <a:rPr lang="en-US" sz="2000" dirty="0" smtClean="0"/>
              <a:t>Cluster Coordinator </a:t>
            </a:r>
            <a:r>
              <a:rPr lang="en-US" sz="2000" dirty="0"/>
              <a:t>is not in the duty </a:t>
            </a:r>
            <a:r>
              <a:rPr lang="en-US" sz="2000" dirty="0" smtClean="0"/>
              <a:t>station</a:t>
            </a:r>
          </a:p>
          <a:p>
            <a:endParaRPr lang="en-US" sz="2000" b="1" dirty="0" smtClean="0"/>
          </a:p>
          <a:p>
            <a:pPr marL="342900" indent="-342900">
              <a:buFont typeface="Wingdings" charset="2"/>
              <a:buChar char="§"/>
            </a:pPr>
            <a:r>
              <a:rPr lang="en-US" sz="2000" b="1" dirty="0" smtClean="0"/>
              <a:t>Technical staff members should also actively participate in Cluster Meetings and Technical Working Groups (TWGs)</a:t>
            </a:r>
            <a:endParaRPr lang="en-GB" sz="2000" b="1" dirty="0"/>
          </a:p>
        </p:txBody>
      </p:sp>
    </p:spTree>
    <p:extLst>
      <p:ext uri="{BB962C8B-B14F-4D97-AF65-F5344CB8AC3E}">
        <p14:creationId xmlns:p14="http://schemas.microsoft.com/office/powerpoint/2010/main" val="1608679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838200"/>
          </a:xfrm>
          <a:solidFill>
            <a:schemeClr val="tx2">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a:normAutofit/>
          </a:bodyPr>
          <a:lstStyle/>
          <a:p>
            <a:r>
              <a:rPr lang="en-US" sz="2800" b="1" dirty="0" smtClean="0">
                <a:solidFill>
                  <a:schemeClr val="bg1"/>
                </a:solidFill>
                <a:latin typeface="+mn-lt"/>
                <a:cs typeface="Arial" pitchFamily="34" charset="0"/>
              </a:rPr>
              <a:t>Recommendations in the Guidance Document</a:t>
            </a:r>
            <a:endParaRPr lang="en-US" sz="2800" b="1" dirty="0">
              <a:solidFill>
                <a:schemeClr val="bg1"/>
              </a:solidFill>
              <a:latin typeface="+mn-lt"/>
              <a:cs typeface="Arial" pitchFamily="34" charset="0"/>
            </a:endParaRPr>
          </a:p>
        </p:txBody>
      </p:sp>
      <p:sp>
        <p:nvSpPr>
          <p:cNvPr id="5" name="TextBox 4"/>
          <p:cNvSpPr txBox="1"/>
          <p:nvPr/>
        </p:nvSpPr>
        <p:spPr>
          <a:xfrm>
            <a:off x="572106" y="1336272"/>
            <a:ext cx="8114694" cy="4893647"/>
          </a:xfrm>
          <a:prstGeom prst="rect">
            <a:avLst/>
          </a:prstGeom>
          <a:noFill/>
        </p:spPr>
        <p:txBody>
          <a:bodyPr wrap="square" rtlCol="0">
            <a:spAutoFit/>
          </a:bodyPr>
          <a:lstStyle/>
          <a:p>
            <a:pPr lvl="0"/>
            <a:r>
              <a:rPr lang="en-US" sz="2400" dirty="0" smtClean="0"/>
              <a:t>The Cluster Coordination Guidance further contains useful recommendation for the various aspects of working with the Clusters and </a:t>
            </a:r>
            <a:r>
              <a:rPr lang="en-US" sz="2400" dirty="0" err="1" smtClean="0"/>
              <a:t>AoRs</a:t>
            </a:r>
            <a:r>
              <a:rPr lang="en-US" sz="2400" dirty="0" smtClean="0"/>
              <a:t>:</a:t>
            </a:r>
          </a:p>
          <a:p>
            <a:pPr lvl="0"/>
            <a:endParaRPr lang="en-US" sz="2400" dirty="0"/>
          </a:p>
          <a:p>
            <a:pPr marL="342900" lvl="0" indent="-342900">
              <a:buFont typeface="Wingdings" charset="2"/>
              <a:buChar char="§"/>
            </a:pPr>
            <a:r>
              <a:rPr lang="en-US" sz="2400" dirty="0" smtClean="0"/>
              <a:t>UNICEF in-line management of Cluster and </a:t>
            </a:r>
            <a:r>
              <a:rPr lang="en-US" sz="2400" dirty="0" err="1" smtClean="0"/>
              <a:t>AoR</a:t>
            </a:r>
            <a:r>
              <a:rPr lang="en-US" sz="2400" dirty="0" smtClean="0"/>
              <a:t> coordination</a:t>
            </a:r>
          </a:p>
          <a:p>
            <a:pPr marL="342900" lvl="0" indent="-342900">
              <a:buFont typeface="Wingdings" charset="2"/>
              <a:buChar char="§"/>
            </a:pPr>
            <a:r>
              <a:rPr lang="en-US" sz="2400" dirty="0" smtClean="0"/>
              <a:t>UNICEF-led Cluster Management meetings</a:t>
            </a:r>
          </a:p>
          <a:p>
            <a:pPr marL="342900" indent="-342900">
              <a:buFont typeface="Wingdings" charset="2"/>
              <a:buChar char="§"/>
            </a:pPr>
            <a:r>
              <a:rPr lang="en-US" sz="2400" dirty="0" smtClean="0"/>
              <a:t>UNICEF attendance/representation in Cluster and </a:t>
            </a:r>
            <a:r>
              <a:rPr lang="en-US" sz="2400" dirty="0" err="1" smtClean="0"/>
              <a:t>AoR</a:t>
            </a:r>
            <a:r>
              <a:rPr lang="en-US" sz="2400" dirty="0" smtClean="0"/>
              <a:t> relevant meetings (Coordination Meetings, HCT Meetings, </a:t>
            </a:r>
            <a:r>
              <a:rPr lang="en-US" sz="2400" dirty="0"/>
              <a:t>emergency management team conference </a:t>
            </a:r>
            <a:r>
              <a:rPr lang="en-US" sz="2400" dirty="0" smtClean="0"/>
              <a:t>calls)</a:t>
            </a:r>
          </a:p>
          <a:p>
            <a:pPr marL="342900" lvl="0" indent="-342900">
              <a:buFont typeface="Wingdings" charset="2"/>
              <a:buChar char="§"/>
            </a:pPr>
            <a:r>
              <a:rPr lang="en-US" sz="2400" dirty="0"/>
              <a:t>Monitoring of Cluster performance and functioning</a:t>
            </a:r>
          </a:p>
          <a:p>
            <a:pPr marL="342900" indent="-342900">
              <a:buFont typeface="Wingdings" charset="2"/>
              <a:buChar char="§"/>
            </a:pPr>
            <a:r>
              <a:rPr lang="en-US" sz="2400" dirty="0" smtClean="0"/>
              <a:t>Planning and budgeting for Cluster activities</a:t>
            </a:r>
          </a:p>
          <a:p>
            <a:pPr marL="342900" indent="-342900">
              <a:buFont typeface="Wingdings" charset="2"/>
              <a:buChar char="§"/>
            </a:pPr>
            <a:r>
              <a:rPr lang="en-US" sz="2400" dirty="0" smtClean="0"/>
              <a:t>Operational support</a:t>
            </a:r>
          </a:p>
          <a:p>
            <a:pPr marL="342900" lvl="0" indent="-342900">
              <a:buFont typeface="Wingdings" charset="2"/>
              <a:buChar char="§"/>
            </a:pPr>
            <a:endParaRPr lang="en-US" sz="2400" dirty="0"/>
          </a:p>
        </p:txBody>
      </p:sp>
    </p:spTree>
    <p:extLst>
      <p:ext uri="{BB962C8B-B14F-4D97-AF65-F5344CB8AC3E}">
        <p14:creationId xmlns:p14="http://schemas.microsoft.com/office/powerpoint/2010/main" val="4133879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r>
              <a:rPr lang="en-US" sz="3200" b="1" dirty="0" smtClean="0">
                <a:solidFill>
                  <a:schemeClr val="bg1"/>
                </a:solidFill>
              </a:rPr>
              <a:t>Management of Cluster within UNICEF</a:t>
            </a:r>
            <a:endParaRPr lang="en-US" sz="3200" b="1" dirty="0">
              <a:solidFill>
                <a:schemeClr val="bg1"/>
              </a:solidFill>
            </a:endParaRPr>
          </a:p>
        </p:txBody>
      </p:sp>
      <p:sp>
        <p:nvSpPr>
          <p:cNvPr id="3" name="Rechteck 2"/>
          <p:cNvSpPr/>
          <p:nvPr/>
        </p:nvSpPr>
        <p:spPr>
          <a:xfrm>
            <a:off x="533400" y="1600200"/>
            <a:ext cx="8001000" cy="5232202"/>
          </a:xfrm>
          <a:prstGeom prst="rect">
            <a:avLst/>
          </a:prstGeom>
        </p:spPr>
        <p:txBody>
          <a:bodyPr wrap="square">
            <a:spAutoFit/>
          </a:bodyPr>
          <a:lstStyle/>
          <a:p>
            <a:r>
              <a:rPr lang="en-US" sz="2400" b="1" dirty="0">
                <a:solidFill>
                  <a:srgbClr val="000000"/>
                </a:solidFill>
              </a:rPr>
              <a:t>Neutrality of Cluster </a:t>
            </a:r>
            <a:r>
              <a:rPr lang="en-US" sz="2400" b="1" dirty="0" smtClean="0">
                <a:solidFill>
                  <a:srgbClr val="000000"/>
                </a:solidFill>
              </a:rPr>
              <a:t>Coordinators</a:t>
            </a:r>
          </a:p>
          <a:p>
            <a:endParaRPr lang="en-US" sz="2400" b="1" dirty="0">
              <a:solidFill>
                <a:srgbClr val="000000"/>
              </a:solidFill>
            </a:endParaRPr>
          </a:p>
          <a:p>
            <a:pPr marL="285750" indent="-285750">
              <a:buFont typeface="Wingdings" charset="2"/>
              <a:buChar char="§"/>
            </a:pPr>
            <a:r>
              <a:rPr lang="en-US" dirty="0">
                <a:solidFill>
                  <a:srgbClr val="000000"/>
                </a:solidFill>
              </a:rPr>
              <a:t>“</a:t>
            </a:r>
            <a:r>
              <a:rPr lang="en-US" sz="2000" dirty="0">
                <a:solidFill>
                  <a:srgbClr val="000000"/>
                </a:solidFill>
              </a:rPr>
              <a:t>Cluster and </a:t>
            </a:r>
            <a:r>
              <a:rPr lang="en-US" sz="2000" dirty="0" err="1">
                <a:solidFill>
                  <a:srgbClr val="000000"/>
                </a:solidFill>
              </a:rPr>
              <a:t>AoR</a:t>
            </a:r>
            <a:r>
              <a:rPr lang="en-US" sz="2000" dirty="0">
                <a:solidFill>
                  <a:srgbClr val="000000"/>
                </a:solidFill>
              </a:rPr>
              <a:t> coordinators have an overriding duty to the partners and should act as neutral representatives of the cluster as a whole rather than as representatives of UNICEF.</a:t>
            </a:r>
            <a:r>
              <a:rPr lang="en-US" sz="2000" dirty="0" smtClean="0">
                <a:solidFill>
                  <a:srgbClr val="000000"/>
                </a:solidFill>
              </a:rPr>
              <a:t>”</a:t>
            </a:r>
          </a:p>
          <a:p>
            <a:pPr marL="285750" indent="-285750">
              <a:buFont typeface="Wingdings" charset="2"/>
              <a:buChar char="§"/>
            </a:pPr>
            <a:endParaRPr lang="en-US" sz="2000" dirty="0" smtClean="0">
              <a:solidFill>
                <a:srgbClr val="000000"/>
              </a:solidFill>
            </a:endParaRPr>
          </a:p>
          <a:p>
            <a:pPr marL="285750" indent="-285750">
              <a:buFont typeface="Wingdings" charset="2"/>
              <a:buChar char="§"/>
            </a:pPr>
            <a:r>
              <a:rPr lang="en-US" sz="2000" dirty="0" smtClean="0">
                <a:solidFill>
                  <a:srgbClr val="000000"/>
                </a:solidFill>
              </a:rPr>
              <a:t>Double Hatting</a:t>
            </a:r>
          </a:p>
          <a:p>
            <a:endParaRPr lang="en-US" dirty="0">
              <a:solidFill>
                <a:srgbClr val="000000"/>
              </a:solidFill>
            </a:endParaRPr>
          </a:p>
          <a:p>
            <a:r>
              <a:rPr lang="en-US" sz="2400" b="1" dirty="0" smtClean="0">
                <a:solidFill>
                  <a:srgbClr val="000000"/>
                </a:solidFill>
                <a:cs typeface="Arial" pitchFamily="34" charset="0"/>
              </a:rPr>
              <a:t>Operational and administrative support</a:t>
            </a:r>
          </a:p>
          <a:p>
            <a:pPr marL="342900" indent="-342900">
              <a:buFont typeface="Wingdings" charset="2"/>
              <a:buChar char="§"/>
            </a:pPr>
            <a:r>
              <a:rPr lang="en-US" sz="2000" dirty="0" smtClean="0">
                <a:solidFill>
                  <a:srgbClr val="000000"/>
                </a:solidFill>
              </a:rPr>
              <a:t>It </a:t>
            </a:r>
            <a:r>
              <a:rPr lang="en-US" sz="2000" dirty="0">
                <a:solidFill>
                  <a:srgbClr val="000000"/>
                </a:solidFill>
              </a:rPr>
              <a:t>is essential that space is created to allow cluster related issues to be adequately discussed and addressed within UNICEF, to ultimately enhance UNICEF support of cluster coordination</a:t>
            </a:r>
            <a:r>
              <a:rPr lang="en-US" sz="2000" dirty="0" smtClean="0">
                <a:solidFill>
                  <a:srgbClr val="000000"/>
                </a:solidFill>
              </a:rPr>
              <a:t>.</a:t>
            </a:r>
          </a:p>
          <a:p>
            <a:pPr marL="342900" indent="-342900">
              <a:buFont typeface="Wingdings" charset="2"/>
              <a:buChar char="§"/>
            </a:pPr>
            <a:r>
              <a:rPr lang="en-US" sz="2000" dirty="0">
                <a:solidFill>
                  <a:srgbClr val="000000"/>
                </a:solidFill>
              </a:rPr>
              <a:t>I</a:t>
            </a:r>
            <a:r>
              <a:rPr lang="en-US" sz="2000" dirty="0" smtClean="0"/>
              <a:t>t </a:t>
            </a:r>
            <a:r>
              <a:rPr lang="en-US" sz="2000" dirty="0"/>
              <a:t>is the responsibility of the Country Representative to ensure that the various sections of the organization </a:t>
            </a:r>
            <a:r>
              <a:rPr lang="en-US" sz="2000" dirty="0" smtClean="0"/>
              <a:t>prioritize </a:t>
            </a:r>
            <a:r>
              <a:rPr lang="en-US" sz="2000" dirty="0"/>
              <a:t>provision of operational and administrative support services for effective </a:t>
            </a:r>
            <a:r>
              <a:rPr lang="en-US" sz="2000" dirty="0" smtClean="0"/>
              <a:t>coordination.</a:t>
            </a:r>
            <a:endParaRPr lang="en-US" sz="2000" dirty="0">
              <a:solidFill>
                <a:srgbClr val="000000"/>
              </a:solidFill>
            </a:endParaRPr>
          </a:p>
          <a:p>
            <a:endParaRPr lang="de-DE" sz="2000" dirty="0">
              <a:solidFill>
                <a:srgbClr val="000000"/>
              </a:solidFill>
            </a:endParaRPr>
          </a:p>
        </p:txBody>
      </p:sp>
    </p:spTree>
    <p:extLst>
      <p:ext uri="{BB962C8B-B14F-4D97-AF65-F5344CB8AC3E}">
        <p14:creationId xmlns:p14="http://schemas.microsoft.com/office/powerpoint/2010/main" val="798317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tx2">
              <a:lumMod val="60000"/>
              <a:lumOff val="40000"/>
            </a:schemeClr>
          </a:solidFill>
        </p:spPr>
        <p:txBody>
          <a:bodyPr>
            <a:normAutofit/>
          </a:bodyPr>
          <a:lstStyle/>
          <a:p>
            <a:r>
              <a:rPr lang="en-US" sz="3200" b="1" dirty="0" smtClean="0">
                <a:solidFill>
                  <a:srgbClr val="FFFFFF"/>
                </a:solidFill>
              </a:rPr>
              <a:t>QUESTIONS</a:t>
            </a:r>
            <a:endParaRPr lang="en-US" sz="3200" b="1" dirty="0">
              <a:solidFill>
                <a:srgbClr val="FFFFFF"/>
              </a:solidFill>
            </a:endParaRPr>
          </a:p>
        </p:txBody>
      </p:sp>
      <p:pic>
        <p:nvPicPr>
          <p:cNvPr id="7" name="Content Placeholder 6" descr="question.png"/>
          <p:cNvPicPr>
            <a:picLocks noGrp="1" noChangeAspect="1"/>
          </p:cNvPicPr>
          <p:nvPr>
            <p:ph idx="1"/>
          </p:nvPr>
        </p:nvPicPr>
        <p:blipFill>
          <a:blip r:embed="rId3">
            <a:extLst>
              <a:ext uri="{28A0092B-C50C-407E-A947-70E740481C1C}">
                <a14:useLocalDpi xmlns:a14="http://schemas.microsoft.com/office/drawing/2010/main" val="0"/>
              </a:ext>
            </a:extLst>
          </a:blip>
          <a:srcRect l="-41524" r="-41524"/>
          <a:stretch>
            <a:fillRect/>
          </a:stretch>
        </p:blipFill>
        <p:spPr>
          <a:xfrm>
            <a:off x="2133600" y="1981200"/>
            <a:ext cx="4724400" cy="2598237"/>
          </a:xfrm>
        </p:spPr>
      </p:pic>
      <p:sp>
        <p:nvSpPr>
          <p:cNvPr id="2" name="Textfeld 1"/>
          <p:cNvSpPr txBox="1"/>
          <p:nvPr/>
        </p:nvSpPr>
        <p:spPr>
          <a:xfrm>
            <a:off x="381000" y="5181600"/>
            <a:ext cx="8305799" cy="1508105"/>
          </a:xfrm>
          <a:prstGeom prst="rect">
            <a:avLst/>
          </a:prstGeom>
          <a:noFill/>
        </p:spPr>
        <p:txBody>
          <a:bodyPr wrap="square" rtlCol="0">
            <a:spAutoFit/>
          </a:bodyPr>
          <a:lstStyle/>
          <a:p>
            <a:r>
              <a:rPr lang="de-DE" sz="2000" b="1" dirty="0" smtClean="0"/>
              <a:t>Further </a:t>
            </a:r>
            <a:r>
              <a:rPr lang="de-DE" sz="2000" b="1" dirty="0" err="1" smtClean="0"/>
              <a:t>information</a:t>
            </a:r>
            <a:r>
              <a:rPr lang="de-DE" sz="2000" b="1" dirty="0" smtClean="0"/>
              <a:t>: </a:t>
            </a:r>
          </a:p>
          <a:p>
            <a:pPr marL="285750" indent="-285750">
              <a:buFont typeface="Wingdings" charset="2"/>
              <a:buChar char="§"/>
            </a:pPr>
            <a:r>
              <a:rPr lang="de-DE" b="1" dirty="0" smtClean="0"/>
              <a:t>Global Cluster </a:t>
            </a:r>
            <a:r>
              <a:rPr lang="de-DE" b="1" dirty="0" err="1" smtClean="0"/>
              <a:t>Coordination</a:t>
            </a:r>
            <a:r>
              <a:rPr lang="de-DE" b="1" dirty="0" smtClean="0"/>
              <a:t> Unit (GCCU), EMOPS </a:t>
            </a:r>
            <a:r>
              <a:rPr lang="de-DE" b="1" dirty="0" err="1" smtClean="0"/>
              <a:t>Geneva</a:t>
            </a:r>
            <a:endParaRPr lang="de-DE" b="1" dirty="0" smtClean="0"/>
          </a:p>
          <a:p>
            <a:pPr marL="285750" indent="-285750">
              <a:buFont typeface="Wingdings" charset="2"/>
              <a:buChar char="§"/>
            </a:pPr>
            <a:r>
              <a:rPr lang="de-DE" b="1" i="1" dirty="0" smtClean="0"/>
              <a:t>Cluster </a:t>
            </a:r>
            <a:r>
              <a:rPr lang="de-DE" b="1" i="1" dirty="0" err="1" smtClean="0"/>
              <a:t>Coordination</a:t>
            </a:r>
            <a:r>
              <a:rPr lang="de-DE" b="1" i="1" dirty="0" smtClean="0"/>
              <a:t>: </a:t>
            </a:r>
            <a:r>
              <a:rPr lang="de-DE" b="1" i="1" dirty="0" err="1" smtClean="0"/>
              <a:t>Guidance</a:t>
            </a:r>
            <a:r>
              <a:rPr lang="de-DE" b="1" i="1" dirty="0" smtClean="0"/>
              <a:t> </a:t>
            </a:r>
            <a:r>
              <a:rPr lang="de-DE" b="1" i="1" dirty="0" err="1" smtClean="0"/>
              <a:t>for</a:t>
            </a:r>
            <a:r>
              <a:rPr lang="de-DE" b="1" i="1" dirty="0" smtClean="0"/>
              <a:t> Country Offices on </a:t>
            </a:r>
            <a:r>
              <a:rPr lang="de-DE" b="1" i="1" dirty="0" err="1" smtClean="0"/>
              <a:t>INTRANET</a:t>
            </a:r>
            <a:r>
              <a:rPr lang="de-DE" sz="1600" dirty="0" err="1" smtClean="0">
                <a:hlinkClick r:id="rId4"/>
              </a:rPr>
              <a:t>https</a:t>
            </a:r>
            <a:r>
              <a:rPr lang="de-DE" sz="1600" dirty="0" smtClean="0">
                <a:hlinkClick r:id="rId4"/>
              </a:rPr>
              <a:t>://intranet.unicef.org/emops/EMOPSSite.nsf/root/Page0201</a:t>
            </a:r>
            <a:r>
              <a:rPr lang="de-DE" sz="1600" dirty="0" smtClean="0"/>
              <a:t> (</a:t>
            </a:r>
            <a:r>
              <a:rPr lang="de-DE" sz="1600" dirty="0" err="1" smtClean="0"/>
              <a:t>Guidance</a:t>
            </a:r>
            <a:r>
              <a:rPr lang="de-DE" sz="1600" dirty="0" smtClean="0"/>
              <a:t> </a:t>
            </a:r>
            <a:r>
              <a:rPr lang="de-DE" sz="1600" dirty="0" err="1" smtClean="0"/>
              <a:t>and</a:t>
            </a:r>
            <a:r>
              <a:rPr lang="de-DE" sz="1600" dirty="0" smtClean="0"/>
              <a:t> Tools)</a:t>
            </a:r>
            <a:r>
              <a:rPr lang="de-DE" dirty="0"/>
              <a:t> </a:t>
            </a:r>
            <a:endParaRPr lang="de-DE" b="1" dirty="0" smtClean="0"/>
          </a:p>
          <a:p>
            <a:endParaRPr lang="de-DE" dirty="0" smtClean="0"/>
          </a:p>
        </p:txBody>
      </p:sp>
    </p:spTree>
    <p:extLst>
      <p:ext uri="{BB962C8B-B14F-4D97-AF65-F5344CB8AC3E}">
        <p14:creationId xmlns:p14="http://schemas.microsoft.com/office/powerpoint/2010/main" val="822908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a:solidFill>
            <a:schemeClr val="tx2">
              <a:lumMod val="60000"/>
              <a:lumOff val="40000"/>
            </a:schemeClr>
          </a:solidFill>
        </p:spPr>
        <p:txBody>
          <a:bodyPr>
            <a:normAutofit/>
          </a:bodyPr>
          <a:lstStyle/>
          <a:p>
            <a:r>
              <a:rPr lang="en-US" sz="3200" b="1" smtClean="0">
                <a:solidFill>
                  <a:schemeClr val="bg1"/>
                </a:solidFill>
              </a:rPr>
              <a:t>AGENDA</a:t>
            </a:r>
            <a:endParaRPr lang="en-US" sz="3200" b="1" dirty="0">
              <a:solidFill>
                <a:schemeClr val="bg1"/>
              </a:solidFill>
            </a:endParaRPr>
          </a:p>
        </p:txBody>
      </p:sp>
      <p:sp>
        <p:nvSpPr>
          <p:cNvPr id="3" name="Content Placeholder 2"/>
          <p:cNvSpPr>
            <a:spLocks noGrp="1"/>
          </p:cNvSpPr>
          <p:nvPr>
            <p:ph idx="1"/>
          </p:nvPr>
        </p:nvSpPr>
        <p:spPr/>
        <p:txBody>
          <a:bodyPr>
            <a:normAutofit/>
          </a:bodyPr>
          <a:lstStyle/>
          <a:p>
            <a:pPr>
              <a:buFont typeface="Wingdings" charset="2"/>
              <a:buChar char="§"/>
            </a:pPr>
            <a:r>
              <a:rPr lang="en-US" sz="2400" dirty="0" smtClean="0"/>
              <a:t>IASC Structure</a:t>
            </a:r>
          </a:p>
          <a:p>
            <a:pPr>
              <a:buFont typeface="Wingdings" charset="2"/>
              <a:buChar char="§"/>
            </a:pPr>
            <a:r>
              <a:rPr lang="en-US" sz="2400" dirty="0" smtClean="0"/>
              <a:t>Transformative Agenda</a:t>
            </a:r>
          </a:p>
          <a:p>
            <a:pPr lvl="1">
              <a:buFont typeface="Wingdings" charset="2"/>
              <a:buChar char="§"/>
            </a:pPr>
            <a:r>
              <a:rPr lang="en-US" sz="2000" dirty="0" smtClean="0"/>
              <a:t>Cluster Approach</a:t>
            </a:r>
          </a:p>
          <a:p>
            <a:pPr lvl="1">
              <a:buFont typeface="Wingdings" charset="2"/>
              <a:buChar char="§"/>
            </a:pPr>
            <a:r>
              <a:rPr lang="en-US" sz="2000" dirty="0" smtClean="0"/>
              <a:t>UNICEF as Cluster Lead Agency</a:t>
            </a:r>
          </a:p>
          <a:p>
            <a:pPr>
              <a:buFont typeface="Wingdings" charset="2"/>
              <a:buChar char="§"/>
            </a:pPr>
            <a:r>
              <a:rPr lang="en-US" sz="2400" dirty="0" smtClean="0"/>
              <a:t>Cluster Coordination: Guidance for UNICEF Country Offices</a:t>
            </a:r>
          </a:p>
          <a:p>
            <a:pPr lvl="1">
              <a:buFont typeface="Wingdings" charset="2"/>
              <a:buChar char="§"/>
            </a:pPr>
            <a:r>
              <a:rPr lang="en-US" sz="2000" dirty="0" smtClean="0"/>
              <a:t>Responsibility of Country Representatives</a:t>
            </a:r>
          </a:p>
          <a:p>
            <a:pPr lvl="1">
              <a:buFont typeface="Wingdings" charset="2"/>
              <a:buChar char="§"/>
            </a:pPr>
            <a:r>
              <a:rPr lang="en-US" sz="2000" dirty="0" smtClean="0"/>
              <a:t>Responsibility of the UNICEF Country Office</a:t>
            </a:r>
          </a:p>
          <a:p>
            <a:pPr lvl="1">
              <a:buFont typeface="Wingdings" charset="2"/>
              <a:buChar char="§"/>
            </a:pPr>
            <a:r>
              <a:rPr lang="en-US" sz="2000" dirty="0" smtClean="0"/>
              <a:t>Management of Clusters</a:t>
            </a:r>
          </a:p>
          <a:p>
            <a:pPr>
              <a:buFont typeface="Wingdings" charset="2"/>
              <a:buChar char="§"/>
            </a:pPr>
            <a:r>
              <a:rPr lang="en-US" sz="2400" dirty="0" smtClean="0"/>
              <a:t>Accountability</a:t>
            </a:r>
          </a:p>
          <a:p>
            <a:pPr lvl="1">
              <a:buFont typeface="Wingdings" charset="2"/>
              <a:buChar char="§"/>
            </a:pPr>
            <a:r>
              <a:rPr lang="en-US" sz="2000" dirty="0" smtClean="0"/>
              <a:t>Accountability to affected populations</a:t>
            </a:r>
          </a:p>
          <a:p>
            <a:pPr marL="0" indent="0">
              <a:buNone/>
            </a:pPr>
            <a:endParaRPr lang="en-US" sz="2400" dirty="0" smtClean="0"/>
          </a:p>
        </p:txBody>
      </p:sp>
    </p:spTree>
    <p:extLst>
      <p:ext uri="{BB962C8B-B14F-4D97-AF65-F5344CB8AC3E}">
        <p14:creationId xmlns:p14="http://schemas.microsoft.com/office/powerpoint/2010/main" val="1924966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r>
              <a:rPr lang="en-US" sz="3200" b="1" dirty="0" smtClean="0">
                <a:solidFill>
                  <a:schemeClr val="bg1"/>
                </a:solidFill>
              </a:rPr>
              <a:t>IASC STRUCTURE</a:t>
            </a:r>
            <a:endParaRPr lang="en-US" sz="3200" b="1" dirty="0">
              <a:solidFill>
                <a:schemeClr val="bg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33600" y="2034381"/>
            <a:ext cx="4876800" cy="3657600"/>
          </a:xfrm>
        </p:spPr>
      </p:pic>
    </p:spTree>
    <p:extLst>
      <p:ext uri="{BB962C8B-B14F-4D97-AF65-F5344CB8AC3E}">
        <p14:creationId xmlns:p14="http://schemas.microsoft.com/office/powerpoint/2010/main" val="4135155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r>
              <a:rPr lang="en-US" sz="3200" b="1" dirty="0" smtClean="0">
                <a:solidFill>
                  <a:schemeClr val="bg1"/>
                </a:solidFill>
              </a:rPr>
              <a:t>IASC PRIORITIES FOR 2014-2015</a:t>
            </a:r>
            <a:endParaRPr lang="en-US" sz="3200" b="1" dirty="0">
              <a:solidFill>
                <a:schemeClr val="bg1"/>
              </a:solidFill>
            </a:endParaRPr>
          </a:p>
        </p:txBody>
      </p:sp>
      <p:sp>
        <p:nvSpPr>
          <p:cNvPr id="3" name="Content Placeholder 2"/>
          <p:cNvSpPr>
            <a:spLocks noGrp="1"/>
          </p:cNvSpPr>
          <p:nvPr>
            <p:ph idx="1"/>
          </p:nvPr>
        </p:nvSpPr>
        <p:spPr/>
        <p:txBody>
          <a:bodyPr>
            <a:normAutofit/>
          </a:bodyPr>
          <a:lstStyle/>
          <a:p>
            <a:r>
              <a:rPr lang="en-US" sz="2400" dirty="0" smtClean="0"/>
              <a:t>Accountability to Affected Populations</a:t>
            </a:r>
          </a:p>
          <a:p>
            <a:r>
              <a:rPr lang="en-US" sz="2400" dirty="0" smtClean="0"/>
              <a:t>Humanitarian Financing</a:t>
            </a:r>
          </a:p>
          <a:p>
            <a:r>
              <a:rPr lang="en-US" sz="2400" dirty="0" smtClean="0"/>
              <a:t>Preparedness and Resilience</a:t>
            </a:r>
          </a:p>
          <a:p>
            <a:r>
              <a:rPr lang="en-US" sz="2400" dirty="0" smtClean="0"/>
              <a:t>Revitalizing Principles of Humanitarian Action</a:t>
            </a:r>
          </a:p>
          <a:p>
            <a:r>
              <a:rPr lang="en-US" sz="2400" dirty="0" smtClean="0"/>
              <a:t>Protection Priority: Global Protection Cluster</a:t>
            </a:r>
          </a:p>
        </p:txBody>
      </p:sp>
    </p:spTree>
    <p:extLst>
      <p:ext uri="{BB962C8B-B14F-4D97-AF65-F5344CB8AC3E}">
        <p14:creationId xmlns:p14="http://schemas.microsoft.com/office/powerpoint/2010/main" val="3867167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r>
              <a:rPr lang="en-US" sz="3200" b="1" dirty="0" smtClean="0">
                <a:solidFill>
                  <a:schemeClr val="bg1"/>
                </a:solidFill>
              </a:rPr>
              <a:t>TRANSFORMATIVE AGENDA</a:t>
            </a:r>
            <a:endParaRPr lang="en-US" sz="3200" b="1" dirty="0">
              <a:solidFill>
                <a:schemeClr val="bg1"/>
              </a:solidFill>
            </a:endParaRPr>
          </a:p>
        </p:txBody>
      </p:sp>
      <p:pic>
        <p:nvPicPr>
          <p:cNvPr id="4" name="Picture 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905000"/>
            <a:ext cx="6315528" cy="4082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740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r>
              <a:rPr lang="en-US" sz="3200" b="1" dirty="0" smtClean="0">
                <a:solidFill>
                  <a:schemeClr val="bg1"/>
                </a:solidFill>
              </a:rPr>
              <a:t>THE CLUSTER APPROACH </a:t>
            </a:r>
            <a:endParaRPr lang="en-US" sz="3200" b="1" dirty="0">
              <a:solidFill>
                <a:schemeClr val="bg1"/>
              </a:solidFill>
            </a:endParaRPr>
          </a:p>
        </p:txBody>
      </p:sp>
      <p:sp>
        <p:nvSpPr>
          <p:cNvPr id="3" name="Content Placeholder 2"/>
          <p:cNvSpPr>
            <a:spLocks noGrp="1"/>
          </p:cNvSpPr>
          <p:nvPr>
            <p:ph idx="1"/>
          </p:nvPr>
        </p:nvSpPr>
        <p:spPr>
          <a:xfrm>
            <a:off x="457200" y="2133600"/>
            <a:ext cx="8229600" cy="4343400"/>
          </a:xfrm>
        </p:spPr>
        <p:txBody>
          <a:bodyPr>
            <a:normAutofit/>
          </a:bodyPr>
          <a:lstStyle/>
          <a:p>
            <a:pPr marL="0" indent="0">
              <a:buNone/>
            </a:pPr>
            <a:r>
              <a:rPr lang="en-US" sz="3000" dirty="0"/>
              <a:t>The purpose of Clusters and Areas </a:t>
            </a:r>
            <a:r>
              <a:rPr lang="en-US" sz="3000" dirty="0" smtClean="0"/>
              <a:t>of Responsibility </a:t>
            </a:r>
            <a:r>
              <a:rPr lang="en-US" sz="3000" dirty="0"/>
              <a:t>(</a:t>
            </a:r>
            <a:r>
              <a:rPr lang="en-US" sz="3000" dirty="0" err="1"/>
              <a:t>AoRs</a:t>
            </a:r>
            <a:r>
              <a:rPr lang="en-US" sz="3000" dirty="0"/>
              <a:t>) is to ensure a well </a:t>
            </a:r>
            <a:r>
              <a:rPr lang="en-US" sz="3000" b="1" dirty="0"/>
              <a:t>coordinated, strategic, adequate, coherent</a:t>
            </a:r>
            <a:r>
              <a:rPr lang="en-US" sz="3000" dirty="0"/>
              <a:t> and </a:t>
            </a:r>
            <a:r>
              <a:rPr lang="en-US" sz="3000" b="1" dirty="0"/>
              <a:t>effective</a:t>
            </a:r>
            <a:r>
              <a:rPr lang="en-US" sz="3000" dirty="0"/>
              <a:t> humanitarian response</a:t>
            </a:r>
            <a:r>
              <a:rPr lang="en-US" sz="3000" dirty="0" smtClean="0"/>
              <a:t>.</a:t>
            </a:r>
          </a:p>
          <a:p>
            <a:pPr marL="0" indent="0">
              <a:buNone/>
            </a:pPr>
            <a:endParaRPr lang="en-US" sz="3000" dirty="0"/>
          </a:p>
          <a:p>
            <a:pPr marL="0" indent="0">
              <a:buNone/>
            </a:pPr>
            <a:endParaRPr lang="en-US" dirty="0" smtClean="0"/>
          </a:p>
        </p:txBody>
      </p:sp>
      <p:graphicFrame>
        <p:nvGraphicFramePr>
          <p:cNvPr id="4" name="Diagram 3"/>
          <p:cNvGraphicFramePr/>
          <p:nvPr>
            <p:extLst>
              <p:ext uri="{D42A27DB-BD31-4B8C-83A1-F6EECF244321}">
                <p14:modId xmlns:p14="http://schemas.microsoft.com/office/powerpoint/2010/main" val="2868444122"/>
              </p:ext>
            </p:extLst>
          </p:nvPr>
        </p:nvGraphicFramePr>
        <p:xfrm>
          <a:off x="1524000" y="4648200"/>
          <a:ext cx="5181600" cy="1859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5198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r>
              <a:rPr lang="en-US" sz="3200" b="1" dirty="0" smtClean="0">
                <a:solidFill>
                  <a:schemeClr val="bg1"/>
                </a:solidFill>
              </a:rPr>
              <a:t>UNICEF AS A CLUSTER LEAD AGENCY (CLA)</a:t>
            </a:r>
            <a:endParaRPr lang="en-US" sz="3200" b="1" dirty="0">
              <a:solidFill>
                <a:schemeClr val="bg1"/>
              </a:solidFill>
            </a:endParaRPr>
          </a:p>
        </p:txBody>
      </p:sp>
      <p:pic>
        <p:nvPicPr>
          <p:cNvPr id="7" name="Content Placeholder 6"/>
          <p:cNvPicPr>
            <a:picLocks noGrp="1" noChangeAspect="1"/>
          </p:cNvPicPr>
          <p:nvPr>
            <p:ph idx="1"/>
          </p:nvPr>
        </p:nvPicPr>
        <p:blipFill>
          <a:blip r:embed="rId3"/>
          <a:stretch>
            <a:fillRect/>
          </a:stretch>
        </p:blipFill>
        <p:spPr>
          <a:xfrm>
            <a:off x="381000" y="5181600"/>
            <a:ext cx="8114479" cy="1164437"/>
          </a:xfrm>
          <a:prstGeom prst="rect">
            <a:avLst/>
          </a:prstGeom>
        </p:spPr>
      </p:pic>
      <p:sp>
        <p:nvSpPr>
          <p:cNvPr id="8" name="TextBox 7"/>
          <p:cNvSpPr txBox="1"/>
          <p:nvPr/>
        </p:nvSpPr>
        <p:spPr>
          <a:xfrm>
            <a:off x="381000" y="1524000"/>
            <a:ext cx="8458200" cy="3539431"/>
          </a:xfrm>
          <a:prstGeom prst="rect">
            <a:avLst/>
          </a:prstGeom>
          <a:noFill/>
        </p:spPr>
        <p:txBody>
          <a:bodyPr wrap="square" rtlCol="0">
            <a:spAutoFit/>
          </a:bodyPr>
          <a:lstStyle/>
          <a:p>
            <a:r>
              <a:rPr lang="en-GB" sz="2400" b="1" dirty="0" smtClean="0"/>
              <a:t>Tasks of the Cluster </a:t>
            </a:r>
            <a:r>
              <a:rPr lang="en-GB" sz="2400" b="1" dirty="0"/>
              <a:t>Lead Agencies (CLAs)</a:t>
            </a:r>
            <a:r>
              <a:rPr lang="en-GB" sz="2400" dirty="0"/>
              <a:t> </a:t>
            </a:r>
          </a:p>
          <a:p>
            <a:pPr marL="342900" indent="-342900">
              <a:buFont typeface="Wingdings" charset="2"/>
              <a:buChar char="§"/>
            </a:pPr>
            <a:r>
              <a:rPr lang="en-GB" sz="2400" dirty="0" smtClean="0"/>
              <a:t>clarifying </a:t>
            </a:r>
            <a:r>
              <a:rPr lang="en-GB" sz="2400" dirty="0"/>
              <a:t>the roles, responsibilities and accountability of UN and non-UN partners responding to specific </a:t>
            </a:r>
            <a:r>
              <a:rPr lang="en-GB" sz="2400" dirty="0" smtClean="0"/>
              <a:t>emergencies</a:t>
            </a:r>
          </a:p>
          <a:p>
            <a:pPr marL="342900" indent="-342900">
              <a:buFont typeface="Wingdings" charset="2"/>
              <a:buChar char="§"/>
            </a:pPr>
            <a:r>
              <a:rPr lang="en-GB" sz="2400" dirty="0" smtClean="0"/>
              <a:t>streamlining </a:t>
            </a:r>
            <a:r>
              <a:rPr lang="en-GB" sz="2400" dirty="0"/>
              <a:t>communication with the host </a:t>
            </a:r>
            <a:r>
              <a:rPr lang="en-GB" sz="2400" dirty="0" smtClean="0"/>
              <a:t>government </a:t>
            </a:r>
            <a:endParaRPr lang="en-GB" sz="2400" dirty="0"/>
          </a:p>
          <a:p>
            <a:pPr marL="342900" indent="-342900">
              <a:buFont typeface="Wingdings" charset="2"/>
              <a:buChar char="§"/>
            </a:pPr>
            <a:r>
              <a:rPr lang="en-US" sz="2400" dirty="0"/>
              <a:t>i</a:t>
            </a:r>
            <a:r>
              <a:rPr lang="en-US" sz="2400" dirty="0" smtClean="0"/>
              <a:t>n </a:t>
            </a:r>
            <a:r>
              <a:rPr lang="en-US" sz="2400" dirty="0"/>
              <a:t>accordance with the IASC guidelines, </a:t>
            </a:r>
            <a:r>
              <a:rPr lang="en-US" sz="2400" dirty="0" smtClean="0"/>
              <a:t>accountable </a:t>
            </a:r>
            <a:r>
              <a:rPr lang="en-US" sz="2400" dirty="0"/>
              <a:t>to the Humanitarian Coordinator </a:t>
            </a:r>
            <a:r>
              <a:rPr lang="en-US" sz="2400" dirty="0" smtClean="0"/>
              <a:t>and Provider </a:t>
            </a:r>
            <a:r>
              <a:rPr lang="en-US" sz="2400" dirty="0"/>
              <a:t>of </a:t>
            </a:r>
            <a:r>
              <a:rPr lang="en-US" sz="2400" dirty="0" smtClean="0"/>
              <a:t>Last </a:t>
            </a:r>
            <a:r>
              <a:rPr lang="en-US" sz="2400" dirty="0"/>
              <a:t>R</a:t>
            </a:r>
            <a:r>
              <a:rPr lang="en-US" sz="2400" dirty="0" smtClean="0"/>
              <a:t>esort (</a:t>
            </a:r>
            <a:r>
              <a:rPr lang="en-US" sz="2400" dirty="0" err="1" smtClean="0"/>
              <a:t>PoLR</a:t>
            </a:r>
            <a:r>
              <a:rPr lang="en-US" sz="2400" dirty="0" smtClean="0"/>
              <a:t>)</a:t>
            </a:r>
            <a:endParaRPr lang="en-US" sz="2400" dirty="0"/>
          </a:p>
          <a:p>
            <a:endParaRPr lang="en-GB" sz="2400" dirty="0"/>
          </a:p>
          <a:p>
            <a:r>
              <a:rPr lang="en-US" sz="2800" dirty="0" smtClean="0"/>
              <a:t>UNICEF </a:t>
            </a:r>
            <a:r>
              <a:rPr lang="en-US" sz="2800" dirty="0"/>
              <a:t>is </a:t>
            </a:r>
            <a:r>
              <a:rPr lang="en-US" sz="2800" dirty="0" smtClean="0"/>
              <a:t>the Global </a:t>
            </a:r>
            <a:r>
              <a:rPr lang="en-US" sz="2800" dirty="0"/>
              <a:t>L</a:t>
            </a:r>
            <a:r>
              <a:rPr lang="en-US" sz="2800" dirty="0" smtClean="0"/>
              <a:t>ead </a:t>
            </a:r>
            <a:r>
              <a:rPr lang="en-US" sz="2800" dirty="0"/>
              <a:t>A</a:t>
            </a:r>
            <a:r>
              <a:rPr lang="en-US" sz="2800" dirty="0" smtClean="0"/>
              <a:t>gency </a:t>
            </a:r>
            <a:r>
              <a:rPr lang="en-US" sz="2800" dirty="0"/>
              <a:t>for </a:t>
            </a:r>
            <a:r>
              <a:rPr lang="en-US" sz="2800" b="1" dirty="0" smtClean="0"/>
              <a:t>3 </a:t>
            </a:r>
            <a:r>
              <a:rPr lang="en-US" sz="2800" b="1" dirty="0"/>
              <a:t>Clusters </a:t>
            </a:r>
            <a:r>
              <a:rPr lang="en-US" sz="2800" dirty="0"/>
              <a:t>and </a:t>
            </a:r>
            <a:r>
              <a:rPr lang="en-US" sz="2800" b="1" dirty="0"/>
              <a:t>2 </a:t>
            </a:r>
            <a:r>
              <a:rPr lang="en-US" sz="2800" b="1" dirty="0" err="1"/>
              <a:t>AoRs</a:t>
            </a:r>
            <a:r>
              <a:rPr lang="en-US" sz="2800" dirty="0" smtClean="0"/>
              <a:t>:</a:t>
            </a:r>
            <a:endParaRPr lang="en-US" sz="2800" dirty="0"/>
          </a:p>
        </p:txBody>
      </p:sp>
    </p:spTree>
    <p:extLst>
      <p:ext uri="{BB962C8B-B14F-4D97-AF65-F5344CB8AC3E}">
        <p14:creationId xmlns:p14="http://schemas.microsoft.com/office/powerpoint/2010/main" val="3117603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r>
              <a:rPr lang="en-US" sz="3200" b="1" dirty="0" smtClean="0">
                <a:solidFill>
                  <a:schemeClr val="bg1"/>
                </a:solidFill>
              </a:rPr>
              <a:t>6 CORE CLUSTER FUNCTIONS</a:t>
            </a:r>
            <a:endParaRPr lang="en-US" sz="3200"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270423"/>
              </p:ext>
            </p:extLst>
          </p:nvPr>
        </p:nvGraphicFramePr>
        <p:xfrm>
          <a:off x="457200" y="173566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2572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r>
              <a:rPr lang="en-US" sz="3200" b="1" dirty="0" smtClean="0">
                <a:solidFill>
                  <a:schemeClr val="bg1"/>
                </a:solidFill>
              </a:rPr>
              <a:t>INTER-CLUSTER COORDINATION</a:t>
            </a:r>
            <a:endParaRPr lang="en-US" sz="3200" b="1" dirty="0">
              <a:solidFill>
                <a:schemeClr val="bg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3726" y="1699819"/>
            <a:ext cx="7816547" cy="4777181"/>
          </a:xfrm>
        </p:spPr>
      </p:pic>
    </p:spTree>
    <p:extLst>
      <p:ext uri="{BB962C8B-B14F-4D97-AF65-F5344CB8AC3E}">
        <p14:creationId xmlns:p14="http://schemas.microsoft.com/office/powerpoint/2010/main" val="3915269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114</TotalTime>
  <Words>4048</Words>
  <Application>Microsoft Office PowerPoint</Application>
  <PresentationFormat>On-screen Show (4:3)</PresentationFormat>
  <Paragraphs>335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Office Theme</vt:lpstr>
      <vt:lpstr>THE TRANSFORMATIVE AGENDA &amp; GUIDANCE FOR CLUSTER COORDINATION</vt:lpstr>
      <vt:lpstr>AGENDA</vt:lpstr>
      <vt:lpstr>IASC STRUCTURE</vt:lpstr>
      <vt:lpstr>IASC PRIORITIES FOR 2014-2015</vt:lpstr>
      <vt:lpstr>TRANSFORMATIVE AGENDA</vt:lpstr>
      <vt:lpstr>THE CLUSTER APPROACH </vt:lpstr>
      <vt:lpstr>UNICEF AS A CLUSTER LEAD AGENCY (CLA)</vt:lpstr>
      <vt:lpstr>6 CORE CLUSTER FUNCTIONS</vt:lpstr>
      <vt:lpstr>INTER-CLUSTER COORDINATION</vt:lpstr>
      <vt:lpstr>Management of Cluster</vt:lpstr>
      <vt:lpstr>ACCOUNTABILITY</vt:lpstr>
      <vt:lpstr>COMMITMENTS TO ACCOUNTABILITY TO AFFECTED POPULATION (AAP)</vt:lpstr>
      <vt:lpstr>WHAT DOES THIS MEAN FOR UNICEF?</vt:lpstr>
      <vt:lpstr>PowerPoint Presentation</vt:lpstr>
      <vt:lpstr>Responsibility of UNICEF Country Representative</vt:lpstr>
      <vt:lpstr>Responsibility of the UNICEF Country Office</vt:lpstr>
      <vt:lpstr>Recommendations in the Guidance Document</vt:lpstr>
      <vt:lpstr>Management of Cluster within UNICEF</vt:lpstr>
      <vt:lpstr>QUESTIONS</vt:lpstr>
    </vt:vector>
  </TitlesOfParts>
  <Company>UNICEF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Luisa Olavarria</dc:creator>
  <cp:lastModifiedBy>Rhena Anna Forrer</cp:lastModifiedBy>
  <cp:revision>64</cp:revision>
  <dcterms:created xsi:type="dcterms:W3CDTF">2015-06-10T08:28:53Z</dcterms:created>
  <dcterms:modified xsi:type="dcterms:W3CDTF">2015-10-16T08:25:35Z</dcterms:modified>
</cp:coreProperties>
</file>