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Lst>
  <p:notesMasterIdLst>
    <p:notesMasterId r:id="rId24"/>
  </p:notesMasterIdLst>
  <p:sldIdLst>
    <p:sldId id="256" r:id="rId8"/>
    <p:sldId id="257" r:id="rId9"/>
    <p:sldId id="258" r:id="rId10"/>
    <p:sldId id="259" r:id="rId11"/>
    <p:sldId id="267" r:id="rId12"/>
    <p:sldId id="270" r:id="rId13"/>
    <p:sldId id="269" r:id="rId14"/>
    <p:sldId id="273" r:id="rId15"/>
    <p:sldId id="275" r:id="rId16"/>
    <p:sldId id="283" r:id="rId17"/>
    <p:sldId id="276" r:id="rId18"/>
    <p:sldId id="278" r:id="rId19"/>
    <p:sldId id="277" r:id="rId20"/>
    <p:sldId id="279" r:id="rId21"/>
    <p:sldId id="280" r:id="rId22"/>
    <p:sldId id="282"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50E58DC-E25B-C155-2FB4-805CA21DCA3C}" v="8" dt="2019-10-01T08:45:17.31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ka Pantchova" userId="S::dpantchova@unicef.org::1914ee1d-fb33-4ab5-a114-68ff2a4638b3" providerId="AD" clId="Web-{E50E58DC-E25B-C155-2FB4-805CA21DCA3C}"/>
    <pc:docChg chg="modSld">
      <pc:chgData name="Danka Pantchova" userId="S::dpantchova@unicef.org::1914ee1d-fb33-4ab5-a114-68ff2a4638b3" providerId="AD" clId="Web-{E50E58DC-E25B-C155-2FB4-805CA21DCA3C}" dt="2019-10-01T08:45:17.319" v="5" actId="14100"/>
      <pc:docMkLst>
        <pc:docMk/>
      </pc:docMkLst>
      <pc:sldChg chg="addSp delSp modSp">
        <pc:chgData name="Danka Pantchova" userId="S::dpantchova@unicef.org::1914ee1d-fb33-4ab5-a114-68ff2a4638b3" providerId="AD" clId="Web-{E50E58DC-E25B-C155-2FB4-805CA21DCA3C}" dt="2019-10-01T08:45:17.319" v="5" actId="14100"/>
        <pc:sldMkLst>
          <pc:docMk/>
          <pc:sldMk cId="406671644" sldId="267"/>
        </pc:sldMkLst>
        <pc:picChg chg="add del mod">
          <ac:chgData name="Danka Pantchova" userId="S::dpantchova@unicef.org::1914ee1d-fb33-4ab5-a114-68ff2a4638b3" providerId="AD" clId="Web-{E50E58DC-E25B-C155-2FB4-805CA21DCA3C}" dt="2019-10-01T08:44:59.584" v="1"/>
          <ac:picMkLst>
            <pc:docMk/>
            <pc:sldMk cId="406671644" sldId="267"/>
            <ac:picMk id="2" creationId="{6CC7DBF5-202D-4DC2-B251-8B090CBA75B6}"/>
          </ac:picMkLst>
        </pc:picChg>
        <pc:picChg chg="del">
          <ac:chgData name="Danka Pantchova" userId="S::dpantchova@unicef.org::1914ee1d-fb33-4ab5-a114-68ff2a4638b3" providerId="AD" clId="Web-{E50E58DC-E25B-C155-2FB4-805CA21DCA3C}" dt="2019-10-01T08:45:08.163" v="3"/>
          <ac:picMkLst>
            <pc:docMk/>
            <pc:sldMk cId="406671644" sldId="267"/>
            <ac:picMk id="3" creationId="{B321DFDE-BDE5-4FA5-B66F-728EEC4D7575}"/>
          </ac:picMkLst>
        </pc:picChg>
        <pc:picChg chg="add mod">
          <ac:chgData name="Danka Pantchova" userId="S::dpantchova@unicef.org::1914ee1d-fb33-4ab5-a114-68ff2a4638b3" providerId="AD" clId="Web-{E50E58DC-E25B-C155-2FB4-805CA21DCA3C}" dt="2019-10-01T08:45:17.319" v="5" actId="14100"/>
          <ac:picMkLst>
            <pc:docMk/>
            <pc:sldMk cId="406671644" sldId="267"/>
            <ac:picMk id="6" creationId="{9DABCE17-D305-495C-97DF-D89F2241FB22}"/>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42FFA2-0481-4DDD-B132-5B0B96483CF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8D40E65-C3B8-44D2-AD1F-6F0B95106490}">
      <dgm:prSet/>
      <dgm:spPr/>
      <dgm:t>
        <a:bodyPr/>
        <a:lstStyle/>
        <a:p>
          <a:r>
            <a:rPr lang="en-GB"/>
            <a:t>Coordination, coherence and synegies with other sectors for a better integration</a:t>
          </a:r>
          <a:endParaRPr lang="en-US"/>
        </a:p>
      </dgm:t>
    </dgm:pt>
    <dgm:pt modelId="{A48A4070-167C-497E-AC9E-AC475636ADEE}" type="parTrans" cxnId="{FEB78CA7-4A0A-498F-8ED5-F2AEADB5DEE6}">
      <dgm:prSet/>
      <dgm:spPr/>
      <dgm:t>
        <a:bodyPr/>
        <a:lstStyle/>
        <a:p>
          <a:endParaRPr lang="en-US"/>
        </a:p>
      </dgm:t>
    </dgm:pt>
    <dgm:pt modelId="{648D2618-6661-4719-B52B-A8FF6C52C7DB}" type="sibTrans" cxnId="{FEB78CA7-4A0A-498F-8ED5-F2AEADB5DEE6}">
      <dgm:prSet/>
      <dgm:spPr/>
      <dgm:t>
        <a:bodyPr/>
        <a:lstStyle/>
        <a:p>
          <a:endParaRPr lang="en-US"/>
        </a:p>
      </dgm:t>
    </dgm:pt>
    <dgm:pt modelId="{4B21D1D4-3666-40AB-ADDA-223F826EDC6A}">
      <dgm:prSet/>
      <dgm:spPr/>
      <dgm:t>
        <a:bodyPr/>
        <a:lstStyle/>
        <a:p>
          <a:pPr>
            <a:buFont typeface="Symbol" panose="05050102010706020507" pitchFamily="18" charset="2"/>
            <a:buChar char=""/>
          </a:pPr>
          <a:r>
            <a:rPr lang="en-GB"/>
            <a:t>Consult affected communities, their perceived needs, in order to align with their priorities.</a:t>
          </a:r>
          <a:endParaRPr lang="fr-FR"/>
        </a:p>
      </dgm:t>
    </dgm:pt>
    <dgm:pt modelId="{228AB716-F27B-41B1-A986-6C8D188DFA15}" type="parTrans" cxnId="{56EA4EF2-A60A-4752-82C6-57A87D55CEE3}">
      <dgm:prSet/>
      <dgm:spPr/>
      <dgm:t>
        <a:bodyPr/>
        <a:lstStyle/>
        <a:p>
          <a:endParaRPr lang="fr-FR"/>
        </a:p>
      </dgm:t>
    </dgm:pt>
    <dgm:pt modelId="{05AE0741-C2A5-4EC8-9EC0-F4F07219D0E2}" type="sibTrans" cxnId="{56EA4EF2-A60A-4752-82C6-57A87D55CEE3}">
      <dgm:prSet/>
      <dgm:spPr/>
      <dgm:t>
        <a:bodyPr/>
        <a:lstStyle/>
        <a:p>
          <a:endParaRPr lang="fr-FR"/>
        </a:p>
      </dgm:t>
    </dgm:pt>
    <dgm:pt modelId="{CCB34485-815F-4D9B-B95F-F10BA0D66C0F}">
      <dgm:prSet/>
      <dgm:spPr/>
      <dgm:t>
        <a:bodyPr/>
        <a:lstStyle/>
        <a:p>
          <a:pPr>
            <a:buFont typeface="Symbol" panose="05050102010706020507" pitchFamily="18" charset="2"/>
            <a:buChar char=""/>
          </a:pPr>
          <a:r>
            <a:rPr lang="en-GB"/>
            <a:t>Always combine nutrition specific activities with nutrition sensitive activities in a holistic way</a:t>
          </a:r>
          <a:endParaRPr lang="fr-FR"/>
        </a:p>
      </dgm:t>
    </dgm:pt>
    <dgm:pt modelId="{6EE22101-6AEA-4FEC-B463-ECC1335E8327}" type="parTrans" cxnId="{568E0DAA-1EAC-45F8-9908-2002470DA012}">
      <dgm:prSet/>
      <dgm:spPr/>
      <dgm:t>
        <a:bodyPr/>
        <a:lstStyle/>
        <a:p>
          <a:endParaRPr lang="fr-FR"/>
        </a:p>
      </dgm:t>
    </dgm:pt>
    <dgm:pt modelId="{2B2334D0-9CAE-433C-9499-8BD0197BE1DB}" type="sibTrans" cxnId="{568E0DAA-1EAC-45F8-9908-2002470DA012}">
      <dgm:prSet/>
      <dgm:spPr/>
      <dgm:t>
        <a:bodyPr/>
        <a:lstStyle/>
        <a:p>
          <a:endParaRPr lang="fr-FR"/>
        </a:p>
      </dgm:t>
    </dgm:pt>
    <dgm:pt modelId="{D6D344DF-A3E7-403D-868B-56E72DADC126}">
      <dgm:prSet/>
      <dgm:spPr/>
      <dgm:t>
        <a:bodyPr/>
        <a:lstStyle/>
        <a:p>
          <a:pPr>
            <a:buFont typeface="Symbol" panose="05050102010706020507" pitchFamily="18" charset="2"/>
            <a:buChar char=""/>
          </a:pPr>
          <a:r>
            <a:rPr lang="en-GB"/>
            <a:t>Anchor activities in existing systems and practices</a:t>
          </a:r>
          <a:endParaRPr lang="fr-FR"/>
        </a:p>
      </dgm:t>
    </dgm:pt>
    <dgm:pt modelId="{3CB90767-A14D-4F93-B136-8AF64622F8AE}" type="parTrans" cxnId="{C0FC061A-4194-4FF5-A843-19258856099F}">
      <dgm:prSet/>
      <dgm:spPr/>
      <dgm:t>
        <a:bodyPr/>
        <a:lstStyle/>
        <a:p>
          <a:endParaRPr lang="fr-FR"/>
        </a:p>
      </dgm:t>
    </dgm:pt>
    <dgm:pt modelId="{D7E1BCA2-4F2D-44D5-BC8C-6DB36E869CDD}" type="sibTrans" cxnId="{C0FC061A-4194-4FF5-A843-19258856099F}">
      <dgm:prSet/>
      <dgm:spPr/>
      <dgm:t>
        <a:bodyPr/>
        <a:lstStyle/>
        <a:p>
          <a:endParaRPr lang="fr-FR"/>
        </a:p>
      </dgm:t>
    </dgm:pt>
    <dgm:pt modelId="{89A014BD-0874-4DF0-B188-1EB792009FC9}">
      <dgm:prSet/>
      <dgm:spPr/>
      <dgm:t>
        <a:bodyPr/>
        <a:lstStyle/>
        <a:p>
          <a:pPr>
            <a:buFont typeface="Symbol" panose="05050102010706020507" pitchFamily="18" charset="2"/>
            <a:buChar char=""/>
          </a:pPr>
          <a:r>
            <a:rPr lang="en-GB"/>
            <a:t>Advocate for sustainable change in strategies, policies, building local capacity.</a:t>
          </a:r>
          <a:endParaRPr lang="fr-FR"/>
        </a:p>
      </dgm:t>
    </dgm:pt>
    <dgm:pt modelId="{CEEF2255-71F0-4ABD-9790-42C95EF579C1}" type="parTrans" cxnId="{F5E6A1AC-DBF8-42B8-8E1D-BE0831D9F626}">
      <dgm:prSet/>
      <dgm:spPr/>
      <dgm:t>
        <a:bodyPr/>
        <a:lstStyle/>
        <a:p>
          <a:endParaRPr lang="fr-FR"/>
        </a:p>
      </dgm:t>
    </dgm:pt>
    <dgm:pt modelId="{F25B7C6A-A0BF-43F4-9910-A65F4524A19A}" type="sibTrans" cxnId="{F5E6A1AC-DBF8-42B8-8E1D-BE0831D9F626}">
      <dgm:prSet/>
      <dgm:spPr/>
      <dgm:t>
        <a:bodyPr/>
        <a:lstStyle/>
        <a:p>
          <a:endParaRPr lang="fr-FR"/>
        </a:p>
      </dgm:t>
    </dgm:pt>
    <dgm:pt modelId="{E4A8A6B3-B663-4076-940D-8037F4BE01F3}">
      <dgm:prSet/>
      <dgm:spPr/>
      <dgm:t>
        <a:bodyPr/>
        <a:lstStyle/>
        <a:p>
          <a:pPr>
            <a:buFont typeface="Symbol" panose="05050102010706020507" pitchFamily="18" charset="2"/>
            <a:buChar char=""/>
          </a:pPr>
          <a:r>
            <a:rPr lang="en-GB"/>
            <a:t>Routine analysis of activities in relation to gender, "do no harm" and cultural acceptability.</a:t>
          </a:r>
          <a:endParaRPr lang="fr-FR"/>
        </a:p>
      </dgm:t>
    </dgm:pt>
    <dgm:pt modelId="{7C7C4612-A5F7-4222-A5F2-A91BDD5D81E9}" type="parTrans" cxnId="{3923C38A-F085-4B3B-866B-779062CFB32C}">
      <dgm:prSet/>
      <dgm:spPr/>
      <dgm:t>
        <a:bodyPr/>
        <a:lstStyle/>
        <a:p>
          <a:endParaRPr lang="fr-FR"/>
        </a:p>
      </dgm:t>
    </dgm:pt>
    <dgm:pt modelId="{60FFAF0B-99B8-4BB8-A02B-06A59AF5BC9D}" type="sibTrans" cxnId="{3923C38A-F085-4B3B-866B-779062CFB32C}">
      <dgm:prSet/>
      <dgm:spPr/>
      <dgm:t>
        <a:bodyPr/>
        <a:lstStyle/>
        <a:p>
          <a:endParaRPr lang="fr-FR"/>
        </a:p>
      </dgm:t>
    </dgm:pt>
    <dgm:pt modelId="{18969241-1850-4C1F-A882-AB0791AE818B}" type="pres">
      <dgm:prSet presAssocID="{D842FFA2-0481-4DDD-B132-5B0B96483CF8}" presName="diagram" presStyleCnt="0">
        <dgm:presLayoutVars>
          <dgm:dir/>
          <dgm:resizeHandles val="exact"/>
        </dgm:presLayoutVars>
      </dgm:prSet>
      <dgm:spPr/>
    </dgm:pt>
    <dgm:pt modelId="{B4152095-A9D0-43E6-9443-93F317D55F08}" type="pres">
      <dgm:prSet presAssocID="{F8D40E65-C3B8-44D2-AD1F-6F0B95106490}" presName="node" presStyleLbl="node1" presStyleIdx="0" presStyleCnt="6">
        <dgm:presLayoutVars>
          <dgm:bulletEnabled val="1"/>
        </dgm:presLayoutVars>
      </dgm:prSet>
      <dgm:spPr/>
    </dgm:pt>
    <dgm:pt modelId="{CAE06D05-B896-4922-B3C9-46DC3D6CAAF0}" type="pres">
      <dgm:prSet presAssocID="{648D2618-6661-4719-B52B-A8FF6C52C7DB}" presName="sibTrans" presStyleCnt="0"/>
      <dgm:spPr/>
    </dgm:pt>
    <dgm:pt modelId="{3D211F10-46C6-4929-A0E7-105AB2D45B1B}" type="pres">
      <dgm:prSet presAssocID="{4B21D1D4-3666-40AB-ADDA-223F826EDC6A}" presName="node" presStyleLbl="node1" presStyleIdx="1" presStyleCnt="6">
        <dgm:presLayoutVars>
          <dgm:bulletEnabled val="1"/>
        </dgm:presLayoutVars>
      </dgm:prSet>
      <dgm:spPr/>
    </dgm:pt>
    <dgm:pt modelId="{879E754E-88E5-4141-8F81-3322DACBAFB1}" type="pres">
      <dgm:prSet presAssocID="{05AE0741-C2A5-4EC8-9EC0-F4F07219D0E2}" presName="sibTrans" presStyleCnt="0"/>
      <dgm:spPr/>
    </dgm:pt>
    <dgm:pt modelId="{7530E424-ACF4-45FA-861A-0FF8956A2C3E}" type="pres">
      <dgm:prSet presAssocID="{CCB34485-815F-4D9B-B95F-F10BA0D66C0F}" presName="node" presStyleLbl="node1" presStyleIdx="2" presStyleCnt="6">
        <dgm:presLayoutVars>
          <dgm:bulletEnabled val="1"/>
        </dgm:presLayoutVars>
      </dgm:prSet>
      <dgm:spPr/>
    </dgm:pt>
    <dgm:pt modelId="{2560678F-9010-4BC4-BCEF-3E9524A306CC}" type="pres">
      <dgm:prSet presAssocID="{2B2334D0-9CAE-433C-9499-8BD0197BE1DB}" presName="sibTrans" presStyleCnt="0"/>
      <dgm:spPr/>
    </dgm:pt>
    <dgm:pt modelId="{749D04D0-8D86-4BD2-AD45-8F642D81DCCF}" type="pres">
      <dgm:prSet presAssocID="{D6D344DF-A3E7-403D-868B-56E72DADC126}" presName="node" presStyleLbl="node1" presStyleIdx="3" presStyleCnt="6">
        <dgm:presLayoutVars>
          <dgm:bulletEnabled val="1"/>
        </dgm:presLayoutVars>
      </dgm:prSet>
      <dgm:spPr/>
    </dgm:pt>
    <dgm:pt modelId="{997FD104-A981-4875-9472-A664E7601EDB}" type="pres">
      <dgm:prSet presAssocID="{D7E1BCA2-4F2D-44D5-BC8C-6DB36E869CDD}" presName="sibTrans" presStyleCnt="0"/>
      <dgm:spPr/>
    </dgm:pt>
    <dgm:pt modelId="{3B78BCFD-177A-4C24-AEAD-B17F2B52EB40}" type="pres">
      <dgm:prSet presAssocID="{89A014BD-0874-4DF0-B188-1EB792009FC9}" presName="node" presStyleLbl="node1" presStyleIdx="4" presStyleCnt="6">
        <dgm:presLayoutVars>
          <dgm:bulletEnabled val="1"/>
        </dgm:presLayoutVars>
      </dgm:prSet>
      <dgm:spPr/>
    </dgm:pt>
    <dgm:pt modelId="{834CE8D2-C125-4A44-90E6-65F9B7CE8769}" type="pres">
      <dgm:prSet presAssocID="{F25B7C6A-A0BF-43F4-9910-A65F4524A19A}" presName="sibTrans" presStyleCnt="0"/>
      <dgm:spPr/>
    </dgm:pt>
    <dgm:pt modelId="{9B2CAAEA-1A9A-4102-8F21-50E2E9BB36DD}" type="pres">
      <dgm:prSet presAssocID="{E4A8A6B3-B663-4076-940D-8037F4BE01F3}" presName="node" presStyleLbl="node1" presStyleIdx="5" presStyleCnt="6">
        <dgm:presLayoutVars>
          <dgm:bulletEnabled val="1"/>
        </dgm:presLayoutVars>
      </dgm:prSet>
      <dgm:spPr/>
    </dgm:pt>
  </dgm:ptLst>
  <dgm:cxnLst>
    <dgm:cxn modelId="{E5871B07-E0C3-44EC-9361-8CB9D8C76034}" type="presOf" srcId="{E4A8A6B3-B663-4076-940D-8037F4BE01F3}" destId="{9B2CAAEA-1A9A-4102-8F21-50E2E9BB36DD}" srcOrd="0" destOrd="0" presId="urn:microsoft.com/office/officeart/2005/8/layout/default"/>
    <dgm:cxn modelId="{C0FC061A-4194-4FF5-A843-19258856099F}" srcId="{D842FFA2-0481-4DDD-B132-5B0B96483CF8}" destId="{D6D344DF-A3E7-403D-868B-56E72DADC126}" srcOrd="3" destOrd="0" parTransId="{3CB90767-A14D-4F93-B136-8AF64622F8AE}" sibTransId="{D7E1BCA2-4F2D-44D5-BC8C-6DB36E869CDD}"/>
    <dgm:cxn modelId="{F13F962A-2331-4823-85E3-60CBC71C3C92}" type="presOf" srcId="{CCB34485-815F-4D9B-B95F-F10BA0D66C0F}" destId="{7530E424-ACF4-45FA-861A-0FF8956A2C3E}" srcOrd="0" destOrd="0" presId="urn:microsoft.com/office/officeart/2005/8/layout/default"/>
    <dgm:cxn modelId="{F4DE722F-27E3-47C2-BE9B-333819A3CDE2}" type="presOf" srcId="{D6D344DF-A3E7-403D-868B-56E72DADC126}" destId="{749D04D0-8D86-4BD2-AD45-8F642D81DCCF}" srcOrd="0" destOrd="0" presId="urn:microsoft.com/office/officeart/2005/8/layout/default"/>
    <dgm:cxn modelId="{C29EA93F-B0A7-49BA-B81B-6B5368313266}" type="presOf" srcId="{D842FFA2-0481-4DDD-B132-5B0B96483CF8}" destId="{18969241-1850-4C1F-A882-AB0791AE818B}" srcOrd="0" destOrd="0" presId="urn:microsoft.com/office/officeart/2005/8/layout/default"/>
    <dgm:cxn modelId="{22DC4D60-2A0B-4D76-A9F7-E69E3E17C3C3}" type="presOf" srcId="{4B21D1D4-3666-40AB-ADDA-223F826EDC6A}" destId="{3D211F10-46C6-4929-A0E7-105AB2D45B1B}" srcOrd="0" destOrd="0" presId="urn:microsoft.com/office/officeart/2005/8/layout/default"/>
    <dgm:cxn modelId="{AD96B857-5399-4409-915B-E630200B4F5F}" type="presOf" srcId="{89A014BD-0874-4DF0-B188-1EB792009FC9}" destId="{3B78BCFD-177A-4C24-AEAD-B17F2B52EB40}" srcOrd="0" destOrd="0" presId="urn:microsoft.com/office/officeart/2005/8/layout/default"/>
    <dgm:cxn modelId="{3923C38A-F085-4B3B-866B-779062CFB32C}" srcId="{D842FFA2-0481-4DDD-B132-5B0B96483CF8}" destId="{E4A8A6B3-B663-4076-940D-8037F4BE01F3}" srcOrd="5" destOrd="0" parTransId="{7C7C4612-A5F7-4222-A5F2-A91BDD5D81E9}" sibTransId="{60FFAF0B-99B8-4BB8-A02B-06A59AF5BC9D}"/>
    <dgm:cxn modelId="{FEB78CA7-4A0A-498F-8ED5-F2AEADB5DEE6}" srcId="{D842FFA2-0481-4DDD-B132-5B0B96483CF8}" destId="{F8D40E65-C3B8-44D2-AD1F-6F0B95106490}" srcOrd="0" destOrd="0" parTransId="{A48A4070-167C-497E-AC9E-AC475636ADEE}" sibTransId="{648D2618-6661-4719-B52B-A8FF6C52C7DB}"/>
    <dgm:cxn modelId="{F6DEC3A7-B54B-4CE8-8FAD-C11B49418FAB}" type="presOf" srcId="{F8D40E65-C3B8-44D2-AD1F-6F0B95106490}" destId="{B4152095-A9D0-43E6-9443-93F317D55F08}" srcOrd="0" destOrd="0" presId="urn:microsoft.com/office/officeart/2005/8/layout/default"/>
    <dgm:cxn modelId="{568E0DAA-1EAC-45F8-9908-2002470DA012}" srcId="{D842FFA2-0481-4DDD-B132-5B0B96483CF8}" destId="{CCB34485-815F-4D9B-B95F-F10BA0D66C0F}" srcOrd="2" destOrd="0" parTransId="{6EE22101-6AEA-4FEC-B463-ECC1335E8327}" sibTransId="{2B2334D0-9CAE-433C-9499-8BD0197BE1DB}"/>
    <dgm:cxn modelId="{F5E6A1AC-DBF8-42B8-8E1D-BE0831D9F626}" srcId="{D842FFA2-0481-4DDD-B132-5B0B96483CF8}" destId="{89A014BD-0874-4DF0-B188-1EB792009FC9}" srcOrd="4" destOrd="0" parTransId="{CEEF2255-71F0-4ABD-9790-42C95EF579C1}" sibTransId="{F25B7C6A-A0BF-43F4-9910-A65F4524A19A}"/>
    <dgm:cxn modelId="{56EA4EF2-A60A-4752-82C6-57A87D55CEE3}" srcId="{D842FFA2-0481-4DDD-B132-5B0B96483CF8}" destId="{4B21D1D4-3666-40AB-ADDA-223F826EDC6A}" srcOrd="1" destOrd="0" parTransId="{228AB716-F27B-41B1-A986-6C8D188DFA15}" sibTransId="{05AE0741-C2A5-4EC8-9EC0-F4F07219D0E2}"/>
    <dgm:cxn modelId="{06385FE7-DE93-4314-9FEF-63ABD0819847}" type="presParOf" srcId="{18969241-1850-4C1F-A882-AB0791AE818B}" destId="{B4152095-A9D0-43E6-9443-93F317D55F08}" srcOrd="0" destOrd="0" presId="urn:microsoft.com/office/officeart/2005/8/layout/default"/>
    <dgm:cxn modelId="{7E54C238-8074-4410-B3CF-AAF59F2A2CB4}" type="presParOf" srcId="{18969241-1850-4C1F-A882-AB0791AE818B}" destId="{CAE06D05-B896-4922-B3C9-46DC3D6CAAF0}" srcOrd="1" destOrd="0" presId="urn:microsoft.com/office/officeart/2005/8/layout/default"/>
    <dgm:cxn modelId="{41091D75-4D79-47EB-AE1F-DD489097F999}" type="presParOf" srcId="{18969241-1850-4C1F-A882-AB0791AE818B}" destId="{3D211F10-46C6-4929-A0E7-105AB2D45B1B}" srcOrd="2" destOrd="0" presId="urn:microsoft.com/office/officeart/2005/8/layout/default"/>
    <dgm:cxn modelId="{45A7F97C-A121-4102-BF5F-6E0DCBC7161B}" type="presParOf" srcId="{18969241-1850-4C1F-A882-AB0791AE818B}" destId="{879E754E-88E5-4141-8F81-3322DACBAFB1}" srcOrd="3" destOrd="0" presId="urn:microsoft.com/office/officeart/2005/8/layout/default"/>
    <dgm:cxn modelId="{332595B8-4240-4332-A3FE-57F8DCF90DCA}" type="presParOf" srcId="{18969241-1850-4C1F-A882-AB0791AE818B}" destId="{7530E424-ACF4-45FA-861A-0FF8956A2C3E}" srcOrd="4" destOrd="0" presId="urn:microsoft.com/office/officeart/2005/8/layout/default"/>
    <dgm:cxn modelId="{68411104-CF53-4187-9DB2-914FEF275168}" type="presParOf" srcId="{18969241-1850-4C1F-A882-AB0791AE818B}" destId="{2560678F-9010-4BC4-BCEF-3E9524A306CC}" srcOrd="5" destOrd="0" presId="urn:microsoft.com/office/officeart/2005/8/layout/default"/>
    <dgm:cxn modelId="{EA9E3094-36A4-42AA-BA41-0DAF37063B07}" type="presParOf" srcId="{18969241-1850-4C1F-A882-AB0791AE818B}" destId="{749D04D0-8D86-4BD2-AD45-8F642D81DCCF}" srcOrd="6" destOrd="0" presId="urn:microsoft.com/office/officeart/2005/8/layout/default"/>
    <dgm:cxn modelId="{15F095BE-9676-4536-85BD-0A6B53B11C77}" type="presParOf" srcId="{18969241-1850-4C1F-A882-AB0791AE818B}" destId="{997FD104-A981-4875-9472-A664E7601EDB}" srcOrd="7" destOrd="0" presId="urn:microsoft.com/office/officeart/2005/8/layout/default"/>
    <dgm:cxn modelId="{651A84C4-11E8-445D-9741-8551D1C0EC85}" type="presParOf" srcId="{18969241-1850-4C1F-A882-AB0791AE818B}" destId="{3B78BCFD-177A-4C24-AEAD-B17F2B52EB40}" srcOrd="8" destOrd="0" presId="urn:microsoft.com/office/officeart/2005/8/layout/default"/>
    <dgm:cxn modelId="{E22CB447-84A5-4854-8617-19A98C15C59B}" type="presParOf" srcId="{18969241-1850-4C1F-A882-AB0791AE818B}" destId="{834CE8D2-C125-4A44-90E6-65F9B7CE8769}" srcOrd="9" destOrd="0" presId="urn:microsoft.com/office/officeart/2005/8/layout/default"/>
    <dgm:cxn modelId="{4DF977D4-04C3-48FF-9F8A-73C76D5E87D2}" type="presParOf" srcId="{18969241-1850-4C1F-A882-AB0791AE818B}" destId="{9B2CAAEA-1A9A-4102-8F21-50E2E9BB36DD}"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dgm:t>
        <a:bodyPr/>
        <a:lstStyle/>
        <a:p>
          <a:r>
            <a:rPr lang="en-GB" sz="1200"/>
            <a:t>Step 1</a:t>
          </a:r>
        </a:p>
        <a:p>
          <a:r>
            <a:rPr lang="en-GB" sz="1200"/>
            <a:t>The ISWC</a:t>
          </a:r>
          <a:endParaRPr lang="en-US" sz="1200"/>
        </a:p>
      </dgm:t>
    </dgm:pt>
    <dgm:pt modelId="{E8A66543-CC4D-4785-A93E-5B125E09F826}" type="parTrans" cxnId="{2C8317B2-2EBB-4589-86EA-C77B3B6E81AA}">
      <dgm:prSet/>
      <dgm:spPr/>
      <dgm:t>
        <a:bodyPr/>
        <a:lstStyle/>
        <a:p>
          <a:endParaRPr lang="en-US" sz="1200"/>
        </a:p>
      </dgm:t>
    </dgm:pt>
    <dgm:pt modelId="{A7E2530A-34E2-4E9F-BC78-8920BA140C41}" type="sibTrans" cxnId="{2C8317B2-2EBB-4589-86EA-C77B3B6E81AA}">
      <dgm:prSet/>
      <dgm:spPr/>
      <dgm:t>
        <a:bodyPr/>
        <a:lstStyle/>
        <a:p>
          <a:endParaRPr lang="en-US" sz="1200"/>
        </a:p>
      </dgm:t>
    </dgm:pt>
    <dgm:pt modelId="{9D72CDD3-5859-43DB-BD75-0C3C30E3DE62}">
      <dgm:prSet phldrT="[Text]" custT="1"/>
      <dgm:spPr/>
      <dgm:t>
        <a:bodyPr/>
        <a:lstStyle/>
        <a:p>
          <a:r>
            <a:rPr lang="en-GB" sz="1200"/>
            <a:t>Provides platform for multi-sector joint needs analysis during the HNO process</a:t>
          </a:r>
          <a:endParaRPr lang="en-US" sz="1200"/>
        </a:p>
      </dgm:t>
    </dgm:pt>
    <dgm:pt modelId="{1D5B1F83-33A7-4298-BC11-2B1252AFAEA5}" type="parTrans" cxnId="{DDB5AD9A-40B0-48EF-AF2C-8CCDA330F7FE}">
      <dgm:prSet/>
      <dgm:spPr/>
      <dgm:t>
        <a:bodyPr/>
        <a:lstStyle/>
        <a:p>
          <a:endParaRPr lang="en-US" sz="1200"/>
        </a:p>
      </dgm:t>
    </dgm:pt>
    <dgm:pt modelId="{15E25BD4-1EBF-43C2-8885-DBF66B8429E1}" type="sibTrans" cxnId="{DDB5AD9A-40B0-48EF-AF2C-8CCDA330F7FE}">
      <dgm:prSet/>
      <dgm:spPr/>
      <dgm:t>
        <a:bodyPr/>
        <a:lstStyle/>
        <a:p>
          <a:endParaRPr lang="en-US" sz="1200"/>
        </a:p>
      </dgm:t>
    </dgm:pt>
    <dgm:pt modelId="{7CB6360B-4022-4E96-922B-A12DE0E2A39F}">
      <dgm:prSet phldrT="[Text]" custT="1"/>
      <dgm:spPr/>
      <dgm:t>
        <a:bodyPr/>
        <a:lstStyle/>
        <a:p>
          <a:r>
            <a:rPr lang="en-GB" sz="1200"/>
            <a:t>It requires every sector to  avail sector specific data for such analysis</a:t>
          </a:r>
          <a:endParaRPr lang="en-US" sz="1200"/>
        </a:p>
      </dgm:t>
    </dgm:pt>
    <dgm:pt modelId="{44B2858F-607B-47DF-B44B-EA7D73FDC9F2}" type="parTrans" cxnId="{CD5EFFB3-C9FD-4DAC-8D97-0C2FB02B380B}">
      <dgm:prSet/>
      <dgm:spPr/>
      <dgm:t>
        <a:bodyPr/>
        <a:lstStyle/>
        <a:p>
          <a:endParaRPr lang="en-US" sz="1200"/>
        </a:p>
      </dgm:t>
    </dgm:pt>
    <dgm:pt modelId="{B35ED9D1-2A17-4034-8D08-4945CA54F6C9}" type="sibTrans" cxnId="{CD5EFFB3-C9FD-4DAC-8D97-0C2FB02B380B}">
      <dgm:prSet/>
      <dgm:spPr/>
      <dgm:t>
        <a:bodyPr/>
        <a:lstStyle/>
        <a:p>
          <a:endParaRPr lang="en-US" sz="1200"/>
        </a:p>
      </dgm:t>
    </dgm:pt>
    <dgm:pt modelId="{F2881FB1-6580-4F21-A283-BFAA6F91D5D2}">
      <dgm:prSet phldrT="[Text]" custT="1"/>
      <dgm:spPr/>
      <dgm:t>
        <a:bodyPr/>
        <a:lstStyle/>
        <a:p>
          <a:r>
            <a:rPr lang="en-GB" sz="1200"/>
            <a:t>Step 2</a:t>
          </a:r>
        </a:p>
        <a:p>
          <a:r>
            <a:rPr lang="en-GB" sz="1200"/>
            <a:t>The Nutrition Sector</a:t>
          </a:r>
          <a:endParaRPr lang="en-US" sz="1200"/>
        </a:p>
      </dgm:t>
    </dgm:pt>
    <dgm:pt modelId="{2D960FDD-BADA-480D-9043-497C56588AD3}" type="parTrans" cxnId="{4A31D641-1B5D-46D3-B685-0C4DC6EFE71B}">
      <dgm:prSet/>
      <dgm:spPr/>
      <dgm:t>
        <a:bodyPr/>
        <a:lstStyle/>
        <a:p>
          <a:endParaRPr lang="en-US" sz="1200"/>
        </a:p>
      </dgm:t>
    </dgm:pt>
    <dgm:pt modelId="{A5ABDC17-7AB5-4F0E-992A-F9343F5D74EB}" type="sibTrans" cxnId="{4A31D641-1B5D-46D3-B685-0C4DC6EFE71B}">
      <dgm:prSet/>
      <dgm:spPr/>
      <dgm:t>
        <a:bodyPr/>
        <a:lstStyle/>
        <a:p>
          <a:endParaRPr lang="en-US" sz="1200"/>
        </a:p>
      </dgm:t>
    </dgm:pt>
    <dgm:pt modelId="{D5197DDB-D5D2-499F-B255-CF7BB5AE2B43}">
      <dgm:prSet phldrT="[Text]" custT="1"/>
      <dgm:spPr/>
      <dgm:t>
        <a:bodyPr/>
        <a:lstStyle/>
        <a:p>
          <a:r>
            <a:rPr lang="en-US" sz="1200"/>
            <a:t>Presents the analysis into the UNICEF conceptual Framework of Malnutrition</a:t>
          </a:r>
        </a:p>
      </dgm:t>
    </dgm:pt>
    <dgm:pt modelId="{B14A4DC9-F40A-4867-ADB8-4BA8A1F83766}" type="parTrans" cxnId="{3204ED53-15A0-4643-A582-021A785F1BA2}">
      <dgm:prSet/>
      <dgm:spPr/>
      <dgm:t>
        <a:bodyPr/>
        <a:lstStyle/>
        <a:p>
          <a:endParaRPr lang="en-US" sz="1200"/>
        </a:p>
      </dgm:t>
    </dgm:pt>
    <dgm:pt modelId="{29F2454A-2FA8-4B3A-AC63-4A0B9FD04A75}" type="sibTrans" cxnId="{3204ED53-15A0-4643-A582-021A785F1BA2}">
      <dgm:prSet/>
      <dgm:spPr/>
      <dgm:t>
        <a:bodyPr/>
        <a:lstStyle/>
        <a:p>
          <a:endParaRPr lang="en-US" sz="1200"/>
        </a:p>
      </dgm:t>
    </dgm:pt>
    <dgm:pt modelId="{29E78340-8EBE-415C-B973-78A91A054B9C}">
      <dgm:prSet phldrT="[Text]" custT="1"/>
      <dgm:spPr/>
      <dgm:t>
        <a:bodyPr/>
        <a:lstStyle/>
        <a:p>
          <a:r>
            <a:rPr lang="en-US" sz="1200"/>
            <a:t>Identify linkages and gaps in data</a:t>
          </a:r>
        </a:p>
      </dgm:t>
    </dgm:pt>
    <dgm:pt modelId="{FF4E5F97-6974-4E39-A85D-DCB2E100798E}" type="parTrans" cxnId="{311348D8-FDE3-4C22-99F5-3B98C5F51F0D}">
      <dgm:prSet/>
      <dgm:spPr/>
      <dgm:t>
        <a:bodyPr/>
        <a:lstStyle/>
        <a:p>
          <a:endParaRPr lang="en-US" sz="1200"/>
        </a:p>
      </dgm:t>
    </dgm:pt>
    <dgm:pt modelId="{B4B9A51E-FA34-465E-B5B4-81CD76EB3FC2}" type="sibTrans" cxnId="{311348D8-FDE3-4C22-99F5-3B98C5F51F0D}">
      <dgm:prSet/>
      <dgm:spPr/>
      <dgm:t>
        <a:bodyPr/>
        <a:lstStyle/>
        <a:p>
          <a:endParaRPr lang="en-US" sz="1200"/>
        </a:p>
      </dgm:t>
    </dgm:pt>
    <dgm:pt modelId="{8321AB85-EA8C-4958-B404-B4C118CB3C18}">
      <dgm:prSet phldrT="[Text]" custT="1"/>
      <dgm:spPr/>
      <dgm:t>
        <a:bodyPr/>
        <a:lstStyle/>
        <a:p>
          <a:r>
            <a:rPr lang="en-GB" sz="1200"/>
            <a:t>Calls for a joint analysis meeting to refine the analysis and conceptual framework</a:t>
          </a:r>
          <a:endParaRPr lang="en-US" sz="1200"/>
        </a:p>
      </dgm:t>
    </dgm:pt>
    <dgm:pt modelId="{24ABE8B3-7220-436D-9636-F7B4C0B99576}" type="parTrans" cxnId="{129AEA77-5D2A-49D4-956D-99009974B6C5}">
      <dgm:prSet/>
      <dgm:spPr/>
      <dgm:t>
        <a:bodyPr/>
        <a:lstStyle/>
        <a:p>
          <a:endParaRPr lang="en-US" sz="1200"/>
        </a:p>
      </dgm:t>
    </dgm:pt>
    <dgm:pt modelId="{AA5F76CE-8FD4-4692-8BB1-EF84CF9D365E}" type="sibTrans" cxnId="{129AEA77-5D2A-49D4-956D-99009974B6C5}">
      <dgm:prSet/>
      <dgm:spPr/>
      <dgm:t>
        <a:bodyPr/>
        <a:lstStyle/>
        <a:p>
          <a:endParaRPr lang="en-US" sz="1200"/>
        </a:p>
      </dgm:t>
    </dgm:pt>
    <dgm:pt modelId="{6352CA33-6755-44BE-808F-400DA4CF80A7}">
      <dgm:prSet phldrT="[Text]" custT="1"/>
      <dgm:spPr/>
      <dgm:t>
        <a:bodyPr/>
        <a:lstStyle/>
        <a:p>
          <a:r>
            <a:rPr lang="en-GB" sz="1200"/>
            <a:t>Step 3</a:t>
          </a:r>
        </a:p>
        <a:p>
          <a:r>
            <a:rPr lang="en-GB" sz="1200"/>
            <a:t>All Sectors</a:t>
          </a:r>
          <a:endParaRPr lang="en-US" sz="1200"/>
        </a:p>
      </dgm:t>
    </dgm:pt>
    <dgm:pt modelId="{AEB59203-63BA-4A96-BADC-40BAEBD9AA40}" type="parTrans" cxnId="{82BAE5DD-3A79-4870-9019-1254385E0650}">
      <dgm:prSet/>
      <dgm:spPr/>
      <dgm:t>
        <a:bodyPr/>
        <a:lstStyle/>
        <a:p>
          <a:endParaRPr lang="en-US" sz="1200"/>
        </a:p>
      </dgm:t>
    </dgm:pt>
    <dgm:pt modelId="{AAB4CF73-4B9B-4AA0-9074-16C2D2AE00A1}" type="sibTrans" cxnId="{82BAE5DD-3A79-4870-9019-1254385E0650}">
      <dgm:prSet/>
      <dgm:spPr/>
      <dgm:t>
        <a:bodyPr/>
        <a:lstStyle/>
        <a:p>
          <a:endParaRPr lang="en-US" sz="1200"/>
        </a:p>
      </dgm:t>
    </dgm:pt>
    <dgm:pt modelId="{9614A323-64B1-4077-A841-022051EC749A}">
      <dgm:prSet phldrT="[Text]" custT="1"/>
      <dgm:spPr/>
      <dgm:t>
        <a:bodyPr/>
        <a:lstStyle/>
        <a:p>
          <a:r>
            <a:rPr lang="en-GB" sz="1200"/>
            <a:t>Refine the multi-sectoral analysis</a:t>
          </a:r>
          <a:endParaRPr lang="en-US" sz="1200"/>
        </a:p>
      </dgm:t>
    </dgm:pt>
    <dgm:pt modelId="{E5F6BCBD-B84E-4018-BE9E-BF57FF3B4B36}" type="parTrans" cxnId="{FC7BD086-74EA-4D6C-9657-E916D355F209}">
      <dgm:prSet/>
      <dgm:spPr/>
      <dgm:t>
        <a:bodyPr/>
        <a:lstStyle/>
        <a:p>
          <a:endParaRPr lang="en-US" sz="1200"/>
        </a:p>
      </dgm:t>
    </dgm:pt>
    <dgm:pt modelId="{FEC2A79F-8857-403A-A738-E8CE75C965E2}" type="sibTrans" cxnId="{FC7BD086-74EA-4D6C-9657-E916D355F209}">
      <dgm:prSet/>
      <dgm:spPr/>
      <dgm:t>
        <a:bodyPr/>
        <a:lstStyle/>
        <a:p>
          <a:endParaRPr lang="en-US" sz="1200"/>
        </a:p>
      </dgm:t>
    </dgm:pt>
    <dgm:pt modelId="{3D5CDB25-F8FA-444B-8D4A-1D29D0CBA282}">
      <dgm:prSet phldrT="[Text]" custT="1"/>
      <dgm:spPr/>
      <dgm:t>
        <a:bodyPr/>
        <a:lstStyle/>
        <a:p>
          <a:r>
            <a:rPr lang="en-GB" sz="1200"/>
            <a:t>Update and refines the conceptual framework using all the sector specific information</a:t>
          </a:r>
          <a:endParaRPr lang="en-US" sz="1200"/>
        </a:p>
      </dgm:t>
    </dgm:pt>
    <dgm:pt modelId="{4C229933-AC16-44B7-98EC-4C0F07FABCB0}" type="parTrans" cxnId="{2E3C97E6-67D4-4948-B47A-1115C2B2979F}">
      <dgm:prSet/>
      <dgm:spPr/>
      <dgm:t>
        <a:bodyPr/>
        <a:lstStyle/>
        <a:p>
          <a:endParaRPr lang="en-US" sz="1200"/>
        </a:p>
      </dgm:t>
    </dgm:pt>
    <dgm:pt modelId="{189DA4C5-2A22-4C71-A806-7B4AB57767CC}" type="sibTrans" cxnId="{2E3C97E6-67D4-4948-B47A-1115C2B2979F}">
      <dgm:prSet/>
      <dgm:spPr/>
      <dgm:t>
        <a:bodyPr/>
        <a:lstStyle/>
        <a:p>
          <a:endParaRPr lang="en-US" sz="1200"/>
        </a:p>
      </dgm:t>
    </dgm:pt>
    <dgm:pt modelId="{7FCE83D9-631B-4420-BBFC-CA0AFA59F747}">
      <dgm:prSet phldrT="[Text]" custT="1"/>
      <dgm:spPr/>
      <dgm:t>
        <a:bodyPr/>
        <a:lstStyle/>
        <a:p>
          <a:endParaRPr lang="en-GB" sz="1200"/>
        </a:p>
        <a:p>
          <a:r>
            <a:rPr lang="en-GB" sz="1200"/>
            <a:t>Step 4</a:t>
          </a:r>
        </a:p>
        <a:p>
          <a:r>
            <a:rPr lang="en-GB" sz="1200"/>
            <a:t>All Sectors</a:t>
          </a:r>
          <a:endParaRPr lang="en-US" sz="1200"/>
        </a:p>
      </dgm:t>
    </dgm:pt>
    <dgm:pt modelId="{C61EC981-13FA-4710-B079-D35692EEB764}" type="parTrans" cxnId="{E572418E-4340-4448-940D-253A2FA3B9B3}">
      <dgm:prSet/>
      <dgm:spPr/>
      <dgm:t>
        <a:bodyPr/>
        <a:lstStyle/>
        <a:p>
          <a:endParaRPr lang="en-US" sz="1200"/>
        </a:p>
      </dgm:t>
    </dgm:pt>
    <dgm:pt modelId="{1B48A0DE-4031-4D45-86A1-94CDAF68824A}" type="sibTrans" cxnId="{E572418E-4340-4448-940D-253A2FA3B9B3}">
      <dgm:prSet/>
      <dgm:spPr/>
      <dgm:t>
        <a:bodyPr/>
        <a:lstStyle/>
        <a:p>
          <a:endParaRPr lang="en-US" sz="1200"/>
        </a:p>
      </dgm:t>
    </dgm:pt>
    <dgm:pt modelId="{DB9FB862-4759-4D6A-84F3-01524B92723B}">
      <dgm:prSet phldrT="[Text]" custT="1"/>
      <dgm:spPr/>
      <dgm:t>
        <a:bodyPr/>
        <a:lstStyle/>
        <a:p>
          <a:r>
            <a:rPr lang="en-GB" sz="1200"/>
            <a:t>Agree on package of intervention and undertake analysis of who is doing what  where, how etc. (5Ws)</a:t>
          </a:r>
          <a:endParaRPr lang="en-US" sz="1200"/>
        </a:p>
      </dgm:t>
    </dgm:pt>
    <dgm:pt modelId="{CD1EE44C-3116-420B-89E3-1D797CB25D34}" type="parTrans" cxnId="{70CAB4FC-3D17-49C2-8A7B-F387031FCDCA}">
      <dgm:prSet/>
      <dgm:spPr/>
      <dgm:t>
        <a:bodyPr/>
        <a:lstStyle/>
        <a:p>
          <a:endParaRPr lang="en-US" sz="1200"/>
        </a:p>
      </dgm:t>
    </dgm:pt>
    <dgm:pt modelId="{4BD4D4A5-043E-4ED5-A5CA-8D46DADC3150}" type="sibTrans" cxnId="{70CAB4FC-3D17-49C2-8A7B-F387031FCDCA}">
      <dgm:prSet/>
      <dgm:spPr/>
      <dgm:t>
        <a:bodyPr/>
        <a:lstStyle/>
        <a:p>
          <a:endParaRPr lang="en-US" sz="1200"/>
        </a:p>
      </dgm:t>
    </dgm:pt>
    <dgm:pt modelId="{50451020-5E1A-4778-9E8D-169182A36191}">
      <dgm:prSet phldrT="[Text]" custT="1"/>
      <dgm:spPr/>
      <dgm:t>
        <a:bodyPr/>
        <a:lstStyle/>
        <a:p>
          <a:r>
            <a:rPr lang="en-GB" sz="1200"/>
            <a:t>This will facilitate identification of  actions being undertaken</a:t>
          </a:r>
        </a:p>
        <a:p>
          <a:endParaRPr lang="en-GB" sz="1200"/>
        </a:p>
        <a:p>
          <a:r>
            <a:rPr lang="en-GB" sz="1200"/>
            <a:t>It can also identify gap geographically and programmatically from an integration lenses</a:t>
          </a:r>
        </a:p>
        <a:p>
          <a:endParaRPr lang="en-US" sz="1200"/>
        </a:p>
      </dgm:t>
    </dgm:pt>
    <dgm:pt modelId="{7DFC3849-4A12-49FB-B614-8AFD597CCB9E}" type="parTrans" cxnId="{0F86DBDB-3C4F-4C84-981B-7F4CA2A8EAF3}">
      <dgm:prSet/>
      <dgm:spPr/>
      <dgm:t>
        <a:bodyPr/>
        <a:lstStyle/>
        <a:p>
          <a:endParaRPr lang="en-US" sz="1200"/>
        </a:p>
      </dgm:t>
    </dgm:pt>
    <dgm:pt modelId="{EEDE2474-4F18-4F59-8E58-6382D253E514}" type="sibTrans" cxnId="{0F86DBDB-3C4F-4C84-981B-7F4CA2A8EAF3}">
      <dgm:prSet/>
      <dgm:spPr/>
      <dgm:t>
        <a:bodyPr/>
        <a:lstStyle/>
        <a:p>
          <a:endParaRPr lang="en-US" sz="1200"/>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9" custScaleY="212902"/>
      <dgm:spPr/>
    </dgm:pt>
    <dgm:pt modelId="{187D4E8C-5C91-4D00-870C-2C45D4EA263C}" type="pres">
      <dgm:prSet presAssocID="{B4F1B46E-22B2-4721-950C-8704487586DC}" presName="firstChildTx" presStyleLbl="bgAccFollowNode1" presStyleIdx="0" presStyleCnt="9">
        <dgm:presLayoutVars>
          <dgm:bulletEnabled val="1"/>
        </dgm:presLayoutVars>
      </dgm:prSet>
      <dgm:spPr/>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1" presStyleCnt="9" custScaleY="209609"/>
      <dgm:spPr/>
    </dgm:pt>
    <dgm:pt modelId="{D685DD23-B321-4B5E-842F-394CB33239FA}" type="pres">
      <dgm:prSet presAssocID="{7CB6360B-4022-4E96-922B-A12DE0E2A39F}" presName="childTx" presStyleLbl="bgAccFollowNode1" presStyleIdx="1" presStyleCnt="9">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LinFactNeighborX="-618"/>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2" presStyleCnt="9" custScaleY="181504"/>
      <dgm:spPr/>
    </dgm:pt>
    <dgm:pt modelId="{10C9E3CF-3A8F-4100-8ACD-91E2373197A2}" type="pres">
      <dgm:prSet presAssocID="{F2881FB1-6580-4F21-A283-BFAA6F91D5D2}" presName="firstChildTx" presStyleLbl="bgAccFollowNode1" presStyleIdx="2" presStyleCnt="9">
        <dgm:presLayoutVars>
          <dgm:bulletEnabled val="1"/>
        </dgm:presLayoutVars>
      </dgm:prSet>
      <dgm:spPr/>
    </dgm:pt>
    <dgm:pt modelId="{60887C36-4733-46AC-A452-5444F6BC3B23}" type="pres">
      <dgm:prSet presAssocID="{29E78340-8EBE-415C-B973-78A91A054B9C}" presName="comp" presStyleCnt="0"/>
      <dgm:spPr/>
    </dgm:pt>
    <dgm:pt modelId="{614EBA0E-D12B-447E-B378-B0FA2DEBEA2F}" type="pres">
      <dgm:prSet presAssocID="{29E78340-8EBE-415C-B973-78A91A054B9C}" presName="child" presStyleLbl="bgAccFollowNode1" presStyleIdx="3" presStyleCnt="9" custScaleY="97006"/>
      <dgm:spPr/>
    </dgm:pt>
    <dgm:pt modelId="{B12AEB83-0A64-4B36-BF01-B2F834861BAA}" type="pres">
      <dgm:prSet presAssocID="{29E78340-8EBE-415C-B973-78A91A054B9C}" presName="childTx" presStyleLbl="bgAccFollowNode1" presStyleIdx="3" presStyleCnt="9">
        <dgm:presLayoutVars>
          <dgm:bulletEnabled val="1"/>
        </dgm:presLayoutVars>
      </dgm:prSet>
      <dgm:spPr/>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4" presStyleCnt="9" custScaleY="243142"/>
      <dgm:spPr/>
    </dgm:pt>
    <dgm:pt modelId="{E1767793-EDD5-4203-A612-8120A71CA906}" type="pres">
      <dgm:prSet presAssocID="{8321AB85-EA8C-4958-B404-B4C118CB3C18}" presName="childTx" presStyleLbl="bgAccFollowNode1" presStyleIdx="4" presStyleCnt="9">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5" presStyleCnt="9" custScaleY="181504"/>
      <dgm:spPr/>
    </dgm:pt>
    <dgm:pt modelId="{F8977219-728E-448F-AE8B-46B14F4F17DE}" type="pres">
      <dgm:prSet presAssocID="{6352CA33-6755-44BE-808F-400DA4CF80A7}" presName="firstChildTx" presStyleLbl="bgAccFollowNode1" presStyleIdx="5" presStyleCnt="9">
        <dgm:presLayoutVars>
          <dgm:bulletEnabled val="1"/>
        </dgm:presLayoutVars>
      </dgm:prSet>
      <dgm:spPr/>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6" presStyleCnt="9" custScaleY="257020"/>
      <dgm:spPr/>
    </dgm:pt>
    <dgm:pt modelId="{96624143-7928-48E9-817F-BC4A07250C32}" type="pres">
      <dgm:prSet presAssocID="{3D5CDB25-F8FA-444B-8D4A-1D29D0CBA282}" presName="childTx" presStyleLbl="bgAccFollowNode1" presStyleIdx="6" presStyleCnt="9">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custScaleX="120813" custLinFactNeighborX="-8785" custLinFactNeighborY="10221"/>
      <dgm:spPr/>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7" presStyleCnt="9" custScaleY="192134"/>
      <dgm:spPr/>
    </dgm:pt>
    <dgm:pt modelId="{5B88A17E-EFF5-4A04-9CC9-D2131DA9ECCC}" type="pres">
      <dgm:prSet presAssocID="{7FCE83D9-631B-4420-BBFC-CA0AFA59F747}" presName="firstChildTx" presStyleLbl="bgAccFollowNode1" presStyleIdx="7" presStyleCnt="9">
        <dgm:presLayoutVars>
          <dgm:bulletEnabled val="1"/>
        </dgm:presLayoutVars>
      </dgm:prSet>
      <dgm:spPr/>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8" presStyleCnt="9" custScaleY="401587" custLinFactNeighborX="759" custLinFactNeighborY="336"/>
      <dgm:spPr/>
    </dgm:pt>
    <dgm:pt modelId="{2B18CCD9-D6B1-4225-8D26-4BA691BB1837}" type="pres">
      <dgm:prSet presAssocID="{50451020-5E1A-4778-9E8D-169182A36191}" presName="childTx" presStyleLbl="bgAccFollowNode1" presStyleIdx="8" presStyleCnt="9">
        <dgm:presLayoutVars>
          <dgm:bulletEnabled val="1"/>
        </dgm:presLayoutVars>
      </dgm:prSet>
      <dgm:spPr/>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pt>
  </dgm:ptLst>
  <dgm:cxnLst>
    <dgm:cxn modelId="{0E640A01-5254-426D-9300-3ED2F4E3FC75}" type="presOf" srcId="{29E78340-8EBE-415C-B973-78A91A054B9C}" destId="{614EBA0E-D12B-447E-B378-B0FA2DEBEA2F}" srcOrd="0" destOrd="0" presId="urn:microsoft.com/office/officeart/2005/8/layout/hList9"/>
    <dgm:cxn modelId="{91E5380B-556D-40F8-ABFD-10D81CAF19AA}" type="presOf" srcId="{7CB6360B-4022-4E96-922B-A12DE0E2A39F}" destId="{D685DD23-B321-4B5E-842F-394CB33239FA}"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C0DEB330-C4FA-4F66-86CA-0C9C52F1F01F}" type="presOf" srcId="{29E78340-8EBE-415C-B973-78A91A054B9C}" destId="{B12AEB83-0A64-4B36-BF01-B2F834861BAA}" srcOrd="1"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16E03549-76FD-4D73-932D-9C88E7D9FF05}" type="presOf" srcId="{DB9FB862-4759-4D6A-84F3-01524B92723B}" destId="{402C2C77-A32C-4D99-9940-12535E1181F2}"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3204ED53-15A0-4643-A582-021A785F1BA2}" srcId="{F2881FB1-6580-4F21-A283-BFAA6F91D5D2}" destId="{D5197DDB-D5D2-499F-B255-CF7BB5AE2B43}" srcOrd="0" destOrd="0" parTransId="{B14A4DC9-F40A-4867-ADB8-4BA8A1F83766}" sibTransId="{29F2454A-2FA8-4B3A-AC63-4A0B9FD04A75}"/>
    <dgm:cxn modelId="{B2647B56-8947-4632-AB4A-42CBB9B48494}" type="presOf" srcId="{7FCE83D9-631B-4420-BBFC-CA0AFA59F747}" destId="{7453D9C8-CD6E-4AA4-8A19-7F6F667528F0}" srcOrd="0" destOrd="0" presId="urn:microsoft.com/office/officeart/2005/8/layout/hList9"/>
    <dgm:cxn modelId="{129AEA77-5D2A-49D4-956D-99009974B6C5}" srcId="{F2881FB1-6580-4F21-A283-BFAA6F91D5D2}" destId="{8321AB85-EA8C-4958-B404-B4C118CB3C18}" srcOrd="2" destOrd="0" parTransId="{24ABE8B3-7220-436D-9636-F7B4C0B99576}" sibTransId="{AA5F76CE-8FD4-4692-8BB1-EF84CF9D365E}"/>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B736D792-8630-4423-BF25-ED6293A18ADD}" type="presOf" srcId="{9614A323-64B1-4077-A841-022051EC749A}" destId="{F8977219-728E-448F-AE8B-46B14F4F17DE}" srcOrd="1"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2C8317B2-2EBB-4589-86EA-C77B3B6E81AA}" srcId="{00C18FBF-3FF5-4C16-97CF-AF03740D7AB6}" destId="{B4F1B46E-22B2-4721-950C-8704487586DC}" srcOrd="0" destOrd="0" parTransId="{E8A66543-CC4D-4785-A93E-5B125E09F826}" sibTransId="{A7E2530A-34E2-4E9F-BC78-8920BA140C41}"/>
    <dgm:cxn modelId="{CD5EFFB3-C9FD-4DAC-8D97-0C2FB02B380B}" srcId="{B4F1B46E-22B2-4721-950C-8704487586DC}" destId="{7CB6360B-4022-4E96-922B-A12DE0E2A39F}" srcOrd="1" destOrd="0" parTransId="{44B2858F-607B-47DF-B44B-EA7D73FDC9F2}" sibTransId="{B35ED9D1-2A17-4034-8D08-4945CA54F6C9}"/>
    <dgm:cxn modelId="{70E22FBE-4510-487A-BD3F-D791559A8263}" type="presOf" srcId="{3D5CDB25-F8FA-444B-8D4A-1D29D0CBA282}" destId="{5314AADB-0AD3-4BAE-9F15-B0FE4F44C80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A587C2CB-6562-4021-B4BF-D479DBE9444F}" type="presOf" srcId="{D5197DDB-D5D2-499F-B255-CF7BB5AE2B43}" destId="{F660F4B9-35DB-4256-A868-A35C6DCCF6B2}"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311348D8-FDE3-4C22-99F5-3B98C5F51F0D}" srcId="{F2881FB1-6580-4F21-A283-BFAA6F91D5D2}" destId="{29E78340-8EBE-415C-B973-78A91A054B9C}" srcOrd="1" destOrd="0" parTransId="{FF4E5F97-6974-4E39-A85D-DCB2E100798E}" sibTransId="{B4B9A51E-FA34-465E-B5B4-81CD76EB3FC2}"/>
    <dgm:cxn modelId="{0F86DBDB-3C4F-4C84-981B-7F4CA2A8EAF3}" srcId="{7FCE83D9-631B-4420-BBFC-CA0AFA59F747}" destId="{50451020-5E1A-4778-9E8D-169182A36191}" srcOrd="1" destOrd="0" parTransId="{7DFC3849-4A12-49FB-B614-8AFD597CCB9E}" sibTransId="{EEDE2474-4F18-4F59-8E58-6382D253E514}"/>
    <dgm:cxn modelId="{82BAE5DD-3A79-4870-9019-1254385E0650}" srcId="{00C18FBF-3FF5-4C16-97CF-AF03740D7AB6}" destId="{6352CA33-6755-44BE-808F-400DA4CF80A7}" srcOrd="2" destOrd="0" parTransId="{AEB59203-63BA-4A96-BADC-40BAEBD9AA40}" sibTransId="{AAB4CF73-4B9B-4AA0-9074-16C2D2AE00A1}"/>
    <dgm:cxn modelId="{2E3C97E6-67D4-4948-B47A-1115C2B2979F}" srcId="{6352CA33-6755-44BE-808F-400DA4CF80A7}" destId="{3D5CDB25-F8FA-444B-8D4A-1D29D0CBA282}" srcOrd="1" destOrd="0" parTransId="{4C229933-AC16-44B7-98EC-4C0F07FABCB0}" sibTransId="{189DA4C5-2A22-4C71-A806-7B4AB57767CC}"/>
    <dgm:cxn modelId="{59E871E8-E7D2-4CCC-B749-A714977AF5E6}" type="presOf" srcId="{D5197DDB-D5D2-499F-B255-CF7BB5AE2B43}" destId="{10C9E3CF-3A8F-4100-8ACD-91E2373197A2}" srcOrd="1" destOrd="0" presId="urn:microsoft.com/office/officeart/2005/8/layout/hList9"/>
    <dgm:cxn modelId="{114529EA-CDEE-4574-B59D-8F35E4FE7A75}" type="presOf" srcId="{50451020-5E1A-4778-9E8D-169182A36191}" destId="{3086D0BF-AAD1-4310-88ED-4D81A687BD50}" srcOrd="0" destOrd="0" presId="urn:microsoft.com/office/officeart/2005/8/layout/hList9"/>
    <dgm:cxn modelId="{92B5CCEF-1CDF-4025-ACF6-0780E13B9A00}" type="presOf" srcId="{7CB6360B-4022-4E96-922B-A12DE0E2A39F}" destId="{1877502C-A892-4DC0-ADA6-FA065097BB90}" srcOrd="0"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03977053-B57D-4C39-B7C2-51CB96F9B4FC}" type="presParOf" srcId="{FC66A233-6BBA-46AF-B2F6-28E379B158E2}" destId="{E50A9A83-9985-4184-A476-E3402BD8E76E}" srcOrd="2"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28BA3997-5DD1-4713-9F4F-B2881F36E8DC}" type="presParOf" srcId="{6E53DEF7-499E-42EE-802D-59B2F8915392}" destId="{60887C36-4733-46AC-A452-5444F6BC3B23}" srcOrd="2" destOrd="0" presId="urn:microsoft.com/office/officeart/2005/8/layout/hList9"/>
    <dgm:cxn modelId="{7A6208FE-C5A8-4871-9488-BEEAE472C061}" type="presParOf" srcId="{60887C36-4733-46AC-A452-5444F6BC3B23}" destId="{614EBA0E-D12B-447E-B378-B0FA2DEBEA2F}" srcOrd="0" destOrd="0" presId="urn:microsoft.com/office/officeart/2005/8/layout/hList9"/>
    <dgm:cxn modelId="{2148A8C9-9BA6-45BD-9008-59301C4B49FC}" type="presParOf" srcId="{60887C36-4733-46AC-A452-5444F6BC3B23}" destId="{B12AEB83-0A64-4B36-BF01-B2F834861BAA}" srcOrd="1" destOrd="0" presId="urn:microsoft.com/office/officeart/2005/8/layout/hList9"/>
    <dgm:cxn modelId="{32E6E4AD-0BFD-4285-AC4A-131E4A0904F2}" type="presParOf" srcId="{6E53DEF7-499E-42EE-802D-59B2F8915392}" destId="{3055F178-D8CA-413A-99F2-20C8231C0651}" srcOrd="3"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a:lstStyle/>
        <a:p>
          <a:endParaRPr lang="en-US"/>
        </a:p>
      </dgm:t>
    </dgm:pt>
    <dgm:pt modelId="{B4F1B46E-22B2-4721-950C-8704487586DC}">
      <dgm:prSet phldrT="[Text]" custT="1"/>
      <dgm:spPr/>
      <dgm:t>
        <a:bodyPr/>
        <a:lstStyle/>
        <a:p>
          <a:r>
            <a:rPr lang="en-GB" sz="1200"/>
            <a:t>Step 5</a:t>
          </a:r>
        </a:p>
        <a:p>
          <a:r>
            <a:rPr lang="en-GB" sz="1200"/>
            <a:t>All Sectors</a:t>
          </a:r>
          <a:endParaRPr lang="en-US" sz="1200"/>
        </a:p>
      </dgm:t>
    </dgm:pt>
    <dgm:pt modelId="{E8A66543-CC4D-4785-A93E-5B125E09F826}" type="parTrans" cxnId="{2C8317B2-2EBB-4589-86EA-C77B3B6E81AA}">
      <dgm:prSet/>
      <dgm:spPr/>
      <dgm:t>
        <a:bodyPr/>
        <a:lstStyle/>
        <a:p>
          <a:endParaRPr lang="en-US" sz="1200"/>
        </a:p>
      </dgm:t>
    </dgm:pt>
    <dgm:pt modelId="{A7E2530A-34E2-4E9F-BC78-8920BA140C41}" type="sibTrans" cxnId="{2C8317B2-2EBB-4589-86EA-C77B3B6E81AA}">
      <dgm:prSet/>
      <dgm:spPr/>
      <dgm:t>
        <a:bodyPr/>
        <a:lstStyle/>
        <a:p>
          <a:endParaRPr lang="en-US" sz="1200"/>
        </a:p>
      </dgm:t>
    </dgm:pt>
    <dgm:pt modelId="{9D72CDD3-5859-43DB-BD75-0C3C30E3DE62}">
      <dgm:prSet phldrT="[Text]" custT="1"/>
      <dgm:spPr/>
      <dgm:t>
        <a:bodyPr/>
        <a:lstStyle/>
        <a:p>
          <a:r>
            <a:rPr lang="en-GB" sz="1200"/>
            <a:t>Nutrition Sector develop nutrition specific intervention to address current gaps and scale up plan base of High Impact Nutrition interventions</a:t>
          </a:r>
          <a:endParaRPr lang="en-US" sz="1200"/>
        </a:p>
      </dgm:t>
    </dgm:pt>
    <dgm:pt modelId="{1D5B1F83-33A7-4298-BC11-2B1252AFAEA5}" type="parTrans" cxnId="{DDB5AD9A-40B0-48EF-AF2C-8CCDA330F7FE}">
      <dgm:prSet/>
      <dgm:spPr/>
      <dgm:t>
        <a:bodyPr/>
        <a:lstStyle/>
        <a:p>
          <a:endParaRPr lang="en-US" sz="1200"/>
        </a:p>
      </dgm:t>
    </dgm:pt>
    <dgm:pt modelId="{15E25BD4-1EBF-43C2-8885-DBF66B8429E1}" type="sibTrans" cxnId="{DDB5AD9A-40B0-48EF-AF2C-8CCDA330F7FE}">
      <dgm:prSet/>
      <dgm:spPr/>
      <dgm:t>
        <a:bodyPr/>
        <a:lstStyle/>
        <a:p>
          <a:endParaRPr lang="en-US" sz="1200"/>
        </a:p>
      </dgm:t>
    </dgm:pt>
    <dgm:pt modelId="{F9D46839-CD06-4669-AAE4-4D1E9AFEDA78}">
      <dgm:prSet phldrT="[Text]" custT="1"/>
      <dgm:spPr/>
      <dgm:t>
        <a:bodyPr/>
        <a:lstStyle/>
        <a:p>
          <a:r>
            <a:rPr lang="en-GB" sz="1200"/>
            <a:t>The plan should have clarity on possible integration  using  platforms of other sectors to deliver HINI and actions that will strengthen  health systems</a:t>
          </a:r>
          <a:endParaRPr lang="en-US" sz="1200"/>
        </a:p>
      </dgm:t>
    </dgm:pt>
    <dgm:pt modelId="{B6B535D8-00AB-4FA1-AAEC-92498ABC6F4C}" type="parTrans" cxnId="{AD25A8A0-4628-40E2-8C9E-64E6AD4D4D91}">
      <dgm:prSet/>
      <dgm:spPr/>
      <dgm:t>
        <a:bodyPr/>
        <a:lstStyle/>
        <a:p>
          <a:endParaRPr lang="en-US" sz="1200"/>
        </a:p>
      </dgm:t>
    </dgm:pt>
    <dgm:pt modelId="{6497F199-DC2A-41F9-A449-D395E6BC4900}" type="sibTrans" cxnId="{AD25A8A0-4628-40E2-8C9E-64E6AD4D4D91}">
      <dgm:prSet/>
      <dgm:spPr/>
      <dgm:t>
        <a:bodyPr/>
        <a:lstStyle/>
        <a:p>
          <a:endParaRPr lang="en-US" sz="1200"/>
        </a:p>
      </dgm:t>
    </dgm:pt>
    <dgm:pt modelId="{7CB6360B-4022-4E96-922B-A12DE0E2A39F}">
      <dgm:prSet phldrT="[Text]" custT="1"/>
      <dgm:spPr/>
      <dgm:t>
        <a:bodyPr/>
        <a:lstStyle/>
        <a:p>
          <a:r>
            <a:rPr lang="en-GB" sz="1200"/>
            <a:t>Other related sectors should develop nutrition sensitive actions to address area of gaps requiring actions to improve Nutrition outcome</a:t>
          </a:r>
          <a:endParaRPr lang="en-US" sz="1200"/>
        </a:p>
      </dgm:t>
    </dgm:pt>
    <dgm:pt modelId="{44B2858F-607B-47DF-B44B-EA7D73FDC9F2}" type="parTrans" cxnId="{CD5EFFB3-C9FD-4DAC-8D97-0C2FB02B380B}">
      <dgm:prSet/>
      <dgm:spPr/>
      <dgm:t>
        <a:bodyPr/>
        <a:lstStyle/>
        <a:p>
          <a:endParaRPr lang="en-US" sz="1200"/>
        </a:p>
      </dgm:t>
    </dgm:pt>
    <dgm:pt modelId="{B35ED9D1-2A17-4034-8D08-4945CA54F6C9}" type="sibTrans" cxnId="{CD5EFFB3-C9FD-4DAC-8D97-0C2FB02B380B}">
      <dgm:prSet/>
      <dgm:spPr/>
      <dgm:t>
        <a:bodyPr/>
        <a:lstStyle/>
        <a:p>
          <a:endParaRPr lang="en-US" sz="1200"/>
        </a:p>
      </dgm:t>
    </dgm:pt>
    <dgm:pt modelId="{F2881FB1-6580-4F21-A283-BFAA6F91D5D2}">
      <dgm:prSet phldrT="[Text]" custT="1"/>
      <dgm:spPr/>
      <dgm:t>
        <a:bodyPr/>
        <a:lstStyle/>
        <a:p>
          <a:r>
            <a:rPr lang="en-GB" sz="1200"/>
            <a:t>Step 6</a:t>
          </a:r>
        </a:p>
        <a:p>
          <a:r>
            <a:rPr lang="en-GB" sz="1200"/>
            <a:t>All sectors</a:t>
          </a:r>
          <a:endParaRPr lang="en-US" sz="1200"/>
        </a:p>
      </dgm:t>
    </dgm:pt>
    <dgm:pt modelId="{2D960FDD-BADA-480D-9043-497C56588AD3}" type="parTrans" cxnId="{4A31D641-1B5D-46D3-B685-0C4DC6EFE71B}">
      <dgm:prSet/>
      <dgm:spPr/>
      <dgm:t>
        <a:bodyPr/>
        <a:lstStyle/>
        <a:p>
          <a:endParaRPr lang="en-US" sz="1200"/>
        </a:p>
      </dgm:t>
    </dgm:pt>
    <dgm:pt modelId="{A5ABDC17-7AB5-4F0E-992A-F9343F5D74EB}" type="sibTrans" cxnId="{4A31D641-1B5D-46D3-B685-0C4DC6EFE71B}">
      <dgm:prSet/>
      <dgm:spPr/>
      <dgm:t>
        <a:bodyPr/>
        <a:lstStyle/>
        <a:p>
          <a:endParaRPr lang="en-US" sz="1200"/>
        </a:p>
      </dgm:t>
    </dgm:pt>
    <dgm:pt modelId="{29E78340-8EBE-415C-B973-78A91A054B9C}">
      <dgm:prSet phldrT="[Text]" custT="1"/>
      <dgm:spPr/>
      <dgm:t>
        <a:bodyPr/>
        <a:lstStyle/>
        <a:p>
          <a:r>
            <a:rPr lang="en-GB" sz="1200"/>
            <a:t>Ensure those actions are costed in the respective sector plans</a:t>
          </a:r>
          <a:endParaRPr lang="en-US" sz="1200"/>
        </a:p>
      </dgm:t>
    </dgm:pt>
    <dgm:pt modelId="{FF4E5F97-6974-4E39-A85D-DCB2E100798E}" type="parTrans" cxnId="{311348D8-FDE3-4C22-99F5-3B98C5F51F0D}">
      <dgm:prSet/>
      <dgm:spPr/>
      <dgm:t>
        <a:bodyPr/>
        <a:lstStyle/>
        <a:p>
          <a:endParaRPr lang="en-US" sz="1200"/>
        </a:p>
      </dgm:t>
    </dgm:pt>
    <dgm:pt modelId="{B4B9A51E-FA34-465E-B5B4-81CD76EB3FC2}" type="sibTrans" cxnId="{311348D8-FDE3-4C22-99F5-3B98C5F51F0D}">
      <dgm:prSet/>
      <dgm:spPr/>
      <dgm:t>
        <a:bodyPr/>
        <a:lstStyle/>
        <a:p>
          <a:endParaRPr lang="en-US" sz="1200"/>
        </a:p>
      </dgm:t>
    </dgm:pt>
    <dgm:pt modelId="{6352CA33-6755-44BE-808F-400DA4CF80A7}">
      <dgm:prSet phldrT="[Text]" custT="1"/>
      <dgm:spPr/>
      <dgm:t>
        <a:bodyPr/>
        <a:lstStyle/>
        <a:p>
          <a:r>
            <a:rPr lang="en-GB" sz="1200"/>
            <a:t>Step 7</a:t>
          </a:r>
        </a:p>
        <a:p>
          <a:r>
            <a:rPr lang="en-GB" sz="1200"/>
            <a:t>All sectors</a:t>
          </a:r>
          <a:endParaRPr lang="en-US" sz="1200"/>
        </a:p>
      </dgm:t>
    </dgm:pt>
    <dgm:pt modelId="{AEB59203-63BA-4A96-BADC-40BAEBD9AA40}" type="parTrans" cxnId="{82BAE5DD-3A79-4870-9019-1254385E0650}">
      <dgm:prSet/>
      <dgm:spPr/>
      <dgm:t>
        <a:bodyPr/>
        <a:lstStyle/>
        <a:p>
          <a:endParaRPr lang="en-US" sz="1200"/>
        </a:p>
      </dgm:t>
    </dgm:pt>
    <dgm:pt modelId="{AAB4CF73-4B9B-4AA0-9074-16C2D2AE00A1}" type="sibTrans" cxnId="{82BAE5DD-3A79-4870-9019-1254385E0650}">
      <dgm:prSet/>
      <dgm:spPr/>
      <dgm:t>
        <a:bodyPr/>
        <a:lstStyle/>
        <a:p>
          <a:endParaRPr lang="en-US" sz="1200"/>
        </a:p>
      </dgm:t>
    </dgm:pt>
    <dgm:pt modelId="{9614A323-64B1-4077-A841-022051EC749A}">
      <dgm:prSet phldrT="[Text]" custT="1"/>
      <dgm:spPr/>
      <dgm:t>
        <a:bodyPr/>
        <a:lstStyle/>
        <a:p>
          <a:r>
            <a:rPr lang="en-GB" sz="1200"/>
            <a:t>Jointly identify areas where joint/integrated response will take plan</a:t>
          </a:r>
          <a:endParaRPr lang="en-US" sz="1200"/>
        </a:p>
      </dgm:t>
    </dgm:pt>
    <dgm:pt modelId="{E5F6BCBD-B84E-4018-BE9E-BF57FF3B4B36}" type="parTrans" cxnId="{FC7BD086-74EA-4D6C-9657-E916D355F209}">
      <dgm:prSet/>
      <dgm:spPr/>
      <dgm:t>
        <a:bodyPr/>
        <a:lstStyle/>
        <a:p>
          <a:endParaRPr lang="en-US" sz="1200"/>
        </a:p>
      </dgm:t>
    </dgm:pt>
    <dgm:pt modelId="{FEC2A79F-8857-403A-A738-E8CE75C965E2}" type="sibTrans" cxnId="{FC7BD086-74EA-4D6C-9657-E916D355F209}">
      <dgm:prSet/>
      <dgm:spPr/>
      <dgm:t>
        <a:bodyPr/>
        <a:lstStyle/>
        <a:p>
          <a:endParaRPr lang="en-US" sz="1200"/>
        </a:p>
      </dgm:t>
    </dgm:pt>
    <dgm:pt modelId="{3D5CDB25-F8FA-444B-8D4A-1D29D0CBA282}">
      <dgm:prSet phldrT="[Text]" custT="1"/>
      <dgm:spPr/>
      <dgm:t>
        <a:bodyPr/>
        <a:lstStyle/>
        <a:p>
          <a:r>
            <a:rPr lang="en-GB" sz="1200"/>
            <a:t>Agree on few key indicators of success</a:t>
          </a:r>
          <a:endParaRPr lang="en-US" sz="1200"/>
        </a:p>
      </dgm:t>
    </dgm:pt>
    <dgm:pt modelId="{4C229933-AC16-44B7-98EC-4C0F07FABCB0}" type="parTrans" cxnId="{2E3C97E6-67D4-4948-B47A-1115C2B2979F}">
      <dgm:prSet/>
      <dgm:spPr/>
      <dgm:t>
        <a:bodyPr/>
        <a:lstStyle/>
        <a:p>
          <a:endParaRPr lang="en-US" sz="1200"/>
        </a:p>
      </dgm:t>
    </dgm:pt>
    <dgm:pt modelId="{189DA4C5-2A22-4C71-A806-7B4AB57767CC}" type="sibTrans" cxnId="{2E3C97E6-67D4-4948-B47A-1115C2B2979F}">
      <dgm:prSet/>
      <dgm:spPr/>
      <dgm:t>
        <a:bodyPr/>
        <a:lstStyle/>
        <a:p>
          <a:endParaRPr lang="en-US" sz="1200"/>
        </a:p>
      </dgm:t>
    </dgm:pt>
    <dgm:pt modelId="{7FCE83D9-631B-4420-BBFC-CA0AFA59F747}">
      <dgm:prSet phldrT="[Text]" custT="1"/>
      <dgm:spPr/>
      <dgm:t>
        <a:bodyPr/>
        <a:lstStyle/>
        <a:p>
          <a:r>
            <a:rPr lang="en-GB" sz="1200"/>
            <a:t>Step *</a:t>
          </a:r>
        </a:p>
        <a:p>
          <a:r>
            <a:rPr lang="en-GB" sz="1200"/>
            <a:t>All Sectors</a:t>
          </a:r>
          <a:endParaRPr lang="en-US" sz="1200"/>
        </a:p>
      </dgm:t>
    </dgm:pt>
    <dgm:pt modelId="{C61EC981-13FA-4710-B079-D35692EEB764}" type="parTrans" cxnId="{E572418E-4340-4448-940D-253A2FA3B9B3}">
      <dgm:prSet/>
      <dgm:spPr/>
      <dgm:t>
        <a:bodyPr/>
        <a:lstStyle/>
        <a:p>
          <a:endParaRPr lang="en-US" sz="1200"/>
        </a:p>
      </dgm:t>
    </dgm:pt>
    <dgm:pt modelId="{1B48A0DE-4031-4D45-86A1-94CDAF68824A}" type="sibTrans" cxnId="{E572418E-4340-4448-940D-253A2FA3B9B3}">
      <dgm:prSet/>
      <dgm:spPr/>
      <dgm:t>
        <a:bodyPr/>
        <a:lstStyle/>
        <a:p>
          <a:endParaRPr lang="en-US" sz="1200"/>
        </a:p>
      </dgm:t>
    </dgm:pt>
    <dgm:pt modelId="{DB9FB862-4759-4D6A-84F3-01524B92723B}">
      <dgm:prSet phldrT="[Text]" custT="1"/>
      <dgm:spPr/>
      <dgm:t>
        <a:bodyPr/>
        <a:lstStyle/>
        <a:p>
          <a:r>
            <a:rPr lang="en-GB" sz="1200"/>
            <a:t>Create platform for coordination and regular update</a:t>
          </a:r>
          <a:endParaRPr lang="en-US" sz="1200"/>
        </a:p>
      </dgm:t>
    </dgm:pt>
    <dgm:pt modelId="{CD1EE44C-3116-420B-89E3-1D797CB25D34}" type="parTrans" cxnId="{70CAB4FC-3D17-49C2-8A7B-F387031FCDCA}">
      <dgm:prSet/>
      <dgm:spPr/>
      <dgm:t>
        <a:bodyPr/>
        <a:lstStyle/>
        <a:p>
          <a:endParaRPr lang="en-US" sz="1200"/>
        </a:p>
      </dgm:t>
    </dgm:pt>
    <dgm:pt modelId="{4BD4D4A5-043E-4ED5-A5CA-8D46DADC3150}" type="sibTrans" cxnId="{70CAB4FC-3D17-49C2-8A7B-F387031FCDCA}">
      <dgm:prSet/>
      <dgm:spPr/>
      <dgm:t>
        <a:bodyPr/>
        <a:lstStyle/>
        <a:p>
          <a:endParaRPr lang="en-US" sz="1200"/>
        </a:p>
      </dgm:t>
    </dgm:pt>
    <dgm:pt modelId="{50451020-5E1A-4778-9E8D-169182A36191}">
      <dgm:prSet phldrT="[Text]" custT="1"/>
      <dgm:spPr/>
      <dgm:t>
        <a:bodyPr/>
        <a:lstStyle/>
        <a:p>
          <a:r>
            <a:rPr lang="en-GB" sz="1200"/>
            <a:t>It will be important to be clear on the role of the sectors and ISWG within the framework</a:t>
          </a:r>
          <a:endParaRPr lang="en-US" sz="1200"/>
        </a:p>
      </dgm:t>
    </dgm:pt>
    <dgm:pt modelId="{7DFC3849-4A12-49FB-B614-8AFD597CCB9E}" type="parTrans" cxnId="{0F86DBDB-3C4F-4C84-981B-7F4CA2A8EAF3}">
      <dgm:prSet/>
      <dgm:spPr/>
      <dgm:t>
        <a:bodyPr/>
        <a:lstStyle/>
        <a:p>
          <a:endParaRPr lang="en-US" sz="1200"/>
        </a:p>
      </dgm:t>
    </dgm:pt>
    <dgm:pt modelId="{EEDE2474-4F18-4F59-8E58-6382D253E514}" type="sibTrans" cxnId="{0F86DBDB-3C4F-4C84-981B-7F4CA2A8EAF3}">
      <dgm:prSet/>
      <dgm:spPr/>
      <dgm:t>
        <a:bodyPr/>
        <a:lstStyle/>
        <a:p>
          <a:endParaRPr lang="en-US" sz="1200"/>
        </a:p>
      </dgm:t>
    </dgm:pt>
    <dgm:pt modelId="{8321AB85-EA8C-4958-B404-B4C118CB3C18}">
      <dgm:prSet phldrT="[Text]" custT="1"/>
      <dgm:spPr/>
      <dgm:t>
        <a:bodyPr/>
        <a:lstStyle/>
        <a:p>
          <a:r>
            <a:rPr lang="en-GB" sz="1200"/>
            <a:t>Explore options for join resource mobilization, through joint proposal writing and joint programming</a:t>
          </a:r>
          <a:endParaRPr lang="en-US" sz="1200"/>
        </a:p>
      </dgm:t>
    </dgm:pt>
    <dgm:pt modelId="{AA5F76CE-8FD4-4692-8BB1-EF84CF9D365E}" type="sibTrans" cxnId="{129AEA77-5D2A-49D4-956D-99009974B6C5}">
      <dgm:prSet/>
      <dgm:spPr/>
      <dgm:t>
        <a:bodyPr/>
        <a:lstStyle/>
        <a:p>
          <a:endParaRPr lang="en-US" sz="1200"/>
        </a:p>
      </dgm:t>
    </dgm:pt>
    <dgm:pt modelId="{24ABE8B3-7220-436D-9636-F7B4C0B99576}" type="parTrans" cxnId="{129AEA77-5D2A-49D4-956D-99009974B6C5}">
      <dgm:prSet/>
      <dgm:spPr/>
      <dgm:t>
        <a:bodyPr/>
        <a:lstStyle/>
        <a:p>
          <a:endParaRPr lang="en-US" sz="1200"/>
        </a:p>
      </dgm:t>
    </dgm:pt>
    <dgm:pt modelId="{0DC7A063-583D-4B0F-88B2-BD54F95D95AF}" type="pres">
      <dgm:prSet presAssocID="{00C18FBF-3FF5-4C16-97CF-AF03740D7AB6}" presName="list" presStyleCnt="0">
        <dgm:presLayoutVars>
          <dgm:dir/>
          <dgm:animLvl val="lvl"/>
        </dgm:presLayoutVars>
      </dgm:prSet>
      <dgm:spPr/>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9" custScaleX="136700" custScaleY="175714"/>
      <dgm:spPr/>
    </dgm:pt>
    <dgm:pt modelId="{187D4E8C-5C91-4D00-870C-2C45D4EA263C}" type="pres">
      <dgm:prSet presAssocID="{B4F1B46E-22B2-4721-950C-8704487586DC}" presName="firstChildTx" presStyleLbl="bgAccFollowNode1" presStyleIdx="0" presStyleCnt="9">
        <dgm:presLayoutVars>
          <dgm:bulletEnabled val="1"/>
        </dgm:presLayoutVars>
      </dgm:prSet>
      <dgm:spPr/>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9" custScaleX="133749" custScaleY="163628"/>
      <dgm:spPr/>
    </dgm:pt>
    <dgm:pt modelId="{4AE7D907-B6F4-4647-AB3F-ABE94C438AE8}" type="pres">
      <dgm:prSet presAssocID="{F9D46839-CD06-4669-AAE4-4D1E9AFEDA78}" presName="childTx" presStyleLbl="bgAccFollowNode1" presStyleIdx="1" presStyleCnt="9">
        <dgm:presLayoutVars>
          <dgm:bulletEnabled val="1"/>
        </dgm:presLayoutVars>
      </dgm:prSet>
      <dgm:spPr/>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9" custScaleX="133748" custScaleY="193824"/>
      <dgm:spPr/>
    </dgm:pt>
    <dgm:pt modelId="{D685DD23-B321-4B5E-842F-394CB33239FA}" type="pres">
      <dgm:prSet presAssocID="{7CB6360B-4022-4E96-922B-A12DE0E2A39F}" presName="childTx" presStyleLbl="bgAccFollowNode1" presStyleIdx="2" presStyleCnt="9">
        <dgm:presLayoutVars>
          <dgm:bulletEnabled val="1"/>
        </dgm:presLayoutVars>
      </dgm:prSet>
      <dgm:spPr/>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custLinFactNeighborX="-67522" custLinFactNeighborY="2751"/>
      <dgm:spPr/>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3" presStyleCnt="9" custScaleY="173591" custLinFactNeighborY="-2778"/>
      <dgm:spPr/>
    </dgm:pt>
    <dgm:pt modelId="{10C9E3CF-3A8F-4100-8ACD-91E2373197A2}" type="pres">
      <dgm:prSet presAssocID="{F2881FB1-6580-4F21-A283-BFAA6F91D5D2}" presName="firstChildTx" presStyleLbl="bgAccFollowNode1" presStyleIdx="3" presStyleCnt="9">
        <dgm:presLayoutVars>
          <dgm:bulletEnabled val="1"/>
        </dgm:presLayoutVars>
      </dgm:prSet>
      <dgm:spPr/>
    </dgm:pt>
    <dgm:pt modelId="{3055F178-D8CA-413A-99F2-20C8231C0651}" type="pres">
      <dgm:prSet presAssocID="{8321AB85-EA8C-4958-B404-B4C118CB3C18}" presName="comp" presStyleCnt="0"/>
      <dgm:spPr/>
    </dgm:pt>
    <dgm:pt modelId="{68509703-D239-4E1B-8CF0-EF08079E1226}" type="pres">
      <dgm:prSet presAssocID="{8321AB85-EA8C-4958-B404-B4C118CB3C18}" presName="child" presStyleLbl="bgAccFollowNode1" presStyleIdx="4" presStyleCnt="9" custScaleY="251276"/>
      <dgm:spPr/>
    </dgm:pt>
    <dgm:pt modelId="{E1767793-EDD5-4203-A612-8120A71CA906}" type="pres">
      <dgm:prSet presAssocID="{8321AB85-EA8C-4958-B404-B4C118CB3C18}" presName="childTx" presStyleLbl="bgAccFollowNode1" presStyleIdx="4" presStyleCnt="9">
        <dgm:presLayoutVars>
          <dgm:bulletEnabled val="1"/>
        </dgm:presLayoutVars>
      </dgm:prSet>
      <dgm:spPr/>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5" presStyleCnt="9" custScaleY="175714"/>
      <dgm:spPr/>
    </dgm:pt>
    <dgm:pt modelId="{F8977219-728E-448F-AE8B-46B14F4F17DE}" type="pres">
      <dgm:prSet presAssocID="{6352CA33-6755-44BE-808F-400DA4CF80A7}" presName="firstChildTx" presStyleLbl="bgAccFollowNode1" presStyleIdx="5" presStyleCnt="9">
        <dgm:presLayoutVars>
          <dgm:bulletEnabled val="1"/>
        </dgm:presLayoutVars>
      </dgm:prSet>
      <dgm:spPr/>
    </dgm:pt>
    <dgm:pt modelId="{46A8623B-DC64-4ED6-B73D-98FEAB030508}" type="pres">
      <dgm:prSet presAssocID="{3D5CDB25-F8FA-444B-8D4A-1D29D0CBA282}" presName="comp" presStyleCnt="0"/>
      <dgm:spPr/>
    </dgm:pt>
    <dgm:pt modelId="{5314AADB-0AD3-4BAE-9F15-B0FE4F44C802}" type="pres">
      <dgm:prSet presAssocID="{3D5CDB25-F8FA-444B-8D4A-1D29D0CBA282}" presName="child" presStyleLbl="bgAccFollowNode1" presStyleIdx="6" presStyleCnt="9" custScaleY="199467"/>
      <dgm:spPr/>
    </dgm:pt>
    <dgm:pt modelId="{96624143-7928-48E9-817F-BC4A07250C32}" type="pres">
      <dgm:prSet presAssocID="{3D5CDB25-F8FA-444B-8D4A-1D29D0CBA282}" presName="childTx" presStyleLbl="bgAccFollowNode1" presStyleIdx="6" presStyleCnt="9">
        <dgm:presLayoutVars>
          <dgm:bulletEnabled val="1"/>
        </dgm:presLayoutVars>
      </dgm:prSet>
      <dgm:spPr/>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7" presStyleCnt="9" custScaleY="175714"/>
      <dgm:spPr/>
    </dgm:pt>
    <dgm:pt modelId="{5B88A17E-EFF5-4A04-9CC9-D2131DA9ECCC}" type="pres">
      <dgm:prSet presAssocID="{7FCE83D9-631B-4420-BBFC-CA0AFA59F747}" presName="firstChildTx" presStyleLbl="bgAccFollowNode1" presStyleIdx="7" presStyleCnt="9">
        <dgm:presLayoutVars>
          <dgm:bulletEnabled val="1"/>
        </dgm:presLayoutVars>
      </dgm:prSet>
      <dgm:spPr/>
    </dgm:pt>
    <dgm:pt modelId="{F3C2D87B-A5E7-46E2-B3D3-58E6D9562663}" type="pres">
      <dgm:prSet presAssocID="{50451020-5E1A-4778-9E8D-169182A36191}" presName="comp" presStyleCnt="0"/>
      <dgm:spPr/>
    </dgm:pt>
    <dgm:pt modelId="{3086D0BF-AAD1-4310-88ED-4D81A687BD50}" type="pres">
      <dgm:prSet presAssocID="{50451020-5E1A-4778-9E8D-169182A36191}" presName="child" presStyleLbl="bgAccFollowNode1" presStyleIdx="8" presStyleCnt="9" custScaleY="197412"/>
      <dgm:spPr/>
    </dgm:pt>
    <dgm:pt modelId="{2B18CCD9-D6B1-4225-8D26-4BA691BB1837}" type="pres">
      <dgm:prSet presAssocID="{50451020-5E1A-4778-9E8D-169182A36191}" presName="childTx" presStyleLbl="bgAccFollowNode1" presStyleIdx="8" presStyleCnt="9">
        <dgm:presLayoutVars>
          <dgm:bulletEnabled val="1"/>
        </dgm:presLayoutVars>
      </dgm:prSet>
      <dgm:spPr/>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pt>
  </dgm:ptLst>
  <dgm:cxnLst>
    <dgm:cxn modelId="{91E5380B-556D-40F8-ABFD-10D81CAF19AA}" type="presOf" srcId="{7CB6360B-4022-4E96-922B-A12DE0E2A39F}" destId="{D685DD23-B321-4B5E-842F-394CB33239FA}" srcOrd="1" destOrd="0" presId="urn:microsoft.com/office/officeart/2005/8/layout/hList9"/>
    <dgm:cxn modelId="{20AF3F0D-FCCC-4AE8-8B10-DDA56D69A389}" type="presOf" srcId="{6352CA33-6755-44BE-808F-400DA4CF80A7}" destId="{89E6DA6E-7A23-44BD-8A99-378091FF741D}" srcOrd="0" destOrd="0" presId="urn:microsoft.com/office/officeart/2005/8/layout/hList9"/>
    <dgm:cxn modelId="{7F3B5912-CE3A-4F69-B6A0-82162798FA63}" type="presOf" srcId="{00C18FBF-3FF5-4C16-97CF-AF03740D7AB6}" destId="{0DC7A063-583D-4B0F-88B2-BD54F95D95AF}" srcOrd="0" destOrd="0" presId="urn:microsoft.com/office/officeart/2005/8/layout/hList9"/>
    <dgm:cxn modelId="{9740321C-35B3-4F5F-BD46-905CB7B8FAEB}" type="presOf" srcId="{9614A323-64B1-4077-A841-022051EC749A}" destId="{AD2806AC-6A03-4F05-9F4D-F72EA0E56FBF}" srcOrd="0" destOrd="0" presId="urn:microsoft.com/office/officeart/2005/8/layout/hList9"/>
    <dgm:cxn modelId="{70AA2139-FA57-4EAA-83C0-CFBB31F3B2CD}" type="presOf" srcId="{9D72CDD3-5859-43DB-BD75-0C3C30E3DE62}" destId="{187D4E8C-5C91-4D00-870C-2C45D4EA263C}" srcOrd="1" destOrd="0" presId="urn:microsoft.com/office/officeart/2005/8/layout/hList9"/>
    <dgm:cxn modelId="{EDF0B63A-DCA1-49A5-910A-B447CA5609B2}" type="presOf" srcId="{3D5CDB25-F8FA-444B-8D4A-1D29D0CBA282}" destId="{96624143-7928-48E9-817F-BC4A07250C32}" srcOrd="1" destOrd="0" presId="urn:microsoft.com/office/officeart/2005/8/layout/hList9"/>
    <dgm:cxn modelId="{FFE7CF3F-C427-4831-953F-615124811AB4}" type="presOf" srcId="{8321AB85-EA8C-4958-B404-B4C118CB3C18}" destId="{E1767793-EDD5-4203-A612-8120A71CA906}"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16E03549-76FD-4D73-932D-9C88E7D9FF05}" type="presOf" srcId="{DB9FB862-4759-4D6A-84F3-01524B92723B}" destId="{402C2C77-A32C-4D99-9940-12535E1181F2}" srcOrd="0" destOrd="0" presId="urn:microsoft.com/office/officeart/2005/8/layout/hList9"/>
    <dgm:cxn modelId="{B635AE6E-37F7-4F2E-8725-C1D81C11EBE6}" type="presOf" srcId="{8321AB85-EA8C-4958-B404-B4C118CB3C18}" destId="{68509703-D239-4E1B-8CF0-EF08079E1226}" srcOrd="0" destOrd="0" presId="urn:microsoft.com/office/officeart/2005/8/layout/hList9"/>
    <dgm:cxn modelId="{3F290A52-8A4A-4469-9AB4-D811A6E23C3C}" type="presOf" srcId="{F9D46839-CD06-4669-AAE4-4D1E9AFEDA78}" destId="{59179C9B-8BA4-4AC7-ACB1-A12DE00142E2}" srcOrd="0" destOrd="0" presId="urn:microsoft.com/office/officeart/2005/8/layout/hList9"/>
    <dgm:cxn modelId="{B2647B56-8947-4632-AB4A-42CBB9B48494}" type="presOf" srcId="{7FCE83D9-631B-4420-BBFC-CA0AFA59F747}" destId="{7453D9C8-CD6E-4AA4-8A19-7F6F667528F0}" srcOrd="0" destOrd="0" presId="urn:microsoft.com/office/officeart/2005/8/layout/hList9"/>
    <dgm:cxn modelId="{129AEA77-5D2A-49D4-956D-99009974B6C5}" srcId="{F2881FB1-6580-4F21-A283-BFAA6F91D5D2}" destId="{8321AB85-EA8C-4958-B404-B4C118CB3C18}" srcOrd="1" destOrd="0" parTransId="{24ABE8B3-7220-436D-9636-F7B4C0B99576}" sibTransId="{AA5F76CE-8FD4-4692-8BB1-EF84CF9D365E}"/>
    <dgm:cxn modelId="{FC7BD086-74EA-4D6C-9657-E916D355F209}" srcId="{6352CA33-6755-44BE-808F-400DA4CF80A7}" destId="{9614A323-64B1-4077-A841-022051EC749A}" srcOrd="0" destOrd="0" parTransId="{E5F6BCBD-B84E-4018-BE9E-BF57FF3B4B36}" sibTransId="{FEC2A79F-8857-403A-A738-E8CE75C965E2}"/>
    <dgm:cxn modelId="{E572418E-4340-4448-940D-253A2FA3B9B3}" srcId="{00C18FBF-3FF5-4C16-97CF-AF03740D7AB6}" destId="{7FCE83D9-631B-4420-BBFC-CA0AFA59F747}" srcOrd="3" destOrd="0" parTransId="{C61EC981-13FA-4710-B079-D35692EEB764}" sibTransId="{1B48A0DE-4031-4D45-86A1-94CDAF68824A}"/>
    <dgm:cxn modelId="{B736D792-8630-4423-BF25-ED6293A18ADD}" type="presOf" srcId="{9614A323-64B1-4077-A841-022051EC749A}" destId="{F8977219-728E-448F-AE8B-46B14F4F17DE}" srcOrd="1" destOrd="0" presId="urn:microsoft.com/office/officeart/2005/8/layout/hList9"/>
    <dgm:cxn modelId="{E8C48695-1E79-47A0-95D0-D1BC6A0AA835}" type="presOf" srcId="{29E78340-8EBE-415C-B973-78A91A054B9C}" destId="{F660F4B9-35DB-4256-A868-A35C6DCCF6B2}" srcOrd="0" destOrd="0" presId="urn:microsoft.com/office/officeart/2005/8/layout/hList9"/>
    <dgm:cxn modelId="{6C9D5899-99E2-4916-98F9-1660647928E3}" type="presOf" srcId="{DB9FB862-4759-4D6A-84F3-01524B92723B}" destId="{5B88A17E-EFF5-4A04-9CC9-D2131DA9ECCC}"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AD25A8A0-4628-40E2-8C9E-64E6AD4D4D91}" srcId="{B4F1B46E-22B2-4721-950C-8704487586DC}" destId="{F9D46839-CD06-4669-AAE4-4D1E9AFEDA78}" srcOrd="1" destOrd="0" parTransId="{B6B535D8-00AB-4FA1-AAEC-92498ABC6F4C}" sibTransId="{6497F199-DC2A-41F9-A449-D395E6BC4900}"/>
    <dgm:cxn modelId="{3EF668B1-7B6A-40A1-9E64-0829B2EF0539}" type="presOf" srcId="{F9D46839-CD06-4669-AAE4-4D1E9AFEDA78}" destId="{4AE7D907-B6F4-4647-AB3F-ABE94C438AE8}"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CD5EFFB3-C9FD-4DAC-8D97-0C2FB02B380B}" srcId="{B4F1B46E-22B2-4721-950C-8704487586DC}" destId="{7CB6360B-4022-4E96-922B-A12DE0E2A39F}" srcOrd="2" destOrd="0" parTransId="{44B2858F-607B-47DF-B44B-EA7D73FDC9F2}" sibTransId="{B35ED9D1-2A17-4034-8D08-4945CA54F6C9}"/>
    <dgm:cxn modelId="{70E22FBE-4510-487A-BD3F-D791559A8263}" type="presOf" srcId="{3D5CDB25-F8FA-444B-8D4A-1D29D0CBA282}" destId="{5314AADB-0AD3-4BAE-9F15-B0FE4F44C802}" srcOrd="0" destOrd="0" presId="urn:microsoft.com/office/officeart/2005/8/layout/hList9"/>
    <dgm:cxn modelId="{2DF4FDC6-9998-45E2-B49B-7BDDAE43878E}" type="presOf" srcId="{B4F1B46E-22B2-4721-950C-8704487586DC}" destId="{FC7ED273-8CFD-43C2-9C05-44FADF3E0637}" srcOrd="0" destOrd="0" presId="urn:microsoft.com/office/officeart/2005/8/layout/hList9"/>
    <dgm:cxn modelId="{77F620CE-FC2D-42CF-890C-6A28A43BA06E}" type="presOf" srcId="{F2881FB1-6580-4F21-A283-BFAA6F91D5D2}" destId="{FD776C1E-557E-4553-9447-49B69EEC7907}" srcOrd="0" destOrd="0" presId="urn:microsoft.com/office/officeart/2005/8/layout/hList9"/>
    <dgm:cxn modelId="{AACC54D1-0243-46E9-9624-A663799E8A06}" type="presOf" srcId="{9D72CDD3-5859-43DB-BD75-0C3C30E3DE62}" destId="{6B08AC4B-4CEC-41E5-AE19-47A4E2720563}" srcOrd="0" destOrd="0" presId="urn:microsoft.com/office/officeart/2005/8/layout/hList9"/>
    <dgm:cxn modelId="{A60A62D3-AF5A-4B56-897A-DF13DDBE36A2}" type="presOf" srcId="{29E78340-8EBE-415C-B973-78A91A054B9C}" destId="{10C9E3CF-3A8F-4100-8ACD-91E2373197A2}" srcOrd="1" destOrd="0" presId="urn:microsoft.com/office/officeart/2005/8/layout/hList9"/>
    <dgm:cxn modelId="{311348D8-FDE3-4C22-99F5-3B98C5F51F0D}" srcId="{F2881FB1-6580-4F21-A283-BFAA6F91D5D2}" destId="{29E78340-8EBE-415C-B973-78A91A054B9C}" srcOrd="0" destOrd="0" parTransId="{FF4E5F97-6974-4E39-A85D-DCB2E100798E}" sibTransId="{B4B9A51E-FA34-465E-B5B4-81CD76EB3FC2}"/>
    <dgm:cxn modelId="{0F86DBDB-3C4F-4C84-981B-7F4CA2A8EAF3}" srcId="{7FCE83D9-631B-4420-BBFC-CA0AFA59F747}" destId="{50451020-5E1A-4778-9E8D-169182A36191}" srcOrd="1" destOrd="0" parTransId="{7DFC3849-4A12-49FB-B614-8AFD597CCB9E}" sibTransId="{EEDE2474-4F18-4F59-8E58-6382D253E514}"/>
    <dgm:cxn modelId="{82BAE5DD-3A79-4870-9019-1254385E0650}" srcId="{00C18FBF-3FF5-4C16-97CF-AF03740D7AB6}" destId="{6352CA33-6755-44BE-808F-400DA4CF80A7}" srcOrd="2" destOrd="0" parTransId="{AEB59203-63BA-4A96-BADC-40BAEBD9AA40}" sibTransId="{AAB4CF73-4B9B-4AA0-9074-16C2D2AE00A1}"/>
    <dgm:cxn modelId="{2E3C97E6-67D4-4948-B47A-1115C2B2979F}" srcId="{6352CA33-6755-44BE-808F-400DA4CF80A7}" destId="{3D5CDB25-F8FA-444B-8D4A-1D29D0CBA282}" srcOrd="1" destOrd="0" parTransId="{4C229933-AC16-44B7-98EC-4C0F07FABCB0}" sibTransId="{189DA4C5-2A22-4C71-A806-7B4AB57767CC}"/>
    <dgm:cxn modelId="{114529EA-CDEE-4574-B59D-8F35E4FE7A75}" type="presOf" srcId="{50451020-5E1A-4778-9E8D-169182A36191}" destId="{3086D0BF-AAD1-4310-88ED-4D81A687BD50}" srcOrd="0" destOrd="0" presId="urn:microsoft.com/office/officeart/2005/8/layout/hList9"/>
    <dgm:cxn modelId="{92B5CCEF-1CDF-4025-ACF6-0780E13B9A00}" type="presOf" srcId="{7CB6360B-4022-4E96-922B-A12DE0E2A39F}" destId="{1877502C-A892-4DC0-ADA6-FA065097BB90}" srcOrd="0" destOrd="0" presId="urn:microsoft.com/office/officeart/2005/8/layout/hList9"/>
    <dgm:cxn modelId="{4CCFFDF9-D8E9-43FF-9A5C-0D554AC5AAB1}" type="presOf" srcId="{50451020-5E1A-4778-9E8D-169182A36191}" destId="{2B18CCD9-D6B1-4225-8D26-4BA691BB1837}" srcOrd="1" destOrd="0" presId="urn:microsoft.com/office/officeart/2005/8/layout/hList9"/>
    <dgm:cxn modelId="{70CAB4FC-3D17-49C2-8A7B-F387031FCDCA}" srcId="{7FCE83D9-631B-4420-BBFC-CA0AFA59F747}" destId="{DB9FB862-4759-4D6A-84F3-01524B92723B}" srcOrd="0" destOrd="0" parTransId="{CD1EE44C-3116-420B-89E3-1D797CB25D34}" sibTransId="{4BD4D4A5-043E-4ED5-A5CA-8D46DADC3150}"/>
    <dgm:cxn modelId="{E1D1E23B-EC87-45CC-9E87-38B27A23764D}" type="presParOf" srcId="{0DC7A063-583D-4B0F-88B2-BD54F95D95AF}" destId="{3B23570A-ECC9-4DF8-BCB4-0465C69CBB88}" srcOrd="0" destOrd="0" presId="urn:microsoft.com/office/officeart/2005/8/layout/hList9"/>
    <dgm:cxn modelId="{82537023-5CD7-4BB7-84CF-DE8196338CF2}" type="presParOf" srcId="{0DC7A063-583D-4B0F-88B2-BD54F95D95AF}" destId="{FC66A233-6BBA-46AF-B2F6-28E379B158E2}" srcOrd="1" destOrd="0" presId="urn:microsoft.com/office/officeart/2005/8/layout/hList9"/>
    <dgm:cxn modelId="{5DFED7C8-2E54-4441-B032-3A4788B2A8D3}" type="presParOf" srcId="{FC66A233-6BBA-46AF-B2F6-28E379B158E2}" destId="{46739A04-1AA3-49C6-8EA7-EB1DE975B900}" srcOrd="0" destOrd="0" presId="urn:microsoft.com/office/officeart/2005/8/layout/hList9"/>
    <dgm:cxn modelId="{59D81910-4316-4EAE-9A67-0B3EDF027306}" type="presParOf" srcId="{FC66A233-6BBA-46AF-B2F6-28E379B158E2}" destId="{535C6EC9-8098-42C5-8527-E62FF045E4EB}" srcOrd="1" destOrd="0" presId="urn:microsoft.com/office/officeart/2005/8/layout/hList9"/>
    <dgm:cxn modelId="{C4FBC461-0B5D-4B7E-9CAF-A88B1223F18A}" type="presParOf" srcId="{535C6EC9-8098-42C5-8527-E62FF045E4EB}" destId="{6B08AC4B-4CEC-41E5-AE19-47A4E2720563}" srcOrd="0" destOrd="0" presId="urn:microsoft.com/office/officeart/2005/8/layout/hList9"/>
    <dgm:cxn modelId="{16A1B336-CE68-4171-8D18-284543992BEA}" type="presParOf" srcId="{535C6EC9-8098-42C5-8527-E62FF045E4EB}" destId="{187D4E8C-5C91-4D00-870C-2C45D4EA263C}" srcOrd="1" destOrd="0" presId="urn:microsoft.com/office/officeart/2005/8/layout/hList9"/>
    <dgm:cxn modelId="{7A41C261-6E27-4943-9CD0-4E08EB7E56A7}" type="presParOf" srcId="{FC66A233-6BBA-46AF-B2F6-28E379B158E2}" destId="{ADF61BBD-28F4-4815-BC7F-82CF00464E8B}" srcOrd="2" destOrd="0" presId="urn:microsoft.com/office/officeart/2005/8/layout/hList9"/>
    <dgm:cxn modelId="{03CD72CE-2160-4837-B2C9-B73CABBC437B}" type="presParOf" srcId="{ADF61BBD-28F4-4815-BC7F-82CF00464E8B}" destId="{59179C9B-8BA4-4AC7-ACB1-A12DE00142E2}" srcOrd="0" destOrd="0" presId="urn:microsoft.com/office/officeart/2005/8/layout/hList9"/>
    <dgm:cxn modelId="{F9662DB2-653F-4128-AA82-4C07C6F00722}" type="presParOf" srcId="{ADF61BBD-28F4-4815-BC7F-82CF00464E8B}" destId="{4AE7D907-B6F4-4647-AB3F-ABE94C438AE8}" srcOrd="1" destOrd="0" presId="urn:microsoft.com/office/officeart/2005/8/layout/hList9"/>
    <dgm:cxn modelId="{03977053-B57D-4C39-B7C2-51CB96F9B4FC}" type="presParOf" srcId="{FC66A233-6BBA-46AF-B2F6-28E379B158E2}" destId="{E50A9A83-9985-4184-A476-E3402BD8E76E}" srcOrd="3" destOrd="0" presId="urn:microsoft.com/office/officeart/2005/8/layout/hList9"/>
    <dgm:cxn modelId="{8AFFD233-399B-4D57-9BB6-80A351FA6A3B}" type="presParOf" srcId="{E50A9A83-9985-4184-A476-E3402BD8E76E}" destId="{1877502C-A892-4DC0-ADA6-FA065097BB90}" srcOrd="0" destOrd="0" presId="urn:microsoft.com/office/officeart/2005/8/layout/hList9"/>
    <dgm:cxn modelId="{9909963A-5660-453F-8E99-8BCC82487A65}" type="presParOf" srcId="{E50A9A83-9985-4184-A476-E3402BD8E76E}" destId="{D685DD23-B321-4B5E-842F-394CB33239FA}" srcOrd="1" destOrd="0" presId="urn:microsoft.com/office/officeart/2005/8/layout/hList9"/>
    <dgm:cxn modelId="{DEF99A7A-98F1-424D-AC92-7C6B69A0E544}" type="presParOf" srcId="{0DC7A063-583D-4B0F-88B2-BD54F95D95AF}" destId="{3845DB9A-BEF3-4D5D-B9C7-5FC0456401AC}" srcOrd="2" destOrd="0" presId="urn:microsoft.com/office/officeart/2005/8/layout/hList9"/>
    <dgm:cxn modelId="{ACD8FD0D-39C9-49DB-B77E-B03522FDF5FC}" type="presParOf" srcId="{0DC7A063-583D-4B0F-88B2-BD54F95D95AF}" destId="{FC7ED273-8CFD-43C2-9C05-44FADF3E0637}" srcOrd="3" destOrd="0" presId="urn:microsoft.com/office/officeart/2005/8/layout/hList9"/>
    <dgm:cxn modelId="{2C72EC61-81F4-4DCD-A533-255CBC66AE34}" type="presParOf" srcId="{0DC7A063-583D-4B0F-88B2-BD54F95D95AF}" destId="{13C564B0-C27E-4ABA-AFDA-59E145B256BA}" srcOrd="4" destOrd="0" presId="urn:microsoft.com/office/officeart/2005/8/layout/hList9"/>
    <dgm:cxn modelId="{775600F8-FCFE-4862-8108-85F84EA9DEE2}" type="presParOf" srcId="{0DC7A063-583D-4B0F-88B2-BD54F95D95AF}" destId="{6300E233-87DF-4270-9808-160BFEB8A5BE}" srcOrd="5" destOrd="0" presId="urn:microsoft.com/office/officeart/2005/8/layout/hList9"/>
    <dgm:cxn modelId="{AE3B7A69-67E7-41D2-BC1A-3586A3CC259D}" type="presParOf" srcId="{0DC7A063-583D-4B0F-88B2-BD54F95D95AF}" destId="{6E53DEF7-499E-42EE-802D-59B2F8915392}" srcOrd="6" destOrd="0" presId="urn:microsoft.com/office/officeart/2005/8/layout/hList9"/>
    <dgm:cxn modelId="{76A9B804-07B5-4060-AA61-249A1765ECB9}" type="presParOf" srcId="{6E53DEF7-499E-42EE-802D-59B2F8915392}" destId="{E08C30D1-35EA-4D05-9731-5D01E3FCBD09}" srcOrd="0" destOrd="0" presId="urn:microsoft.com/office/officeart/2005/8/layout/hList9"/>
    <dgm:cxn modelId="{6162898E-21FD-497B-BFEE-B78CF45F7D9A}" type="presParOf" srcId="{6E53DEF7-499E-42EE-802D-59B2F8915392}" destId="{2F3BD88A-9166-4A26-B941-B9BAEE1A11D5}" srcOrd="1" destOrd="0" presId="urn:microsoft.com/office/officeart/2005/8/layout/hList9"/>
    <dgm:cxn modelId="{71D4EFDE-15BC-4327-9242-5F72F9DAFAD4}" type="presParOf" srcId="{2F3BD88A-9166-4A26-B941-B9BAEE1A11D5}" destId="{F660F4B9-35DB-4256-A868-A35C6DCCF6B2}" srcOrd="0" destOrd="0" presId="urn:microsoft.com/office/officeart/2005/8/layout/hList9"/>
    <dgm:cxn modelId="{9B414BA4-2018-40DF-8E7D-AD7E78EF0217}" type="presParOf" srcId="{2F3BD88A-9166-4A26-B941-B9BAEE1A11D5}" destId="{10C9E3CF-3A8F-4100-8ACD-91E2373197A2}" srcOrd="1" destOrd="0" presId="urn:microsoft.com/office/officeart/2005/8/layout/hList9"/>
    <dgm:cxn modelId="{32E6E4AD-0BFD-4285-AC4A-131E4A0904F2}" type="presParOf" srcId="{6E53DEF7-499E-42EE-802D-59B2F8915392}" destId="{3055F178-D8CA-413A-99F2-20C8231C0651}" srcOrd="2" destOrd="0" presId="urn:microsoft.com/office/officeart/2005/8/layout/hList9"/>
    <dgm:cxn modelId="{A1DB4BC0-DADA-4058-A3BB-D04BE7DF689A}" type="presParOf" srcId="{3055F178-D8CA-413A-99F2-20C8231C0651}" destId="{68509703-D239-4E1B-8CF0-EF08079E1226}" srcOrd="0" destOrd="0" presId="urn:microsoft.com/office/officeart/2005/8/layout/hList9"/>
    <dgm:cxn modelId="{5B5F83FC-F721-4241-90AB-7117B39AABD5}" type="presParOf" srcId="{3055F178-D8CA-413A-99F2-20C8231C0651}" destId="{E1767793-EDD5-4203-A612-8120A71CA906}" srcOrd="1" destOrd="0" presId="urn:microsoft.com/office/officeart/2005/8/layout/hList9"/>
    <dgm:cxn modelId="{D8406746-50BE-425E-A523-9ED524500743}" type="presParOf" srcId="{0DC7A063-583D-4B0F-88B2-BD54F95D95AF}" destId="{69136330-53DB-4978-A56B-160862279381}" srcOrd="7" destOrd="0" presId="urn:microsoft.com/office/officeart/2005/8/layout/hList9"/>
    <dgm:cxn modelId="{A91BC494-75AC-4CCA-8CC1-7E9884C2F3AD}" type="presParOf" srcId="{0DC7A063-583D-4B0F-88B2-BD54F95D95AF}" destId="{FD776C1E-557E-4553-9447-49B69EEC7907}" srcOrd="8" destOrd="0" presId="urn:microsoft.com/office/officeart/2005/8/layout/hList9"/>
    <dgm:cxn modelId="{487F9920-08DF-4AC5-BA64-D35F42602B66}" type="presParOf" srcId="{0DC7A063-583D-4B0F-88B2-BD54F95D95AF}" destId="{FC2522F1-14BB-4B37-B60E-2E8A7E8A6C30}" srcOrd="9" destOrd="0" presId="urn:microsoft.com/office/officeart/2005/8/layout/hList9"/>
    <dgm:cxn modelId="{DC194D92-7E98-42DD-A8CA-BCD1EDD2C95D}" type="presParOf" srcId="{0DC7A063-583D-4B0F-88B2-BD54F95D95AF}" destId="{2C2F6211-85A7-47FE-9239-DE94DF41A263}" srcOrd="10" destOrd="0" presId="urn:microsoft.com/office/officeart/2005/8/layout/hList9"/>
    <dgm:cxn modelId="{575F4FD6-9E0F-4F5E-88EE-9B265B6FD4F4}" type="presParOf" srcId="{0DC7A063-583D-4B0F-88B2-BD54F95D95AF}" destId="{7B0C2EAE-70CB-4160-863D-210C3C66D5FD}" srcOrd="11" destOrd="0" presId="urn:microsoft.com/office/officeart/2005/8/layout/hList9"/>
    <dgm:cxn modelId="{8AE96C49-A416-4FC7-84EE-2BDAF35C57FF}" type="presParOf" srcId="{7B0C2EAE-70CB-4160-863D-210C3C66D5FD}" destId="{5AF3752E-55A6-443C-AD35-C49DF50A4566}" srcOrd="0" destOrd="0" presId="urn:microsoft.com/office/officeart/2005/8/layout/hList9"/>
    <dgm:cxn modelId="{235B263C-399E-4245-95BD-2AA1F19D4AB4}" type="presParOf" srcId="{7B0C2EAE-70CB-4160-863D-210C3C66D5FD}" destId="{53567A66-F0E9-4EF8-ADA9-764BA36AA6A9}" srcOrd="1" destOrd="0" presId="urn:microsoft.com/office/officeart/2005/8/layout/hList9"/>
    <dgm:cxn modelId="{265DA8D6-D429-4956-8CB8-10EE7EF20F0C}" type="presParOf" srcId="{53567A66-F0E9-4EF8-ADA9-764BA36AA6A9}" destId="{AD2806AC-6A03-4F05-9F4D-F72EA0E56FBF}" srcOrd="0" destOrd="0" presId="urn:microsoft.com/office/officeart/2005/8/layout/hList9"/>
    <dgm:cxn modelId="{35A8C2CA-EB30-45FD-8152-A7470BE42B4C}" type="presParOf" srcId="{53567A66-F0E9-4EF8-ADA9-764BA36AA6A9}" destId="{F8977219-728E-448F-AE8B-46B14F4F17DE}" srcOrd="1" destOrd="0" presId="urn:microsoft.com/office/officeart/2005/8/layout/hList9"/>
    <dgm:cxn modelId="{6ACEADBE-023B-4505-93FF-04069F754490}" type="presParOf" srcId="{7B0C2EAE-70CB-4160-863D-210C3C66D5FD}" destId="{46A8623B-DC64-4ED6-B73D-98FEAB030508}" srcOrd="2" destOrd="0" presId="urn:microsoft.com/office/officeart/2005/8/layout/hList9"/>
    <dgm:cxn modelId="{AD010A9C-D63C-4BD8-BA56-A4D20026F974}" type="presParOf" srcId="{46A8623B-DC64-4ED6-B73D-98FEAB030508}" destId="{5314AADB-0AD3-4BAE-9F15-B0FE4F44C802}" srcOrd="0" destOrd="0" presId="urn:microsoft.com/office/officeart/2005/8/layout/hList9"/>
    <dgm:cxn modelId="{10F973FE-8000-468C-900B-4ED99BE40E65}" type="presParOf" srcId="{46A8623B-DC64-4ED6-B73D-98FEAB030508}" destId="{96624143-7928-48E9-817F-BC4A07250C32}" srcOrd="1" destOrd="0" presId="urn:microsoft.com/office/officeart/2005/8/layout/hList9"/>
    <dgm:cxn modelId="{EF3F399A-E096-436A-AD74-CF747D62B02A}" type="presParOf" srcId="{0DC7A063-583D-4B0F-88B2-BD54F95D95AF}" destId="{FBCC4E74-37C0-494F-ABC0-7D18132E1437}" srcOrd="12" destOrd="0" presId="urn:microsoft.com/office/officeart/2005/8/layout/hList9"/>
    <dgm:cxn modelId="{5EA17F20-F6C6-4B5A-AFEB-38BD8F975065}" type="presParOf" srcId="{0DC7A063-583D-4B0F-88B2-BD54F95D95AF}" destId="{89E6DA6E-7A23-44BD-8A99-378091FF741D}" srcOrd="13" destOrd="0" presId="urn:microsoft.com/office/officeart/2005/8/layout/hList9"/>
    <dgm:cxn modelId="{463280A8-1DBA-4FE7-B5B2-8151A298EB35}" type="presParOf" srcId="{0DC7A063-583D-4B0F-88B2-BD54F95D95AF}" destId="{E966790E-26B5-4EB8-981F-1094BF4B7611}" srcOrd="14" destOrd="0" presId="urn:microsoft.com/office/officeart/2005/8/layout/hList9"/>
    <dgm:cxn modelId="{A4221FEF-656B-43DD-8382-199EAB5F1E7B}" type="presParOf" srcId="{0DC7A063-583D-4B0F-88B2-BD54F95D95AF}" destId="{229B7655-E1F4-4CF5-84B8-30F0491D32B5}" srcOrd="15" destOrd="0" presId="urn:microsoft.com/office/officeart/2005/8/layout/hList9"/>
    <dgm:cxn modelId="{48FA6F14-4694-4C77-8D75-48D3A22A3540}" type="presParOf" srcId="{0DC7A063-583D-4B0F-88B2-BD54F95D95AF}" destId="{F85FFCDF-8E5F-492B-B22D-55A08EACE783}" srcOrd="16" destOrd="0" presId="urn:microsoft.com/office/officeart/2005/8/layout/hList9"/>
    <dgm:cxn modelId="{3995A447-6B53-4DFA-8494-06C3A1F8D7F7}" type="presParOf" srcId="{F85FFCDF-8E5F-492B-B22D-55A08EACE783}" destId="{600B3FB2-1315-4A84-8613-B445666BC7D2}" srcOrd="0" destOrd="0" presId="urn:microsoft.com/office/officeart/2005/8/layout/hList9"/>
    <dgm:cxn modelId="{C652D75D-BE73-43BB-9138-B232AAF272A1}" type="presParOf" srcId="{F85FFCDF-8E5F-492B-B22D-55A08EACE783}" destId="{E47C73E9-FBEE-4370-9B3F-E04EB7C4023A}" srcOrd="1" destOrd="0" presId="urn:microsoft.com/office/officeart/2005/8/layout/hList9"/>
    <dgm:cxn modelId="{5F19BD3C-10AC-4F51-A8FD-00351A52371B}" type="presParOf" srcId="{E47C73E9-FBEE-4370-9B3F-E04EB7C4023A}" destId="{402C2C77-A32C-4D99-9940-12535E1181F2}" srcOrd="0" destOrd="0" presId="urn:microsoft.com/office/officeart/2005/8/layout/hList9"/>
    <dgm:cxn modelId="{1D14EEBA-2351-4066-8BB7-C42885F1D780}" type="presParOf" srcId="{E47C73E9-FBEE-4370-9B3F-E04EB7C4023A}" destId="{5B88A17E-EFF5-4A04-9CC9-D2131DA9ECCC}" srcOrd="1" destOrd="0" presId="urn:microsoft.com/office/officeart/2005/8/layout/hList9"/>
    <dgm:cxn modelId="{D230C2D8-6446-403F-971D-BA59F9482A7E}" type="presParOf" srcId="{F85FFCDF-8E5F-492B-B22D-55A08EACE783}" destId="{F3C2D87B-A5E7-46E2-B3D3-58E6D9562663}" srcOrd="2" destOrd="0" presId="urn:microsoft.com/office/officeart/2005/8/layout/hList9"/>
    <dgm:cxn modelId="{71EFAC4F-7BC1-470A-9459-DE14D03A3B20}" type="presParOf" srcId="{F3C2D87B-A5E7-46E2-B3D3-58E6D9562663}" destId="{3086D0BF-AAD1-4310-88ED-4D81A687BD50}" srcOrd="0" destOrd="0" presId="urn:microsoft.com/office/officeart/2005/8/layout/hList9"/>
    <dgm:cxn modelId="{6035C1AD-47FA-47BC-9D78-974272EBB1D2}" type="presParOf" srcId="{F3C2D87B-A5E7-46E2-B3D3-58E6D9562663}" destId="{2B18CCD9-D6B1-4225-8D26-4BA691BB1837}" srcOrd="1" destOrd="0" presId="urn:microsoft.com/office/officeart/2005/8/layout/hList9"/>
    <dgm:cxn modelId="{ADA815FB-429E-4ABD-97FC-4AEA97B4630C}" type="presParOf" srcId="{0DC7A063-583D-4B0F-88B2-BD54F95D95AF}" destId="{9051EF7D-7D6C-4B43-A6C4-239F9933C94D}" srcOrd="17" destOrd="0" presId="urn:microsoft.com/office/officeart/2005/8/layout/hList9"/>
    <dgm:cxn modelId="{7961C21C-3FE8-4B71-95E5-AB5835F91CC1}" type="presParOf" srcId="{0DC7A063-583D-4B0F-88B2-BD54F95D95AF}" destId="{7453D9C8-CD6E-4AA4-8A19-7F6F667528F0}" srcOrd="18"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3B9EE9A-AC7B-4147-B5A0-8F33C5F0780B}"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FC536D9-8D96-43D5-B35E-D21B80F5C075}">
      <dgm:prSet/>
      <dgm:spPr/>
      <dgm:t>
        <a:bodyPr/>
        <a:lstStyle/>
        <a:p>
          <a:r>
            <a:rPr lang="en-US"/>
            <a:t>ICNWG action plan</a:t>
          </a:r>
        </a:p>
      </dgm:t>
    </dgm:pt>
    <dgm:pt modelId="{83079609-B8FE-4105-BABA-A1E346E72783}" type="parTrans" cxnId="{BEF7115F-3997-4FB5-AC66-757C7E151881}">
      <dgm:prSet/>
      <dgm:spPr/>
      <dgm:t>
        <a:bodyPr/>
        <a:lstStyle/>
        <a:p>
          <a:endParaRPr lang="en-US"/>
        </a:p>
      </dgm:t>
    </dgm:pt>
    <dgm:pt modelId="{78F3A166-DF21-422D-9446-A0E20680A2AB}" type="sibTrans" cxnId="{BEF7115F-3997-4FB5-AC66-757C7E151881}">
      <dgm:prSet/>
      <dgm:spPr/>
      <dgm:t>
        <a:bodyPr/>
        <a:lstStyle/>
        <a:p>
          <a:endParaRPr lang="en-US"/>
        </a:p>
      </dgm:t>
    </dgm:pt>
    <dgm:pt modelId="{B5293488-1E7A-4FEC-B009-76A663B30A68}">
      <dgm:prSet/>
      <dgm:spPr/>
      <dgm:t>
        <a:bodyPr/>
        <a:lstStyle/>
        <a:p>
          <a:r>
            <a:rPr lang="en-US">
              <a:latin typeface="Calibri"/>
            </a:rPr>
            <a:t>Integrated</a:t>
          </a:r>
          <a:r>
            <a:rPr lang="en-US"/>
            <a:t> Training Package for nutrition outcomes.</a:t>
          </a:r>
        </a:p>
      </dgm:t>
    </dgm:pt>
    <dgm:pt modelId="{1FDD8369-C399-4F40-936F-5040CE057381}" type="parTrans" cxnId="{0B4B3827-BD99-4511-854C-313033FA7611}">
      <dgm:prSet/>
      <dgm:spPr/>
      <dgm:t>
        <a:bodyPr/>
        <a:lstStyle/>
        <a:p>
          <a:endParaRPr lang="en-US"/>
        </a:p>
      </dgm:t>
    </dgm:pt>
    <dgm:pt modelId="{66123CCD-8758-4A60-8757-E9DB25BAE821}" type="sibTrans" cxnId="{0B4B3827-BD99-4511-854C-313033FA7611}">
      <dgm:prSet/>
      <dgm:spPr/>
      <dgm:t>
        <a:bodyPr/>
        <a:lstStyle/>
        <a:p>
          <a:endParaRPr lang="en-US"/>
        </a:p>
      </dgm:t>
    </dgm:pt>
    <dgm:pt modelId="{5ED08C0F-65BD-4F7C-9BE0-0F876E2FB00B}">
      <dgm:prSet/>
      <dgm:spPr/>
      <dgm:t>
        <a:bodyPr/>
        <a:lstStyle/>
        <a:p>
          <a:r>
            <a:rPr lang="en-US"/>
            <a:t>GFSC, </a:t>
          </a:r>
          <a:r>
            <a:rPr lang="en-US" err="1"/>
            <a:t>gWASH</a:t>
          </a:r>
          <a:r>
            <a:rPr lang="en-US"/>
            <a:t>, GHC &amp; GNC working group</a:t>
          </a:r>
        </a:p>
      </dgm:t>
    </dgm:pt>
    <dgm:pt modelId="{1BECBAD7-F643-4FD5-ACE5-CA1FCE0F914E}" type="parTrans" cxnId="{E577D986-3FE5-4575-B4AC-B9820CB5C364}">
      <dgm:prSet/>
      <dgm:spPr/>
      <dgm:t>
        <a:bodyPr/>
        <a:lstStyle/>
        <a:p>
          <a:endParaRPr lang="en-US"/>
        </a:p>
      </dgm:t>
    </dgm:pt>
    <dgm:pt modelId="{7C0B8AD1-A4D5-493D-9CFE-00A5E7833A09}" type="sibTrans" cxnId="{E577D986-3FE5-4575-B4AC-B9820CB5C364}">
      <dgm:prSet/>
      <dgm:spPr/>
      <dgm:t>
        <a:bodyPr/>
        <a:lstStyle/>
        <a:p>
          <a:endParaRPr lang="en-US"/>
        </a:p>
      </dgm:t>
    </dgm:pt>
    <dgm:pt modelId="{F9C4D3FB-65F0-4635-9A3B-3A102CFF8B7C}">
      <dgm:prSet/>
      <dgm:spPr/>
      <dgm:t>
        <a:bodyPr/>
        <a:lstStyle/>
        <a:p>
          <a:r>
            <a:rPr lang="en-US"/>
            <a:t>Case studies</a:t>
          </a:r>
        </a:p>
      </dgm:t>
    </dgm:pt>
    <dgm:pt modelId="{151366DB-C3C3-427B-80A6-9CC949C23399}" type="parTrans" cxnId="{409CC42F-EEC3-44F6-8252-88012216B124}">
      <dgm:prSet/>
      <dgm:spPr/>
      <dgm:t>
        <a:bodyPr/>
        <a:lstStyle/>
        <a:p>
          <a:endParaRPr lang="en-US"/>
        </a:p>
      </dgm:t>
    </dgm:pt>
    <dgm:pt modelId="{334BF1F9-AA16-4FC8-82CF-C3BE1327D38A}" type="sibTrans" cxnId="{409CC42F-EEC3-44F6-8252-88012216B124}">
      <dgm:prSet/>
      <dgm:spPr/>
      <dgm:t>
        <a:bodyPr/>
        <a:lstStyle/>
        <a:p>
          <a:endParaRPr lang="en-US"/>
        </a:p>
      </dgm:t>
    </dgm:pt>
    <dgm:pt modelId="{E5E9427B-FA41-444C-9527-1CBD4A82032D}">
      <dgm:prSet/>
      <dgm:spPr/>
      <dgm:t>
        <a:bodyPr/>
        <a:lstStyle/>
        <a:p>
          <a:r>
            <a:rPr lang="en-US"/>
            <a:t>GNC </a:t>
          </a:r>
          <a:r>
            <a:rPr lang="en-US">
              <a:latin typeface="Calibri"/>
            </a:rPr>
            <a:t>Helpdesks</a:t>
          </a:r>
          <a:endParaRPr lang="en-US"/>
        </a:p>
      </dgm:t>
    </dgm:pt>
    <dgm:pt modelId="{6EE1ECB3-1266-4D9C-9EEB-A69CD71C7DAC}" type="parTrans" cxnId="{F16D96E8-A789-45AD-9469-42B24D563642}">
      <dgm:prSet/>
      <dgm:spPr/>
      <dgm:t>
        <a:bodyPr/>
        <a:lstStyle/>
        <a:p>
          <a:endParaRPr lang="en-US"/>
        </a:p>
      </dgm:t>
    </dgm:pt>
    <dgm:pt modelId="{203950BE-5A06-42C4-9593-2216786049A4}" type="sibTrans" cxnId="{F16D96E8-A789-45AD-9469-42B24D563642}">
      <dgm:prSet/>
      <dgm:spPr/>
      <dgm:t>
        <a:bodyPr/>
        <a:lstStyle/>
        <a:p>
          <a:endParaRPr lang="en-US"/>
        </a:p>
      </dgm:t>
    </dgm:pt>
    <dgm:pt modelId="{08B6888D-22F8-4C5D-B6B2-926D27980D4D}">
      <dgm:prSet/>
      <dgm:spPr/>
      <dgm:t>
        <a:bodyPr/>
        <a:lstStyle/>
        <a:p>
          <a:r>
            <a:rPr lang="en-US"/>
            <a:t>GTAM</a:t>
          </a:r>
        </a:p>
      </dgm:t>
    </dgm:pt>
    <dgm:pt modelId="{9863C603-89A3-44D7-B017-7BCFAD4FA1AF}" type="parTrans" cxnId="{275506DC-A4B8-4563-AFCA-F5EE3CBDB3AD}">
      <dgm:prSet/>
      <dgm:spPr/>
      <dgm:t>
        <a:bodyPr/>
        <a:lstStyle/>
        <a:p>
          <a:endParaRPr lang="en-US"/>
        </a:p>
      </dgm:t>
    </dgm:pt>
    <dgm:pt modelId="{7A147D17-FBAD-4F21-A582-AD10D62DB331}" type="sibTrans" cxnId="{275506DC-A4B8-4563-AFCA-F5EE3CBDB3AD}">
      <dgm:prSet/>
      <dgm:spPr/>
      <dgm:t>
        <a:bodyPr/>
        <a:lstStyle/>
        <a:p>
          <a:endParaRPr lang="en-US"/>
        </a:p>
      </dgm:t>
    </dgm:pt>
    <dgm:pt modelId="{E5F729B1-3CBB-400B-8C81-C9949F450DA9}" type="pres">
      <dgm:prSet presAssocID="{23B9EE9A-AC7B-4147-B5A0-8F33C5F0780B}" presName="diagram" presStyleCnt="0">
        <dgm:presLayoutVars>
          <dgm:dir/>
          <dgm:resizeHandles val="exact"/>
        </dgm:presLayoutVars>
      </dgm:prSet>
      <dgm:spPr/>
    </dgm:pt>
    <dgm:pt modelId="{2884DD0B-D9E8-413C-A7C2-093AB78302FA}" type="pres">
      <dgm:prSet presAssocID="{0FC536D9-8D96-43D5-B35E-D21B80F5C075}" presName="node" presStyleLbl="node1" presStyleIdx="0" presStyleCnt="6">
        <dgm:presLayoutVars>
          <dgm:bulletEnabled val="1"/>
        </dgm:presLayoutVars>
      </dgm:prSet>
      <dgm:spPr/>
    </dgm:pt>
    <dgm:pt modelId="{2FDFD1B4-C732-4074-B056-6C4BB4CD7653}" type="pres">
      <dgm:prSet presAssocID="{78F3A166-DF21-422D-9446-A0E20680A2AB}" presName="sibTrans" presStyleCnt="0"/>
      <dgm:spPr/>
    </dgm:pt>
    <dgm:pt modelId="{0FA4E30A-5546-47CA-A5CB-1D0A167151BE}" type="pres">
      <dgm:prSet presAssocID="{B5293488-1E7A-4FEC-B009-76A663B30A68}" presName="node" presStyleLbl="node1" presStyleIdx="1" presStyleCnt="6">
        <dgm:presLayoutVars>
          <dgm:bulletEnabled val="1"/>
        </dgm:presLayoutVars>
      </dgm:prSet>
      <dgm:spPr/>
    </dgm:pt>
    <dgm:pt modelId="{AF26C15C-3D5B-4B07-B829-6DEF2344710C}" type="pres">
      <dgm:prSet presAssocID="{66123CCD-8758-4A60-8757-E9DB25BAE821}" presName="sibTrans" presStyleCnt="0"/>
      <dgm:spPr/>
    </dgm:pt>
    <dgm:pt modelId="{4FCD7176-2F38-4A47-88DA-BA63947BF9F2}" type="pres">
      <dgm:prSet presAssocID="{5ED08C0F-65BD-4F7C-9BE0-0F876E2FB00B}" presName="node" presStyleLbl="node1" presStyleIdx="2" presStyleCnt="6">
        <dgm:presLayoutVars>
          <dgm:bulletEnabled val="1"/>
        </dgm:presLayoutVars>
      </dgm:prSet>
      <dgm:spPr/>
    </dgm:pt>
    <dgm:pt modelId="{6C6F6CF4-FA22-4646-ADF2-3541068CD93D}" type="pres">
      <dgm:prSet presAssocID="{7C0B8AD1-A4D5-493D-9CFE-00A5E7833A09}" presName="sibTrans" presStyleCnt="0"/>
      <dgm:spPr/>
    </dgm:pt>
    <dgm:pt modelId="{35A5A6A1-20F2-4D04-82C7-1A856B8A7AC9}" type="pres">
      <dgm:prSet presAssocID="{F9C4D3FB-65F0-4635-9A3B-3A102CFF8B7C}" presName="node" presStyleLbl="node1" presStyleIdx="3" presStyleCnt="6">
        <dgm:presLayoutVars>
          <dgm:bulletEnabled val="1"/>
        </dgm:presLayoutVars>
      </dgm:prSet>
      <dgm:spPr/>
    </dgm:pt>
    <dgm:pt modelId="{C40AFFDF-903B-4DC4-B57A-437FA225F945}" type="pres">
      <dgm:prSet presAssocID="{334BF1F9-AA16-4FC8-82CF-C3BE1327D38A}" presName="sibTrans" presStyleCnt="0"/>
      <dgm:spPr/>
    </dgm:pt>
    <dgm:pt modelId="{FFF182F4-C47C-47F6-A3E7-15546F3BC399}" type="pres">
      <dgm:prSet presAssocID="{E5E9427B-FA41-444C-9527-1CBD4A82032D}" presName="node" presStyleLbl="node1" presStyleIdx="4" presStyleCnt="6">
        <dgm:presLayoutVars>
          <dgm:bulletEnabled val="1"/>
        </dgm:presLayoutVars>
      </dgm:prSet>
      <dgm:spPr/>
    </dgm:pt>
    <dgm:pt modelId="{D44033AC-76FC-4058-B57F-2440D963E6EC}" type="pres">
      <dgm:prSet presAssocID="{203950BE-5A06-42C4-9593-2216786049A4}" presName="sibTrans" presStyleCnt="0"/>
      <dgm:spPr/>
    </dgm:pt>
    <dgm:pt modelId="{FE47198E-C776-4A5F-962A-02BC327DE13F}" type="pres">
      <dgm:prSet presAssocID="{08B6888D-22F8-4C5D-B6B2-926D27980D4D}" presName="node" presStyleLbl="node1" presStyleIdx="5" presStyleCnt="6">
        <dgm:presLayoutVars>
          <dgm:bulletEnabled val="1"/>
        </dgm:presLayoutVars>
      </dgm:prSet>
      <dgm:spPr/>
    </dgm:pt>
  </dgm:ptLst>
  <dgm:cxnLst>
    <dgm:cxn modelId="{C31FAA19-874E-472E-9827-CA6489722314}" type="presOf" srcId="{E5E9427B-FA41-444C-9527-1CBD4A82032D}" destId="{FFF182F4-C47C-47F6-A3E7-15546F3BC399}" srcOrd="0" destOrd="0" presId="urn:microsoft.com/office/officeart/2005/8/layout/default"/>
    <dgm:cxn modelId="{FBEC7B21-4F4B-4BC0-9AE1-2B30BFFE55E0}" type="presOf" srcId="{08B6888D-22F8-4C5D-B6B2-926D27980D4D}" destId="{FE47198E-C776-4A5F-962A-02BC327DE13F}" srcOrd="0" destOrd="0" presId="urn:microsoft.com/office/officeart/2005/8/layout/default"/>
    <dgm:cxn modelId="{0B4B3827-BD99-4511-854C-313033FA7611}" srcId="{23B9EE9A-AC7B-4147-B5A0-8F33C5F0780B}" destId="{B5293488-1E7A-4FEC-B009-76A663B30A68}" srcOrd="1" destOrd="0" parTransId="{1FDD8369-C399-4F40-936F-5040CE057381}" sibTransId="{66123CCD-8758-4A60-8757-E9DB25BAE821}"/>
    <dgm:cxn modelId="{409CC42F-EEC3-44F6-8252-88012216B124}" srcId="{23B9EE9A-AC7B-4147-B5A0-8F33C5F0780B}" destId="{F9C4D3FB-65F0-4635-9A3B-3A102CFF8B7C}" srcOrd="3" destOrd="0" parTransId="{151366DB-C3C3-427B-80A6-9CC949C23399}" sibTransId="{334BF1F9-AA16-4FC8-82CF-C3BE1327D38A}"/>
    <dgm:cxn modelId="{66D2FD39-EACB-43C0-993D-E32EEC2C0747}" type="presOf" srcId="{0FC536D9-8D96-43D5-B35E-D21B80F5C075}" destId="{2884DD0B-D9E8-413C-A7C2-093AB78302FA}" srcOrd="0" destOrd="0" presId="urn:microsoft.com/office/officeart/2005/8/layout/default"/>
    <dgm:cxn modelId="{054EC63E-D62C-472E-8877-1A4192D2CD57}" type="presOf" srcId="{F9C4D3FB-65F0-4635-9A3B-3A102CFF8B7C}" destId="{35A5A6A1-20F2-4D04-82C7-1A856B8A7AC9}" srcOrd="0" destOrd="0" presId="urn:microsoft.com/office/officeart/2005/8/layout/default"/>
    <dgm:cxn modelId="{BEF7115F-3997-4FB5-AC66-757C7E151881}" srcId="{23B9EE9A-AC7B-4147-B5A0-8F33C5F0780B}" destId="{0FC536D9-8D96-43D5-B35E-D21B80F5C075}" srcOrd="0" destOrd="0" parTransId="{83079609-B8FE-4105-BABA-A1E346E72783}" sibTransId="{78F3A166-DF21-422D-9446-A0E20680A2AB}"/>
    <dgm:cxn modelId="{E577D986-3FE5-4575-B4AC-B9820CB5C364}" srcId="{23B9EE9A-AC7B-4147-B5A0-8F33C5F0780B}" destId="{5ED08C0F-65BD-4F7C-9BE0-0F876E2FB00B}" srcOrd="2" destOrd="0" parTransId="{1BECBAD7-F643-4FD5-ACE5-CA1FCE0F914E}" sibTransId="{7C0B8AD1-A4D5-493D-9CFE-00A5E7833A09}"/>
    <dgm:cxn modelId="{DEC42C95-7CD1-4115-8CB2-395BBBF7687D}" type="presOf" srcId="{23B9EE9A-AC7B-4147-B5A0-8F33C5F0780B}" destId="{E5F729B1-3CBB-400B-8C81-C9949F450DA9}" srcOrd="0" destOrd="0" presId="urn:microsoft.com/office/officeart/2005/8/layout/default"/>
    <dgm:cxn modelId="{E2377AB2-3607-4240-954D-FF43400C4E6D}" type="presOf" srcId="{5ED08C0F-65BD-4F7C-9BE0-0F876E2FB00B}" destId="{4FCD7176-2F38-4A47-88DA-BA63947BF9F2}" srcOrd="0" destOrd="0" presId="urn:microsoft.com/office/officeart/2005/8/layout/default"/>
    <dgm:cxn modelId="{275506DC-A4B8-4563-AFCA-F5EE3CBDB3AD}" srcId="{23B9EE9A-AC7B-4147-B5A0-8F33C5F0780B}" destId="{08B6888D-22F8-4C5D-B6B2-926D27980D4D}" srcOrd="5" destOrd="0" parTransId="{9863C603-89A3-44D7-B017-7BCFAD4FA1AF}" sibTransId="{7A147D17-FBAD-4F21-A582-AD10D62DB331}"/>
    <dgm:cxn modelId="{26F74CDD-0E4C-442E-8C31-D50E326097DD}" type="presOf" srcId="{B5293488-1E7A-4FEC-B009-76A663B30A68}" destId="{0FA4E30A-5546-47CA-A5CB-1D0A167151BE}" srcOrd="0" destOrd="0" presId="urn:microsoft.com/office/officeart/2005/8/layout/default"/>
    <dgm:cxn modelId="{F16D96E8-A789-45AD-9469-42B24D563642}" srcId="{23B9EE9A-AC7B-4147-B5A0-8F33C5F0780B}" destId="{E5E9427B-FA41-444C-9527-1CBD4A82032D}" srcOrd="4" destOrd="0" parTransId="{6EE1ECB3-1266-4D9C-9EEB-A69CD71C7DAC}" sibTransId="{203950BE-5A06-42C4-9593-2216786049A4}"/>
    <dgm:cxn modelId="{8E676A39-99F1-4606-B01A-016DB19B5612}" type="presParOf" srcId="{E5F729B1-3CBB-400B-8C81-C9949F450DA9}" destId="{2884DD0B-D9E8-413C-A7C2-093AB78302FA}" srcOrd="0" destOrd="0" presId="urn:microsoft.com/office/officeart/2005/8/layout/default"/>
    <dgm:cxn modelId="{5E661DFD-BF10-4C51-962E-E6088BF14F49}" type="presParOf" srcId="{E5F729B1-3CBB-400B-8C81-C9949F450DA9}" destId="{2FDFD1B4-C732-4074-B056-6C4BB4CD7653}" srcOrd="1" destOrd="0" presId="urn:microsoft.com/office/officeart/2005/8/layout/default"/>
    <dgm:cxn modelId="{B1CED1B5-1654-4CE2-A398-E8F95250B86F}" type="presParOf" srcId="{E5F729B1-3CBB-400B-8C81-C9949F450DA9}" destId="{0FA4E30A-5546-47CA-A5CB-1D0A167151BE}" srcOrd="2" destOrd="0" presId="urn:microsoft.com/office/officeart/2005/8/layout/default"/>
    <dgm:cxn modelId="{1D038EEA-B3C1-4A3E-B4B5-F713957DF4EB}" type="presParOf" srcId="{E5F729B1-3CBB-400B-8C81-C9949F450DA9}" destId="{AF26C15C-3D5B-4B07-B829-6DEF2344710C}" srcOrd="3" destOrd="0" presId="urn:microsoft.com/office/officeart/2005/8/layout/default"/>
    <dgm:cxn modelId="{3136177B-A756-48E7-A94D-F2542BBFCF97}" type="presParOf" srcId="{E5F729B1-3CBB-400B-8C81-C9949F450DA9}" destId="{4FCD7176-2F38-4A47-88DA-BA63947BF9F2}" srcOrd="4" destOrd="0" presId="urn:microsoft.com/office/officeart/2005/8/layout/default"/>
    <dgm:cxn modelId="{69AC31EE-8BCB-4477-81C3-9A411DCD556F}" type="presParOf" srcId="{E5F729B1-3CBB-400B-8C81-C9949F450DA9}" destId="{6C6F6CF4-FA22-4646-ADF2-3541068CD93D}" srcOrd="5" destOrd="0" presId="urn:microsoft.com/office/officeart/2005/8/layout/default"/>
    <dgm:cxn modelId="{8C15986E-7064-4472-8661-4C4971F484B2}" type="presParOf" srcId="{E5F729B1-3CBB-400B-8C81-C9949F450DA9}" destId="{35A5A6A1-20F2-4D04-82C7-1A856B8A7AC9}" srcOrd="6" destOrd="0" presId="urn:microsoft.com/office/officeart/2005/8/layout/default"/>
    <dgm:cxn modelId="{99E77C04-24C8-4BEE-8CDC-62E020233E33}" type="presParOf" srcId="{E5F729B1-3CBB-400B-8C81-C9949F450DA9}" destId="{C40AFFDF-903B-4DC4-B57A-437FA225F945}" srcOrd="7" destOrd="0" presId="urn:microsoft.com/office/officeart/2005/8/layout/default"/>
    <dgm:cxn modelId="{93704A11-F636-4C9F-8227-F9A4E2D35153}" type="presParOf" srcId="{E5F729B1-3CBB-400B-8C81-C9949F450DA9}" destId="{FFF182F4-C47C-47F6-A3E7-15546F3BC399}" srcOrd="8" destOrd="0" presId="urn:microsoft.com/office/officeart/2005/8/layout/default"/>
    <dgm:cxn modelId="{66909F2C-C3E9-481E-A28A-C7CBBBFE19A2}" type="presParOf" srcId="{E5F729B1-3CBB-400B-8C81-C9949F450DA9}" destId="{D44033AC-76FC-4058-B57F-2440D963E6EC}" srcOrd="9" destOrd="0" presId="urn:microsoft.com/office/officeart/2005/8/layout/default"/>
    <dgm:cxn modelId="{9F59D668-714A-4D0A-BB88-4E624CBD4819}" type="presParOf" srcId="{E5F729B1-3CBB-400B-8C81-C9949F450DA9}" destId="{FE47198E-C776-4A5F-962A-02BC327DE13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152095-A9D0-43E6-9443-93F317D55F08}">
      <dsp:nvSpPr>
        <dsp:cNvPr id="0" name=""/>
        <dsp:cNvSpPr/>
      </dsp:nvSpPr>
      <dsp:spPr>
        <a:xfrm>
          <a:off x="0" y="651569"/>
          <a:ext cx="2518171" cy="151090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GB" sz="1900" kern="1200"/>
            <a:t>Coordination, coherence and synegies with other sectors for a better integration</a:t>
          </a:r>
          <a:endParaRPr lang="en-US" sz="1900" kern="1200"/>
        </a:p>
      </dsp:txBody>
      <dsp:txXfrm>
        <a:off x="0" y="651569"/>
        <a:ext cx="2518171" cy="1510903"/>
      </dsp:txXfrm>
    </dsp:sp>
    <dsp:sp modelId="{3D211F10-46C6-4929-A0E7-105AB2D45B1B}">
      <dsp:nvSpPr>
        <dsp:cNvPr id="0" name=""/>
        <dsp:cNvSpPr/>
      </dsp:nvSpPr>
      <dsp:spPr>
        <a:xfrm>
          <a:off x="2769989" y="651569"/>
          <a:ext cx="2518171" cy="1510903"/>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GB" sz="1900" kern="1200"/>
            <a:t>Consult affected communities, their perceived needs, in order to align with their priorities.</a:t>
          </a:r>
          <a:endParaRPr lang="fr-FR" sz="1900" kern="1200"/>
        </a:p>
      </dsp:txBody>
      <dsp:txXfrm>
        <a:off x="2769989" y="651569"/>
        <a:ext cx="2518171" cy="1510903"/>
      </dsp:txXfrm>
    </dsp:sp>
    <dsp:sp modelId="{7530E424-ACF4-45FA-861A-0FF8956A2C3E}">
      <dsp:nvSpPr>
        <dsp:cNvPr id="0" name=""/>
        <dsp:cNvSpPr/>
      </dsp:nvSpPr>
      <dsp:spPr>
        <a:xfrm>
          <a:off x="5539978" y="651569"/>
          <a:ext cx="2518171" cy="1510903"/>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GB" sz="1900" kern="1200"/>
            <a:t>Always combine nutrition specific activities with nutrition sensitive activities in a holistic way</a:t>
          </a:r>
          <a:endParaRPr lang="fr-FR" sz="1900" kern="1200"/>
        </a:p>
      </dsp:txBody>
      <dsp:txXfrm>
        <a:off x="5539978" y="651569"/>
        <a:ext cx="2518171" cy="1510903"/>
      </dsp:txXfrm>
    </dsp:sp>
    <dsp:sp modelId="{749D04D0-8D86-4BD2-AD45-8F642D81DCCF}">
      <dsp:nvSpPr>
        <dsp:cNvPr id="0" name=""/>
        <dsp:cNvSpPr/>
      </dsp:nvSpPr>
      <dsp:spPr>
        <a:xfrm>
          <a:off x="0" y="2414290"/>
          <a:ext cx="2518171" cy="1510903"/>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GB" sz="1900" kern="1200"/>
            <a:t>Anchor activities in existing systems and practices</a:t>
          </a:r>
          <a:endParaRPr lang="fr-FR" sz="1900" kern="1200"/>
        </a:p>
      </dsp:txBody>
      <dsp:txXfrm>
        <a:off x="0" y="2414290"/>
        <a:ext cx="2518171" cy="1510903"/>
      </dsp:txXfrm>
    </dsp:sp>
    <dsp:sp modelId="{3B78BCFD-177A-4C24-AEAD-B17F2B52EB40}">
      <dsp:nvSpPr>
        <dsp:cNvPr id="0" name=""/>
        <dsp:cNvSpPr/>
      </dsp:nvSpPr>
      <dsp:spPr>
        <a:xfrm>
          <a:off x="2769989" y="2414290"/>
          <a:ext cx="2518171" cy="1510903"/>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GB" sz="1900" kern="1200"/>
            <a:t>Advocate for sustainable change in strategies, policies, building local capacity.</a:t>
          </a:r>
          <a:endParaRPr lang="fr-FR" sz="1900" kern="1200"/>
        </a:p>
      </dsp:txBody>
      <dsp:txXfrm>
        <a:off x="2769989" y="2414290"/>
        <a:ext cx="2518171" cy="1510903"/>
      </dsp:txXfrm>
    </dsp:sp>
    <dsp:sp modelId="{9B2CAAEA-1A9A-4102-8F21-50E2E9BB36DD}">
      <dsp:nvSpPr>
        <dsp:cNvPr id="0" name=""/>
        <dsp:cNvSpPr/>
      </dsp:nvSpPr>
      <dsp:spPr>
        <a:xfrm>
          <a:off x="5539978" y="2414290"/>
          <a:ext cx="2518171" cy="151090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Symbol" panose="05050102010706020507" pitchFamily="18" charset="2"/>
            <a:buNone/>
          </a:pPr>
          <a:r>
            <a:rPr lang="en-GB" sz="1900" kern="1200"/>
            <a:t>Routine analysis of activities in relation to gender, "do no harm" and cultural acceptability.</a:t>
          </a:r>
          <a:endParaRPr lang="fr-FR" sz="1900" kern="1200"/>
        </a:p>
      </dsp:txBody>
      <dsp:txXfrm>
        <a:off x="5539978" y="2414290"/>
        <a:ext cx="2518171" cy="151090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630294" y="317998"/>
          <a:ext cx="1176992" cy="16713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Provides platform for multi-sector joint needs analysis during the HNO process</a:t>
          </a:r>
          <a:endParaRPr lang="en-US" sz="1200" kern="1200"/>
        </a:p>
      </dsp:txBody>
      <dsp:txXfrm>
        <a:off x="818613" y="317998"/>
        <a:ext cx="988673" cy="1671395"/>
      </dsp:txXfrm>
    </dsp:sp>
    <dsp:sp modelId="{1877502C-A892-4DC0-ADA6-FA065097BB90}">
      <dsp:nvSpPr>
        <dsp:cNvPr id="0" name=""/>
        <dsp:cNvSpPr/>
      </dsp:nvSpPr>
      <dsp:spPr>
        <a:xfrm>
          <a:off x="630294" y="1989393"/>
          <a:ext cx="1176992" cy="164554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It requires every sector to  avail sector specific data for such analysis</a:t>
          </a:r>
          <a:endParaRPr lang="en-US" sz="1200" kern="1200"/>
        </a:p>
      </dsp:txBody>
      <dsp:txXfrm>
        <a:off x="818613" y="1989393"/>
        <a:ext cx="988673" cy="1645543"/>
      </dsp:txXfrm>
    </dsp:sp>
    <dsp:sp modelId="{FC7ED273-8CFD-43C2-9C05-44FADF3E0637}">
      <dsp:nvSpPr>
        <dsp:cNvPr id="0" name=""/>
        <dsp:cNvSpPr/>
      </dsp:nvSpPr>
      <dsp:spPr>
        <a:xfrm>
          <a:off x="0" y="4134"/>
          <a:ext cx="784661" cy="7846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1</a:t>
          </a:r>
        </a:p>
        <a:p>
          <a:pPr marL="0" lvl="0" indent="0" algn="ctr" defTabSz="533400">
            <a:lnSpc>
              <a:spcPct val="90000"/>
            </a:lnSpc>
            <a:spcBef>
              <a:spcPct val="0"/>
            </a:spcBef>
            <a:spcAft>
              <a:spcPct val="35000"/>
            </a:spcAft>
            <a:buNone/>
          </a:pPr>
          <a:r>
            <a:rPr lang="en-GB" sz="1200" kern="1200"/>
            <a:t>The ISWC</a:t>
          </a:r>
          <a:endParaRPr lang="en-US" sz="1200" kern="1200"/>
        </a:p>
      </dsp:txBody>
      <dsp:txXfrm>
        <a:off x="114911" y="119045"/>
        <a:ext cx="554839" cy="554839"/>
      </dsp:txXfrm>
    </dsp:sp>
    <dsp:sp modelId="{F660F4B9-35DB-4256-A868-A35C6DCCF6B2}">
      <dsp:nvSpPr>
        <dsp:cNvPr id="0" name=""/>
        <dsp:cNvSpPr/>
      </dsp:nvSpPr>
      <dsp:spPr>
        <a:xfrm>
          <a:off x="2591948" y="317998"/>
          <a:ext cx="1176992" cy="14249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t>Presents the analysis into the UNICEF conceptual Framework of Malnutrition</a:t>
          </a:r>
        </a:p>
      </dsp:txBody>
      <dsp:txXfrm>
        <a:off x="2780267" y="317998"/>
        <a:ext cx="988673" cy="1424903"/>
      </dsp:txXfrm>
    </dsp:sp>
    <dsp:sp modelId="{614EBA0E-D12B-447E-B378-B0FA2DEBEA2F}">
      <dsp:nvSpPr>
        <dsp:cNvPr id="0" name=""/>
        <dsp:cNvSpPr/>
      </dsp:nvSpPr>
      <dsp:spPr>
        <a:xfrm>
          <a:off x="2591948" y="1742902"/>
          <a:ext cx="1176992" cy="761549"/>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US" sz="1200" kern="1200"/>
            <a:t>Identify linkages and gaps in data</a:t>
          </a:r>
        </a:p>
      </dsp:txBody>
      <dsp:txXfrm>
        <a:off x="2780267" y="1742902"/>
        <a:ext cx="988673" cy="761549"/>
      </dsp:txXfrm>
    </dsp:sp>
    <dsp:sp modelId="{68509703-D239-4E1B-8CF0-EF08079E1226}">
      <dsp:nvSpPr>
        <dsp:cNvPr id="0" name=""/>
        <dsp:cNvSpPr/>
      </dsp:nvSpPr>
      <dsp:spPr>
        <a:xfrm>
          <a:off x="2591948" y="2504451"/>
          <a:ext cx="1176992" cy="190879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Calls for a joint analysis meeting to refine the analysis and conceptual framework</a:t>
          </a:r>
          <a:endParaRPr lang="en-US" sz="1200" kern="1200"/>
        </a:p>
      </dsp:txBody>
      <dsp:txXfrm>
        <a:off x="2780267" y="2504451"/>
        <a:ext cx="988673" cy="1908795"/>
      </dsp:txXfrm>
    </dsp:sp>
    <dsp:sp modelId="{FD776C1E-557E-4553-9447-49B69EEC7907}">
      <dsp:nvSpPr>
        <dsp:cNvPr id="0" name=""/>
        <dsp:cNvSpPr/>
      </dsp:nvSpPr>
      <dsp:spPr>
        <a:xfrm>
          <a:off x="1964219" y="4134"/>
          <a:ext cx="784661" cy="7846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2</a:t>
          </a:r>
        </a:p>
        <a:p>
          <a:pPr marL="0" lvl="0" indent="0" algn="ctr" defTabSz="533400">
            <a:lnSpc>
              <a:spcPct val="90000"/>
            </a:lnSpc>
            <a:spcBef>
              <a:spcPct val="0"/>
            </a:spcBef>
            <a:spcAft>
              <a:spcPct val="35000"/>
            </a:spcAft>
            <a:buNone/>
          </a:pPr>
          <a:r>
            <a:rPr lang="en-GB" sz="1200" kern="1200"/>
            <a:t>The Nutrition Sector</a:t>
          </a:r>
          <a:endParaRPr lang="en-US" sz="1200" kern="1200"/>
        </a:p>
      </dsp:txBody>
      <dsp:txXfrm>
        <a:off x="2079130" y="119045"/>
        <a:ext cx="554839" cy="554839"/>
      </dsp:txXfrm>
    </dsp:sp>
    <dsp:sp modelId="{AD2806AC-6A03-4F05-9F4D-F72EA0E56FBF}">
      <dsp:nvSpPr>
        <dsp:cNvPr id="0" name=""/>
        <dsp:cNvSpPr/>
      </dsp:nvSpPr>
      <dsp:spPr>
        <a:xfrm>
          <a:off x="4553601" y="317998"/>
          <a:ext cx="1176992" cy="142490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Refine the multi-sectoral analysis</a:t>
          </a:r>
          <a:endParaRPr lang="en-US" sz="1200" kern="1200"/>
        </a:p>
      </dsp:txBody>
      <dsp:txXfrm>
        <a:off x="4741920" y="317998"/>
        <a:ext cx="988673" cy="1424903"/>
      </dsp:txXfrm>
    </dsp:sp>
    <dsp:sp modelId="{5314AADB-0AD3-4BAE-9F15-B0FE4F44C802}">
      <dsp:nvSpPr>
        <dsp:cNvPr id="0" name=""/>
        <dsp:cNvSpPr/>
      </dsp:nvSpPr>
      <dsp:spPr>
        <a:xfrm>
          <a:off x="4553601" y="1742902"/>
          <a:ext cx="1176992" cy="201774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Update and refines the conceptual framework using all the sector specific information</a:t>
          </a:r>
          <a:endParaRPr lang="en-US" sz="1200" kern="1200"/>
        </a:p>
      </dsp:txBody>
      <dsp:txXfrm>
        <a:off x="4741920" y="1742902"/>
        <a:ext cx="988673" cy="2017745"/>
      </dsp:txXfrm>
    </dsp:sp>
    <dsp:sp modelId="{89E6DA6E-7A23-44BD-8A99-378091FF741D}">
      <dsp:nvSpPr>
        <dsp:cNvPr id="0" name=""/>
        <dsp:cNvSpPr/>
      </dsp:nvSpPr>
      <dsp:spPr>
        <a:xfrm>
          <a:off x="3822474" y="84334"/>
          <a:ext cx="947972" cy="7846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3</a:t>
          </a:r>
        </a:p>
        <a:p>
          <a:pPr marL="0" lvl="0" indent="0" algn="ctr" defTabSz="533400">
            <a:lnSpc>
              <a:spcPct val="90000"/>
            </a:lnSpc>
            <a:spcBef>
              <a:spcPct val="0"/>
            </a:spcBef>
            <a:spcAft>
              <a:spcPct val="35000"/>
            </a:spcAft>
            <a:buNone/>
          </a:pPr>
          <a:r>
            <a:rPr lang="en-GB" sz="1200" kern="1200"/>
            <a:t>All Sectors</a:t>
          </a:r>
          <a:endParaRPr lang="en-US" sz="1200" kern="1200"/>
        </a:p>
      </dsp:txBody>
      <dsp:txXfrm>
        <a:off x="3961301" y="199245"/>
        <a:ext cx="670318" cy="554839"/>
      </dsp:txXfrm>
    </dsp:sp>
    <dsp:sp modelId="{402C2C77-A32C-4D99-9940-12535E1181F2}">
      <dsp:nvSpPr>
        <dsp:cNvPr id="0" name=""/>
        <dsp:cNvSpPr/>
      </dsp:nvSpPr>
      <dsp:spPr>
        <a:xfrm>
          <a:off x="6678567" y="317998"/>
          <a:ext cx="1176992" cy="1508355"/>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Agree on package of intervention and undertake analysis of who is doing what  where, how etc. (5Ws)</a:t>
          </a:r>
          <a:endParaRPr lang="en-US" sz="1200" kern="1200"/>
        </a:p>
      </dsp:txBody>
      <dsp:txXfrm>
        <a:off x="6866885" y="317998"/>
        <a:ext cx="988673" cy="1508355"/>
      </dsp:txXfrm>
    </dsp:sp>
    <dsp:sp modelId="{3086D0BF-AAD1-4310-88ED-4D81A687BD50}">
      <dsp:nvSpPr>
        <dsp:cNvPr id="0" name=""/>
        <dsp:cNvSpPr/>
      </dsp:nvSpPr>
      <dsp:spPr>
        <a:xfrm>
          <a:off x="6681132" y="1828991"/>
          <a:ext cx="1176992" cy="3152673"/>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This will facilitate identification of  actions being undertaken</a:t>
          </a:r>
        </a:p>
        <a:p>
          <a:pPr marL="0" lvl="0" indent="0" algn="l" defTabSz="533400">
            <a:lnSpc>
              <a:spcPct val="90000"/>
            </a:lnSpc>
            <a:spcBef>
              <a:spcPct val="0"/>
            </a:spcBef>
            <a:spcAft>
              <a:spcPct val="35000"/>
            </a:spcAft>
            <a:buNone/>
          </a:pPr>
          <a:endParaRPr lang="en-GB" sz="1200" kern="1200"/>
        </a:p>
        <a:p>
          <a:pPr marL="0" lvl="0" indent="0" algn="l" defTabSz="533400">
            <a:lnSpc>
              <a:spcPct val="90000"/>
            </a:lnSpc>
            <a:spcBef>
              <a:spcPct val="0"/>
            </a:spcBef>
            <a:spcAft>
              <a:spcPct val="35000"/>
            </a:spcAft>
            <a:buNone/>
          </a:pPr>
          <a:r>
            <a:rPr lang="en-GB" sz="1200" kern="1200"/>
            <a:t>It can also identify gap geographically and programmatically from an integration lenses</a:t>
          </a:r>
        </a:p>
        <a:p>
          <a:pPr marL="0" lvl="0" indent="0" algn="l" defTabSz="533400">
            <a:lnSpc>
              <a:spcPct val="90000"/>
            </a:lnSpc>
            <a:spcBef>
              <a:spcPct val="0"/>
            </a:spcBef>
            <a:spcAft>
              <a:spcPct val="35000"/>
            </a:spcAft>
            <a:buNone/>
          </a:pPr>
          <a:endParaRPr lang="en-US" sz="1200" kern="1200"/>
        </a:p>
      </dsp:txBody>
      <dsp:txXfrm>
        <a:off x="6869451" y="1828991"/>
        <a:ext cx="988673" cy="3152673"/>
      </dsp:txXfrm>
    </dsp:sp>
    <dsp:sp modelId="{7453D9C8-CD6E-4AA4-8A19-7F6F667528F0}">
      <dsp:nvSpPr>
        <dsp:cNvPr id="0" name=""/>
        <dsp:cNvSpPr/>
      </dsp:nvSpPr>
      <dsp:spPr>
        <a:xfrm>
          <a:off x="6050837" y="4134"/>
          <a:ext cx="784661" cy="784661"/>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a:p>
          <a:pPr marL="0" lvl="0" indent="0" algn="ctr" defTabSz="533400">
            <a:lnSpc>
              <a:spcPct val="90000"/>
            </a:lnSpc>
            <a:spcBef>
              <a:spcPct val="0"/>
            </a:spcBef>
            <a:spcAft>
              <a:spcPct val="35000"/>
            </a:spcAft>
            <a:buNone/>
          </a:pPr>
          <a:r>
            <a:rPr lang="en-GB" sz="1200" kern="1200"/>
            <a:t>Step 4</a:t>
          </a:r>
        </a:p>
        <a:p>
          <a:pPr marL="0" lvl="0" indent="0" algn="ctr" defTabSz="533400">
            <a:lnSpc>
              <a:spcPct val="90000"/>
            </a:lnSpc>
            <a:spcBef>
              <a:spcPct val="0"/>
            </a:spcBef>
            <a:spcAft>
              <a:spcPct val="35000"/>
            </a:spcAft>
            <a:buNone/>
          </a:pPr>
          <a:r>
            <a:rPr lang="en-GB" sz="1200" kern="1200"/>
            <a:t>All Sectors</a:t>
          </a:r>
          <a:endParaRPr lang="en-US" sz="1200" kern="1200"/>
        </a:p>
      </dsp:txBody>
      <dsp:txXfrm>
        <a:off x="6165748" y="119045"/>
        <a:ext cx="554839" cy="5548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08AC4B-4CEC-41E5-AE19-47A4E2720563}">
      <dsp:nvSpPr>
        <dsp:cNvPr id="0" name=""/>
        <dsp:cNvSpPr/>
      </dsp:nvSpPr>
      <dsp:spPr>
        <a:xfrm>
          <a:off x="447484" y="333801"/>
          <a:ext cx="2320770" cy="14555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Nutrition Sector develop nutrition specific intervention to address current gaps and scale up plan base of High Impact Nutrition interventions</a:t>
          </a:r>
          <a:endParaRPr lang="en-US" sz="1200" kern="1200"/>
        </a:p>
      </dsp:txBody>
      <dsp:txXfrm>
        <a:off x="818807" y="333801"/>
        <a:ext cx="1949446" cy="1455550"/>
      </dsp:txXfrm>
    </dsp:sp>
    <dsp:sp modelId="{59179C9B-8BA4-4AC7-ACB1-A12DE00142E2}">
      <dsp:nvSpPr>
        <dsp:cNvPr id="0" name=""/>
        <dsp:cNvSpPr/>
      </dsp:nvSpPr>
      <dsp:spPr>
        <a:xfrm>
          <a:off x="472533" y="1789351"/>
          <a:ext cx="2270670" cy="135543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The plan should have clarity on possible integration  using  platforms of other sectors to deliver HINI and actions that will strengthen  health systems</a:t>
          </a:r>
          <a:endParaRPr lang="en-US" sz="1200" kern="1200"/>
        </a:p>
      </dsp:txBody>
      <dsp:txXfrm>
        <a:off x="835841" y="1789351"/>
        <a:ext cx="1907363" cy="1355434"/>
      </dsp:txXfrm>
    </dsp:sp>
    <dsp:sp modelId="{1877502C-A892-4DC0-ADA6-FA065097BB90}">
      <dsp:nvSpPr>
        <dsp:cNvPr id="0" name=""/>
        <dsp:cNvSpPr/>
      </dsp:nvSpPr>
      <dsp:spPr>
        <a:xfrm>
          <a:off x="472542" y="3144786"/>
          <a:ext cx="2270653" cy="1605567"/>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Other related sectors should develop nutrition sensitive actions to address area of gaps requiring actions to improve Nutrition outcome</a:t>
          </a:r>
          <a:endParaRPr lang="en-US" sz="1200" kern="1200"/>
        </a:p>
      </dsp:txBody>
      <dsp:txXfrm>
        <a:off x="835847" y="3144786"/>
        <a:ext cx="1907349" cy="1605567"/>
      </dsp:txXfrm>
    </dsp:sp>
    <dsp:sp modelId="{FC7ED273-8CFD-43C2-9C05-44FADF3E0637}">
      <dsp:nvSpPr>
        <dsp:cNvPr id="0" name=""/>
        <dsp:cNvSpPr/>
      </dsp:nvSpPr>
      <dsp:spPr>
        <a:xfrm>
          <a:off x="25398" y="25398"/>
          <a:ext cx="827949" cy="8279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5</a:t>
          </a:r>
        </a:p>
        <a:p>
          <a:pPr marL="0" lvl="0" indent="0" algn="ctr" defTabSz="533400">
            <a:lnSpc>
              <a:spcPct val="90000"/>
            </a:lnSpc>
            <a:spcBef>
              <a:spcPct val="0"/>
            </a:spcBef>
            <a:spcAft>
              <a:spcPct val="35000"/>
            </a:spcAft>
            <a:buNone/>
          </a:pPr>
          <a:r>
            <a:rPr lang="en-GB" sz="1200" kern="1200"/>
            <a:t>All Sectors</a:t>
          </a:r>
          <a:endParaRPr lang="en-US" sz="1200" kern="1200"/>
        </a:p>
      </dsp:txBody>
      <dsp:txXfrm>
        <a:off x="146648" y="146648"/>
        <a:ext cx="585449" cy="585449"/>
      </dsp:txXfrm>
    </dsp:sp>
    <dsp:sp modelId="{F660F4B9-35DB-4256-A868-A35C6DCCF6B2}">
      <dsp:nvSpPr>
        <dsp:cNvPr id="0" name=""/>
        <dsp:cNvSpPr/>
      </dsp:nvSpPr>
      <dsp:spPr>
        <a:xfrm>
          <a:off x="3596203" y="310789"/>
          <a:ext cx="1241924" cy="1437964"/>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Ensure those actions are costed in the respective sector plans</a:t>
          </a:r>
          <a:endParaRPr lang="en-US" sz="1200" kern="1200"/>
        </a:p>
      </dsp:txBody>
      <dsp:txXfrm>
        <a:off x="3794911" y="310789"/>
        <a:ext cx="1043216" cy="1437964"/>
      </dsp:txXfrm>
    </dsp:sp>
    <dsp:sp modelId="{68509703-D239-4E1B-8CF0-EF08079E1226}">
      <dsp:nvSpPr>
        <dsp:cNvPr id="0" name=""/>
        <dsp:cNvSpPr/>
      </dsp:nvSpPr>
      <dsp:spPr>
        <a:xfrm>
          <a:off x="3596203" y="1771765"/>
          <a:ext cx="1241924" cy="208147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Explore options for join resource mobilization, through joint proposal writing and joint programming</a:t>
          </a:r>
          <a:endParaRPr lang="en-US" sz="1200" kern="1200"/>
        </a:p>
      </dsp:txBody>
      <dsp:txXfrm>
        <a:off x="3794911" y="1771765"/>
        <a:ext cx="1043216" cy="2081478"/>
      </dsp:txXfrm>
    </dsp:sp>
    <dsp:sp modelId="{FD776C1E-557E-4553-9447-49B69EEC7907}">
      <dsp:nvSpPr>
        <dsp:cNvPr id="0" name=""/>
        <dsp:cNvSpPr/>
      </dsp:nvSpPr>
      <dsp:spPr>
        <a:xfrm>
          <a:off x="2933844" y="2621"/>
          <a:ext cx="827949" cy="8279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6</a:t>
          </a:r>
        </a:p>
        <a:p>
          <a:pPr marL="0" lvl="0" indent="0" algn="ctr" defTabSz="533400">
            <a:lnSpc>
              <a:spcPct val="90000"/>
            </a:lnSpc>
            <a:spcBef>
              <a:spcPct val="0"/>
            </a:spcBef>
            <a:spcAft>
              <a:spcPct val="35000"/>
            </a:spcAft>
            <a:buNone/>
          </a:pPr>
          <a:r>
            <a:rPr lang="en-GB" sz="1200" kern="1200"/>
            <a:t>All sectors</a:t>
          </a:r>
          <a:endParaRPr lang="en-US" sz="1200" kern="1200"/>
        </a:p>
      </dsp:txBody>
      <dsp:txXfrm>
        <a:off x="3055094" y="123871"/>
        <a:ext cx="585449" cy="585449"/>
      </dsp:txXfrm>
    </dsp:sp>
    <dsp:sp modelId="{AD2806AC-6A03-4F05-9F4D-F72EA0E56FBF}">
      <dsp:nvSpPr>
        <dsp:cNvPr id="0" name=""/>
        <dsp:cNvSpPr/>
      </dsp:nvSpPr>
      <dsp:spPr>
        <a:xfrm>
          <a:off x="5666077" y="333801"/>
          <a:ext cx="1241924" cy="14555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Jointly identify areas where joint/integrated response will take plan</a:t>
          </a:r>
          <a:endParaRPr lang="en-US" sz="1200" kern="1200"/>
        </a:p>
      </dsp:txBody>
      <dsp:txXfrm>
        <a:off x="5864785" y="333801"/>
        <a:ext cx="1043216" cy="1455550"/>
      </dsp:txXfrm>
    </dsp:sp>
    <dsp:sp modelId="{5314AADB-0AD3-4BAE-9F15-B0FE4F44C802}">
      <dsp:nvSpPr>
        <dsp:cNvPr id="0" name=""/>
        <dsp:cNvSpPr/>
      </dsp:nvSpPr>
      <dsp:spPr>
        <a:xfrm>
          <a:off x="5666077" y="1789351"/>
          <a:ext cx="1241924" cy="1652311"/>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Agree on few key indicators of success</a:t>
          </a:r>
          <a:endParaRPr lang="en-US" sz="1200" kern="1200"/>
        </a:p>
      </dsp:txBody>
      <dsp:txXfrm>
        <a:off x="5864785" y="1789351"/>
        <a:ext cx="1043216" cy="1652311"/>
      </dsp:txXfrm>
    </dsp:sp>
    <dsp:sp modelId="{89E6DA6E-7A23-44BD-8A99-378091FF741D}">
      <dsp:nvSpPr>
        <dsp:cNvPr id="0" name=""/>
        <dsp:cNvSpPr/>
      </dsp:nvSpPr>
      <dsp:spPr>
        <a:xfrm>
          <a:off x="5003717" y="2621"/>
          <a:ext cx="827949" cy="8279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7</a:t>
          </a:r>
        </a:p>
        <a:p>
          <a:pPr marL="0" lvl="0" indent="0" algn="ctr" defTabSz="533400">
            <a:lnSpc>
              <a:spcPct val="90000"/>
            </a:lnSpc>
            <a:spcBef>
              <a:spcPct val="0"/>
            </a:spcBef>
            <a:spcAft>
              <a:spcPct val="35000"/>
            </a:spcAft>
            <a:buNone/>
          </a:pPr>
          <a:r>
            <a:rPr lang="en-GB" sz="1200" kern="1200"/>
            <a:t>All sectors</a:t>
          </a:r>
          <a:endParaRPr lang="en-US" sz="1200" kern="1200"/>
        </a:p>
      </dsp:txBody>
      <dsp:txXfrm>
        <a:off x="5124967" y="123871"/>
        <a:ext cx="585449" cy="585449"/>
      </dsp:txXfrm>
    </dsp:sp>
    <dsp:sp modelId="{402C2C77-A32C-4D99-9940-12535E1181F2}">
      <dsp:nvSpPr>
        <dsp:cNvPr id="0" name=""/>
        <dsp:cNvSpPr/>
      </dsp:nvSpPr>
      <dsp:spPr>
        <a:xfrm>
          <a:off x="7735951" y="333801"/>
          <a:ext cx="1241924" cy="145555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Create platform for coordination and regular update</a:t>
          </a:r>
          <a:endParaRPr lang="en-US" sz="1200" kern="1200"/>
        </a:p>
      </dsp:txBody>
      <dsp:txXfrm>
        <a:off x="7934658" y="333801"/>
        <a:ext cx="1043216" cy="1455550"/>
      </dsp:txXfrm>
    </dsp:sp>
    <dsp:sp modelId="{3086D0BF-AAD1-4310-88ED-4D81A687BD50}">
      <dsp:nvSpPr>
        <dsp:cNvPr id="0" name=""/>
        <dsp:cNvSpPr/>
      </dsp:nvSpPr>
      <dsp:spPr>
        <a:xfrm>
          <a:off x="7735951" y="1789351"/>
          <a:ext cx="1241924" cy="1635288"/>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en-GB" sz="1200" kern="1200"/>
            <a:t>It will be important to be clear on the role of the sectors and ISWG within the framework</a:t>
          </a:r>
          <a:endParaRPr lang="en-US" sz="1200" kern="1200"/>
        </a:p>
      </dsp:txBody>
      <dsp:txXfrm>
        <a:off x="7934658" y="1789351"/>
        <a:ext cx="1043216" cy="1635288"/>
      </dsp:txXfrm>
    </dsp:sp>
    <dsp:sp modelId="{7453D9C8-CD6E-4AA4-8A19-7F6F667528F0}">
      <dsp:nvSpPr>
        <dsp:cNvPr id="0" name=""/>
        <dsp:cNvSpPr/>
      </dsp:nvSpPr>
      <dsp:spPr>
        <a:xfrm>
          <a:off x="7073591" y="2621"/>
          <a:ext cx="827949" cy="827949"/>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r>
            <a:rPr lang="en-GB" sz="1200" kern="1200"/>
            <a:t>Step *</a:t>
          </a:r>
        </a:p>
        <a:p>
          <a:pPr marL="0" lvl="0" indent="0" algn="ctr" defTabSz="533400">
            <a:lnSpc>
              <a:spcPct val="90000"/>
            </a:lnSpc>
            <a:spcBef>
              <a:spcPct val="0"/>
            </a:spcBef>
            <a:spcAft>
              <a:spcPct val="35000"/>
            </a:spcAft>
            <a:buNone/>
          </a:pPr>
          <a:r>
            <a:rPr lang="en-GB" sz="1200" kern="1200"/>
            <a:t>All Sectors</a:t>
          </a:r>
          <a:endParaRPr lang="en-US" sz="1200" kern="1200"/>
        </a:p>
      </dsp:txBody>
      <dsp:txXfrm>
        <a:off x="7194841" y="123871"/>
        <a:ext cx="585449" cy="5854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4DD0B-D9E8-413C-A7C2-093AB78302FA}">
      <dsp:nvSpPr>
        <dsp:cNvPr id="0" name=""/>
        <dsp:cNvSpPr/>
      </dsp:nvSpPr>
      <dsp:spPr>
        <a:xfrm>
          <a:off x="0" y="256501"/>
          <a:ext cx="2388340" cy="1433004"/>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ICNWG action plan</a:t>
          </a:r>
        </a:p>
      </dsp:txBody>
      <dsp:txXfrm>
        <a:off x="0" y="256501"/>
        <a:ext cx="2388340" cy="1433004"/>
      </dsp:txXfrm>
    </dsp:sp>
    <dsp:sp modelId="{0FA4E30A-5546-47CA-A5CB-1D0A167151BE}">
      <dsp:nvSpPr>
        <dsp:cNvPr id="0" name=""/>
        <dsp:cNvSpPr/>
      </dsp:nvSpPr>
      <dsp:spPr>
        <a:xfrm>
          <a:off x="2627174" y="256501"/>
          <a:ext cx="2388340" cy="1433004"/>
        </a:xfrm>
        <a:prstGeom prst="rect">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latin typeface="Calibri"/>
            </a:rPr>
            <a:t>Integrated</a:t>
          </a:r>
          <a:r>
            <a:rPr lang="en-US" sz="2200" kern="1200"/>
            <a:t> Training Package for nutrition outcomes.</a:t>
          </a:r>
        </a:p>
      </dsp:txBody>
      <dsp:txXfrm>
        <a:off x="2627174" y="256501"/>
        <a:ext cx="2388340" cy="1433004"/>
      </dsp:txXfrm>
    </dsp:sp>
    <dsp:sp modelId="{4FCD7176-2F38-4A47-88DA-BA63947BF9F2}">
      <dsp:nvSpPr>
        <dsp:cNvPr id="0" name=""/>
        <dsp:cNvSpPr/>
      </dsp:nvSpPr>
      <dsp:spPr>
        <a:xfrm>
          <a:off x="5254348" y="256501"/>
          <a:ext cx="2388340" cy="1433004"/>
        </a:xfrm>
        <a:prstGeom prst="rect">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GFSC, </a:t>
          </a:r>
          <a:r>
            <a:rPr lang="en-US" sz="2200" kern="1200" err="1"/>
            <a:t>gWASH</a:t>
          </a:r>
          <a:r>
            <a:rPr lang="en-US" sz="2200" kern="1200"/>
            <a:t>, GHC &amp; GNC working group</a:t>
          </a:r>
        </a:p>
      </dsp:txBody>
      <dsp:txXfrm>
        <a:off x="5254348" y="256501"/>
        <a:ext cx="2388340" cy="1433004"/>
      </dsp:txXfrm>
    </dsp:sp>
    <dsp:sp modelId="{35A5A6A1-20F2-4D04-82C7-1A856B8A7AC9}">
      <dsp:nvSpPr>
        <dsp:cNvPr id="0" name=""/>
        <dsp:cNvSpPr/>
      </dsp:nvSpPr>
      <dsp:spPr>
        <a:xfrm>
          <a:off x="0" y="1928339"/>
          <a:ext cx="2388340" cy="1433004"/>
        </a:xfrm>
        <a:prstGeom prst="rect">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Case studies</a:t>
          </a:r>
        </a:p>
      </dsp:txBody>
      <dsp:txXfrm>
        <a:off x="0" y="1928339"/>
        <a:ext cx="2388340" cy="1433004"/>
      </dsp:txXfrm>
    </dsp:sp>
    <dsp:sp modelId="{FFF182F4-C47C-47F6-A3E7-15546F3BC399}">
      <dsp:nvSpPr>
        <dsp:cNvPr id="0" name=""/>
        <dsp:cNvSpPr/>
      </dsp:nvSpPr>
      <dsp:spPr>
        <a:xfrm>
          <a:off x="2627174" y="1928339"/>
          <a:ext cx="2388340" cy="1433004"/>
        </a:xfrm>
        <a:prstGeom prst="rect">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GNC </a:t>
          </a:r>
          <a:r>
            <a:rPr lang="en-US" sz="2200" kern="1200">
              <a:latin typeface="Calibri"/>
            </a:rPr>
            <a:t>Helpdesks</a:t>
          </a:r>
          <a:endParaRPr lang="en-US" sz="2200" kern="1200"/>
        </a:p>
      </dsp:txBody>
      <dsp:txXfrm>
        <a:off x="2627174" y="1928339"/>
        <a:ext cx="2388340" cy="1433004"/>
      </dsp:txXfrm>
    </dsp:sp>
    <dsp:sp modelId="{FE47198E-C776-4A5F-962A-02BC327DE13F}">
      <dsp:nvSpPr>
        <dsp:cNvPr id="0" name=""/>
        <dsp:cNvSpPr/>
      </dsp:nvSpPr>
      <dsp:spPr>
        <a:xfrm>
          <a:off x="5254348" y="1928339"/>
          <a:ext cx="2388340" cy="1433004"/>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GTAM</a:t>
          </a:r>
        </a:p>
      </dsp:txBody>
      <dsp:txXfrm>
        <a:off x="5254348" y="1928339"/>
        <a:ext cx="2388340" cy="143300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75E8F6-5FD1-47CF-A7AF-7899B6C9A91A}" type="datetimeFigureOut">
              <a:rPr lang="en-US" smtClean="0"/>
              <a:t>10/1/2019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3571829-C064-41C9-9020-F685D88C8AD0}" type="slidenum">
              <a:rPr lang="en-US" smtClean="0"/>
              <a:t>‹#›</a:t>
            </a:fld>
            <a:endParaRPr lang="en-US"/>
          </a:p>
        </p:txBody>
      </p:sp>
    </p:spTree>
    <p:extLst>
      <p:ext uri="{BB962C8B-B14F-4D97-AF65-F5344CB8AC3E}">
        <p14:creationId xmlns:p14="http://schemas.microsoft.com/office/powerpoint/2010/main" val="2490095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The 2008 Series identified the need to focus on the crucial period from conception to a child’s second birthday—the 1000 days in which good nutrition and healthy growth have lasting benefits throughout life. The Series also called for greater priority for national nutrition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stronger integration with health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enhanced intersectoral approaches, and more focus and coordination in the global nutrition system of international agencies, donors, academia, civil society, and the private sector. </a:t>
            </a:r>
            <a:endParaRPr lang="en-US"/>
          </a:p>
        </p:txBody>
      </p:sp>
      <p:sp>
        <p:nvSpPr>
          <p:cNvPr id="4" name="Slide Number Placeholder 3"/>
          <p:cNvSpPr>
            <a:spLocks noGrp="1"/>
          </p:cNvSpPr>
          <p:nvPr>
            <p:ph type="sldNum" sz="quarter" idx="5"/>
          </p:nvPr>
        </p:nvSpPr>
        <p:spPr/>
        <p:txBody>
          <a:bodyPr/>
          <a:lstStyle/>
          <a:p>
            <a:fld id="{03571829-C064-41C9-9020-F685D88C8AD0}" type="slidenum">
              <a:rPr lang="en-US" smtClean="0"/>
              <a:t>3</a:t>
            </a:fld>
            <a:endParaRPr lang="en-US"/>
          </a:p>
        </p:txBody>
      </p:sp>
    </p:spTree>
    <p:extLst>
      <p:ext uri="{BB962C8B-B14F-4D97-AF65-F5344CB8AC3E}">
        <p14:creationId xmlns:p14="http://schemas.microsoft.com/office/powerpoint/2010/main" val="3359555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a:solidFill>
                  <a:schemeClr val="tx1"/>
                </a:solidFill>
                <a:latin typeface="+mn-lt"/>
                <a:ea typeface="+mn-ea"/>
                <a:cs typeface="+mn-cs"/>
              </a:rPr>
              <a:t>5 years after the initial series, we re-evaluate the problems of maternal and child undernutrition and also examine the growing problems of overweight and obesity for women and children and their consequences in low-income and middle-income countries (LMICs). Many of these countries are said to have the double burden of malnutrition— continued stunting of growth and deficiencies of essential nutrients along with the emerging issue of obesity. We also assess national progress in nutrition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and international efforts toward previous recommendations. </a:t>
            </a:r>
          </a:p>
          <a:p>
            <a:r>
              <a:rPr lang="en-US" sz="1200" b="0" i="0" u="none" strike="noStrike" kern="1200" baseline="0">
                <a:solidFill>
                  <a:schemeClr val="tx1"/>
                </a:solidFill>
                <a:latin typeface="+mn-lt"/>
                <a:ea typeface="+mn-ea"/>
                <a:cs typeface="+mn-cs"/>
              </a:rPr>
              <a:t>The first paper6 examines the prevalence and consequences of nutritional conditions during the life course from adolescence (for girls) through pregnancy to childhood and discusses the implications for adult health. The second paper7 covers the evidence supporting nutrition-specific interventions and the health outcomes and cost of increasing their population coverage. </a:t>
            </a:r>
            <a:r>
              <a:rPr lang="en-US" sz="1200" b="1" i="0" u="none" strike="noStrike" kern="1200" baseline="0">
                <a:solidFill>
                  <a:schemeClr val="tx1"/>
                </a:solidFill>
                <a:latin typeface="+mn-lt"/>
                <a:ea typeface="+mn-ea"/>
                <a:cs typeface="+mn-cs"/>
              </a:rPr>
              <a:t>The third paper8 examines nutrition-sensitive interventions and approaches and their potential to improve nutrition. </a:t>
            </a:r>
            <a:r>
              <a:rPr lang="en-US" sz="1200" b="0" i="0" u="none" strike="noStrike" kern="1200" baseline="0">
                <a:solidFill>
                  <a:schemeClr val="tx1"/>
                </a:solidFill>
                <a:latin typeface="+mn-lt"/>
                <a:ea typeface="+mn-ea"/>
                <a:cs typeface="+mn-cs"/>
              </a:rPr>
              <a:t>The fourth paper9 discusses the features of an enabling environment that are needed to provide support for nutrition </a:t>
            </a:r>
            <a:r>
              <a:rPr lang="en-US" sz="1200" b="0" i="0" u="none" strike="noStrike" kern="1200" baseline="0" err="1">
                <a:solidFill>
                  <a:schemeClr val="tx1"/>
                </a:solidFill>
                <a:latin typeface="+mn-lt"/>
                <a:ea typeface="+mn-ea"/>
                <a:cs typeface="+mn-cs"/>
              </a:rPr>
              <a:t>programmes</a:t>
            </a:r>
            <a:r>
              <a:rPr lang="en-US" sz="1200" b="0" i="0" u="none" strike="noStrike" kern="1200" baseline="0">
                <a:solidFill>
                  <a:schemeClr val="tx1"/>
                </a:solidFill>
                <a:latin typeface="+mn-lt"/>
                <a:ea typeface="+mn-ea"/>
                <a:cs typeface="+mn-cs"/>
              </a:rPr>
              <a:t>, and how they can be </a:t>
            </a:r>
            <a:r>
              <a:rPr lang="en-US" sz="1200" b="0" i="0" u="none" strike="noStrike" kern="1200" baseline="0" err="1">
                <a:solidFill>
                  <a:schemeClr val="tx1"/>
                </a:solidFill>
                <a:latin typeface="+mn-lt"/>
                <a:ea typeface="+mn-ea"/>
                <a:cs typeface="+mn-cs"/>
              </a:rPr>
              <a:t>favourably</a:t>
            </a:r>
            <a:r>
              <a:rPr lang="en-US" sz="1200" b="0" i="0" u="none" strike="noStrike" kern="1200" baseline="0">
                <a:solidFill>
                  <a:schemeClr val="tx1"/>
                </a:solidFill>
                <a:latin typeface="+mn-lt"/>
                <a:ea typeface="+mn-ea"/>
                <a:cs typeface="+mn-cs"/>
              </a:rPr>
              <a:t> influenced. A set of Comments10–15 examine what is currently being done, and what should be done nationally and internationally to address nutritional and developmental needs of women and children in LMICs. </a:t>
            </a:r>
            <a:endParaRPr lang="en-US"/>
          </a:p>
        </p:txBody>
      </p:sp>
      <p:sp>
        <p:nvSpPr>
          <p:cNvPr id="4" name="Slide Number Placeholder 3"/>
          <p:cNvSpPr>
            <a:spLocks noGrp="1"/>
          </p:cNvSpPr>
          <p:nvPr>
            <p:ph type="sldNum" sz="quarter" idx="5"/>
          </p:nvPr>
        </p:nvSpPr>
        <p:spPr/>
        <p:txBody>
          <a:bodyPr/>
          <a:lstStyle/>
          <a:p>
            <a:fld id="{03571829-C064-41C9-9020-F685D88C8AD0}" type="slidenum">
              <a:rPr lang="en-US" smtClean="0"/>
              <a:t>4</a:t>
            </a:fld>
            <a:endParaRPr lang="en-US"/>
          </a:p>
        </p:txBody>
      </p:sp>
    </p:spTree>
    <p:extLst>
      <p:ext uri="{BB962C8B-B14F-4D97-AF65-F5344CB8AC3E}">
        <p14:creationId xmlns:p14="http://schemas.microsoft.com/office/powerpoint/2010/main" val="2405381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HINIs are in line with the nutrition specific interventions described in paper number 2 of the maternal and child nutrition Lancet series </a:t>
            </a:r>
          </a:p>
        </p:txBody>
      </p:sp>
      <p:sp>
        <p:nvSpPr>
          <p:cNvPr id="4" name="Slide Number Placeholder 3"/>
          <p:cNvSpPr>
            <a:spLocks noGrp="1"/>
          </p:cNvSpPr>
          <p:nvPr>
            <p:ph type="sldNum" sz="quarter" idx="5"/>
          </p:nvPr>
        </p:nvSpPr>
        <p:spPr/>
        <p:txBody>
          <a:bodyPr/>
          <a:lstStyle/>
          <a:p>
            <a:fld id="{03571829-C064-41C9-9020-F685D88C8AD0}" type="slidenum">
              <a:rPr lang="en-US" smtClean="0"/>
              <a:t>5</a:t>
            </a:fld>
            <a:endParaRPr lang="en-US"/>
          </a:p>
        </p:txBody>
      </p:sp>
    </p:spTree>
    <p:extLst>
      <p:ext uri="{BB962C8B-B14F-4D97-AF65-F5344CB8AC3E}">
        <p14:creationId xmlns:p14="http://schemas.microsoft.com/office/powerpoint/2010/main" val="108641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571829-C064-41C9-9020-F685D88C8AD0}" type="slidenum">
              <a:rPr lang="en-US" smtClean="0"/>
              <a:t>9</a:t>
            </a:fld>
            <a:endParaRPr lang="en-US"/>
          </a:p>
        </p:txBody>
      </p:sp>
    </p:spTree>
    <p:extLst>
      <p:ext uri="{BB962C8B-B14F-4D97-AF65-F5344CB8AC3E}">
        <p14:creationId xmlns:p14="http://schemas.microsoft.com/office/powerpoint/2010/main" val="1167638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HINIs are in line with the nutrition specific interventions described in paper number 2 of the maternal and child nutrition Lancet series </a:t>
            </a:r>
          </a:p>
        </p:txBody>
      </p:sp>
      <p:sp>
        <p:nvSpPr>
          <p:cNvPr id="4" name="Slide Number Placeholder 3"/>
          <p:cNvSpPr>
            <a:spLocks noGrp="1"/>
          </p:cNvSpPr>
          <p:nvPr>
            <p:ph type="sldNum" sz="quarter" idx="5"/>
          </p:nvPr>
        </p:nvSpPr>
        <p:spPr/>
        <p:txBody>
          <a:bodyPr/>
          <a:lstStyle/>
          <a:p>
            <a:fld id="{03571829-C064-41C9-9020-F685D88C8AD0}" type="slidenum">
              <a:rPr lang="en-US" smtClean="0"/>
              <a:t>10</a:t>
            </a:fld>
            <a:endParaRPr lang="en-US"/>
          </a:p>
        </p:txBody>
      </p:sp>
    </p:spTree>
    <p:extLst>
      <p:ext uri="{BB962C8B-B14F-4D97-AF65-F5344CB8AC3E}">
        <p14:creationId xmlns:p14="http://schemas.microsoft.com/office/powerpoint/2010/main" val="202050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571829-C064-41C9-9020-F685D88C8AD0}" type="slidenum">
              <a:rPr lang="en-US" smtClean="0"/>
              <a:t>11</a:t>
            </a:fld>
            <a:endParaRPr lang="en-US"/>
          </a:p>
        </p:txBody>
      </p:sp>
    </p:spTree>
    <p:extLst>
      <p:ext uri="{BB962C8B-B14F-4D97-AF65-F5344CB8AC3E}">
        <p14:creationId xmlns:p14="http://schemas.microsoft.com/office/powerpoint/2010/main" val="244963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571829-C064-41C9-9020-F685D88C8AD0}" type="slidenum">
              <a:rPr lang="en-US" smtClean="0"/>
              <a:t>12</a:t>
            </a:fld>
            <a:endParaRPr lang="en-US"/>
          </a:p>
        </p:txBody>
      </p:sp>
    </p:spTree>
    <p:extLst>
      <p:ext uri="{BB962C8B-B14F-4D97-AF65-F5344CB8AC3E}">
        <p14:creationId xmlns:p14="http://schemas.microsoft.com/office/powerpoint/2010/main" val="2467245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03571829-C064-41C9-9020-F685D88C8AD0}" type="slidenum">
              <a:rPr lang="en-US" smtClean="0"/>
              <a:t>16</a:t>
            </a:fld>
            <a:endParaRPr lang="en-US"/>
          </a:p>
        </p:txBody>
      </p:sp>
    </p:spTree>
    <p:extLst>
      <p:ext uri="{BB962C8B-B14F-4D97-AF65-F5344CB8AC3E}">
        <p14:creationId xmlns:p14="http://schemas.microsoft.com/office/powerpoint/2010/main" val="17873436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8CCF05-4416-40F5-B4DA-32CE3173170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524323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CF05-4416-40F5-B4DA-32CE3173170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1402402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CF05-4416-40F5-B4DA-32CE3173170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767642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CCF05-4416-40F5-B4DA-32CE3173170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15194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8CCF05-4416-40F5-B4DA-32CE3173170B}" type="datetimeFigureOut">
              <a:rPr lang="en-US" smtClean="0"/>
              <a:t>10/1/2019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3733603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8CCF05-4416-40F5-B4DA-32CE3173170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1549632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8CCF05-4416-40F5-B4DA-32CE3173170B}" type="datetimeFigureOut">
              <a:rPr lang="en-US" smtClean="0"/>
              <a:t>10/1/2019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3552493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8CCF05-4416-40F5-B4DA-32CE3173170B}" type="datetimeFigureOut">
              <a:rPr lang="en-US" smtClean="0"/>
              <a:t>10/1/2019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5186838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8CCF05-4416-40F5-B4DA-32CE3173170B}" type="datetimeFigureOut">
              <a:rPr lang="en-US" smtClean="0"/>
              <a:t>10/1/2019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740380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CCF05-4416-40F5-B4DA-32CE3173170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28606679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8CCF05-4416-40F5-B4DA-32CE3173170B}" type="datetimeFigureOut">
              <a:rPr lang="en-US" smtClean="0"/>
              <a:t>10/1/2019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DFCEE-8E31-4B94-AF37-C44175525BEF}" type="slidenum">
              <a:rPr lang="en-US" smtClean="0"/>
              <a:t>‹#›</a:t>
            </a:fld>
            <a:endParaRPr lang="en-US"/>
          </a:p>
        </p:txBody>
      </p:sp>
    </p:spTree>
    <p:extLst>
      <p:ext uri="{BB962C8B-B14F-4D97-AF65-F5344CB8AC3E}">
        <p14:creationId xmlns:p14="http://schemas.microsoft.com/office/powerpoint/2010/main" val="3525804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8CCF05-4416-40F5-B4DA-32CE3173170B}" type="datetimeFigureOut">
              <a:rPr lang="en-US" smtClean="0"/>
              <a:t>10/1/2019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0DFCEE-8E31-4B94-AF37-C44175525BEF}" type="slidenum">
              <a:rPr lang="en-US" smtClean="0"/>
              <a:t>‹#›</a:t>
            </a:fld>
            <a:endParaRPr lang="en-US"/>
          </a:p>
        </p:txBody>
      </p:sp>
    </p:spTree>
    <p:extLst>
      <p:ext uri="{BB962C8B-B14F-4D97-AF65-F5344CB8AC3E}">
        <p14:creationId xmlns:p14="http://schemas.microsoft.com/office/powerpoint/2010/main" val="3693692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e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Nutrition Sensitive Interventions</a:t>
            </a:r>
          </a:p>
        </p:txBody>
      </p:sp>
      <p:sp>
        <p:nvSpPr>
          <p:cNvPr id="3" name="Subtitle 2"/>
          <p:cNvSpPr>
            <a:spLocks noGrp="1"/>
          </p:cNvSpPr>
          <p:nvPr>
            <p:ph type="subTitle" idx="1"/>
          </p:nvPr>
        </p:nvSpPr>
        <p:spPr/>
        <p:txBody>
          <a:bodyPr>
            <a:normAutofit fontScale="55000" lnSpcReduction="20000"/>
          </a:bodyPr>
          <a:lstStyle/>
          <a:p>
            <a:r>
              <a:rPr lang="en-US"/>
              <a:t>Webinar</a:t>
            </a:r>
          </a:p>
          <a:p>
            <a:endParaRPr lang="en-US"/>
          </a:p>
          <a:p>
            <a:r>
              <a:rPr lang="en-US"/>
              <a:t>Danka Pantchova, GNC Integration Help Desk </a:t>
            </a:r>
          </a:p>
          <a:p>
            <a:r>
              <a:rPr lang="en-US"/>
              <a:t>Yara Sfeir, GNC Technical Help Desk</a:t>
            </a:r>
          </a:p>
          <a:p>
            <a:r>
              <a:rPr lang="en-US"/>
              <a:t> </a:t>
            </a:r>
          </a:p>
          <a:p>
            <a:r>
              <a:rPr lang="en-US"/>
              <a:t>October 2019</a:t>
            </a:r>
          </a:p>
        </p:txBody>
      </p:sp>
      <p:pic>
        <p:nvPicPr>
          <p:cNvPr id="4" name="Picture 3" descr="GNC_LOGO_FINAL">
            <a:extLst>
              <a:ext uri="{FF2B5EF4-FFF2-40B4-BE49-F238E27FC236}">
                <a16:creationId xmlns:a16="http://schemas.microsoft.com/office/drawing/2014/main" id="{E9368C9D-A2FB-4447-A3C3-9E10DC1015FE}"/>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857500" y="660400"/>
            <a:ext cx="3429000" cy="1470025"/>
          </a:xfrm>
          <a:prstGeom prst="rect">
            <a:avLst/>
          </a:prstGeom>
          <a:noFill/>
        </p:spPr>
      </p:pic>
    </p:spTree>
    <p:extLst>
      <p:ext uri="{BB962C8B-B14F-4D97-AF65-F5344CB8AC3E}">
        <p14:creationId xmlns:p14="http://schemas.microsoft.com/office/powerpoint/2010/main" val="4152135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21DFDE-BDE5-4FA5-B66F-728EEC4D7575}"/>
              </a:ext>
            </a:extLst>
          </p:cNvPr>
          <p:cNvPicPr>
            <a:picLocks noChangeAspect="1"/>
          </p:cNvPicPr>
          <p:nvPr/>
        </p:nvPicPr>
        <p:blipFill>
          <a:blip r:embed="rId3"/>
          <a:stretch>
            <a:fillRect/>
          </a:stretch>
        </p:blipFill>
        <p:spPr>
          <a:xfrm>
            <a:off x="482600" y="870846"/>
            <a:ext cx="8178799" cy="5116306"/>
          </a:xfrm>
          <a:prstGeom prst="rect">
            <a:avLst/>
          </a:prstGeom>
        </p:spPr>
      </p:pic>
      <p:sp>
        <p:nvSpPr>
          <p:cNvPr id="2" name="Rectangle : coins arrondis 1">
            <a:extLst>
              <a:ext uri="{FF2B5EF4-FFF2-40B4-BE49-F238E27FC236}">
                <a16:creationId xmlns:a16="http://schemas.microsoft.com/office/drawing/2014/main" id="{5853D6A1-4B68-461C-BC3B-70522A3AEA05}"/>
              </a:ext>
            </a:extLst>
          </p:cNvPr>
          <p:cNvSpPr/>
          <p:nvPr/>
        </p:nvSpPr>
        <p:spPr>
          <a:xfrm>
            <a:off x="6553200" y="1981200"/>
            <a:ext cx="2108199" cy="3810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Picture 3" descr="GNC_LOGO_FINAL">
            <a:extLst>
              <a:ext uri="{FF2B5EF4-FFF2-40B4-BE49-F238E27FC236}">
                <a16:creationId xmlns:a16="http://schemas.microsoft.com/office/drawing/2014/main" id="{D970F214-EC84-41F4-B61C-315F34B75EC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3856806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149C81-AB2C-465E-A0A7-CE89B65ED176}"/>
              </a:ext>
            </a:extLst>
          </p:cNvPr>
          <p:cNvSpPr>
            <a:spLocks noGrp="1"/>
          </p:cNvSpPr>
          <p:nvPr>
            <p:ph type="title"/>
          </p:nvPr>
        </p:nvSpPr>
        <p:spPr>
          <a:xfrm>
            <a:off x="444500" y="884556"/>
            <a:ext cx="8229600" cy="1143000"/>
          </a:xfrm>
        </p:spPr>
        <p:txBody>
          <a:bodyPr>
            <a:noAutofit/>
          </a:bodyPr>
          <a:lstStyle/>
          <a:p>
            <a:r>
              <a:rPr lang="en-US" sz="3200"/>
              <a:t>Nutrition-sensitive interventions mean WORKING WITH OTHER SECTORS</a:t>
            </a:r>
            <a:br>
              <a:rPr lang="en-US" sz="3200"/>
            </a:br>
            <a:r>
              <a:rPr lang="en-US" sz="3200"/>
              <a:t>and the communities/ local authorities</a:t>
            </a:r>
            <a:endParaRPr lang="fr-FR" sz="3200"/>
          </a:p>
        </p:txBody>
      </p:sp>
      <p:graphicFrame>
        <p:nvGraphicFramePr>
          <p:cNvPr id="5" name="Content Placeholder 2">
            <a:extLst>
              <a:ext uri="{FF2B5EF4-FFF2-40B4-BE49-F238E27FC236}">
                <a16:creationId xmlns:a16="http://schemas.microsoft.com/office/drawing/2014/main" id="{E89F1FEB-FAFD-49AB-A2A6-5829B9AAA8A6}"/>
              </a:ext>
            </a:extLst>
          </p:cNvPr>
          <p:cNvGraphicFramePr>
            <a:graphicFrameLocks/>
          </p:cNvGraphicFramePr>
          <p:nvPr>
            <p:extLst>
              <p:ext uri="{D42A27DB-BD31-4B8C-83A1-F6EECF244321}">
                <p14:modId xmlns:p14="http://schemas.microsoft.com/office/powerpoint/2010/main" val="586521352"/>
              </p:ext>
            </p:extLst>
          </p:nvPr>
        </p:nvGraphicFramePr>
        <p:xfrm>
          <a:off x="457200" y="1600200"/>
          <a:ext cx="8058150" cy="4576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45CB1434-1DA8-491C-90EF-E3489159FBB0}"/>
              </a:ext>
            </a:extLst>
          </p:cNvPr>
          <p:cNvSpPr/>
          <p:nvPr/>
        </p:nvSpPr>
        <p:spPr>
          <a:xfrm>
            <a:off x="4453217" y="3244334"/>
            <a:ext cx="237566" cy="369332"/>
          </a:xfrm>
          <a:prstGeom prst="rect">
            <a:avLst/>
          </a:prstGeom>
        </p:spPr>
        <p:txBody>
          <a:bodyPr wrap="none">
            <a:spAutoFit/>
          </a:bodyPr>
          <a:lstStyle/>
          <a:p>
            <a:r>
              <a:rPr lang="fr-FR"/>
              <a:t> </a:t>
            </a:r>
          </a:p>
        </p:txBody>
      </p:sp>
      <p:pic>
        <p:nvPicPr>
          <p:cNvPr id="7" name="Picture 3" descr="GNC_LOGO_FINAL">
            <a:extLst>
              <a:ext uri="{FF2B5EF4-FFF2-40B4-BE49-F238E27FC236}">
                <a16:creationId xmlns:a16="http://schemas.microsoft.com/office/drawing/2014/main" id="{4E98A4A0-7BD5-43C7-BFE3-EEFE16E81946}"/>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23227875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6AA58D38-EDC4-4B5C-B426-BE31A08EBD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457200" y="274638"/>
            <a:ext cx="8229600" cy="1325562"/>
          </a:xfrm>
        </p:spPr>
        <p:txBody>
          <a:bodyPr>
            <a:normAutofit/>
          </a:bodyPr>
          <a:lstStyle/>
          <a:p>
            <a:r>
              <a:rPr lang="en-US"/>
              <a:t>Somme good practices…</a:t>
            </a:r>
          </a:p>
        </p:txBody>
      </p:sp>
      <p:graphicFrame>
        <p:nvGraphicFramePr>
          <p:cNvPr id="7" name="Espace réservé du contenu 6">
            <a:extLst>
              <a:ext uri="{FF2B5EF4-FFF2-40B4-BE49-F238E27FC236}">
                <a16:creationId xmlns:a16="http://schemas.microsoft.com/office/drawing/2014/main" id="{CA765CE7-5515-4296-9344-03E145C814EC}"/>
              </a:ext>
            </a:extLst>
          </p:cNvPr>
          <p:cNvGraphicFramePr>
            <a:graphicFrameLocks noGrp="1"/>
          </p:cNvGraphicFramePr>
          <p:nvPr>
            <p:ph idx="1"/>
            <p:extLst>
              <p:ext uri="{D42A27DB-BD31-4B8C-83A1-F6EECF244321}">
                <p14:modId xmlns:p14="http://schemas.microsoft.com/office/powerpoint/2010/main" val="1978080350"/>
              </p:ext>
            </p:extLst>
          </p:nvPr>
        </p:nvGraphicFramePr>
        <p:xfrm>
          <a:off x="457200" y="1447800"/>
          <a:ext cx="8229600" cy="5313679"/>
        </p:xfrm>
        <a:graphic>
          <a:graphicData uri="http://schemas.openxmlformats.org/drawingml/2006/table">
            <a:tbl>
              <a:tblPr firstRow="1" firstCol="1" bandRow="1">
                <a:tableStyleId>{5C22544A-7EE6-4342-B048-85BDC9FD1C3A}</a:tableStyleId>
              </a:tblPr>
              <a:tblGrid>
                <a:gridCol w="1607649">
                  <a:extLst>
                    <a:ext uri="{9D8B030D-6E8A-4147-A177-3AD203B41FA5}">
                      <a16:colId xmlns:a16="http://schemas.microsoft.com/office/drawing/2014/main" val="1140880122"/>
                    </a:ext>
                  </a:extLst>
                </a:gridCol>
                <a:gridCol w="6621951">
                  <a:extLst>
                    <a:ext uri="{9D8B030D-6E8A-4147-A177-3AD203B41FA5}">
                      <a16:colId xmlns:a16="http://schemas.microsoft.com/office/drawing/2014/main" val="2785420659"/>
                    </a:ext>
                  </a:extLst>
                </a:gridCol>
              </a:tblGrid>
              <a:tr h="406400">
                <a:tc>
                  <a:txBody>
                    <a:bodyPr/>
                    <a:lstStyle/>
                    <a:p>
                      <a:pPr algn="just">
                        <a:spcAft>
                          <a:spcPts val="0"/>
                        </a:spcAft>
                      </a:pPr>
                      <a:r>
                        <a:rPr lang="en-US" sz="1800">
                          <a:effectLst/>
                        </a:rPr>
                        <a:t>Level of integration</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800">
                          <a:effectLst/>
                        </a:rPr>
                        <a:t>Examples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14857"/>
                  </a:ext>
                </a:extLst>
              </a:tr>
              <a:tr h="812800">
                <a:tc>
                  <a:txBody>
                    <a:bodyPr/>
                    <a:lstStyle/>
                    <a:p>
                      <a:pPr algn="just">
                        <a:spcAft>
                          <a:spcPts val="0"/>
                        </a:spcAft>
                      </a:pPr>
                      <a:r>
                        <a:rPr lang="en-US" sz="1800">
                          <a:effectLst/>
                        </a:rPr>
                        <a:t>Coherence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800">
                          <a:effectLst/>
                        </a:rPr>
                        <a:t>Routinely screening sectoral humanitarian response plan to be coherent with plans of other sectors;</a:t>
                      </a:r>
                      <a:endParaRPr lang="fr-FR" sz="1800">
                        <a:effectLst/>
                      </a:endParaRPr>
                    </a:p>
                    <a:p>
                      <a:pPr algn="just">
                        <a:spcAft>
                          <a:spcPts val="0"/>
                        </a:spcAft>
                      </a:pPr>
                      <a:r>
                        <a:rPr lang="en-US" sz="1800">
                          <a:effectLst/>
                        </a:rPr>
                        <a:t>Taking into account existing development programs, when planning humanitarian response;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78039700"/>
                  </a:ext>
                </a:extLst>
              </a:tr>
              <a:tr h="1219199">
                <a:tc>
                  <a:txBody>
                    <a:bodyPr/>
                    <a:lstStyle/>
                    <a:p>
                      <a:pPr algn="just">
                        <a:spcAft>
                          <a:spcPts val="0"/>
                        </a:spcAft>
                      </a:pPr>
                      <a:r>
                        <a:rPr lang="en-US" sz="1800">
                          <a:effectLst/>
                        </a:rPr>
                        <a:t>Convergence</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800">
                          <a:effectLst/>
                        </a:rPr>
                        <a:t>Agreeing on common indicators for Joint analysis;</a:t>
                      </a:r>
                      <a:endParaRPr lang="fr-FR" sz="1800">
                        <a:effectLst/>
                      </a:endParaRPr>
                    </a:p>
                    <a:p>
                      <a:pPr algn="just">
                        <a:spcAft>
                          <a:spcPts val="0"/>
                        </a:spcAft>
                      </a:pPr>
                      <a:r>
                        <a:rPr lang="en-US" sz="1800">
                          <a:effectLst/>
                        </a:rPr>
                        <a:t>Prioritization of humanitarian needs and consequences; </a:t>
                      </a:r>
                      <a:endParaRPr lang="fr-FR" sz="1800">
                        <a:effectLst/>
                      </a:endParaRPr>
                    </a:p>
                    <a:p>
                      <a:pPr algn="just">
                        <a:spcAft>
                          <a:spcPts val="0"/>
                        </a:spcAft>
                      </a:pPr>
                      <a:r>
                        <a:rPr lang="en-US" sz="1800">
                          <a:effectLst/>
                        </a:rPr>
                        <a:t>Identification of common questions to lead HRP;</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8006552"/>
                  </a:ext>
                </a:extLst>
              </a:tr>
              <a:tr h="1625600">
                <a:tc>
                  <a:txBody>
                    <a:bodyPr/>
                    <a:lstStyle/>
                    <a:p>
                      <a:pPr algn="just">
                        <a:spcAft>
                          <a:spcPts val="0"/>
                        </a:spcAft>
                      </a:pPr>
                      <a:r>
                        <a:rPr lang="en-US" sz="1800">
                          <a:effectLst/>
                        </a:rPr>
                        <a:t>Complementarity</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800">
                          <a:effectLst/>
                        </a:rPr>
                        <a:t>Joint assessments </a:t>
                      </a:r>
                      <a:endParaRPr lang="fr-FR" sz="1800">
                        <a:effectLst/>
                      </a:endParaRPr>
                    </a:p>
                    <a:p>
                      <a:pPr algn="just">
                        <a:spcAft>
                          <a:spcPts val="0"/>
                        </a:spcAft>
                      </a:pPr>
                      <a:r>
                        <a:rPr lang="en-US" sz="1800">
                          <a:effectLst/>
                        </a:rPr>
                        <a:t>Joint targeting (ex. most vulnerable households, population sub-groups);</a:t>
                      </a:r>
                      <a:endParaRPr lang="fr-FR" sz="1800">
                        <a:effectLst/>
                      </a:endParaRPr>
                    </a:p>
                    <a:p>
                      <a:pPr algn="just">
                        <a:spcAft>
                          <a:spcPts val="0"/>
                        </a:spcAft>
                      </a:pPr>
                      <a:r>
                        <a:rPr lang="en-US" sz="1800">
                          <a:effectLst/>
                        </a:rPr>
                        <a:t>Joint response plan;</a:t>
                      </a:r>
                      <a:endParaRPr lang="fr-FR" sz="1800">
                        <a:effectLst/>
                      </a:endParaRPr>
                    </a:p>
                    <a:p>
                      <a:pPr algn="just">
                        <a:spcAft>
                          <a:spcPts val="0"/>
                        </a:spcAft>
                      </a:pPr>
                      <a:r>
                        <a:rPr lang="en-US" sz="1800">
                          <a:effectLst/>
                        </a:rPr>
                        <a:t>Joint preparedness plan;</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6051988"/>
                  </a:ext>
                </a:extLst>
              </a:tr>
              <a:tr h="812800">
                <a:tc>
                  <a:txBody>
                    <a:bodyPr/>
                    <a:lstStyle/>
                    <a:p>
                      <a:pPr algn="just">
                        <a:spcAft>
                          <a:spcPts val="0"/>
                        </a:spcAft>
                      </a:pPr>
                      <a:r>
                        <a:rPr lang="en-US" sz="1800">
                          <a:effectLst/>
                        </a:rPr>
                        <a:t>Synergy</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1800">
                          <a:effectLst/>
                        </a:rPr>
                        <a:t>Joint evaluation;</a:t>
                      </a:r>
                      <a:endParaRPr lang="fr-FR" sz="1800">
                        <a:effectLst/>
                      </a:endParaRPr>
                    </a:p>
                    <a:p>
                      <a:pPr algn="just">
                        <a:spcAft>
                          <a:spcPts val="0"/>
                        </a:spcAft>
                      </a:pPr>
                      <a:r>
                        <a:rPr lang="en-US" sz="1800">
                          <a:effectLst/>
                        </a:rPr>
                        <a:t>Setting Comprehensive package of services covering all basic needs while reinforcing existing systems;</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65991926"/>
                  </a:ext>
                </a:extLst>
              </a:tr>
            </a:tbl>
          </a:graphicData>
        </a:graphic>
      </p:graphicFrame>
      <p:sp>
        <p:nvSpPr>
          <p:cNvPr id="8" name="Rectangle 7">
            <a:extLst>
              <a:ext uri="{FF2B5EF4-FFF2-40B4-BE49-F238E27FC236}">
                <a16:creationId xmlns:a16="http://schemas.microsoft.com/office/drawing/2014/main" id="{31F4394F-387E-4EB7-AC90-55B63EC06DA3}"/>
              </a:ext>
            </a:extLst>
          </p:cNvPr>
          <p:cNvSpPr/>
          <p:nvPr/>
        </p:nvSpPr>
        <p:spPr>
          <a:xfrm>
            <a:off x="4453217" y="3244334"/>
            <a:ext cx="237566" cy="369332"/>
          </a:xfrm>
          <a:prstGeom prst="rect">
            <a:avLst/>
          </a:prstGeom>
        </p:spPr>
        <p:txBody>
          <a:bodyPr wrap="none">
            <a:spAutoFit/>
          </a:bodyPr>
          <a:lstStyle/>
          <a:p>
            <a:r>
              <a:rPr lang="fr-FR"/>
              <a:t> </a:t>
            </a:r>
          </a:p>
        </p:txBody>
      </p:sp>
      <p:sp>
        <p:nvSpPr>
          <p:cNvPr id="9" name="Rectangle 8">
            <a:extLst>
              <a:ext uri="{FF2B5EF4-FFF2-40B4-BE49-F238E27FC236}">
                <a16:creationId xmlns:a16="http://schemas.microsoft.com/office/drawing/2014/main" id="{DB634643-5BB2-4957-90BD-AF63F12E48CE}"/>
              </a:ext>
            </a:extLst>
          </p:cNvPr>
          <p:cNvSpPr/>
          <p:nvPr/>
        </p:nvSpPr>
        <p:spPr>
          <a:xfrm>
            <a:off x="4450813" y="3244334"/>
            <a:ext cx="242374" cy="369332"/>
          </a:xfrm>
          <a:prstGeom prst="rect">
            <a:avLst/>
          </a:prstGeom>
        </p:spPr>
        <p:txBody>
          <a:bodyPr wrap="none">
            <a:spAutoFit/>
          </a:bodyPr>
          <a:lstStyle/>
          <a:p>
            <a:r>
              <a:rPr lang="fr-FR">
                <a:solidFill>
                  <a:srgbClr val="000000"/>
                </a:solidFill>
                <a:latin typeface="Times New Roman" panose="02020603050405020304" pitchFamily="18" charset="0"/>
              </a:rPr>
              <a:t> </a:t>
            </a:r>
            <a:endParaRPr lang="fr-FR"/>
          </a:p>
        </p:txBody>
      </p:sp>
    </p:spTree>
    <p:extLst>
      <p:ext uri="{BB962C8B-B14F-4D97-AF65-F5344CB8AC3E}">
        <p14:creationId xmlns:p14="http://schemas.microsoft.com/office/powerpoint/2010/main" val="2388311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2498961128"/>
              </p:ext>
            </p:extLst>
          </p:nvPr>
        </p:nvGraphicFramePr>
        <p:xfrm>
          <a:off x="828674" y="1417638"/>
          <a:ext cx="7858125" cy="49831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3" descr="GNC_LOGO_FINAL">
            <a:extLst>
              <a:ext uri="{FF2B5EF4-FFF2-40B4-BE49-F238E27FC236}">
                <a16:creationId xmlns:a16="http://schemas.microsoft.com/office/drawing/2014/main" id="{06633B57-C04D-4B18-9D0B-78AD4982A434}"/>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p:txBody>
          <a:bodyPr>
            <a:normAutofit/>
          </a:bodyPr>
          <a:lstStyle/>
          <a:p>
            <a:pPr algn="ctr"/>
            <a:r>
              <a:rPr lang="en-GB" sz="1800" b="1"/>
              <a:t>Steps That Can Be Adapted To Support Assessment/Analysis, Response Planning, Resource Mobilization, Implementation And Monitoring (I.E. Humanitarian Programme Cycle –HPC) </a:t>
            </a:r>
            <a:endParaRPr lang="en-US" sz="1800" b="1"/>
          </a:p>
        </p:txBody>
      </p:sp>
    </p:spTree>
    <p:extLst>
      <p:ext uri="{BB962C8B-B14F-4D97-AF65-F5344CB8AC3E}">
        <p14:creationId xmlns:p14="http://schemas.microsoft.com/office/powerpoint/2010/main" val="422450947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GNC_LOGO_FINAL">
            <a:extLst>
              <a:ext uri="{FF2B5EF4-FFF2-40B4-BE49-F238E27FC236}">
                <a16:creationId xmlns:a16="http://schemas.microsoft.com/office/drawing/2014/main" id="{C588DF47-67CC-4222-B835-34B2F1E7002D}"/>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1028700" y="381000"/>
            <a:ext cx="7086600" cy="1085850"/>
          </a:xfrm>
        </p:spPr>
        <p:txBody>
          <a:bodyPr>
            <a:noAutofit/>
          </a:bodyPr>
          <a:lstStyle/>
          <a:p>
            <a:pPr algn="ctr"/>
            <a:r>
              <a:rPr lang="en-GB" sz="1800" b="1"/>
              <a:t>Steps That Can Be Adapted To Support Assessment/Analysis, Response Planning, Resource Mobilization, Implementation And Monitoring (I.E. Humanitarian Programme Cycle –HPC) Continuous -----</a:t>
            </a:r>
            <a:endParaRPr lang="en-US" sz="1800" b="1"/>
          </a:p>
        </p:txBody>
      </p:sp>
      <p:graphicFrame>
        <p:nvGraphicFramePr>
          <p:cNvPr id="4" name="Content Placeholder 3" descr="Stacked List showing 4 groups arranged from left to right with task descriptions under each group"/>
          <p:cNvGraphicFramePr>
            <a:graphicFrameLocks noGrp="1"/>
          </p:cNvGraphicFramePr>
          <p:nvPr>
            <p:ph idx="1"/>
            <p:extLst>
              <p:ext uri="{D42A27DB-BD31-4B8C-83A1-F6EECF244321}">
                <p14:modId xmlns:p14="http://schemas.microsoft.com/office/powerpoint/2010/main" val="1518974581"/>
              </p:ext>
            </p:extLst>
          </p:nvPr>
        </p:nvGraphicFramePr>
        <p:xfrm>
          <a:off x="0" y="1466850"/>
          <a:ext cx="8763000" cy="4752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810319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89DCB-31FA-45DA-BE81-32D6DB1F5AFC}"/>
              </a:ext>
            </a:extLst>
          </p:cNvPr>
          <p:cNvSpPr>
            <a:spLocks noGrp="1"/>
          </p:cNvSpPr>
          <p:nvPr>
            <p:ph type="title"/>
          </p:nvPr>
        </p:nvSpPr>
        <p:spPr>
          <a:xfrm>
            <a:off x="750655" y="457200"/>
            <a:ext cx="7838694" cy="1325563"/>
          </a:xfrm>
        </p:spPr>
        <p:txBody>
          <a:bodyPr anchor="ctr">
            <a:normAutofit fontScale="90000"/>
          </a:bodyPr>
          <a:lstStyle/>
          <a:p>
            <a:r>
              <a:rPr lang="en-US">
                <a:cs typeface="Calibri"/>
              </a:rPr>
              <a:t>Current activities/available support </a:t>
            </a:r>
            <a:endParaRPr lang="en-US"/>
          </a:p>
        </p:txBody>
      </p:sp>
      <p:graphicFrame>
        <p:nvGraphicFramePr>
          <p:cNvPr id="5" name="Content Placeholder 2">
            <a:extLst>
              <a:ext uri="{FF2B5EF4-FFF2-40B4-BE49-F238E27FC236}">
                <a16:creationId xmlns:a16="http://schemas.microsoft.com/office/drawing/2014/main" id="{17049D40-7ADF-44F9-A67C-C390104DEFE8}"/>
              </a:ext>
            </a:extLst>
          </p:cNvPr>
          <p:cNvGraphicFramePr>
            <a:graphicFrameLocks noGrp="1"/>
          </p:cNvGraphicFramePr>
          <p:nvPr>
            <p:ph idx="1"/>
            <p:extLst>
              <p:ext uri="{D42A27DB-BD31-4B8C-83A1-F6EECF244321}">
                <p14:modId xmlns:p14="http://schemas.microsoft.com/office/powerpoint/2010/main" val="3999050679"/>
              </p:ext>
            </p:extLst>
          </p:nvPr>
        </p:nvGraphicFramePr>
        <p:xfrm>
          <a:off x="750655" y="2385390"/>
          <a:ext cx="7642689" cy="3617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3" descr="GNC_LOGO_FINAL">
            <a:extLst>
              <a:ext uri="{FF2B5EF4-FFF2-40B4-BE49-F238E27FC236}">
                <a16:creationId xmlns:a16="http://schemas.microsoft.com/office/drawing/2014/main" id="{C1706D65-8E10-4E6E-863F-E6ED08E26C5C}"/>
              </a:ext>
            </a:extLst>
          </p:cNvPr>
          <p:cNvPicPr/>
          <p:nvPr/>
        </p:nvPicPr>
        <p:blipFill>
          <a:blip r:embed="rId7">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2226920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7A62DFF-519A-4F4F-9417-D8E8F0A3763E}"/>
              </a:ext>
            </a:extLst>
          </p:cNvPr>
          <p:cNvSpPr>
            <a:spLocks noGrp="1"/>
          </p:cNvSpPr>
          <p:nvPr>
            <p:ph type="title"/>
          </p:nvPr>
        </p:nvSpPr>
        <p:spPr/>
        <p:txBody>
          <a:bodyPr>
            <a:normAutofit/>
          </a:bodyPr>
          <a:lstStyle/>
          <a:p>
            <a:r>
              <a:rPr lang="fr-FR"/>
              <a:t>Discussion</a:t>
            </a:r>
          </a:p>
        </p:txBody>
      </p:sp>
      <p:sp>
        <p:nvSpPr>
          <p:cNvPr id="6" name="Espace réservé du contenu 5">
            <a:extLst>
              <a:ext uri="{FF2B5EF4-FFF2-40B4-BE49-F238E27FC236}">
                <a16:creationId xmlns:a16="http://schemas.microsoft.com/office/drawing/2014/main" id="{5313B507-6B73-48E6-BC4E-DAB7024E549E}"/>
              </a:ext>
            </a:extLst>
          </p:cNvPr>
          <p:cNvSpPr>
            <a:spLocks noGrp="1"/>
          </p:cNvSpPr>
          <p:nvPr>
            <p:ph idx="1"/>
          </p:nvPr>
        </p:nvSpPr>
        <p:spPr/>
        <p:txBody>
          <a:bodyPr/>
          <a:lstStyle/>
          <a:p>
            <a:pPr lvl="0"/>
            <a:r>
              <a:rPr lang="en-GB"/>
              <a:t>Do you develop this type of work in your countries?</a:t>
            </a:r>
            <a:endParaRPr lang="fr-FR"/>
          </a:p>
          <a:p>
            <a:pPr lvl="0"/>
            <a:r>
              <a:rPr lang="en-GB"/>
              <a:t>What feasibility?</a:t>
            </a:r>
            <a:endParaRPr lang="fr-FR"/>
          </a:p>
          <a:p>
            <a:pPr lvl="0"/>
            <a:r>
              <a:rPr lang="en-GB"/>
              <a:t>What will facilitate?</a:t>
            </a:r>
            <a:endParaRPr lang="fr-FR"/>
          </a:p>
          <a:p>
            <a:pPr lvl="0"/>
            <a:r>
              <a:rPr lang="en-GB"/>
              <a:t>How to strengthen integrated and joint work according to you?</a:t>
            </a:r>
            <a:endParaRPr lang="fr-FR"/>
          </a:p>
          <a:p>
            <a:pPr lvl="0"/>
            <a:r>
              <a:rPr lang="en-GB"/>
              <a:t>What support is needed?</a:t>
            </a:r>
            <a:endParaRPr lang="fr-FR"/>
          </a:p>
        </p:txBody>
      </p:sp>
      <p:pic>
        <p:nvPicPr>
          <p:cNvPr id="5" name="Picture 3" descr="GNC_LOGO_FINAL">
            <a:extLst>
              <a:ext uri="{FF2B5EF4-FFF2-40B4-BE49-F238E27FC236}">
                <a16:creationId xmlns:a16="http://schemas.microsoft.com/office/drawing/2014/main" id="{89966335-0164-4CD2-9FD4-AD5D42A4A91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3289274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Outline</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endParaRPr lang="en-US"/>
          </a:p>
          <a:p>
            <a:r>
              <a:rPr lang="en-US"/>
              <a:t>Welcome and Introductions</a:t>
            </a:r>
          </a:p>
          <a:p>
            <a:endParaRPr lang="en-US"/>
          </a:p>
          <a:p>
            <a:r>
              <a:rPr lang="en-US"/>
              <a:t>What are the Nutrition-specific and Nutrition-sensitive Interventions? </a:t>
            </a:r>
            <a:endParaRPr lang="en-US">
              <a:cs typeface="Calibri"/>
            </a:endParaRPr>
          </a:p>
          <a:p>
            <a:endParaRPr lang="en-US"/>
          </a:p>
          <a:p>
            <a:r>
              <a:rPr lang="en-US"/>
              <a:t>In country tips to improve inter-cluster integration</a:t>
            </a:r>
            <a:endParaRPr lang="en-US">
              <a:cs typeface="Calibri"/>
            </a:endParaRPr>
          </a:p>
          <a:p>
            <a:endParaRPr lang="en-US"/>
          </a:p>
          <a:p>
            <a:r>
              <a:rPr lang="en-US"/>
              <a:t>ICNWG and GNC initiatives to improve inter-cluster integration</a:t>
            </a:r>
            <a:endParaRPr lang="en-US">
              <a:cs typeface="Calibri"/>
            </a:endParaRPr>
          </a:p>
          <a:p>
            <a:pPr marL="0" indent="0">
              <a:buNone/>
            </a:pPr>
            <a:endParaRPr lang="en-US"/>
          </a:p>
          <a:p>
            <a:r>
              <a:rPr lang="en-US"/>
              <a:t>Discussion </a:t>
            </a:r>
          </a:p>
          <a:p>
            <a:pPr marL="0" indent="0">
              <a:buNone/>
            </a:pPr>
            <a:endParaRPr lang="en-US"/>
          </a:p>
          <a:p>
            <a:endParaRPr lang="en-US"/>
          </a:p>
          <a:p>
            <a:endParaRPr lang="en-US"/>
          </a:p>
        </p:txBody>
      </p:sp>
      <p:pic>
        <p:nvPicPr>
          <p:cNvPr id="4" name="Picture 3" descr="GNC_LOGO_FINAL">
            <a:extLst>
              <a:ext uri="{FF2B5EF4-FFF2-40B4-BE49-F238E27FC236}">
                <a16:creationId xmlns:a16="http://schemas.microsoft.com/office/drawing/2014/main" id="{55A4A090-AAC5-46D8-96CE-91AE4331DC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8657887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6AA58D38-EDC4-4B5C-B426-BE31A08EBD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457200" y="274638"/>
            <a:ext cx="8229600" cy="1325562"/>
          </a:xfrm>
        </p:spPr>
        <p:txBody>
          <a:bodyPr>
            <a:normAutofit fontScale="90000"/>
          </a:bodyPr>
          <a:lstStyle/>
          <a:p>
            <a:r>
              <a:rPr lang="en-US"/>
              <a:t>What are the Nutrition Specific and Sensitive Interventions?</a:t>
            </a:r>
          </a:p>
        </p:txBody>
      </p:sp>
      <p:sp>
        <p:nvSpPr>
          <p:cNvPr id="3" name="Content Placeholder 2"/>
          <p:cNvSpPr>
            <a:spLocks noGrp="1"/>
          </p:cNvSpPr>
          <p:nvPr>
            <p:ph idx="1"/>
          </p:nvPr>
        </p:nvSpPr>
        <p:spPr/>
        <p:txBody>
          <a:bodyPr>
            <a:normAutofit fontScale="92500"/>
          </a:bodyPr>
          <a:lstStyle/>
          <a:p>
            <a:r>
              <a:rPr lang="en-US"/>
              <a:t>The Lancet Maternal and Child Undernutrition Series 2008 </a:t>
            </a:r>
          </a:p>
          <a:p>
            <a:pPr lvl="1"/>
            <a:r>
              <a:rPr lang="en-US"/>
              <a:t>Need to focus on the crucial period from conception to a child’s second birthday—the 1000 days </a:t>
            </a:r>
          </a:p>
          <a:p>
            <a:pPr lvl="1"/>
            <a:r>
              <a:rPr lang="en-US"/>
              <a:t>Greater priority for national nutrition </a:t>
            </a:r>
            <a:r>
              <a:rPr lang="en-US" err="1"/>
              <a:t>programmes</a:t>
            </a:r>
            <a:endParaRPr lang="en-US"/>
          </a:p>
          <a:p>
            <a:pPr lvl="1"/>
            <a:r>
              <a:rPr lang="en-US" b="1">
                <a:solidFill>
                  <a:srgbClr val="92D050"/>
                </a:solidFill>
              </a:rPr>
              <a:t>Stronger integration with health </a:t>
            </a:r>
            <a:r>
              <a:rPr lang="en-US" b="1" err="1">
                <a:solidFill>
                  <a:srgbClr val="92D050"/>
                </a:solidFill>
              </a:rPr>
              <a:t>programmes</a:t>
            </a:r>
            <a:r>
              <a:rPr lang="en-US" b="1">
                <a:solidFill>
                  <a:srgbClr val="92D050"/>
                </a:solidFill>
              </a:rPr>
              <a:t> and  enhanced intersectoral approaches</a:t>
            </a:r>
          </a:p>
          <a:p>
            <a:pPr lvl="1"/>
            <a:r>
              <a:rPr lang="en-US"/>
              <a:t>More focus and coordination in the global nutrition system of international agencies, donors, academia, civil society, and the private sector. </a:t>
            </a:r>
          </a:p>
          <a:p>
            <a:endParaRPr lang="en-US"/>
          </a:p>
          <a:p>
            <a:pPr marL="0" indent="0">
              <a:buNone/>
            </a:pPr>
            <a:endParaRPr lang="en-US"/>
          </a:p>
        </p:txBody>
      </p:sp>
    </p:spTree>
    <p:extLst>
      <p:ext uri="{BB962C8B-B14F-4D97-AF65-F5344CB8AC3E}">
        <p14:creationId xmlns:p14="http://schemas.microsoft.com/office/powerpoint/2010/main" val="269957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53CAC9D8-9C72-4E86-9DDE-39807167039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457200" y="274638"/>
            <a:ext cx="8229600" cy="1143000"/>
          </a:xfrm>
        </p:spPr>
        <p:txBody>
          <a:bodyPr>
            <a:normAutofit fontScale="90000"/>
          </a:bodyPr>
          <a:lstStyle/>
          <a:p>
            <a:r>
              <a:rPr lang="en-US"/>
              <a:t>What are the Nutrition Specific and Sensitive Interventions?</a:t>
            </a:r>
          </a:p>
        </p:txBody>
      </p:sp>
      <p:sp>
        <p:nvSpPr>
          <p:cNvPr id="3" name="Content Placeholder 2"/>
          <p:cNvSpPr>
            <a:spLocks noGrp="1"/>
          </p:cNvSpPr>
          <p:nvPr>
            <p:ph idx="1"/>
          </p:nvPr>
        </p:nvSpPr>
        <p:spPr>
          <a:xfrm>
            <a:off x="457200" y="1398588"/>
            <a:ext cx="8229600" cy="5367336"/>
          </a:xfrm>
        </p:spPr>
        <p:txBody>
          <a:bodyPr>
            <a:normAutofit/>
          </a:bodyPr>
          <a:lstStyle/>
          <a:p>
            <a:r>
              <a:rPr lang="en-US" sz="3000"/>
              <a:t>The Lancet Maternal and Child Nutrition Series 2013</a:t>
            </a:r>
          </a:p>
          <a:p>
            <a:pPr lvl="1"/>
            <a:r>
              <a:rPr lang="en-US" sz="2600"/>
              <a:t>Double burden of malnutrition in women and children </a:t>
            </a:r>
          </a:p>
          <a:p>
            <a:pPr lvl="1"/>
            <a:r>
              <a:rPr lang="en-US" sz="2600"/>
              <a:t>Consequence of nutrition through adolescence in girls to pregnancy to childhood </a:t>
            </a:r>
          </a:p>
          <a:p>
            <a:pPr lvl="1"/>
            <a:r>
              <a:rPr lang="en-US" sz="2600"/>
              <a:t>Covers the evidence supporting nutrition-specific interventions </a:t>
            </a:r>
          </a:p>
          <a:p>
            <a:pPr lvl="1"/>
            <a:r>
              <a:rPr lang="en-US" sz="2600" b="1">
                <a:solidFill>
                  <a:srgbClr val="92D050"/>
                </a:solidFill>
              </a:rPr>
              <a:t>Examines nutrition-sensitive interventions and approaches and their potential to improve nutrition</a:t>
            </a:r>
          </a:p>
          <a:p>
            <a:pPr lvl="1"/>
            <a:r>
              <a:rPr lang="en-US" sz="2600" b="1">
                <a:solidFill>
                  <a:srgbClr val="92D050"/>
                </a:solidFill>
              </a:rPr>
              <a:t>Discusses the features of an enabling environment that are needed to provide support for nutrition programmes</a:t>
            </a:r>
          </a:p>
          <a:p>
            <a:endParaRPr lang="en-US"/>
          </a:p>
        </p:txBody>
      </p:sp>
    </p:spTree>
    <p:extLst>
      <p:ext uri="{BB962C8B-B14F-4D97-AF65-F5344CB8AC3E}">
        <p14:creationId xmlns:p14="http://schemas.microsoft.com/office/powerpoint/2010/main" val="3727138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2C473E05-9270-4140-BD57-718F496B6D1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pic>
        <p:nvPicPr>
          <p:cNvPr id="6" name="Picture 6" descr="A screenshot of a social media post&#10;&#10;Description generated with very high confidence">
            <a:extLst>
              <a:ext uri="{FF2B5EF4-FFF2-40B4-BE49-F238E27FC236}">
                <a16:creationId xmlns:a16="http://schemas.microsoft.com/office/drawing/2014/main" id="{9DABCE17-D305-495C-97DF-D89F2241FB22}"/>
              </a:ext>
            </a:extLst>
          </p:cNvPr>
          <p:cNvPicPr>
            <a:picLocks noChangeAspect="1"/>
          </p:cNvPicPr>
          <p:nvPr/>
        </p:nvPicPr>
        <p:blipFill>
          <a:blip r:embed="rId4"/>
          <a:stretch>
            <a:fillRect/>
          </a:stretch>
        </p:blipFill>
        <p:spPr>
          <a:xfrm>
            <a:off x="170630" y="766427"/>
            <a:ext cx="8988682" cy="5445461"/>
          </a:xfrm>
          <a:prstGeom prst="rect">
            <a:avLst/>
          </a:prstGeom>
        </p:spPr>
      </p:pic>
    </p:spTree>
    <p:extLst>
      <p:ext uri="{BB962C8B-B14F-4D97-AF65-F5344CB8AC3E}">
        <p14:creationId xmlns:p14="http://schemas.microsoft.com/office/powerpoint/2010/main" val="4066716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1D9E69-C091-4D8B-A4DD-C59649414555}"/>
              </a:ext>
            </a:extLst>
          </p:cNvPr>
          <p:cNvPicPr>
            <a:picLocks noChangeAspect="1"/>
          </p:cNvPicPr>
          <p:nvPr/>
        </p:nvPicPr>
        <p:blipFill rotWithShape="1">
          <a:blip r:embed="rId2"/>
          <a:srcRect r="3109" b="2"/>
          <a:stretch/>
        </p:blipFill>
        <p:spPr>
          <a:xfrm>
            <a:off x="482600" y="643467"/>
            <a:ext cx="8178799" cy="5571066"/>
          </a:xfrm>
          <a:prstGeom prst="rect">
            <a:avLst/>
          </a:prstGeom>
        </p:spPr>
      </p:pic>
      <p:pic>
        <p:nvPicPr>
          <p:cNvPr id="3" name="Picture 3" descr="GNC_LOGO_FINAL">
            <a:extLst>
              <a:ext uri="{FF2B5EF4-FFF2-40B4-BE49-F238E27FC236}">
                <a16:creationId xmlns:a16="http://schemas.microsoft.com/office/drawing/2014/main" id="{6CE1BFF7-D9D5-4C14-A984-B39F892AF7E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34636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C49474-D6BF-4F76-B973-D80C534FADBF}"/>
              </a:ext>
            </a:extLst>
          </p:cNvPr>
          <p:cNvPicPr>
            <a:picLocks noChangeAspect="1"/>
          </p:cNvPicPr>
          <p:nvPr/>
        </p:nvPicPr>
        <p:blipFill>
          <a:blip r:embed="rId2"/>
          <a:stretch>
            <a:fillRect/>
          </a:stretch>
        </p:blipFill>
        <p:spPr>
          <a:xfrm>
            <a:off x="482600" y="709549"/>
            <a:ext cx="8178799" cy="5438901"/>
          </a:xfrm>
          <a:prstGeom prst="rect">
            <a:avLst/>
          </a:prstGeom>
        </p:spPr>
      </p:pic>
      <p:pic>
        <p:nvPicPr>
          <p:cNvPr id="3" name="Picture 3" descr="GNC_LOGO_FINAL">
            <a:extLst>
              <a:ext uri="{FF2B5EF4-FFF2-40B4-BE49-F238E27FC236}">
                <a16:creationId xmlns:a16="http://schemas.microsoft.com/office/drawing/2014/main" id="{555694D4-7D58-441A-9B96-CD8DB4285E4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Tree>
    <p:extLst>
      <p:ext uri="{BB962C8B-B14F-4D97-AF65-F5344CB8AC3E}">
        <p14:creationId xmlns:p14="http://schemas.microsoft.com/office/powerpoint/2010/main" val="2276922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4390F2-067A-4CFB-9504-4585FCE0E360}"/>
              </a:ext>
            </a:extLst>
          </p:cNvPr>
          <p:cNvPicPr>
            <a:picLocks noChangeAspect="1"/>
          </p:cNvPicPr>
          <p:nvPr/>
        </p:nvPicPr>
        <p:blipFill>
          <a:blip r:embed="rId2"/>
          <a:stretch>
            <a:fillRect/>
          </a:stretch>
        </p:blipFill>
        <p:spPr>
          <a:xfrm>
            <a:off x="0" y="2438400"/>
            <a:ext cx="9144000" cy="2742335"/>
          </a:xfrm>
          <a:prstGeom prst="rect">
            <a:avLst/>
          </a:prstGeom>
        </p:spPr>
      </p:pic>
      <p:pic>
        <p:nvPicPr>
          <p:cNvPr id="4" name="Picture 3" descr="GNC_LOGO_FINAL">
            <a:extLst>
              <a:ext uri="{FF2B5EF4-FFF2-40B4-BE49-F238E27FC236}">
                <a16:creationId xmlns:a16="http://schemas.microsoft.com/office/drawing/2014/main" id="{6CB89169-5181-4CF5-BB28-99E57946765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pic>
        <p:nvPicPr>
          <p:cNvPr id="2" name="Picture 1">
            <a:extLst>
              <a:ext uri="{FF2B5EF4-FFF2-40B4-BE49-F238E27FC236}">
                <a16:creationId xmlns:a16="http://schemas.microsoft.com/office/drawing/2014/main" id="{15579B16-F70B-4CA5-9F6D-1C803D2090B0}"/>
              </a:ext>
            </a:extLst>
          </p:cNvPr>
          <p:cNvPicPr>
            <a:picLocks noChangeAspect="1"/>
          </p:cNvPicPr>
          <p:nvPr/>
        </p:nvPicPr>
        <p:blipFill>
          <a:blip r:embed="rId4"/>
          <a:stretch>
            <a:fillRect/>
          </a:stretch>
        </p:blipFill>
        <p:spPr>
          <a:xfrm>
            <a:off x="381000" y="816199"/>
            <a:ext cx="8763000" cy="1165001"/>
          </a:xfrm>
          <a:prstGeom prst="rect">
            <a:avLst/>
          </a:prstGeom>
        </p:spPr>
      </p:pic>
    </p:spTree>
    <p:extLst>
      <p:ext uri="{BB962C8B-B14F-4D97-AF65-F5344CB8AC3E}">
        <p14:creationId xmlns:p14="http://schemas.microsoft.com/office/powerpoint/2010/main" val="1407272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NC_LOGO_FINAL">
            <a:extLst>
              <a:ext uri="{FF2B5EF4-FFF2-40B4-BE49-F238E27FC236}">
                <a16:creationId xmlns:a16="http://schemas.microsoft.com/office/drawing/2014/main" id="{6AA58D38-EDC4-4B5C-B426-BE31A08EBD7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92076"/>
            <a:ext cx="1943100" cy="792480"/>
          </a:xfrm>
          <a:prstGeom prst="rect">
            <a:avLst/>
          </a:prstGeom>
          <a:noFill/>
        </p:spPr>
      </p:pic>
      <p:sp>
        <p:nvSpPr>
          <p:cNvPr id="2" name="Title 1"/>
          <p:cNvSpPr>
            <a:spLocks noGrp="1"/>
          </p:cNvSpPr>
          <p:nvPr>
            <p:ph type="title"/>
          </p:nvPr>
        </p:nvSpPr>
        <p:spPr>
          <a:xfrm>
            <a:off x="457200" y="274638"/>
            <a:ext cx="8229600" cy="1325562"/>
          </a:xfrm>
        </p:spPr>
        <p:txBody>
          <a:bodyPr>
            <a:normAutofit fontScale="90000"/>
          </a:bodyPr>
          <a:lstStyle/>
          <a:p>
            <a:r>
              <a:rPr lang="en-US"/>
              <a:t>Multiple questions around "nutrition-sensitive"</a:t>
            </a:r>
          </a:p>
        </p:txBody>
      </p:sp>
      <p:sp>
        <p:nvSpPr>
          <p:cNvPr id="3" name="Content Placeholder 2"/>
          <p:cNvSpPr>
            <a:spLocks noGrp="1"/>
          </p:cNvSpPr>
          <p:nvPr>
            <p:ph idx="1"/>
          </p:nvPr>
        </p:nvSpPr>
        <p:spPr/>
        <p:txBody>
          <a:bodyPr>
            <a:normAutofit fontScale="92500" lnSpcReduction="10000"/>
          </a:bodyPr>
          <a:lstStyle/>
          <a:p>
            <a:r>
              <a:rPr lang="en-US"/>
              <a:t>How to prove effectiveness knowing the multitude of adaptations possible in relation to the needs of populations or the context?</a:t>
            </a:r>
          </a:p>
          <a:p>
            <a:r>
              <a:rPr lang="en-US"/>
              <a:t>Lancet mentions broad areas of activities (ex. Agriculture) but which ones are "sensitive" to nutrition?</a:t>
            </a:r>
          </a:p>
          <a:p>
            <a:r>
              <a:rPr lang="en-US"/>
              <a:t>Can we talk about nutrition-sensitive activities in acute emergencies? </a:t>
            </a:r>
          </a:p>
          <a:p>
            <a:r>
              <a:rPr lang="en-US"/>
              <a:t>How to work with other sectors to make their activities nutrition sensitive?</a:t>
            </a:r>
          </a:p>
        </p:txBody>
      </p:sp>
    </p:spTree>
    <p:extLst>
      <p:ext uri="{BB962C8B-B14F-4D97-AF65-F5344CB8AC3E}">
        <p14:creationId xmlns:p14="http://schemas.microsoft.com/office/powerpoint/2010/main" val="869771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ct:contentTypeSchema xmlns:ct="http://schemas.microsoft.com/office/2006/metadata/contentType" xmlns:ma="http://schemas.microsoft.com/office/2006/metadata/properties/metaAttributes" ct:_="" ma:_="" ma:contentTypeName="UNICEF Document" ma:contentTypeID="0x0101009BA85F8052A6DA4FA3E31FF9F74C6970006192CA8317E1FF49B6A7FEB870A3A8D6" ma:contentTypeVersion="33" ma:contentTypeDescription="" ma:contentTypeScope="" ma:versionID="395ddac05b61b6f15a331cb2bfbf9998">
  <xsd:schema xmlns:xsd="http://www.w3.org/2001/XMLSchema" xmlns:xs="http://www.w3.org/2001/XMLSchema" xmlns:p="http://schemas.microsoft.com/office/2006/metadata/properties" xmlns:ns1="http://schemas.microsoft.com/sharepoint/v3" xmlns:ns2="ca283e0b-db31-4043-a2ef-b80661bf084a" xmlns:ns3="http://schemas.microsoft.com/sharepoint.v3" xmlns:ns4="http://schemas.microsoft.com/sharepoint/v4" xmlns:ns5="5858627f-d058-4b92-9b52-677b5fd7d454" xmlns:ns6="a438dd15-07ca-4cdc-82a3-f2206b92025e" targetNamespace="http://schemas.microsoft.com/office/2006/metadata/properties" ma:root="true" ma:fieldsID="d65fe1726b7670b5f91e5a4e5c3fcdd1" ns1:_="" ns2:_="" ns3:_="" ns4:_="" ns5:_="" ns6:_="">
    <xsd:import namespace="http://schemas.microsoft.com/sharepoint/v3"/>
    <xsd:import namespace="ca283e0b-db31-4043-a2ef-b80661bf084a"/>
    <xsd:import namespace="http://schemas.microsoft.com/sharepoint.v3"/>
    <xsd:import namespace="http://schemas.microsoft.com/sharepoint/v4"/>
    <xsd:import namespace="5858627f-d058-4b92-9b52-677b5fd7d454"/>
    <xsd:import namespace="a438dd15-07ca-4cdc-82a3-f2206b92025e"/>
    <xsd:element name="properties">
      <xsd:complexType>
        <xsd:sequence>
          <xsd:element name="documentManagement">
            <xsd:complexType>
              <xsd:all>
                <xsd:element ref="ns2:WrittenBy" minOccurs="0"/>
                <xsd:element ref="ns2:ContentLanguage" minOccurs="0"/>
                <xsd:element ref="ns3:CategoryDescription" minOccurs="0"/>
                <xsd:element ref="ns2:RecipientsEmail" minOccurs="0"/>
                <xsd:element ref="ns2:SenderEmail" minOccurs="0"/>
                <xsd:element ref="ns2:DateTransmittedEmail" minOccurs="0"/>
                <xsd:element ref="ns2:k8c968e8c72a4eda96b7e8fdbe192be2" minOccurs="0"/>
                <xsd:element ref="ns2:ga975397408f43e4b84ec8e5a598e523" minOccurs="0"/>
                <xsd:element ref="ns2:mda26ace941f4791a7314a339fee829c" minOccurs="0"/>
                <xsd:element ref="ns2:TaxCatchAllLabel" minOccurs="0"/>
                <xsd:element ref="ns2:TaxCatchAll" minOccurs="0"/>
                <xsd:element ref="ns2:h6a71f3e574e4344bc34f3fc9dd20054" minOccurs="0"/>
                <xsd:element ref="ns2:ContentStatus" minOccurs="0"/>
                <xsd:element ref="ns4:IconOverlay" minOccurs="0"/>
                <xsd:element ref="ns1:_vti_ItemDeclaredRecord" minOccurs="0"/>
                <xsd:element ref="ns1:_vti_ItemHoldRecordStatus" minOccurs="0"/>
                <xsd:element ref="ns5:TaxKeywordTaxHTField" minOccurs="0"/>
                <xsd:element ref="ns6:MediaServiceMetadata" minOccurs="0"/>
                <xsd:element ref="ns6:MediaServiceFastMetadata" minOccurs="0"/>
                <xsd:element ref="ns6:MediaServiceDateTaken" minOccurs="0"/>
                <xsd:element ref="ns6:MediaServiceAutoTags" minOccurs="0"/>
                <xsd:element ref="ns6:MediaServiceGenerationTime" minOccurs="0"/>
                <xsd:element ref="ns6:MediaServiceEventHashCode" minOccurs="0"/>
                <xsd:element ref="ns6:MediaServiceOCR" minOccurs="0"/>
                <xsd:element ref="ns5:SharedWithUsers" minOccurs="0"/>
                <xsd:element ref="ns5:SharedWithDetails" minOccurs="0"/>
                <xsd:element ref="ns6:MediaServiceLocation" minOccurs="0"/>
                <xsd:element ref="ns5:_dlc_DocId" minOccurs="0"/>
                <xsd:element ref="ns5:_dlc_DocIdUrl" minOccurs="0"/>
                <xsd:element ref="ns5: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vti_ItemDeclaredRecord" ma:index="27" nillable="true" ma:displayName="Declared Record" ma:hidden="true" ma:internalName="_vti_ItemDeclaredRecord" ma:readOnly="true">
      <xsd:simpleType>
        <xsd:restriction base="dms:DateTime"/>
      </xsd:simpleType>
    </xsd:element>
    <xsd:element name="_vti_ItemHoldRecordStatus" ma:index="28" nillable="true" ma:displayName="Hold and Record Status" ma:decimals="0" ma:description="" ma:hidden="true" ma:indexed="true" ma:internalName="_vti_ItemHoldRecordStatu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83e0b-db31-4043-a2ef-b80661bf084a" elementFormDefault="qualified">
    <xsd:import namespace="http://schemas.microsoft.com/office/2006/documentManagement/types"/>
    <xsd:import namespace="http://schemas.microsoft.com/office/infopath/2007/PartnerControls"/>
    <xsd:element name="WrittenBy" ma:index="3" nillable="true" ma:displayName="Written By" ma:description="‘Written By’ is auto-completed with the name of the uploader, but can be edited if you are uploading on behalf of someone else." ma:list="UserInfo" ma:SharePointGroup="0" ma:internalName="WrittenBy"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ntentLanguage" ma:index="4" nillable="true" ma:displayName="Content Language *" ma:default="English" ma:format="RadioButtons" ma:indexed="true" ma:internalName="ContentLanguage" ma:readOnly="false">
      <xsd:simpleType>
        <xsd:restriction base="dms:Choice">
          <xsd:enumeration value="English"/>
          <xsd:enumeration value="French"/>
          <xsd:enumeration value="Spanish"/>
          <xsd:enumeration value="Russian"/>
          <xsd:enumeration value="Chinese"/>
          <xsd:enumeration value="Arabic"/>
          <xsd:enumeration value="other"/>
        </xsd:restriction>
      </xsd:simpleType>
    </xsd:element>
    <xsd:element name="RecipientsEmail" ma:index="9" nillable="true" ma:displayName="Recipients (email)" ma:hidden="true" ma:internalName="RecipientsEmail" ma:readOnly="false">
      <xsd:simpleType>
        <xsd:restriction base="dms:Text">
          <xsd:maxLength value="255"/>
        </xsd:restriction>
      </xsd:simpleType>
    </xsd:element>
    <xsd:element name="SenderEmail" ma:index="10" nillable="true" ma:displayName="Sender (email)" ma:hidden="true" ma:internalName="SenderEmail" ma:readOnly="false">
      <xsd:simpleType>
        <xsd:restriction base="dms:Text">
          <xsd:maxLength value="255"/>
        </xsd:restriction>
      </xsd:simpleType>
    </xsd:element>
    <xsd:element name="DateTransmittedEmail" ma:index="11" nillable="true" ma:displayName="Date transmitted (email)" ma:format="DateTime" ma:hidden="true" ma:internalName="DateTransmittedEmail" ma:readOnly="false">
      <xsd:simpleType>
        <xsd:restriction base="dms:DateTime"/>
      </xsd:simpleType>
    </xsd:element>
    <xsd:element name="k8c968e8c72a4eda96b7e8fdbe192be2" ma:index="12" nillable="true" ma:taxonomy="true" ma:internalName="k8c968e8c72a4eda96b7e8fdbe192be2" ma:taxonomyFieldName="GeographicScope" ma:displayName="Geographic Scope" ma:default="" ma:fieldId="{48c968e8-c72a-4eda-96b7-e8fdbe192be2}" ma:taxonomyMulti="true" ma:sspId="73f51738-d318-4883-9d64-4f0bd0ccc55e" ma:termSetId="0a00fedf-defc-4fe3-a3bf-9929b29a638e" ma:anchorId="00000000-0000-0000-0000-000000000000" ma:open="false" ma:isKeyword="false">
      <xsd:complexType>
        <xsd:sequence>
          <xsd:element ref="pc:Terms" minOccurs="0" maxOccurs="1"/>
        </xsd:sequence>
      </xsd:complexType>
    </xsd:element>
    <xsd:element name="ga975397408f43e4b84ec8e5a598e523" ma:index="16" nillable="true" ma:taxonomy="true" ma:internalName="ga975397408f43e4b84ec8e5a598e523" ma:taxonomyFieldName="OfficeDivision" ma:displayName="Office/Division *" ma:default="32;#Office of Emergency Prog.-456F|98de697e-6403-48a0-9bce-654c90399d04" ma:fieldId="{0a975397-408f-43e4-b84e-c8e5a598e523}" ma:sspId="73f51738-d318-4883-9d64-4f0bd0ccc55e" ma:termSetId="1761a25e-44f4-4213-964a-f96c515e12cb" ma:anchorId="00000000-0000-0000-0000-000000000000" ma:open="false" ma:isKeyword="false">
      <xsd:complexType>
        <xsd:sequence>
          <xsd:element ref="pc:Terms" minOccurs="0" maxOccurs="1"/>
        </xsd:sequence>
      </xsd:complexType>
    </xsd:element>
    <xsd:element name="mda26ace941f4791a7314a339fee829c" ma:index="17" nillable="true" ma:taxonomy="true" ma:internalName="mda26ace941f4791a7314a339fee829c" ma:taxonomyFieldName="DocumentType" ma:displayName="Document Type *" ma:indexed="true" ma:readOnly="false" ma:default="" ma:fieldId="{6da26ace-941f-4791-a731-4a339fee829c}" ma:sspId="73f51738-d318-4883-9d64-4f0bd0ccc55e" ma:termSetId="f93b6877-8902-4378-8587-5ec85f36ead9" ma:anchorId="00000000-0000-0000-0000-000000000000" ma:open="false" ma:isKeyword="false">
      <xsd:complexType>
        <xsd:sequence>
          <xsd:element ref="pc:Terms" minOccurs="0" maxOccurs="1"/>
        </xsd:sequence>
      </xsd:complexType>
    </xsd:element>
    <xsd:element name="TaxCatchAllLabel" ma:index="18" nillable="true" ma:displayName="Taxonomy Catch All Column1" ma:hidden="true" ma:list="{e129f4a5-dc42-4d6e-b210-548907d0accc}" ma:internalName="TaxCatchAllLabel" ma:readOnly="true" ma:showField="CatchAllDataLabel"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TaxCatchAll" ma:index="22" nillable="true" ma:displayName="Taxonomy Catch All Column" ma:hidden="true" ma:list="{e129f4a5-dc42-4d6e-b210-548907d0accc}" ma:internalName="TaxCatchAll" ma:showField="CatchAllData" ma:web="5858627f-d058-4b92-9b52-677b5fd7d454">
      <xsd:complexType>
        <xsd:complexContent>
          <xsd:extension base="dms:MultiChoiceLookup">
            <xsd:sequence>
              <xsd:element name="Value" type="dms:Lookup" maxOccurs="unbounded" minOccurs="0" nillable="true"/>
            </xsd:sequence>
          </xsd:extension>
        </xsd:complexContent>
      </xsd:complexType>
    </xsd:element>
    <xsd:element name="h6a71f3e574e4344bc34f3fc9dd20054" ma:index="23" nillable="true" ma:taxonomy="true" ma:internalName="h6a71f3e574e4344bc34f3fc9dd20054" ma:taxonomyFieldName="Topic" ma:displayName="Topic *" ma:readOnly="false" ma:default="" ma:fieldId="{16a71f3e-574e-4344-bc34-f3fc9dd20054}" ma:taxonomyMulti="true" ma:sspId="73f51738-d318-4883-9d64-4f0bd0ccc55e" ma:termSetId="9561e0e6-71cf-4f3c-87c3-08a6b5d907e8" ma:anchorId="00000000-0000-0000-0000-000000000000" ma:open="false" ma:isKeyword="false">
      <xsd:complexType>
        <xsd:sequence>
          <xsd:element ref="pc:Terms" minOccurs="0" maxOccurs="1"/>
        </xsd:sequence>
      </xsd:complexType>
    </xsd:element>
    <xsd:element name="ContentStatus" ma:index="25" nillable="true" ma:displayName="Content Status" ma:description="Optional column to indicate document status: no status, draft, final or expired.​" ma:format="RadioButtons" ma:internalName="ContentStatus">
      <xsd:simpleType>
        <xsd:restriction base="dms:Choice">
          <xsd:enumeration value="­"/>
          <xsd:enumeration value="Draft"/>
          <xsd:enumeration value="Final"/>
          <xsd:enumeration value="Expired"/>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CategoryDescription" ma:index="6" nillable="true" ma:displayName="Description" ma:internalName="CategoryDescription">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26"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8627f-d058-4b92-9b52-677b5fd7d454" elementFormDefault="qualified">
    <xsd:import namespace="http://schemas.microsoft.com/office/2006/documentManagement/types"/>
    <xsd:import namespace="http://schemas.microsoft.com/office/infopath/2007/PartnerControls"/>
    <xsd:element name="TaxKeywordTaxHTField" ma:index="29" nillable="true" ma:taxonomy="true" ma:internalName="TaxKeywordTaxHTField" ma:taxonomyFieldName="TaxKeyword" ma:displayName="Enterprise Keywords" ma:fieldId="{23f27201-bee3-471e-b2e7-b64fd8b7ca38}" ma:taxonomyMulti="true" ma:sspId="73f51738-d318-4883-9d64-4f0bd0ccc55e" ma:termSetId="00000000-0000-0000-0000-000000000000" ma:anchorId="00000000-0000-0000-0000-000000000000" ma:open="true" ma:isKeyword="true">
      <xsd:complexType>
        <xsd:sequence>
          <xsd:element ref="pc:Terms" minOccurs="0" maxOccurs="1"/>
        </xsd:sequence>
      </xsd:complexType>
    </xsd:element>
    <xsd:element name="SharedWithUsers" ma:index="3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internalName="SharedWithDetails" ma:readOnly="true">
      <xsd:simpleType>
        <xsd:restriction base="dms:Note">
          <xsd:maxLength value="255"/>
        </xsd:restriction>
      </xsd:simpleType>
    </xsd:element>
    <xsd:element name="_dlc_DocId" ma:index="41" nillable="true" ma:displayName="Document ID Value" ma:description="The value of the document ID assigned to this item."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a438dd15-07ca-4cdc-82a3-f2206b92025e" elementFormDefault="qualified">
    <xsd:import namespace="http://schemas.microsoft.com/office/2006/documentManagement/types"/>
    <xsd:import namespace="http://schemas.microsoft.com/office/infopath/2007/PartnerControls"/>
    <xsd:element name="MediaServiceMetadata" ma:index="31" nillable="true" ma:displayName="MediaServiceMetadata" ma:hidden="true" ma:internalName="MediaServiceMetadata" ma:readOnly="true">
      <xsd:simpleType>
        <xsd:restriction base="dms:Note"/>
      </xsd:simpleType>
    </xsd:element>
    <xsd:element name="MediaServiceFastMetadata" ma:index="32" nillable="true" ma:displayName="MediaServiceFastMetadata" ma:hidden="true" ma:internalName="MediaServiceFastMetadata" ma:readOnly="true">
      <xsd:simpleType>
        <xsd:restriction base="dms:Note"/>
      </xsd:simpleType>
    </xsd:element>
    <xsd:element name="MediaServiceDateTaken" ma:index="33" nillable="true" ma:displayName="MediaServiceDateTaken" ma:hidden="true" ma:internalName="MediaServiceDateTaken" ma:readOnly="true">
      <xsd:simpleType>
        <xsd:restriction base="dms:Text"/>
      </xsd:simpleType>
    </xsd:element>
    <xsd:element name="MediaServiceAutoTags" ma:index="34" nillable="true" ma:displayName="Tags" ma:internalName="MediaServiceAutoTags" ma:readOnly="true">
      <xsd:simpleType>
        <xsd:restriction base="dms:Text"/>
      </xsd:simpleType>
    </xsd:element>
    <xsd:element name="MediaServiceGenerationTime" ma:index="35" nillable="true" ma:displayName="MediaServiceGenerationTime" ma:hidden="true" ma:internalName="MediaServiceGenerationTime" ma:readOnly="true">
      <xsd:simpleType>
        <xsd:restriction base="dms:Text"/>
      </xsd:simpleType>
    </xsd:element>
    <xsd:element name="MediaServiceEventHashCode" ma:index="36" nillable="true" ma:displayName="MediaServiceEventHashCode" ma:hidden="true" ma:internalName="MediaServiceEventHashCode" ma:readOnly="true">
      <xsd:simpleType>
        <xsd:restriction base="dms:Text"/>
      </xsd:simpleType>
    </xsd:element>
    <xsd:element name="MediaServiceOCR" ma:index="37" nillable="true" ma:displayName="Extracted Text" ma:internalName="MediaServiceOCR" ma:readOnly="true">
      <xsd:simpleType>
        <xsd:restriction base="dms:Note">
          <xsd:maxLength value="255"/>
        </xsd:restriction>
      </xsd:simpleType>
    </xsd:element>
    <xsd:element name="MediaServiceLocation" ma:index="40"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283e0b-db31-4043-a2ef-b80661bf084a">
      <Value>3</Value>
    </TaxCatchAll>
    <ga975397408f43e4b84ec8e5a598e523 xmlns="ca283e0b-db31-4043-a2ef-b80661bf084a">
      <Terms xmlns="http://schemas.microsoft.com/office/infopath/2007/PartnerControls">
        <TermInfo xmlns="http://schemas.microsoft.com/office/infopath/2007/PartnerControls">
          <TermName xmlns="http://schemas.microsoft.com/office/infopath/2007/PartnerControls">Office of Emergency Prog.-456F</TermName>
          <TermId xmlns="http://schemas.microsoft.com/office/infopath/2007/PartnerControls">98de697e-6403-48a0-9bce-654c90399d04</TermId>
        </TermInfo>
      </Terms>
    </ga975397408f43e4b84ec8e5a598e523>
    <k8c968e8c72a4eda96b7e8fdbe192be2 xmlns="ca283e0b-db31-4043-a2ef-b80661bf084a">
      <Terms xmlns="http://schemas.microsoft.com/office/infopath/2007/PartnerControls"/>
    </k8c968e8c72a4eda96b7e8fdbe192be2>
    <DateTransmittedEmail xmlns="ca283e0b-db31-4043-a2ef-b80661bf084a" xsi:nil="true"/>
    <ContentStatus xmlns="ca283e0b-db31-4043-a2ef-b80661bf084a" xsi:nil="true"/>
    <SenderEmail xmlns="ca283e0b-db31-4043-a2ef-b80661bf084a" xsi:nil="true"/>
    <IconOverlay xmlns="http://schemas.microsoft.com/sharepoint/v4" xsi:nil="true"/>
    <ContentLanguage xmlns="ca283e0b-db31-4043-a2ef-b80661bf084a">English</ContentLanguage>
    <h6a71f3e574e4344bc34f3fc9dd20054 xmlns="ca283e0b-db31-4043-a2ef-b80661bf084a">
      <Terms xmlns="http://schemas.microsoft.com/office/infopath/2007/PartnerControls"/>
    </h6a71f3e574e4344bc34f3fc9dd20054>
    <TaxKeywordTaxHTField xmlns="5858627f-d058-4b92-9b52-677b5fd7d454">
      <Terms xmlns="http://schemas.microsoft.com/office/infopath/2007/PartnerControls"/>
    </TaxKeywordTaxHTField>
    <CategoryDescription xmlns="http://schemas.microsoft.com/sharepoint.v3" xsi:nil="true"/>
    <RecipientsEmail xmlns="ca283e0b-db31-4043-a2ef-b80661bf084a" xsi:nil="true"/>
    <mda26ace941f4791a7314a339fee829c xmlns="ca283e0b-db31-4043-a2ef-b80661bf084a">
      <Terms xmlns="http://schemas.microsoft.com/office/infopath/2007/PartnerControls"/>
    </mda26ace941f4791a7314a339fee829c>
    <WrittenBy xmlns="ca283e0b-db31-4043-a2ef-b80661bf084a">
      <UserInfo>
        <DisplayName/>
        <AccountId xsi:nil="true"/>
        <AccountType/>
      </UserInfo>
    </WrittenBy>
    <_dlc_DocId xmlns="5858627f-d058-4b92-9b52-677b5fd7d454">EMOPSGCCU-1435067120-28104</_dlc_DocId>
    <_dlc_DocIdUrl xmlns="5858627f-d058-4b92-9b52-677b5fd7d454">
      <Url>https://unicef.sharepoint.com/teams/EMOPS-GCCU/_layouts/15/DocIdRedir.aspx?ID=EMOPSGCCU-1435067120-28104</Url>
      <Description>EMOPSGCCU-1435067120-28104</Description>
    </_dlc_DocIdUrl>
  </documentManagement>
</p:properties>
</file>

<file path=customXml/item3.xml><?xml version="1.0" encoding="utf-8"?>
<?mso-contentType ?>
<customXsn xmlns="http://schemas.microsoft.com/office/2006/metadata/customXsn">
  <xsnLocation/>
  <cached>True</cached>
  <openByDefault>True</openByDefault>
  <xsnScope/>
</customXsn>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6.xml><?xml version="1.0" encoding="utf-8"?>
<?mso-contentType ?>
<SharedContentType xmlns="Microsoft.SharePoint.Taxonomy.ContentTypeSync" SourceId="73f51738-d318-4883-9d64-4f0bd0ccc55e" ContentTypeId="0x0101009BA85F8052A6DA4FA3E31FF9F74C6970" PreviousValue="false"/>
</file>

<file path=customXml/itemProps1.xml><?xml version="1.0" encoding="utf-8"?>
<ds:datastoreItem xmlns:ds="http://schemas.openxmlformats.org/officeDocument/2006/customXml" ds:itemID="{B34CCF49-D69A-4A94-A0CE-4EE6FADFBD0C}"/>
</file>

<file path=customXml/itemProps2.xml><?xml version="1.0" encoding="utf-8"?>
<ds:datastoreItem xmlns:ds="http://schemas.openxmlformats.org/officeDocument/2006/customXml" ds:itemID="{DB75DB0B-5E2E-48B3-BD95-AD76BCD854A9}">
  <ds:schemaRefs>
    <ds:schemaRef ds:uri="5858627f-d058-4b92-9b52-677b5fd7d454"/>
    <ds:schemaRef ds:uri="ca283e0b-db31-4043-a2ef-b80661bf084a"/>
    <ds:schemaRef ds:uri="http://schemas.microsoft.com/office/2006/metadata/properties"/>
    <ds:schemaRef ds:uri="http://schemas.microsoft.com/office/infopath/2007/PartnerControls"/>
    <ds:schemaRef ds:uri="http://schemas.microsoft.com/sharepoint.v3"/>
    <ds:schemaRef ds:uri="http://schemas.microsoft.com/sharepoint/v4"/>
  </ds:schemaRefs>
</ds:datastoreItem>
</file>

<file path=customXml/itemProps3.xml><?xml version="1.0" encoding="utf-8"?>
<ds:datastoreItem xmlns:ds="http://schemas.openxmlformats.org/officeDocument/2006/customXml" ds:itemID="{A6365F41-4879-4197-A5BD-017A7ECC7344}">
  <ds:schemaRefs>
    <ds:schemaRef ds:uri="http://schemas.microsoft.com/office/2006/metadata/customXsn"/>
  </ds:schemaRefs>
</ds:datastoreItem>
</file>

<file path=customXml/itemProps4.xml><?xml version="1.0" encoding="utf-8"?>
<ds:datastoreItem xmlns:ds="http://schemas.openxmlformats.org/officeDocument/2006/customXml" ds:itemID="{84C2B740-C775-4FAD-9B5A-52CB5278EA6E}">
  <ds:schemaRefs>
    <ds:schemaRef ds:uri="http://schemas.microsoft.com/sharepoint/v3/contenttype/forms"/>
  </ds:schemaRefs>
</ds:datastoreItem>
</file>

<file path=customXml/itemProps5.xml><?xml version="1.0" encoding="utf-8"?>
<ds:datastoreItem xmlns:ds="http://schemas.openxmlformats.org/officeDocument/2006/customXml" ds:itemID="{3C64EBD2-D5D4-4A9A-A4C3-613EC851B336}">
  <ds:schemaRefs>
    <ds:schemaRef ds:uri="http://schemas.microsoft.com/sharepoint/events"/>
  </ds:schemaRefs>
</ds:datastoreItem>
</file>

<file path=customXml/itemProps6.xml><?xml version="1.0" encoding="utf-8"?>
<ds:datastoreItem xmlns:ds="http://schemas.openxmlformats.org/officeDocument/2006/customXml" ds:itemID="{02EA9C62-D005-43C6-8278-EE83BF8CC86C}">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16</Slides>
  <Notes>8</Notes>
  <HiddenSlides>0</HiddenSlide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Nutrition Sensitive Interventions</vt:lpstr>
      <vt:lpstr>Outline</vt:lpstr>
      <vt:lpstr>What are the Nutrition Specific and Sensitive Interventions?</vt:lpstr>
      <vt:lpstr>What are the Nutrition Specific and Sensitive Interventions?</vt:lpstr>
      <vt:lpstr>PowerPoint Presentation</vt:lpstr>
      <vt:lpstr>PowerPoint Presentation</vt:lpstr>
      <vt:lpstr>PowerPoint Presentation</vt:lpstr>
      <vt:lpstr>PowerPoint Presentation</vt:lpstr>
      <vt:lpstr>Multiple questions around "nutrition-sensitive"</vt:lpstr>
      <vt:lpstr>PowerPoint Presentation</vt:lpstr>
      <vt:lpstr>Nutrition-sensitive interventions mean WORKING WITH OTHER SECTORS and the communities/ local authorities</vt:lpstr>
      <vt:lpstr>Somme good practices…</vt:lpstr>
      <vt:lpstr>Steps That Can Be Adapted To Support Assessment/Analysis, Response Planning, Resource Mobilization, Implementation And Monitoring (I.E. Humanitarian Programme Cycle –HPC) </vt:lpstr>
      <vt:lpstr>Steps That Can Be Adapted To Support Assessment/Analysis, Response Planning, Resource Mobilization, Implementation And Monitoring (I.E. Humanitarian Programme Cycle –HPC) Continuous -----</vt:lpstr>
      <vt:lpstr>Current activities/available support </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Sensitive Interventions</dc:title>
  <dc:creator>Yara Sfeir</dc:creator>
  <cp:revision>1</cp:revision>
  <dcterms:created xsi:type="dcterms:W3CDTF">2019-09-25T13:43:10Z</dcterms:created>
  <dcterms:modified xsi:type="dcterms:W3CDTF">2019-10-01T08:45:41Z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0x0101009BA85F8052A6DA4FA3E31FF9F74C6970006192CA8317E1FF49B6A7FEB870A3A8D6</vt:lpwstr>
  </property>
  <property fmtid="{D5CDD505-2E9C-101B-9397-08002B2CF9AE}" pid="3" name="OfficeDivision">
    <vt:lpwstr>3;#Office of Emergency Prog.-456F|98de697e-6403-48a0-9bce-654c90399d04</vt:lpwstr>
  </property>
  <property fmtid="{D5CDD505-2E9C-101B-9397-08002B2CF9AE}" pid="4" name="_dlc_DocIdItemGuid">
    <vt:lpwstr>2c000af8-a6d7-44ce-9e9a-8b8b8e68260b</vt:lpwstr>
  </property>
  <property fmtid="{D5CDD505-2E9C-101B-9397-08002B2CF9AE}" pid="5" name="TaxKeyword">
    <vt:lpwstr/>
  </property>
  <property fmtid="{D5CDD505-2E9C-101B-9397-08002B2CF9AE}" pid="6" name="Topic">
    <vt:lpwstr/>
  </property>
  <property fmtid="{D5CDD505-2E9C-101B-9397-08002B2CF9AE}" pid="7" name="DocumentType">
    <vt:lpwstr/>
  </property>
  <property fmtid="{D5CDD505-2E9C-101B-9397-08002B2CF9AE}" pid="8" name="GeographicScope">
    <vt:lpwstr/>
  </property>
</Properties>
</file>