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7"/>
  </p:notesMasterIdLst>
  <p:sldIdLst>
    <p:sldId id="256" r:id="rId8"/>
    <p:sldId id="257" r:id="rId9"/>
    <p:sldId id="258" r:id="rId10"/>
    <p:sldId id="259" r:id="rId11"/>
    <p:sldId id="267" r:id="rId12"/>
    <p:sldId id="270" r:id="rId13"/>
    <p:sldId id="284" r:id="rId14"/>
    <p:sldId id="269" r:id="rId15"/>
    <p:sldId id="286" r:id="rId16"/>
    <p:sldId id="273" r:id="rId17"/>
    <p:sldId id="287" r:id="rId18"/>
    <p:sldId id="276" r:id="rId19"/>
    <p:sldId id="274" r:id="rId20"/>
    <p:sldId id="275" r:id="rId21"/>
    <p:sldId id="277" r:id="rId22"/>
    <p:sldId id="281" r:id="rId23"/>
    <p:sldId id="283" r:id="rId24"/>
    <p:sldId id="278"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2CAA4-DB89-9E1B-0482-A550D92FE102}" v="29" dt="2019-10-03T17:54:31.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ra Sfeir" userId="S::ysfeir@unicef.org::04e773c1-9a2d-4429-8c27-fe4e81a99f92" providerId="AD" clId="Web-{F5C2CAA4-DB89-9E1B-0482-A550D92FE102}"/>
    <pc:docChg chg="modSld">
      <pc:chgData name="Yara Sfeir" userId="S::ysfeir@unicef.org::04e773c1-9a2d-4429-8c27-fe4e81a99f92" providerId="AD" clId="Web-{F5C2CAA4-DB89-9E1B-0482-A550D92FE102}" dt="2019-10-03T17:54:29.079" v="25" actId="20577"/>
      <pc:docMkLst>
        <pc:docMk/>
      </pc:docMkLst>
      <pc:sldChg chg="modSp">
        <pc:chgData name="Yara Sfeir" userId="S::ysfeir@unicef.org::04e773c1-9a2d-4429-8c27-fe4e81a99f92" providerId="AD" clId="Web-{F5C2CAA4-DB89-9E1B-0482-A550D92FE102}" dt="2019-10-03T17:53:28.875" v="16" actId="20577"/>
        <pc:sldMkLst>
          <pc:docMk/>
          <pc:sldMk cId="865788792" sldId="257"/>
        </pc:sldMkLst>
        <pc:spChg chg="mod">
          <ac:chgData name="Yara Sfeir" userId="S::ysfeir@unicef.org::04e773c1-9a2d-4429-8c27-fe4e81a99f92" providerId="AD" clId="Web-{F5C2CAA4-DB89-9E1B-0482-A550D92FE102}" dt="2019-10-03T17:53:28.875" v="16" actId="20577"/>
          <ac:spMkLst>
            <pc:docMk/>
            <pc:sldMk cId="865788792" sldId="257"/>
            <ac:spMk id="3" creationId="{00000000-0000-0000-0000-000000000000}"/>
          </ac:spMkLst>
        </pc:spChg>
      </pc:sldChg>
      <pc:sldChg chg="modSp">
        <pc:chgData name="Yara Sfeir" userId="S::ysfeir@unicef.org::04e773c1-9a2d-4429-8c27-fe4e81a99f92" providerId="AD" clId="Web-{F5C2CAA4-DB89-9E1B-0482-A550D92FE102}" dt="2019-10-03T17:54:02.859" v="20" actId="20577"/>
        <pc:sldMkLst>
          <pc:docMk/>
          <pc:sldMk cId="3453071271" sldId="284"/>
        </pc:sldMkLst>
        <pc:spChg chg="mod">
          <ac:chgData name="Yara Sfeir" userId="S::ysfeir@unicef.org::04e773c1-9a2d-4429-8c27-fe4e81a99f92" providerId="AD" clId="Web-{F5C2CAA4-DB89-9E1B-0482-A550D92FE102}" dt="2019-10-03T17:54:02.859" v="20" actId="20577"/>
          <ac:spMkLst>
            <pc:docMk/>
            <pc:sldMk cId="3453071271" sldId="284"/>
            <ac:spMk id="3" creationId="{81346276-CA60-43C1-9146-49DA451A54A7}"/>
          </ac:spMkLst>
        </pc:spChg>
      </pc:sldChg>
      <pc:sldChg chg="modSp">
        <pc:chgData name="Yara Sfeir" userId="S::ysfeir@unicef.org::04e773c1-9a2d-4429-8c27-fe4e81a99f92" providerId="AD" clId="Web-{F5C2CAA4-DB89-9E1B-0482-A550D92FE102}" dt="2019-10-03T17:54:24.484" v="23" actId="20577"/>
        <pc:sldMkLst>
          <pc:docMk/>
          <pc:sldMk cId="433490526" sldId="287"/>
        </pc:sldMkLst>
        <pc:spChg chg="mod">
          <ac:chgData name="Yara Sfeir" userId="S::ysfeir@unicef.org::04e773c1-9a2d-4429-8c27-fe4e81a99f92" providerId="AD" clId="Web-{F5C2CAA4-DB89-9E1B-0482-A550D92FE102}" dt="2019-10-03T17:54:24.484" v="23" actId="20577"/>
          <ac:spMkLst>
            <pc:docMk/>
            <pc:sldMk cId="433490526" sldId="287"/>
            <ac:spMk id="3" creationId="{910E5131-0B62-4ADD-B748-8E6EC334E2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2FFA2-0481-4DDD-B132-5B0B96483CF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8D40E65-C3B8-44D2-AD1F-6F0B95106490}">
      <dgm:prSet/>
      <dgm:spPr/>
      <dgm:t>
        <a:bodyPr/>
        <a:lstStyle/>
        <a:p>
          <a:r>
            <a:rPr lang="en-US"/>
            <a:t>Coordination, coherence et </a:t>
          </a:r>
          <a:r>
            <a:rPr lang="en-US" err="1"/>
            <a:t>synegies</a:t>
          </a:r>
          <a:r>
            <a:rPr lang="en-US"/>
            <a:t> avec les </a:t>
          </a:r>
          <a:r>
            <a:rPr lang="en-US" err="1"/>
            <a:t>autres</a:t>
          </a:r>
          <a:r>
            <a:rPr lang="en-US"/>
            <a:t> </a:t>
          </a:r>
          <a:r>
            <a:rPr lang="en-US" err="1"/>
            <a:t>secteur</a:t>
          </a:r>
          <a:r>
            <a:rPr lang="en-US"/>
            <a:t> pour </a:t>
          </a:r>
          <a:r>
            <a:rPr lang="en-US" err="1"/>
            <a:t>une</a:t>
          </a:r>
          <a:r>
            <a:rPr lang="en-US"/>
            <a:t> </a:t>
          </a:r>
          <a:r>
            <a:rPr lang="en-US" err="1"/>
            <a:t>meilleure</a:t>
          </a:r>
          <a:r>
            <a:rPr lang="en-US"/>
            <a:t> </a:t>
          </a:r>
          <a:r>
            <a:rPr lang="en-US" b="1"/>
            <a:t>integration</a:t>
          </a:r>
          <a:endParaRPr lang="en-US"/>
        </a:p>
      </dgm:t>
    </dgm:pt>
    <dgm:pt modelId="{A48A4070-167C-497E-AC9E-AC475636ADEE}" type="parTrans" cxnId="{FEB78CA7-4A0A-498F-8ED5-F2AEADB5DEE6}">
      <dgm:prSet/>
      <dgm:spPr/>
      <dgm:t>
        <a:bodyPr/>
        <a:lstStyle/>
        <a:p>
          <a:endParaRPr lang="en-US"/>
        </a:p>
      </dgm:t>
    </dgm:pt>
    <dgm:pt modelId="{648D2618-6661-4719-B52B-A8FF6C52C7DB}" type="sibTrans" cxnId="{FEB78CA7-4A0A-498F-8ED5-F2AEADB5DEE6}">
      <dgm:prSet/>
      <dgm:spPr/>
      <dgm:t>
        <a:bodyPr/>
        <a:lstStyle/>
        <a:p>
          <a:endParaRPr lang="en-US"/>
        </a:p>
      </dgm:t>
    </dgm:pt>
    <dgm:pt modelId="{5F4A183C-C468-4443-8D90-D21F79C61A92}">
      <dgm:prSet/>
      <dgm:spPr/>
      <dgm:t>
        <a:bodyPr/>
        <a:lstStyle/>
        <a:p>
          <a:r>
            <a:rPr lang="en-US"/>
            <a:t>Consulter les commnunautés affectées, leurs </a:t>
          </a:r>
          <a:r>
            <a:rPr lang="en-US" b="1"/>
            <a:t>besoins ressenties</a:t>
          </a:r>
          <a:r>
            <a:rPr lang="en-US"/>
            <a:t>, afin de s'aligner avec leurs priorités.</a:t>
          </a:r>
        </a:p>
      </dgm:t>
    </dgm:pt>
    <dgm:pt modelId="{8BB220FB-7EEF-4D68-95D7-1090AB293E3A}" type="parTrans" cxnId="{257129CB-38C8-4745-9579-3FA2FB0D9D56}">
      <dgm:prSet/>
      <dgm:spPr/>
      <dgm:t>
        <a:bodyPr/>
        <a:lstStyle/>
        <a:p>
          <a:endParaRPr lang="en-US"/>
        </a:p>
      </dgm:t>
    </dgm:pt>
    <dgm:pt modelId="{73A8B196-FDFA-4FAD-ACAD-54C6D782B1D7}" type="sibTrans" cxnId="{257129CB-38C8-4745-9579-3FA2FB0D9D56}">
      <dgm:prSet/>
      <dgm:spPr/>
      <dgm:t>
        <a:bodyPr/>
        <a:lstStyle/>
        <a:p>
          <a:endParaRPr lang="en-US"/>
        </a:p>
      </dgm:t>
    </dgm:pt>
    <dgm:pt modelId="{ACA8341A-A532-4D23-A5E1-99EDC05EF777}">
      <dgm:prSet/>
      <dgm:spPr/>
      <dgm:t>
        <a:bodyPr/>
        <a:lstStyle/>
        <a:p>
          <a:r>
            <a:rPr lang="en-US"/>
            <a:t>Combiner </a:t>
          </a:r>
          <a:r>
            <a:rPr lang="en-US" err="1"/>
            <a:t>toujours</a:t>
          </a:r>
          <a:r>
            <a:rPr lang="en-US"/>
            <a:t> les </a:t>
          </a:r>
          <a:r>
            <a:rPr lang="en-US" err="1"/>
            <a:t>activités</a:t>
          </a:r>
          <a:r>
            <a:rPr lang="en-US"/>
            <a:t> </a:t>
          </a:r>
          <a:r>
            <a:rPr lang="en-US" err="1"/>
            <a:t>spécifiques</a:t>
          </a:r>
          <a:r>
            <a:rPr lang="en-US"/>
            <a:t> avec les </a:t>
          </a:r>
          <a:r>
            <a:rPr lang="en-US" err="1"/>
            <a:t>activités</a:t>
          </a:r>
          <a:r>
            <a:rPr lang="en-US"/>
            <a:t> </a:t>
          </a:r>
          <a:r>
            <a:rPr lang="en-US" err="1"/>
            <a:t>sensibles</a:t>
          </a:r>
          <a:r>
            <a:rPr lang="en-US"/>
            <a:t> </a:t>
          </a:r>
          <a:r>
            <a:rPr lang="en-US" err="1"/>
            <a:t>d'une</a:t>
          </a:r>
          <a:r>
            <a:rPr lang="en-US"/>
            <a:t> manière </a:t>
          </a:r>
          <a:r>
            <a:rPr lang="en-US" err="1"/>
            <a:t>holistique</a:t>
          </a:r>
          <a:endParaRPr lang="en-US"/>
        </a:p>
      </dgm:t>
    </dgm:pt>
    <dgm:pt modelId="{AEC48E87-D654-4C87-B33A-909360618344}" type="parTrans" cxnId="{DFF2B032-28F6-42FC-81E5-1A5082570E93}">
      <dgm:prSet/>
      <dgm:spPr/>
      <dgm:t>
        <a:bodyPr/>
        <a:lstStyle/>
        <a:p>
          <a:endParaRPr lang="en-US"/>
        </a:p>
      </dgm:t>
    </dgm:pt>
    <dgm:pt modelId="{8ED7EBDF-E5B4-4EF4-8E55-0F4293A4AA1F}" type="sibTrans" cxnId="{DFF2B032-28F6-42FC-81E5-1A5082570E93}">
      <dgm:prSet/>
      <dgm:spPr/>
      <dgm:t>
        <a:bodyPr/>
        <a:lstStyle/>
        <a:p>
          <a:endParaRPr lang="en-US"/>
        </a:p>
      </dgm:t>
    </dgm:pt>
    <dgm:pt modelId="{4B3A8285-5892-4368-BAE8-3C19E1800E18}">
      <dgm:prSet/>
      <dgm:spPr/>
      <dgm:t>
        <a:bodyPr/>
        <a:lstStyle/>
        <a:p>
          <a:r>
            <a:rPr lang="en-US"/>
            <a:t>Ancrer les activités dans des systèmes et les pratiques existantes</a:t>
          </a:r>
        </a:p>
      </dgm:t>
    </dgm:pt>
    <dgm:pt modelId="{E14ECC28-C5DE-4181-81B2-4E307ABB7FA3}" type="parTrans" cxnId="{18123F95-30C5-4E1F-960D-0CDE214E3E0A}">
      <dgm:prSet/>
      <dgm:spPr/>
      <dgm:t>
        <a:bodyPr/>
        <a:lstStyle/>
        <a:p>
          <a:endParaRPr lang="en-US"/>
        </a:p>
      </dgm:t>
    </dgm:pt>
    <dgm:pt modelId="{28CA67DF-1CAC-4610-8D2E-01010DC1129F}" type="sibTrans" cxnId="{18123F95-30C5-4E1F-960D-0CDE214E3E0A}">
      <dgm:prSet/>
      <dgm:spPr/>
      <dgm:t>
        <a:bodyPr/>
        <a:lstStyle/>
        <a:p>
          <a:endParaRPr lang="en-US"/>
        </a:p>
      </dgm:t>
    </dgm:pt>
    <dgm:pt modelId="{165B2FA0-F235-41A5-9A93-3A1931D717D4}">
      <dgm:prSet/>
      <dgm:spPr/>
      <dgm:t>
        <a:bodyPr/>
        <a:lstStyle/>
        <a:p>
          <a:r>
            <a:rPr lang="en-US"/>
            <a:t>Plaider des changements durables dans les stratégies, politiques, renfcement des capacités locales.</a:t>
          </a:r>
        </a:p>
      </dgm:t>
    </dgm:pt>
    <dgm:pt modelId="{E533AF46-5828-4610-A773-BFB95B502837}" type="parTrans" cxnId="{F544FC46-ED99-402D-AC8F-550AA640F607}">
      <dgm:prSet/>
      <dgm:spPr/>
      <dgm:t>
        <a:bodyPr/>
        <a:lstStyle/>
        <a:p>
          <a:endParaRPr lang="en-US"/>
        </a:p>
      </dgm:t>
    </dgm:pt>
    <dgm:pt modelId="{14D53341-F785-47DD-9425-38E19B4F20F3}" type="sibTrans" cxnId="{F544FC46-ED99-402D-AC8F-550AA640F607}">
      <dgm:prSet/>
      <dgm:spPr/>
      <dgm:t>
        <a:bodyPr/>
        <a:lstStyle/>
        <a:p>
          <a:endParaRPr lang="en-US"/>
        </a:p>
      </dgm:t>
    </dgm:pt>
    <dgm:pt modelId="{F2B7ACB6-BAB9-4BA6-B9A1-95D22CCC0554}">
      <dgm:prSet/>
      <dgm:spPr/>
      <dgm:t>
        <a:bodyPr/>
        <a:lstStyle/>
        <a:p>
          <a:r>
            <a:rPr lang="en-US"/>
            <a:t>Analyse routine des activités par rapport au genre,  le principe de "ne pas nuire" et acceptabilité culturelle.</a:t>
          </a:r>
        </a:p>
      </dgm:t>
    </dgm:pt>
    <dgm:pt modelId="{862FF4D1-170A-4A9C-97AA-DD16117E2819}" type="parTrans" cxnId="{C0F5A3E9-84B0-4759-B687-0221F756C87B}">
      <dgm:prSet/>
      <dgm:spPr/>
      <dgm:t>
        <a:bodyPr/>
        <a:lstStyle/>
        <a:p>
          <a:endParaRPr lang="en-US"/>
        </a:p>
      </dgm:t>
    </dgm:pt>
    <dgm:pt modelId="{FFD61A14-D228-4256-9211-396BB7489B19}" type="sibTrans" cxnId="{C0F5A3E9-84B0-4759-B687-0221F756C87B}">
      <dgm:prSet/>
      <dgm:spPr/>
      <dgm:t>
        <a:bodyPr/>
        <a:lstStyle/>
        <a:p>
          <a:endParaRPr lang="en-US"/>
        </a:p>
      </dgm:t>
    </dgm:pt>
    <dgm:pt modelId="{18969241-1850-4C1F-A882-AB0791AE818B}" type="pres">
      <dgm:prSet presAssocID="{D842FFA2-0481-4DDD-B132-5B0B96483CF8}" presName="diagram" presStyleCnt="0">
        <dgm:presLayoutVars>
          <dgm:dir/>
          <dgm:resizeHandles val="exact"/>
        </dgm:presLayoutVars>
      </dgm:prSet>
      <dgm:spPr/>
    </dgm:pt>
    <dgm:pt modelId="{B4152095-A9D0-43E6-9443-93F317D55F08}" type="pres">
      <dgm:prSet presAssocID="{F8D40E65-C3B8-44D2-AD1F-6F0B95106490}" presName="node" presStyleLbl="node1" presStyleIdx="0" presStyleCnt="6">
        <dgm:presLayoutVars>
          <dgm:bulletEnabled val="1"/>
        </dgm:presLayoutVars>
      </dgm:prSet>
      <dgm:spPr/>
    </dgm:pt>
    <dgm:pt modelId="{CAE06D05-B896-4922-B3C9-46DC3D6CAAF0}" type="pres">
      <dgm:prSet presAssocID="{648D2618-6661-4719-B52B-A8FF6C52C7DB}" presName="sibTrans" presStyleCnt="0"/>
      <dgm:spPr/>
    </dgm:pt>
    <dgm:pt modelId="{19A49780-DC21-430A-9C1D-BB36E16EBFF3}" type="pres">
      <dgm:prSet presAssocID="{5F4A183C-C468-4443-8D90-D21F79C61A92}" presName="node" presStyleLbl="node1" presStyleIdx="1" presStyleCnt="6">
        <dgm:presLayoutVars>
          <dgm:bulletEnabled val="1"/>
        </dgm:presLayoutVars>
      </dgm:prSet>
      <dgm:spPr/>
    </dgm:pt>
    <dgm:pt modelId="{DB579F0A-108B-4489-9A64-374388863887}" type="pres">
      <dgm:prSet presAssocID="{73A8B196-FDFA-4FAD-ACAD-54C6D782B1D7}" presName="sibTrans" presStyleCnt="0"/>
      <dgm:spPr/>
    </dgm:pt>
    <dgm:pt modelId="{95800FD7-29D0-4D79-BDD5-86FD7CEF128C}" type="pres">
      <dgm:prSet presAssocID="{ACA8341A-A532-4D23-A5E1-99EDC05EF777}" presName="node" presStyleLbl="node1" presStyleIdx="2" presStyleCnt="6">
        <dgm:presLayoutVars>
          <dgm:bulletEnabled val="1"/>
        </dgm:presLayoutVars>
      </dgm:prSet>
      <dgm:spPr/>
    </dgm:pt>
    <dgm:pt modelId="{70EEC10C-5013-48B9-81CC-F138B9AC8F53}" type="pres">
      <dgm:prSet presAssocID="{8ED7EBDF-E5B4-4EF4-8E55-0F4293A4AA1F}" presName="sibTrans" presStyleCnt="0"/>
      <dgm:spPr/>
    </dgm:pt>
    <dgm:pt modelId="{697D577A-1B8A-4696-BE0A-422AA62B5EEF}" type="pres">
      <dgm:prSet presAssocID="{4B3A8285-5892-4368-BAE8-3C19E1800E18}" presName="node" presStyleLbl="node1" presStyleIdx="3" presStyleCnt="6">
        <dgm:presLayoutVars>
          <dgm:bulletEnabled val="1"/>
        </dgm:presLayoutVars>
      </dgm:prSet>
      <dgm:spPr/>
    </dgm:pt>
    <dgm:pt modelId="{A4D576B9-5836-437D-B094-F430A34D1202}" type="pres">
      <dgm:prSet presAssocID="{28CA67DF-1CAC-4610-8D2E-01010DC1129F}" presName="sibTrans" presStyleCnt="0"/>
      <dgm:spPr/>
    </dgm:pt>
    <dgm:pt modelId="{42248D3E-A5CA-4B1B-9FAA-4E2910BECC47}" type="pres">
      <dgm:prSet presAssocID="{165B2FA0-F235-41A5-9A93-3A1931D717D4}" presName="node" presStyleLbl="node1" presStyleIdx="4" presStyleCnt="6">
        <dgm:presLayoutVars>
          <dgm:bulletEnabled val="1"/>
        </dgm:presLayoutVars>
      </dgm:prSet>
      <dgm:spPr/>
    </dgm:pt>
    <dgm:pt modelId="{69A692F0-A0DF-4C35-A7C3-3A60C98100EA}" type="pres">
      <dgm:prSet presAssocID="{14D53341-F785-47DD-9425-38E19B4F20F3}" presName="sibTrans" presStyleCnt="0"/>
      <dgm:spPr/>
    </dgm:pt>
    <dgm:pt modelId="{FEC025EA-277D-4A71-BA69-65698BDFAF74}" type="pres">
      <dgm:prSet presAssocID="{F2B7ACB6-BAB9-4BA6-B9A1-95D22CCC0554}" presName="node" presStyleLbl="node1" presStyleIdx="5" presStyleCnt="6">
        <dgm:presLayoutVars>
          <dgm:bulletEnabled val="1"/>
        </dgm:presLayoutVars>
      </dgm:prSet>
      <dgm:spPr/>
    </dgm:pt>
  </dgm:ptLst>
  <dgm:cxnLst>
    <dgm:cxn modelId="{1D08AD27-3FD6-44B0-96EF-80BE3E83E353}" type="presOf" srcId="{F2B7ACB6-BAB9-4BA6-B9A1-95D22CCC0554}" destId="{FEC025EA-277D-4A71-BA69-65698BDFAF74}" srcOrd="0" destOrd="0" presId="urn:microsoft.com/office/officeart/2005/8/layout/default"/>
    <dgm:cxn modelId="{DFF2B032-28F6-42FC-81E5-1A5082570E93}" srcId="{D842FFA2-0481-4DDD-B132-5B0B96483CF8}" destId="{ACA8341A-A532-4D23-A5E1-99EDC05EF777}" srcOrd="2" destOrd="0" parTransId="{AEC48E87-D654-4C87-B33A-909360618344}" sibTransId="{8ED7EBDF-E5B4-4EF4-8E55-0F4293A4AA1F}"/>
    <dgm:cxn modelId="{C29EA93F-B0A7-49BA-B81B-6B5368313266}" type="presOf" srcId="{D842FFA2-0481-4DDD-B132-5B0B96483CF8}" destId="{18969241-1850-4C1F-A882-AB0791AE818B}" srcOrd="0" destOrd="0" presId="urn:microsoft.com/office/officeart/2005/8/layout/default"/>
    <dgm:cxn modelId="{F544FC46-ED99-402D-AC8F-550AA640F607}" srcId="{D842FFA2-0481-4DDD-B132-5B0B96483CF8}" destId="{165B2FA0-F235-41A5-9A93-3A1931D717D4}" srcOrd="4" destOrd="0" parTransId="{E533AF46-5828-4610-A773-BFB95B502837}" sibTransId="{14D53341-F785-47DD-9425-38E19B4F20F3}"/>
    <dgm:cxn modelId="{14F5C268-F802-48D7-9161-70E7D9E5737F}" type="presOf" srcId="{165B2FA0-F235-41A5-9A93-3A1931D717D4}" destId="{42248D3E-A5CA-4B1B-9FAA-4E2910BECC47}" srcOrd="0" destOrd="0" presId="urn:microsoft.com/office/officeart/2005/8/layout/default"/>
    <dgm:cxn modelId="{7F512E6C-1EE4-4494-B366-DF96624E0528}" type="presOf" srcId="{5F4A183C-C468-4443-8D90-D21F79C61A92}" destId="{19A49780-DC21-430A-9C1D-BB36E16EBFF3}" srcOrd="0" destOrd="0" presId="urn:microsoft.com/office/officeart/2005/8/layout/default"/>
    <dgm:cxn modelId="{55216990-78FE-4BA5-88C6-B8AFA2A57084}" type="presOf" srcId="{ACA8341A-A532-4D23-A5E1-99EDC05EF777}" destId="{95800FD7-29D0-4D79-BDD5-86FD7CEF128C}" srcOrd="0" destOrd="0" presId="urn:microsoft.com/office/officeart/2005/8/layout/default"/>
    <dgm:cxn modelId="{18123F95-30C5-4E1F-960D-0CDE214E3E0A}" srcId="{D842FFA2-0481-4DDD-B132-5B0B96483CF8}" destId="{4B3A8285-5892-4368-BAE8-3C19E1800E18}" srcOrd="3" destOrd="0" parTransId="{E14ECC28-C5DE-4181-81B2-4E307ABB7FA3}" sibTransId="{28CA67DF-1CAC-4610-8D2E-01010DC1129F}"/>
    <dgm:cxn modelId="{FEB78CA7-4A0A-498F-8ED5-F2AEADB5DEE6}" srcId="{D842FFA2-0481-4DDD-B132-5B0B96483CF8}" destId="{F8D40E65-C3B8-44D2-AD1F-6F0B95106490}" srcOrd="0" destOrd="0" parTransId="{A48A4070-167C-497E-AC9E-AC475636ADEE}" sibTransId="{648D2618-6661-4719-B52B-A8FF6C52C7DB}"/>
    <dgm:cxn modelId="{F6DEC3A7-B54B-4CE8-8FAD-C11B49418FAB}" type="presOf" srcId="{F8D40E65-C3B8-44D2-AD1F-6F0B95106490}" destId="{B4152095-A9D0-43E6-9443-93F317D55F08}" srcOrd="0" destOrd="0" presId="urn:microsoft.com/office/officeart/2005/8/layout/default"/>
    <dgm:cxn modelId="{14B3F3AE-4011-4667-BC9C-636EF70FBB95}" type="presOf" srcId="{4B3A8285-5892-4368-BAE8-3C19E1800E18}" destId="{697D577A-1B8A-4696-BE0A-422AA62B5EEF}" srcOrd="0" destOrd="0" presId="urn:microsoft.com/office/officeart/2005/8/layout/default"/>
    <dgm:cxn modelId="{257129CB-38C8-4745-9579-3FA2FB0D9D56}" srcId="{D842FFA2-0481-4DDD-B132-5B0B96483CF8}" destId="{5F4A183C-C468-4443-8D90-D21F79C61A92}" srcOrd="1" destOrd="0" parTransId="{8BB220FB-7EEF-4D68-95D7-1090AB293E3A}" sibTransId="{73A8B196-FDFA-4FAD-ACAD-54C6D782B1D7}"/>
    <dgm:cxn modelId="{C0F5A3E9-84B0-4759-B687-0221F756C87B}" srcId="{D842FFA2-0481-4DDD-B132-5B0B96483CF8}" destId="{F2B7ACB6-BAB9-4BA6-B9A1-95D22CCC0554}" srcOrd="5" destOrd="0" parTransId="{862FF4D1-170A-4A9C-97AA-DD16117E2819}" sibTransId="{FFD61A14-D228-4256-9211-396BB7489B19}"/>
    <dgm:cxn modelId="{06385FE7-DE93-4314-9FEF-63ABD0819847}" type="presParOf" srcId="{18969241-1850-4C1F-A882-AB0791AE818B}" destId="{B4152095-A9D0-43E6-9443-93F317D55F08}" srcOrd="0" destOrd="0" presId="urn:microsoft.com/office/officeart/2005/8/layout/default"/>
    <dgm:cxn modelId="{7E54C238-8074-4410-B3CF-AAF59F2A2CB4}" type="presParOf" srcId="{18969241-1850-4C1F-A882-AB0791AE818B}" destId="{CAE06D05-B896-4922-B3C9-46DC3D6CAAF0}" srcOrd="1" destOrd="0" presId="urn:microsoft.com/office/officeart/2005/8/layout/default"/>
    <dgm:cxn modelId="{CBD8E565-77D8-48DC-ADD8-1C522DFB6AC5}" type="presParOf" srcId="{18969241-1850-4C1F-A882-AB0791AE818B}" destId="{19A49780-DC21-430A-9C1D-BB36E16EBFF3}" srcOrd="2" destOrd="0" presId="urn:microsoft.com/office/officeart/2005/8/layout/default"/>
    <dgm:cxn modelId="{CE975E3C-2681-4A8E-A054-BDCF1B57748C}" type="presParOf" srcId="{18969241-1850-4C1F-A882-AB0791AE818B}" destId="{DB579F0A-108B-4489-9A64-374388863887}" srcOrd="3" destOrd="0" presId="urn:microsoft.com/office/officeart/2005/8/layout/default"/>
    <dgm:cxn modelId="{99734EC5-FB77-4DCD-A464-FFD9F21071F6}" type="presParOf" srcId="{18969241-1850-4C1F-A882-AB0791AE818B}" destId="{95800FD7-29D0-4D79-BDD5-86FD7CEF128C}" srcOrd="4" destOrd="0" presId="urn:microsoft.com/office/officeart/2005/8/layout/default"/>
    <dgm:cxn modelId="{A71FAF2A-9DDC-4E3D-B798-C96FA2BF7CE8}" type="presParOf" srcId="{18969241-1850-4C1F-A882-AB0791AE818B}" destId="{70EEC10C-5013-48B9-81CC-F138B9AC8F53}" srcOrd="5" destOrd="0" presId="urn:microsoft.com/office/officeart/2005/8/layout/default"/>
    <dgm:cxn modelId="{7A073724-D8F3-40CD-8FD8-6B10D885360A}" type="presParOf" srcId="{18969241-1850-4C1F-A882-AB0791AE818B}" destId="{697D577A-1B8A-4696-BE0A-422AA62B5EEF}" srcOrd="6" destOrd="0" presId="urn:microsoft.com/office/officeart/2005/8/layout/default"/>
    <dgm:cxn modelId="{71847693-B020-461A-9A28-F84D1628B8D4}" type="presParOf" srcId="{18969241-1850-4C1F-A882-AB0791AE818B}" destId="{A4D576B9-5836-437D-B094-F430A34D1202}" srcOrd="7" destOrd="0" presId="urn:microsoft.com/office/officeart/2005/8/layout/default"/>
    <dgm:cxn modelId="{576EB7AA-ED04-42D5-9C8F-3B17B0CF1A87}" type="presParOf" srcId="{18969241-1850-4C1F-A882-AB0791AE818B}" destId="{42248D3E-A5CA-4B1B-9FAA-4E2910BECC47}" srcOrd="8" destOrd="0" presId="urn:microsoft.com/office/officeart/2005/8/layout/default"/>
    <dgm:cxn modelId="{3ED60641-D690-4048-BF77-D6A502827FA2}" type="presParOf" srcId="{18969241-1850-4C1F-A882-AB0791AE818B}" destId="{69A692F0-A0DF-4C35-A7C3-3A60C98100EA}" srcOrd="9" destOrd="0" presId="urn:microsoft.com/office/officeart/2005/8/layout/default"/>
    <dgm:cxn modelId="{A65C69CD-5E09-47AA-82C3-A013CE763407}" type="presParOf" srcId="{18969241-1850-4C1F-A882-AB0791AE818B}" destId="{FEC025EA-277D-4A71-BA69-65698BDFAF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4F1B46E-22B2-4721-950C-8704487586DC}">
      <dgm:prSet phldrT="[Text]"/>
      <dgm:spPr/>
      <dgm:t>
        <a:bodyPr/>
        <a:lstStyle/>
        <a:p>
          <a:r>
            <a:rPr lang="en-GB" err="1"/>
            <a:t>Etape</a:t>
          </a:r>
          <a:r>
            <a:rPr lang="en-GB"/>
            <a:t> 1: </a:t>
          </a:r>
          <a:r>
            <a:rPr lang="fr-FR"/>
            <a:t>Le groupe de travail Inter-cluster/secteur</a:t>
          </a:r>
          <a:endParaRPr lang="en-US"/>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42F7E1B-8505-4353-97DA-6CAC957F5294}">
      <dgm:prSet/>
      <dgm:spPr/>
      <dgm:t>
        <a:bodyPr/>
        <a:lstStyle/>
        <a:p>
          <a:pPr>
            <a:buFont typeface="Times New Roman" panose="02020603050405020304" pitchFamily="18" charset="0"/>
            <a:buChar char="•"/>
          </a:pPr>
          <a:r>
            <a:rPr lang="fr-FR"/>
            <a:t>Fourni une plateforme pour analyse des besoins multi-sectoriels pendant le processus HNO</a:t>
          </a:r>
        </a:p>
      </dgm:t>
    </dgm:pt>
    <dgm:pt modelId="{CF047783-42D2-4AF4-B02A-54BEEF210371}" type="parTrans" cxnId="{FBAB8A00-8CBE-41E9-865D-1BE7F4337A0F}">
      <dgm:prSet/>
      <dgm:spPr/>
      <dgm:t>
        <a:bodyPr/>
        <a:lstStyle/>
        <a:p>
          <a:endParaRPr lang="fr-FR"/>
        </a:p>
      </dgm:t>
    </dgm:pt>
    <dgm:pt modelId="{E50CD77C-B982-450E-BA9C-A6C22AAC86AE}" type="sibTrans" cxnId="{FBAB8A00-8CBE-41E9-865D-1BE7F4337A0F}">
      <dgm:prSet/>
      <dgm:spPr/>
      <dgm:t>
        <a:bodyPr/>
        <a:lstStyle/>
        <a:p>
          <a:endParaRPr lang="fr-FR"/>
        </a:p>
      </dgm:t>
    </dgm:pt>
    <dgm:pt modelId="{DEC3B53D-630A-47DC-8EB0-E1B18526D6E6}">
      <dgm:prSet/>
      <dgm:spPr/>
      <dgm:t>
        <a:bodyPr/>
        <a:lstStyle/>
        <a:p>
          <a:pPr>
            <a:buFont typeface="Times New Roman" panose="02020603050405020304" pitchFamily="18" charset="0"/>
            <a:buChar char="•"/>
          </a:pPr>
          <a:r>
            <a:rPr lang="fr-FR"/>
            <a:t>Demande à chaque secteur de mettre à disposition les données concernant leurs secteurs</a:t>
          </a:r>
        </a:p>
      </dgm:t>
    </dgm:pt>
    <dgm:pt modelId="{688526A3-9869-47C7-90CB-765E42AF58F1}" type="parTrans" cxnId="{6A482BDD-97EC-4982-A23E-2B5F8BDDCFCB}">
      <dgm:prSet/>
      <dgm:spPr/>
      <dgm:t>
        <a:bodyPr/>
        <a:lstStyle/>
        <a:p>
          <a:endParaRPr lang="fr-FR"/>
        </a:p>
      </dgm:t>
    </dgm:pt>
    <dgm:pt modelId="{85B8AA07-02EC-42A6-BE0C-14FE83E61E43}" type="sibTrans" cxnId="{6A482BDD-97EC-4982-A23E-2B5F8BDDCFCB}">
      <dgm:prSet/>
      <dgm:spPr/>
      <dgm:t>
        <a:bodyPr/>
        <a:lstStyle/>
        <a:p>
          <a:endParaRPr lang="fr-FR"/>
        </a:p>
      </dgm:t>
    </dgm:pt>
    <dgm:pt modelId="{0545E204-ECA7-47B5-8D05-011623DC2D52}">
      <dgm:prSet/>
      <dgm:spPr/>
      <dgm:t>
        <a:bodyPr/>
        <a:lstStyle/>
        <a:p>
          <a:pPr>
            <a:buFont typeface="Times New Roman" panose="02020603050405020304" pitchFamily="18" charset="0"/>
            <a:buChar char="•"/>
          </a:pPr>
          <a:r>
            <a:rPr lang="fr-FR"/>
            <a:t>Etape 2: Secteur/Cluster Nutrition</a:t>
          </a:r>
        </a:p>
      </dgm:t>
    </dgm:pt>
    <dgm:pt modelId="{44B4C4B6-1746-462B-A7A6-9E19BCAEB075}" type="parTrans" cxnId="{0F4D9A1E-47CB-4764-A781-A53D81CF1EA5}">
      <dgm:prSet/>
      <dgm:spPr/>
      <dgm:t>
        <a:bodyPr/>
        <a:lstStyle/>
        <a:p>
          <a:endParaRPr lang="fr-FR"/>
        </a:p>
      </dgm:t>
    </dgm:pt>
    <dgm:pt modelId="{C7B6D367-1C2A-4B8D-8935-C76CDF86C18B}" type="sibTrans" cxnId="{0F4D9A1E-47CB-4764-A781-A53D81CF1EA5}">
      <dgm:prSet/>
      <dgm:spPr/>
      <dgm:t>
        <a:bodyPr/>
        <a:lstStyle/>
        <a:p>
          <a:endParaRPr lang="fr-FR"/>
        </a:p>
      </dgm:t>
    </dgm:pt>
    <dgm:pt modelId="{36A3DE34-E8E1-4EAC-943F-23F5FE0E3EDB}">
      <dgm:prSet/>
      <dgm:spPr/>
      <dgm:t>
        <a:bodyPr/>
        <a:lstStyle/>
        <a:p>
          <a:pPr>
            <a:buFont typeface="Times New Roman" panose="02020603050405020304" pitchFamily="18" charset="0"/>
            <a:buChar char="•"/>
          </a:pPr>
          <a:r>
            <a:rPr lang="fr-FR"/>
            <a:t>Analyse les données par rapport au Cadre conceptuel de la sous-nutrition d’UNICEF</a:t>
          </a:r>
        </a:p>
      </dgm:t>
    </dgm:pt>
    <dgm:pt modelId="{E56A0606-2A30-4E1B-9769-FDD9F344E5C7}" type="parTrans" cxnId="{426FE705-0665-472D-92DB-FEF49528B06A}">
      <dgm:prSet/>
      <dgm:spPr/>
      <dgm:t>
        <a:bodyPr/>
        <a:lstStyle/>
        <a:p>
          <a:endParaRPr lang="fr-FR"/>
        </a:p>
      </dgm:t>
    </dgm:pt>
    <dgm:pt modelId="{A8CDA82B-B831-4357-9637-096CC4612A59}" type="sibTrans" cxnId="{426FE705-0665-472D-92DB-FEF49528B06A}">
      <dgm:prSet/>
      <dgm:spPr/>
      <dgm:t>
        <a:bodyPr/>
        <a:lstStyle/>
        <a:p>
          <a:endParaRPr lang="fr-FR"/>
        </a:p>
      </dgm:t>
    </dgm:pt>
    <dgm:pt modelId="{0352413F-8E03-4A91-ABD0-2F4DFE893378}">
      <dgm:prSet/>
      <dgm:spPr/>
      <dgm:t>
        <a:bodyPr/>
        <a:lstStyle/>
        <a:p>
          <a:pPr>
            <a:buFont typeface="Times New Roman" panose="02020603050405020304" pitchFamily="18" charset="0"/>
            <a:buChar char="•"/>
          </a:pPr>
          <a:r>
            <a:rPr lang="fr-FR"/>
            <a:t>Identifie les liens causals et les manquements de données/information</a:t>
          </a:r>
        </a:p>
      </dgm:t>
    </dgm:pt>
    <dgm:pt modelId="{059AEA0E-55FD-44DB-AE72-1F601AA9937E}" type="parTrans" cxnId="{63E1D10D-F1E9-4FF8-9941-B969D8E24B26}">
      <dgm:prSet/>
      <dgm:spPr/>
      <dgm:t>
        <a:bodyPr/>
        <a:lstStyle/>
        <a:p>
          <a:endParaRPr lang="fr-FR"/>
        </a:p>
      </dgm:t>
    </dgm:pt>
    <dgm:pt modelId="{E0096FE6-C127-479E-9EEC-0AB1B5CE58EC}" type="sibTrans" cxnId="{63E1D10D-F1E9-4FF8-9941-B969D8E24B26}">
      <dgm:prSet/>
      <dgm:spPr/>
      <dgm:t>
        <a:bodyPr/>
        <a:lstStyle/>
        <a:p>
          <a:endParaRPr lang="fr-FR"/>
        </a:p>
      </dgm:t>
    </dgm:pt>
    <dgm:pt modelId="{7F475E50-8A77-431D-98AB-1CE8C9288D26}">
      <dgm:prSet/>
      <dgm:spPr/>
      <dgm:t>
        <a:bodyPr/>
        <a:lstStyle/>
        <a:p>
          <a:pPr>
            <a:buFont typeface="Times New Roman" panose="02020603050405020304" pitchFamily="18" charset="0"/>
            <a:buChar char="•"/>
          </a:pPr>
          <a:r>
            <a:rPr lang="fr-FR"/>
            <a:t>Appel pour organiser les ateliers conjoints pour affiner l’analyse selon le cadre conceptuel </a:t>
          </a:r>
        </a:p>
      </dgm:t>
    </dgm:pt>
    <dgm:pt modelId="{DFD74F58-DDA7-4750-B0C2-72CBA66196D8}" type="parTrans" cxnId="{4EDDD6CC-7703-485A-9748-6CE951E4EF29}">
      <dgm:prSet/>
      <dgm:spPr/>
      <dgm:t>
        <a:bodyPr/>
        <a:lstStyle/>
        <a:p>
          <a:endParaRPr lang="fr-FR"/>
        </a:p>
      </dgm:t>
    </dgm:pt>
    <dgm:pt modelId="{833F0B67-D874-48D0-9FBD-E7C6A2DA0AB5}" type="sibTrans" cxnId="{4EDDD6CC-7703-485A-9748-6CE951E4EF29}">
      <dgm:prSet/>
      <dgm:spPr/>
      <dgm:t>
        <a:bodyPr/>
        <a:lstStyle/>
        <a:p>
          <a:endParaRPr lang="fr-FR"/>
        </a:p>
      </dgm:t>
    </dgm:pt>
    <dgm:pt modelId="{67D6E269-58D9-4E04-8E44-285AFF3A386D}">
      <dgm:prSet/>
      <dgm:spPr/>
      <dgm:t>
        <a:bodyPr/>
        <a:lstStyle/>
        <a:p>
          <a:pPr>
            <a:buFont typeface="Times New Roman" panose="02020603050405020304" pitchFamily="18" charset="0"/>
            <a:buChar char="•"/>
          </a:pPr>
          <a:r>
            <a:rPr lang="en-GB" err="1"/>
            <a:t>Etape</a:t>
          </a:r>
          <a:r>
            <a:rPr lang="en-GB"/>
            <a:t> 3: </a:t>
          </a:r>
          <a:r>
            <a:rPr lang="en-GB" err="1"/>
            <a:t>Tous</a:t>
          </a:r>
          <a:r>
            <a:rPr lang="en-GB"/>
            <a:t> les </a:t>
          </a:r>
          <a:r>
            <a:rPr lang="en-GB" err="1"/>
            <a:t>Secteurs</a:t>
          </a:r>
          <a:endParaRPr lang="fr-FR"/>
        </a:p>
      </dgm:t>
    </dgm:pt>
    <dgm:pt modelId="{D3156503-23A3-4A5B-BEE8-5AB5F5593435}" type="parTrans" cxnId="{5B2C631D-171D-43A3-92BC-9CD5A4494A18}">
      <dgm:prSet/>
      <dgm:spPr/>
      <dgm:t>
        <a:bodyPr/>
        <a:lstStyle/>
        <a:p>
          <a:endParaRPr lang="fr-FR"/>
        </a:p>
      </dgm:t>
    </dgm:pt>
    <dgm:pt modelId="{109EFE08-AFAE-495D-A723-4779923CCAD9}" type="sibTrans" cxnId="{5B2C631D-171D-43A3-92BC-9CD5A4494A18}">
      <dgm:prSet/>
      <dgm:spPr/>
      <dgm:t>
        <a:bodyPr/>
        <a:lstStyle/>
        <a:p>
          <a:endParaRPr lang="fr-FR"/>
        </a:p>
      </dgm:t>
    </dgm:pt>
    <dgm:pt modelId="{57A5FDB1-026D-4ACC-9313-F398DF7ED6BD}">
      <dgm:prSet/>
      <dgm:spPr/>
      <dgm:t>
        <a:bodyPr/>
        <a:lstStyle/>
        <a:p>
          <a:pPr>
            <a:buFont typeface="Times New Roman" panose="02020603050405020304" pitchFamily="18" charset="0"/>
            <a:buChar char="•"/>
          </a:pPr>
          <a:r>
            <a:rPr lang="en-GB"/>
            <a:t>Affiner l’analyse causal </a:t>
          </a:r>
          <a:endParaRPr lang="fr-FR"/>
        </a:p>
      </dgm:t>
    </dgm:pt>
    <dgm:pt modelId="{7AC5EDFC-6FC2-4C63-86E7-DCB68706784A}" type="parTrans" cxnId="{2DFE9DCB-AD69-40C1-A635-087BECB59015}">
      <dgm:prSet/>
      <dgm:spPr/>
      <dgm:t>
        <a:bodyPr/>
        <a:lstStyle/>
        <a:p>
          <a:endParaRPr lang="fr-FR"/>
        </a:p>
      </dgm:t>
    </dgm:pt>
    <dgm:pt modelId="{A3F178BA-F4AB-4B32-9606-3E9089FCE688}" type="sibTrans" cxnId="{2DFE9DCB-AD69-40C1-A635-087BECB59015}">
      <dgm:prSet/>
      <dgm:spPr/>
      <dgm:t>
        <a:bodyPr/>
        <a:lstStyle/>
        <a:p>
          <a:endParaRPr lang="fr-FR"/>
        </a:p>
      </dgm:t>
    </dgm:pt>
    <dgm:pt modelId="{402ACF60-B48F-4C31-9C4B-6627374E8650}">
      <dgm:prSet/>
      <dgm:spPr/>
      <dgm:t>
        <a:bodyPr/>
        <a:lstStyle/>
        <a:p>
          <a:pPr>
            <a:buFont typeface="Times New Roman" panose="02020603050405020304" pitchFamily="18" charset="0"/>
            <a:buChar char="•"/>
          </a:pPr>
          <a:r>
            <a:rPr lang="fr-FR"/>
            <a:t>Actualise le cadre causal avec des information spécifique aux autres secteurs</a:t>
          </a:r>
        </a:p>
      </dgm:t>
    </dgm:pt>
    <dgm:pt modelId="{C100190F-B0C6-4A68-B9D1-F998FD794650}" type="parTrans" cxnId="{9350FBAE-468B-4CFD-9E35-19075EDFDBAE}">
      <dgm:prSet/>
      <dgm:spPr/>
      <dgm:t>
        <a:bodyPr/>
        <a:lstStyle/>
        <a:p>
          <a:endParaRPr lang="fr-FR"/>
        </a:p>
      </dgm:t>
    </dgm:pt>
    <dgm:pt modelId="{229D3B55-54D5-45E1-BEEE-2334EF2EF57E}" type="sibTrans" cxnId="{9350FBAE-468B-4CFD-9E35-19075EDFDBAE}">
      <dgm:prSet/>
      <dgm:spPr/>
      <dgm:t>
        <a:bodyPr/>
        <a:lstStyle/>
        <a:p>
          <a:endParaRPr lang="fr-FR"/>
        </a:p>
      </dgm:t>
    </dgm:pt>
    <dgm:pt modelId="{4E267B94-6619-4BEB-A230-EFFA47D5DB2D}">
      <dgm:prSet/>
      <dgm:spPr/>
      <dgm:t>
        <a:bodyPr/>
        <a:lstStyle/>
        <a:p>
          <a:pPr>
            <a:buFont typeface="Times New Roman" panose="02020603050405020304" pitchFamily="18" charset="0"/>
            <a:buChar char="•"/>
          </a:pPr>
          <a:r>
            <a:rPr lang="en-GB"/>
            <a:t>Step 4: </a:t>
          </a:r>
          <a:r>
            <a:rPr lang="en-GB" err="1"/>
            <a:t>Tous</a:t>
          </a:r>
          <a:r>
            <a:rPr lang="en-GB"/>
            <a:t> les </a:t>
          </a:r>
          <a:r>
            <a:rPr lang="en-GB" err="1"/>
            <a:t>Secteurs</a:t>
          </a:r>
          <a:endParaRPr lang="fr-FR"/>
        </a:p>
      </dgm:t>
    </dgm:pt>
    <dgm:pt modelId="{AF506B6D-41D7-4398-AF1D-98D91C5FA9D2}" type="parTrans" cxnId="{0ACFC55D-13F6-4C88-9D76-089B25BC9CED}">
      <dgm:prSet/>
      <dgm:spPr/>
      <dgm:t>
        <a:bodyPr/>
        <a:lstStyle/>
        <a:p>
          <a:endParaRPr lang="fr-FR"/>
        </a:p>
      </dgm:t>
    </dgm:pt>
    <dgm:pt modelId="{7F0EA906-7E8C-4647-97F2-2DE09D375120}" type="sibTrans" cxnId="{0ACFC55D-13F6-4C88-9D76-089B25BC9CED}">
      <dgm:prSet/>
      <dgm:spPr/>
      <dgm:t>
        <a:bodyPr/>
        <a:lstStyle/>
        <a:p>
          <a:endParaRPr lang="fr-FR"/>
        </a:p>
      </dgm:t>
    </dgm:pt>
    <dgm:pt modelId="{B56104DA-91E6-412C-9869-BCDF8C4DB32B}">
      <dgm:prSet/>
      <dgm:spPr/>
      <dgm:t>
        <a:bodyPr/>
        <a:lstStyle/>
        <a:p>
          <a:pPr>
            <a:buFont typeface="Times New Roman" panose="02020603050405020304" pitchFamily="18" charset="0"/>
            <a:buChar char="•"/>
          </a:pPr>
          <a:r>
            <a:rPr lang="fr-FR"/>
            <a:t>Se mettent d’accord autour d’un paquet d’intervention et préparent l’analyse de qui fait quoi, où, comment, quand etc. </a:t>
          </a:r>
          <a:r>
            <a:rPr lang="en-GB"/>
            <a:t>(5Ws)</a:t>
          </a:r>
          <a:endParaRPr lang="fr-FR"/>
        </a:p>
      </dgm:t>
    </dgm:pt>
    <dgm:pt modelId="{8173AED0-F93E-4668-9701-EA2EB54DA411}" type="parTrans" cxnId="{051D8900-0182-418E-AA62-3B2202F0F7DE}">
      <dgm:prSet/>
      <dgm:spPr/>
      <dgm:t>
        <a:bodyPr/>
        <a:lstStyle/>
        <a:p>
          <a:endParaRPr lang="fr-FR"/>
        </a:p>
      </dgm:t>
    </dgm:pt>
    <dgm:pt modelId="{874A2EE1-A9FC-4D07-B17C-BC0380783BC1}" type="sibTrans" cxnId="{051D8900-0182-418E-AA62-3B2202F0F7DE}">
      <dgm:prSet/>
      <dgm:spPr/>
      <dgm:t>
        <a:bodyPr/>
        <a:lstStyle/>
        <a:p>
          <a:endParaRPr lang="fr-FR"/>
        </a:p>
      </dgm:t>
    </dgm:pt>
    <dgm:pt modelId="{B682C82F-5E17-4598-B8DC-081CA3C5DAE4}">
      <dgm:prSet/>
      <dgm:spPr/>
      <dgm:t>
        <a:bodyPr/>
        <a:lstStyle/>
        <a:p>
          <a:pPr>
            <a:buFont typeface="Times New Roman" panose="02020603050405020304" pitchFamily="18" charset="0"/>
            <a:buChar char="•"/>
          </a:pPr>
          <a:r>
            <a:rPr lang="fr-FR"/>
            <a:t>Cet atelier facilitera l’identification des actions à entreprendre, ainsi qu’aidera à identifier les gaps de programmation et géographiques en termes d’intégration</a:t>
          </a:r>
        </a:p>
      </dgm:t>
    </dgm:pt>
    <dgm:pt modelId="{9044A5FE-EC7D-4A0B-974B-463B3BA122E8}" type="parTrans" cxnId="{3AE22D3C-7827-4F64-BA10-F4E59E3CE153}">
      <dgm:prSet/>
      <dgm:spPr/>
      <dgm:t>
        <a:bodyPr/>
        <a:lstStyle/>
        <a:p>
          <a:endParaRPr lang="fr-FR"/>
        </a:p>
      </dgm:t>
    </dgm:pt>
    <dgm:pt modelId="{36A2E154-0108-48B0-88B2-667331C7B3E9}" type="sibTrans" cxnId="{3AE22D3C-7827-4F64-BA10-F4E59E3CE153}">
      <dgm:prSet/>
      <dgm:spPr/>
      <dgm:t>
        <a:bodyPr/>
        <a:lstStyle/>
        <a:p>
          <a:endParaRPr lang="fr-FR"/>
        </a:p>
      </dgm:t>
    </dgm:pt>
    <dgm:pt modelId="{8D2FD727-5D2A-4CC6-89A5-3B747881B105}" type="pres">
      <dgm:prSet presAssocID="{00C18FBF-3FF5-4C16-97CF-AF03740D7AB6}" presName="Name0" presStyleCnt="0">
        <dgm:presLayoutVars>
          <dgm:dir/>
          <dgm:animLvl val="lvl"/>
          <dgm:resizeHandles val="exact"/>
        </dgm:presLayoutVars>
      </dgm:prSet>
      <dgm:spPr/>
    </dgm:pt>
    <dgm:pt modelId="{0B5A1786-6C32-4385-9E66-BB4272BDADAA}" type="pres">
      <dgm:prSet presAssocID="{B4F1B46E-22B2-4721-950C-8704487586DC}" presName="composite" presStyleCnt="0"/>
      <dgm:spPr/>
    </dgm:pt>
    <dgm:pt modelId="{6DA8AE66-A2E2-4A34-99D3-EEDFF9C6F981}" type="pres">
      <dgm:prSet presAssocID="{B4F1B46E-22B2-4721-950C-8704487586DC}" presName="parTx" presStyleLbl="alignNode1" presStyleIdx="0" presStyleCnt="4">
        <dgm:presLayoutVars>
          <dgm:chMax val="0"/>
          <dgm:chPref val="0"/>
          <dgm:bulletEnabled val="1"/>
        </dgm:presLayoutVars>
      </dgm:prSet>
      <dgm:spPr/>
    </dgm:pt>
    <dgm:pt modelId="{D87C0B8A-41D8-4DC9-913A-F3112D331DAD}" type="pres">
      <dgm:prSet presAssocID="{B4F1B46E-22B2-4721-950C-8704487586DC}" presName="desTx" presStyleLbl="alignAccFollowNode1" presStyleIdx="0" presStyleCnt="4">
        <dgm:presLayoutVars>
          <dgm:bulletEnabled val="1"/>
        </dgm:presLayoutVars>
      </dgm:prSet>
      <dgm:spPr/>
    </dgm:pt>
    <dgm:pt modelId="{F53D4552-806A-4CFD-829B-D54851E5EF41}" type="pres">
      <dgm:prSet presAssocID="{A7E2530A-34E2-4E9F-BC78-8920BA140C41}" presName="space" presStyleCnt="0"/>
      <dgm:spPr/>
    </dgm:pt>
    <dgm:pt modelId="{A8950436-C9AA-4907-AD06-0CDAEC609DED}" type="pres">
      <dgm:prSet presAssocID="{0545E204-ECA7-47B5-8D05-011623DC2D52}" presName="composite" presStyleCnt="0"/>
      <dgm:spPr/>
    </dgm:pt>
    <dgm:pt modelId="{9426BBB3-B277-4A76-B543-8DAD49A8C4F2}" type="pres">
      <dgm:prSet presAssocID="{0545E204-ECA7-47B5-8D05-011623DC2D52}" presName="parTx" presStyleLbl="alignNode1" presStyleIdx="1" presStyleCnt="4">
        <dgm:presLayoutVars>
          <dgm:chMax val="0"/>
          <dgm:chPref val="0"/>
          <dgm:bulletEnabled val="1"/>
        </dgm:presLayoutVars>
      </dgm:prSet>
      <dgm:spPr/>
    </dgm:pt>
    <dgm:pt modelId="{2A6DF33D-8228-4336-B092-7AD80AEB0609}" type="pres">
      <dgm:prSet presAssocID="{0545E204-ECA7-47B5-8D05-011623DC2D52}" presName="desTx" presStyleLbl="alignAccFollowNode1" presStyleIdx="1" presStyleCnt="4">
        <dgm:presLayoutVars>
          <dgm:bulletEnabled val="1"/>
        </dgm:presLayoutVars>
      </dgm:prSet>
      <dgm:spPr/>
    </dgm:pt>
    <dgm:pt modelId="{45662CE0-A774-49CD-8621-81CA4D08833E}" type="pres">
      <dgm:prSet presAssocID="{C7B6D367-1C2A-4B8D-8935-C76CDF86C18B}" presName="space" presStyleCnt="0"/>
      <dgm:spPr/>
    </dgm:pt>
    <dgm:pt modelId="{F2A5F6A7-C508-4CC9-8D35-5DB720A1C75D}" type="pres">
      <dgm:prSet presAssocID="{67D6E269-58D9-4E04-8E44-285AFF3A386D}" presName="composite" presStyleCnt="0"/>
      <dgm:spPr/>
    </dgm:pt>
    <dgm:pt modelId="{FA585416-7A5A-448F-ADE6-A1F0B8DD08E3}" type="pres">
      <dgm:prSet presAssocID="{67D6E269-58D9-4E04-8E44-285AFF3A386D}" presName="parTx" presStyleLbl="alignNode1" presStyleIdx="2" presStyleCnt="4">
        <dgm:presLayoutVars>
          <dgm:chMax val="0"/>
          <dgm:chPref val="0"/>
          <dgm:bulletEnabled val="1"/>
        </dgm:presLayoutVars>
      </dgm:prSet>
      <dgm:spPr/>
    </dgm:pt>
    <dgm:pt modelId="{96EA20FE-1E20-4DA7-B39A-8FFC5452F751}" type="pres">
      <dgm:prSet presAssocID="{67D6E269-58D9-4E04-8E44-285AFF3A386D}" presName="desTx" presStyleLbl="alignAccFollowNode1" presStyleIdx="2" presStyleCnt="4">
        <dgm:presLayoutVars>
          <dgm:bulletEnabled val="1"/>
        </dgm:presLayoutVars>
      </dgm:prSet>
      <dgm:spPr/>
    </dgm:pt>
    <dgm:pt modelId="{89DE7090-0A36-4CDE-8477-236F290C2C9E}" type="pres">
      <dgm:prSet presAssocID="{109EFE08-AFAE-495D-A723-4779923CCAD9}" presName="space" presStyleCnt="0"/>
      <dgm:spPr/>
    </dgm:pt>
    <dgm:pt modelId="{8252272E-4C17-47FA-8DE2-C1C7DE347E94}" type="pres">
      <dgm:prSet presAssocID="{4E267B94-6619-4BEB-A230-EFFA47D5DB2D}" presName="composite" presStyleCnt="0"/>
      <dgm:spPr/>
    </dgm:pt>
    <dgm:pt modelId="{D974992A-DB79-4D1B-A86D-3535260323AB}" type="pres">
      <dgm:prSet presAssocID="{4E267B94-6619-4BEB-A230-EFFA47D5DB2D}" presName="parTx" presStyleLbl="alignNode1" presStyleIdx="3" presStyleCnt="4">
        <dgm:presLayoutVars>
          <dgm:chMax val="0"/>
          <dgm:chPref val="0"/>
          <dgm:bulletEnabled val="1"/>
        </dgm:presLayoutVars>
      </dgm:prSet>
      <dgm:spPr/>
    </dgm:pt>
    <dgm:pt modelId="{FC1522CE-DB04-4677-84A9-CE45B032B792}" type="pres">
      <dgm:prSet presAssocID="{4E267B94-6619-4BEB-A230-EFFA47D5DB2D}" presName="desTx" presStyleLbl="alignAccFollowNode1" presStyleIdx="3" presStyleCnt="4">
        <dgm:presLayoutVars>
          <dgm:bulletEnabled val="1"/>
        </dgm:presLayoutVars>
      </dgm:prSet>
      <dgm:spPr/>
    </dgm:pt>
  </dgm:ptLst>
  <dgm:cxnLst>
    <dgm:cxn modelId="{3F670C00-A267-4CFF-AFE9-5CAF14746B93}" type="presOf" srcId="{4E267B94-6619-4BEB-A230-EFFA47D5DB2D}" destId="{D974992A-DB79-4D1B-A86D-3535260323AB}" srcOrd="0" destOrd="0" presId="urn:microsoft.com/office/officeart/2005/8/layout/hList1"/>
    <dgm:cxn modelId="{051D8900-0182-418E-AA62-3B2202F0F7DE}" srcId="{4E267B94-6619-4BEB-A230-EFFA47D5DB2D}" destId="{B56104DA-91E6-412C-9869-BCDF8C4DB32B}" srcOrd="0" destOrd="0" parTransId="{8173AED0-F93E-4668-9701-EA2EB54DA411}" sibTransId="{874A2EE1-A9FC-4D07-B17C-BC0380783BC1}"/>
    <dgm:cxn modelId="{FBAB8A00-8CBE-41E9-865D-1BE7F4337A0F}" srcId="{B4F1B46E-22B2-4721-950C-8704487586DC}" destId="{942F7E1B-8505-4353-97DA-6CAC957F5294}" srcOrd="0" destOrd="0" parTransId="{CF047783-42D2-4AF4-B02A-54BEEF210371}" sibTransId="{E50CD77C-B982-450E-BA9C-A6C22AAC86AE}"/>
    <dgm:cxn modelId="{426FE705-0665-472D-92DB-FEF49528B06A}" srcId="{0545E204-ECA7-47B5-8D05-011623DC2D52}" destId="{36A3DE34-E8E1-4EAC-943F-23F5FE0E3EDB}" srcOrd="0" destOrd="0" parTransId="{E56A0606-2A30-4E1B-9769-FDD9F344E5C7}" sibTransId="{A8CDA82B-B831-4357-9637-096CC4612A59}"/>
    <dgm:cxn modelId="{86F28906-7848-4A37-9BAE-37F25AA2E373}" type="presOf" srcId="{B56104DA-91E6-412C-9869-BCDF8C4DB32B}" destId="{FC1522CE-DB04-4677-84A9-CE45B032B792}" srcOrd="0" destOrd="0" presId="urn:microsoft.com/office/officeart/2005/8/layout/hList1"/>
    <dgm:cxn modelId="{63E1D10D-F1E9-4FF8-9941-B969D8E24B26}" srcId="{0545E204-ECA7-47B5-8D05-011623DC2D52}" destId="{0352413F-8E03-4A91-ABD0-2F4DFE893378}" srcOrd="1" destOrd="0" parTransId="{059AEA0E-55FD-44DB-AE72-1F601AA9937E}" sibTransId="{E0096FE6-C127-479E-9EEC-0AB1B5CE58EC}"/>
    <dgm:cxn modelId="{5B2C631D-171D-43A3-92BC-9CD5A4494A18}" srcId="{00C18FBF-3FF5-4C16-97CF-AF03740D7AB6}" destId="{67D6E269-58D9-4E04-8E44-285AFF3A386D}" srcOrd="2" destOrd="0" parTransId="{D3156503-23A3-4A5B-BEE8-5AB5F5593435}" sibTransId="{109EFE08-AFAE-495D-A723-4779923CCAD9}"/>
    <dgm:cxn modelId="{0F4D9A1E-47CB-4764-A781-A53D81CF1EA5}" srcId="{00C18FBF-3FF5-4C16-97CF-AF03740D7AB6}" destId="{0545E204-ECA7-47B5-8D05-011623DC2D52}" srcOrd="1" destOrd="0" parTransId="{44B4C4B6-1746-462B-A7A6-9E19BCAEB075}" sibTransId="{C7B6D367-1C2A-4B8D-8935-C76CDF86C18B}"/>
    <dgm:cxn modelId="{AEE7EE34-AE63-4037-9F13-224228555B32}" type="presOf" srcId="{B682C82F-5E17-4598-B8DC-081CA3C5DAE4}" destId="{FC1522CE-DB04-4677-84A9-CE45B032B792}" srcOrd="0" destOrd="1" presId="urn:microsoft.com/office/officeart/2005/8/layout/hList1"/>
    <dgm:cxn modelId="{4E13F538-3ED9-4300-929E-D6B16749BBF9}" type="presOf" srcId="{402ACF60-B48F-4C31-9C4B-6627374E8650}" destId="{96EA20FE-1E20-4DA7-B39A-8FFC5452F751}" srcOrd="0" destOrd="1" presId="urn:microsoft.com/office/officeart/2005/8/layout/hList1"/>
    <dgm:cxn modelId="{3AE22D3C-7827-4F64-BA10-F4E59E3CE153}" srcId="{4E267B94-6619-4BEB-A230-EFFA47D5DB2D}" destId="{B682C82F-5E17-4598-B8DC-081CA3C5DAE4}" srcOrd="1" destOrd="0" parTransId="{9044A5FE-EC7D-4A0B-974B-463B3BA122E8}" sibTransId="{36A2E154-0108-48B0-88B2-667331C7B3E9}"/>
    <dgm:cxn modelId="{0ACFC55D-13F6-4C88-9D76-089B25BC9CED}" srcId="{00C18FBF-3FF5-4C16-97CF-AF03740D7AB6}" destId="{4E267B94-6619-4BEB-A230-EFFA47D5DB2D}" srcOrd="3" destOrd="0" parTransId="{AF506B6D-41D7-4398-AF1D-98D91C5FA9D2}" sibTransId="{7F0EA906-7E8C-4647-97F2-2DE09D375120}"/>
    <dgm:cxn modelId="{61087F4D-BB13-497A-914E-6F26350A945D}" type="presOf" srcId="{942F7E1B-8505-4353-97DA-6CAC957F5294}" destId="{D87C0B8A-41D8-4DC9-913A-F3112D331DAD}" srcOrd="0" destOrd="0" presId="urn:microsoft.com/office/officeart/2005/8/layout/hList1"/>
    <dgm:cxn modelId="{4A6B656E-9E61-4617-93DF-9401924D2836}" type="presOf" srcId="{36A3DE34-E8E1-4EAC-943F-23F5FE0E3EDB}" destId="{2A6DF33D-8228-4336-B092-7AD80AEB0609}" srcOrd="0" destOrd="0" presId="urn:microsoft.com/office/officeart/2005/8/layout/hList1"/>
    <dgm:cxn modelId="{9C19BA4F-CC6C-4D8A-A3AB-6B80C58302C4}" type="presOf" srcId="{57A5FDB1-026D-4ACC-9313-F398DF7ED6BD}" destId="{96EA20FE-1E20-4DA7-B39A-8FFC5452F751}" srcOrd="0" destOrd="0" presId="urn:microsoft.com/office/officeart/2005/8/layout/hList1"/>
    <dgm:cxn modelId="{BCA396A2-6CD0-4B7B-B52C-F479C6D66325}" type="presOf" srcId="{0545E204-ECA7-47B5-8D05-011623DC2D52}" destId="{9426BBB3-B277-4A76-B543-8DAD49A8C4F2}" srcOrd="0" destOrd="0" presId="urn:microsoft.com/office/officeart/2005/8/layout/hList1"/>
    <dgm:cxn modelId="{9350FBAE-468B-4CFD-9E35-19075EDFDBAE}" srcId="{67D6E269-58D9-4E04-8E44-285AFF3A386D}" destId="{402ACF60-B48F-4C31-9C4B-6627374E8650}" srcOrd="1" destOrd="0" parTransId="{C100190F-B0C6-4A68-B9D1-F998FD794650}" sibTransId="{229D3B55-54D5-45E1-BEEE-2334EF2EF57E}"/>
    <dgm:cxn modelId="{4E4DB4B1-D630-4B2A-8A8D-BF436CE8D86F}" type="presOf" srcId="{DEC3B53D-630A-47DC-8EB0-E1B18526D6E6}" destId="{D87C0B8A-41D8-4DC9-913A-F3112D331DAD}" srcOrd="0" destOrd="1" presId="urn:microsoft.com/office/officeart/2005/8/layout/hList1"/>
    <dgm:cxn modelId="{2C8317B2-2EBB-4589-86EA-C77B3B6E81AA}" srcId="{00C18FBF-3FF5-4C16-97CF-AF03740D7AB6}" destId="{B4F1B46E-22B2-4721-950C-8704487586DC}" srcOrd="0" destOrd="0" parTransId="{E8A66543-CC4D-4785-A93E-5B125E09F826}" sibTransId="{A7E2530A-34E2-4E9F-BC78-8920BA140C41}"/>
    <dgm:cxn modelId="{B78396C3-4FC7-496A-9D8B-FB6D333FF2DA}" type="presOf" srcId="{67D6E269-58D9-4E04-8E44-285AFF3A386D}" destId="{FA585416-7A5A-448F-ADE6-A1F0B8DD08E3}" srcOrd="0" destOrd="0" presId="urn:microsoft.com/office/officeart/2005/8/layout/hList1"/>
    <dgm:cxn modelId="{C45D67C8-0C7B-40DF-8341-9898B8620496}" type="presOf" srcId="{00C18FBF-3FF5-4C16-97CF-AF03740D7AB6}" destId="{8D2FD727-5D2A-4CC6-89A5-3B747881B105}" srcOrd="0" destOrd="0" presId="urn:microsoft.com/office/officeart/2005/8/layout/hList1"/>
    <dgm:cxn modelId="{2DFE9DCB-AD69-40C1-A635-087BECB59015}" srcId="{67D6E269-58D9-4E04-8E44-285AFF3A386D}" destId="{57A5FDB1-026D-4ACC-9313-F398DF7ED6BD}" srcOrd="0" destOrd="0" parTransId="{7AC5EDFC-6FC2-4C63-86E7-DCB68706784A}" sibTransId="{A3F178BA-F4AB-4B32-9606-3E9089FCE688}"/>
    <dgm:cxn modelId="{113503CC-65ED-4761-A5DB-820F35514E44}" type="presOf" srcId="{B4F1B46E-22B2-4721-950C-8704487586DC}" destId="{6DA8AE66-A2E2-4A34-99D3-EEDFF9C6F981}" srcOrd="0" destOrd="0" presId="urn:microsoft.com/office/officeart/2005/8/layout/hList1"/>
    <dgm:cxn modelId="{4EDDD6CC-7703-485A-9748-6CE951E4EF29}" srcId="{0545E204-ECA7-47B5-8D05-011623DC2D52}" destId="{7F475E50-8A77-431D-98AB-1CE8C9288D26}" srcOrd="2" destOrd="0" parTransId="{DFD74F58-DDA7-4750-B0C2-72CBA66196D8}" sibTransId="{833F0B67-D874-48D0-9FBD-E7C6A2DA0AB5}"/>
    <dgm:cxn modelId="{B31BC2D9-38B3-480B-9A4A-17AB3E7181F4}" type="presOf" srcId="{0352413F-8E03-4A91-ABD0-2F4DFE893378}" destId="{2A6DF33D-8228-4336-B092-7AD80AEB0609}" srcOrd="0" destOrd="1" presId="urn:microsoft.com/office/officeart/2005/8/layout/hList1"/>
    <dgm:cxn modelId="{6A482BDD-97EC-4982-A23E-2B5F8BDDCFCB}" srcId="{B4F1B46E-22B2-4721-950C-8704487586DC}" destId="{DEC3B53D-630A-47DC-8EB0-E1B18526D6E6}" srcOrd="1" destOrd="0" parTransId="{688526A3-9869-47C7-90CB-765E42AF58F1}" sibTransId="{85B8AA07-02EC-42A6-BE0C-14FE83E61E43}"/>
    <dgm:cxn modelId="{87E903F1-399B-4A16-821A-C810C02A3F5F}" type="presOf" srcId="{7F475E50-8A77-431D-98AB-1CE8C9288D26}" destId="{2A6DF33D-8228-4336-B092-7AD80AEB0609}" srcOrd="0" destOrd="2" presId="urn:microsoft.com/office/officeart/2005/8/layout/hList1"/>
    <dgm:cxn modelId="{97B6C2A8-1CF4-4A2D-8137-58689881215B}" type="presParOf" srcId="{8D2FD727-5D2A-4CC6-89A5-3B747881B105}" destId="{0B5A1786-6C32-4385-9E66-BB4272BDADAA}" srcOrd="0" destOrd="0" presId="urn:microsoft.com/office/officeart/2005/8/layout/hList1"/>
    <dgm:cxn modelId="{885D63E7-A3B6-4FCD-8C90-6580F5C003D9}" type="presParOf" srcId="{0B5A1786-6C32-4385-9E66-BB4272BDADAA}" destId="{6DA8AE66-A2E2-4A34-99D3-EEDFF9C6F981}" srcOrd="0" destOrd="0" presId="urn:microsoft.com/office/officeart/2005/8/layout/hList1"/>
    <dgm:cxn modelId="{33A06A8F-7E10-4E17-BFC2-1CC52D135556}" type="presParOf" srcId="{0B5A1786-6C32-4385-9E66-BB4272BDADAA}" destId="{D87C0B8A-41D8-4DC9-913A-F3112D331DAD}" srcOrd="1" destOrd="0" presId="urn:microsoft.com/office/officeart/2005/8/layout/hList1"/>
    <dgm:cxn modelId="{C52C29DD-00AC-461A-BFBE-EF8DEBEA532B}" type="presParOf" srcId="{8D2FD727-5D2A-4CC6-89A5-3B747881B105}" destId="{F53D4552-806A-4CFD-829B-D54851E5EF41}" srcOrd="1" destOrd="0" presId="urn:microsoft.com/office/officeart/2005/8/layout/hList1"/>
    <dgm:cxn modelId="{B1509753-A669-406F-A152-687BE32D16AB}" type="presParOf" srcId="{8D2FD727-5D2A-4CC6-89A5-3B747881B105}" destId="{A8950436-C9AA-4907-AD06-0CDAEC609DED}" srcOrd="2" destOrd="0" presId="urn:microsoft.com/office/officeart/2005/8/layout/hList1"/>
    <dgm:cxn modelId="{D2429A7E-39BD-40A8-8BD1-CFF6A5FE1A01}" type="presParOf" srcId="{A8950436-C9AA-4907-AD06-0CDAEC609DED}" destId="{9426BBB3-B277-4A76-B543-8DAD49A8C4F2}" srcOrd="0" destOrd="0" presId="urn:microsoft.com/office/officeart/2005/8/layout/hList1"/>
    <dgm:cxn modelId="{698F5A32-9C9E-4D95-A5DD-0CAF8D04E484}" type="presParOf" srcId="{A8950436-C9AA-4907-AD06-0CDAEC609DED}" destId="{2A6DF33D-8228-4336-B092-7AD80AEB0609}" srcOrd="1" destOrd="0" presId="urn:microsoft.com/office/officeart/2005/8/layout/hList1"/>
    <dgm:cxn modelId="{641D8DD7-DFC8-49EE-97E7-BAB313BDAEF3}" type="presParOf" srcId="{8D2FD727-5D2A-4CC6-89A5-3B747881B105}" destId="{45662CE0-A774-49CD-8621-81CA4D08833E}" srcOrd="3" destOrd="0" presId="urn:microsoft.com/office/officeart/2005/8/layout/hList1"/>
    <dgm:cxn modelId="{E7F90D13-1B10-43F3-8D24-16DAE9E5CFB0}" type="presParOf" srcId="{8D2FD727-5D2A-4CC6-89A5-3B747881B105}" destId="{F2A5F6A7-C508-4CC9-8D35-5DB720A1C75D}" srcOrd="4" destOrd="0" presId="urn:microsoft.com/office/officeart/2005/8/layout/hList1"/>
    <dgm:cxn modelId="{AAF94AD8-B119-40D7-8DB7-E8557F1683C1}" type="presParOf" srcId="{F2A5F6A7-C508-4CC9-8D35-5DB720A1C75D}" destId="{FA585416-7A5A-448F-ADE6-A1F0B8DD08E3}" srcOrd="0" destOrd="0" presId="urn:microsoft.com/office/officeart/2005/8/layout/hList1"/>
    <dgm:cxn modelId="{39CD17CF-5D86-4731-A540-F1DD9B4C36CE}" type="presParOf" srcId="{F2A5F6A7-C508-4CC9-8D35-5DB720A1C75D}" destId="{96EA20FE-1E20-4DA7-B39A-8FFC5452F751}" srcOrd="1" destOrd="0" presId="urn:microsoft.com/office/officeart/2005/8/layout/hList1"/>
    <dgm:cxn modelId="{6DA1A62A-5CC5-4E27-B06B-3D844C3E5FAE}" type="presParOf" srcId="{8D2FD727-5D2A-4CC6-89A5-3B747881B105}" destId="{89DE7090-0A36-4CDE-8477-236F290C2C9E}" srcOrd="5" destOrd="0" presId="urn:microsoft.com/office/officeart/2005/8/layout/hList1"/>
    <dgm:cxn modelId="{AD300769-C864-4A46-8E9A-2A39B222F9E2}" type="presParOf" srcId="{8D2FD727-5D2A-4CC6-89A5-3B747881B105}" destId="{8252272E-4C17-47FA-8DE2-C1C7DE347E94}" srcOrd="6" destOrd="0" presId="urn:microsoft.com/office/officeart/2005/8/layout/hList1"/>
    <dgm:cxn modelId="{86CDEEC5-8776-46B4-8D06-E1A7063A7774}" type="presParOf" srcId="{8252272E-4C17-47FA-8DE2-C1C7DE347E94}" destId="{D974992A-DB79-4D1B-A86D-3535260323AB}" srcOrd="0" destOrd="0" presId="urn:microsoft.com/office/officeart/2005/8/layout/hList1"/>
    <dgm:cxn modelId="{F65DB5B9-7B46-41AA-8886-E035AB379F81}" type="presParOf" srcId="{8252272E-4C17-47FA-8DE2-C1C7DE347E94}" destId="{FC1522CE-DB04-4677-84A9-CE45B032B79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4F1B46E-22B2-4721-950C-8704487586DC}">
      <dgm:prSet phldrT="[Text]"/>
      <dgm:spPr/>
      <dgm:t>
        <a:bodyPr/>
        <a:lstStyle/>
        <a:p>
          <a:pPr>
            <a:defRPr b="1"/>
          </a:pPr>
          <a:r>
            <a:rPr lang="en-GB" b="1"/>
            <a:t>Etape 5: Tout les Secteurs</a:t>
          </a:r>
          <a:endParaRPr lang="en-US"/>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6987321E-D393-44A5-AA02-3D632A6D4198}">
      <dgm:prSet/>
      <dgm:spPr/>
      <dgm:t>
        <a:bodyPr/>
        <a:lstStyle/>
        <a:p>
          <a:pPr>
            <a:buFont typeface="Times New Roman" panose="02020603050405020304" pitchFamily="18" charset="0"/>
            <a:buChar char="•"/>
          </a:pPr>
          <a:r>
            <a:rPr lang="fr-FR"/>
            <a:t>Secteur/Cluster Nutrition développe des interventions spécifiques de nutrition pour répondre aux besoins ou renforcer la réponse selon les gaps identifies. Le plan doit intégrer d’une manière précise les autres secteurs. Penser à mutualiser les plateformes de prestation de services tout en les renforçant (ex. </a:t>
          </a:r>
          <a:r>
            <a:rPr lang="en-GB"/>
            <a:t>Les systems de santé)</a:t>
          </a:r>
          <a:endParaRPr lang="fr-FR"/>
        </a:p>
      </dgm:t>
    </dgm:pt>
    <dgm:pt modelId="{B404CC81-1783-4645-8EA0-60418EF730A4}" type="parTrans" cxnId="{AA602C97-24DE-44FB-840E-3B23D90D4037}">
      <dgm:prSet/>
      <dgm:spPr/>
      <dgm:t>
        <a:bodyPr/>
        <a:lstStyle/>
        <a:p>
          <a:endParaRPr lang="fr-FR"/>
        </a:p>
      </dgm:t>
    </dgm:pt>
    <dgm:pt modelId="{C031F0AF-3D9A-4F75-9B85-4E223A560E87}" type="sibTrans" cxnId="{AA602C97-24DE-44FB-840E-3B23D90D4037}">
      <dgm:prSet/>
      <dgm:spPr/>
      <dgm:t>
        <a:bodyPr/>
        <a:lstStyle/>
        <a:p>
          <a:endParaRPr lang="fr-FR"/>
        </a:p>
      </dgm:t>
    </dgm:pt>
    <dgm:pt modelId="{F9AA6106-86D1-43AC-A036-CB8A6028BFA7}">
      <dgm:prSet/>
      <dgm:spPr/>
      <dgm:t>
        <a:bodyPr/>
        <a:lstStyle/>
        <a:p>
          <a:pPr>
            <a:buFont typeface="Times New Roman" panose="02020603050405020304" pitchFamily="18" charset="0"/>
            <a:buChar char="•"/>
          </a:pPr>
          <a:r>
            <a:rPr lang="fr-FR"/>
            <a:t>Inciter les autres secteurs de développer activités sensible à la nutrition si besoin d’améliorer des résultats en matière de nutrition ;</a:t>
          </a:r>
        </a:p>
      </dgm:t>
    </dgm:pt>
    <dgm:pt modelId="{398F7127-2DCD-474B-90E9-6E9D783F5232}" type="parTrans" cxnId="{9714199A-AE60-4A1A-BCAF-55D7A898C0A1}">
      <dgm:prSet/>
      <dgm:spPr/>
      <dgm:t>
        <a:bodyPr/>
        <a:lstStyle/>
        <a:p>
          <a:endParaRPr lang="fr-FR"/>
        </a:p>
      </dgm:t>
    </dgm:pt>
    <dgm:pt modelId="{DECE9FAB-2090-4264-8B10-6B001AA997E2}" type="sibTrans" cxnId="{9714199A-AE60-4A1A-BCAF-55D7A898C0A1}">
      <dgm:prSet/>
      <dgm:spPr/>
      <dgm:t>
        <a:bodyPr/>
        <a:lstStyle/>
        <a:p>
          <a:endParaRPr lang="fr-FR"/>
        </a:p>
      </dgm:t>
    </dgm:pt>
    <dgm:pt modelId="{21D06BA7-E838-4544-A768-D6B1FA847700}">
      <dgm:prSet/>
      <dgm:spPr/>
      <dgm:t>
        <a:bodyPr/>
        <a:lstStyle/>
        <a:p>
          <a:pPr>
            <a:buFont typeface="Times New Roman" panose="02020603050405020304" pitchFamily="18" charset="0"/>
            <a:buChar char="•"/>
          </a:pPr>
          <a:r>
            <a:rPr lang="fr-FR"/>
            <a:t>Intégrer des activités qui peuvent contribuer à l’amélioration des résultats des autres secteurs (ex. Référencement, mobilisation communautaire etc.)</a:t>
          </a:r>
        </a:p>
      </dgm:t>
    </dgm:pt>
    <dgm:pt modelId="{5A57DBF2-9348-4B9E-90AD-8F74D3C96803}" type="parTrans" cxnId="{12AB29AB-DDDC-48E2-BEBF-10515906093D}">
      <dgm:prSet/>
      <dgm:spPr/>
      <dgm:t>
        <a:bodyPr/>
        <a:lstStyle/>
        <a:p>
          <a:endParaRPr lang="fr-FR"/>
        </a:p>
      </dgm:t>
    </dgm:pt>
    <dgm:pt modelId="{96EB8322-C6BB-431E-8C3E-03136DA56F93}" type="sibTrans" cxnId="{12AB29AB-DDDC-48E2-BEBF-10515906093D}">
      <dgm:prSet/>
      <dgm:spPr/>
      <dgm:t>
        <a:bodyPr/>
        <a:lstStyle/>
        <a:p>
          <a:endParaRPr lang="fr-FR"/>
        </a:p>
      </dgm:t>
    </dgm:pt>
    <dgm:pt modelId="{7CF08EFF-2EB0-4244-916E-4848493A86C1}">
      <dgm:prSet/>
      <dgm:spPr/>
      <dgm:t>
        <a:bodyPr/>
        <a:lstStyle/>
        <a:p>
          <a:pPr>
            <a:buFont typeface="Times New Roman" panose="02020603050405020304" pitchFamily="18" charset="0"/>
            <a:buChar char="•"/>
          </a:pPr>
          <a:r>
            <a:rPr lang="fr-FR" b="1"/>
            <a:t>Etape 6: Tous les Secteurs/Clusters</a:t>
          </a:r>
          <a:endParaRPr lang="fr-FR"/>
        </a:p>
      </dgm:t>
    </dgm:pt>
    <dgm:pt modelId="{B3ECBEB5-649E-40B9-86BC-507DB073FE13}" type="parTrans" cxnId="{783293BE-C2F4-4863-9DAD-0D17A1F08B03}">
      <dgm:prSet/>
      <dgm:spPr/>
      <dgm:t>
        <a:bodyPr/>
        <a:lstStyle/>
        <a:p>
          <a:endParaRPr lang="fr-FR"/>
        </a:p>
      </dgm:t>
    </dgm:pt>
    <dgm:pt modelId="{CBAFBD15-95E5-428B-98A8-E77C2C9EA0BB}" type="sibTrans" cxnId="{783293BE-C2F4-4863-9DAD-0D17A1F08B03}">
      <dgm:prSet/>
      <dgm:spPr/>
      <dgm:t>
        <a:bodyPr/>
        <a:lstStyle/>
        <a:p>
          <a:endParaRPr lang="fr-FR"/>
        </a:p>
      </dgm:t>
    </dgm:pt>
    <dgm:pt modelId="{BB5FF0F2-8A97-4350-A34A-156882B15F70}">
      <dgm:prSet/>
      <dgm:spPr/>
      <dgm:t>
        <a:bodyPr/>
        <a:lstStyle/>
        <a:p>
          <a:pPr>
            <a:buFont typeface="Times New Roman" panose="02020603050405020304" pitchFamily="18" charset="0"/>
            <a:buChar char="•"/>
          </a:pPr>
          <a:r>
            <a:rPr lang="fr-FR"/>
            <a:t>S’assurer que les activités conjoints sont are inclus dans les plan de financement des autres secteurs;</a:t>
          </a:r>
        </a:p>
      </dgm:t>
    </dgm:pt>
    <dgm:pt modelId="{D0A05107-D05E-42A3-94B3-1A75C7D99338}" type="parTrans" cxnId="{AFA517B0-E23B-4B91-AEA2-344F10465012}">
      <dgm:prSet/>
      <dgm:spPr/>
      <dgm:t>
        <a:bodyPr/>
        <a:lstStyle/>
        <a:p>
          <a:endParaRPr lang="fr-FR"/>
        </a:p>
      </dgm:t>
    </dgm:pt>
    <dgm:pt modelId="{D8D2523C-36AB-402E-A46F-5E35190F4F83}" type="sibTrans" cxnId="{AFA517B0-E23B-4B91-AEA2-344F10465012}">
      <dgm:prSet/>
      <dgm:spPr/>
      <dgm:t>
        <a:bodyPr/>
        <a:lstStyle/>
        <a:p>
          <a:endParaRPr lang="fr-FR"/>
        </a:p>
      </dgm:t>
    </dgm:pt>
    <dgm:pt modelId="{7943BCE9-8694-4E6D-8DD7-9B0C78D0AB36}">
      <dgm:prSet/>
      <dgm:spPr/>
      <dgm:t>
        <a:bodyPr/>
        <a:lstStyle/>
        <a:p>
          <a:pPr>
            <a:buFont typeface="Times New Roman" panose="02020603050405020304" pitchFamily="18" charset="0"/>
            <a:buChar char="•"/>
          </a:pPr>
          <a:r>
            <a:rPr lang="fr-FR"/>
            <a:t>Explorer les options pour mobilisation des ressources conjointe, ex. </a:t>
          </a:r>
          <a:r>
            <a:rPr lang="en-GB"/>
            <a:t>Propositions de projet conjoint.</a:t>
          </a:r>
          <a:endParaRPr lang="fr-FR"/>
        </a:p>
      </dgm:t>
    </dgm:pt>
    <dgm:pt modelId="{95F38EAD-8F7C-43C6-97C8-296CC9CA6AEE}" type="parTrans" cxnId="{5A3BC9F9-7014-4611-8C79-D162E3FDFAD7}">
      <dgm:prSet/>
      <dgm:spPr/>
      <dgm:t>
        <a:bodyPr/>
        <a:lstStyle/>
        <a:p>
          <a:endParaRPr lang="fr-FR"/>
        </a:p>
      </dgm:t>
    </dgm:pt>
    <dgm:pt modelId="{8ABC276B-7AEC-4805-A47C-C012871B050B}" type="sibTrans" cxnId="{5A3BC9F9-7014-4611-8C79-D162E3FDFAD7}">
      <dgm:prSet/>
      <dgm:spPr/>
      <dgm:t>
        <a:bodyPr/>
        <a:lstStyle/>
        <a:p>
          <a:endParaRPr lang="fr-FR"/>
        </a:p>
      </dgm:t>
    </dgm:pt>
    <dgm:pt modelId="{164FD79B-99F1-4A8E-97D4-FEF04DE2C804}">
      <dgm:prSet/>
      <dgm:spPr/>
      <dgm:t>
        <a:bodyPr/>
        <a:lstStyle/>
        <a:p>
          <a:pPr>
            <a:buFont typeface="Times New Roman" panose="02020603050405020304" pitchFamily="18" charset="0"/>
            <a:buChar char="•"/>
          </a:pPr>
          <a:r>
            <a:rPr lang="fr-FR" b="1"/>
            <a:t>Etape 7: Tous les secteurs/clusters</a:t>
          </a:r>
          <a:endParaRPr lang="fr-FR"/>
        </a:p>
      </dgm:t>
    </dgm:pt>
    <dgm:pt modelId="{CAE20D5E-EE65-41C2-A546-8C568F441DD3}" type="parTrans" cxnId="{51402E6E-845D-4448-BCA8-AC706355594A}">
      <dgm:prSet/>
      <dgm:spPr/>
      <dgm:t>
        <a:bodyPr/>
        <a:lstStyle/>
        <a:p>
          <a:endParaRPr lang="fr-FR"/>
        </a:p>
      </dgm:t>
    </dgm:pt>
    <dgm:pt modelId="{AF3F6690-90D8-489E-8378-50838F2EF8AE}" type="sibTrans" cxnId="{51402E6E-845D-4448-BCA8-AC706355594A}">
      <dgm:prSet/>
      <dgm:spPr/>
      <dgm:t>
        <a:bodyPr/>
        <a:lstStyle/>
        <a:p>
          <a:endParaRPr lang="fr-FR"/>
        </a:p>
      </dgm:t>
    </dgm:pt>
    <dgm:pt modelId="{4F4DF93B-0865-45B7-99A4-E58A1FFF1650}">
      <dgm:prSet/>
      <dgm:spPr/>
      <dgm:t>
        <a:bodyPr/>
        <a:lstStyle/>
        <a:p>
          <a:pPr>
            <a:buFont typeface="Times New Roman" panose="02020603050405020304" pitchFamily="18" charset="0"/>
            <a:buChar char="•"/>
          </a:pPr>
          <a:r>
            <a:rPr lang="fr-FR"/>
            <a:t>Identifier conjointement les zones où la réponse intégré peut avoir place;</a:t>
          </a:r>
        </a:p>
      </dgm:t>
    </dgm:pt>
    <dgm:pt modelId="{C6D96537-CBC7-4377-8C88-E0E65047B0D2}" type="parTrans" cxnId="{D4DE99D0-0A02-4ACA-9B7E-D01E6F82BFDB}">
      <dgm:prSet/>
      <dgm:spPr/>
      <dgm:t>
        <a:bodyPr/>
        <a:lstStyle/>
        <a:p>
          <a:endParaRPr lang="fr-FR"/>
        </a:p>
      </dgm:t>
    </dgm:pt>
    <dgm:pt modelId="{E7C7CDF3-1D50-40DC-9101-D3178E985991}" type="sibTrans" cxnId="{D4DE99D0-0A02-4ACA-9B7E-D01E6F82BFDB}">
      <dgm:prSet/>
      <dgm:spPr/>
      <dgm:t>
        <a:bodyPr/>
        <a:lstStyle/>
        <a:p>
          <a:endParaRPr lang="fr-FR"/>
        </a:p>
      </dgm:t>
    </dgm:pt>
    <dgm:pt modelId="{6FDE37CC-48DC-4B64-9B76-E5722BFA0F10}">
      <dgm:prSet/>
      <dgm:spPr/>
      <dgm:t>
        <a:bodyPr/>
        <a:lstStyle/>
        <a:p>
          <a:pPr>
            <a:buFont typeface="Times New Roman" panose="02020603050405020304" pitchFamily="18" charset="0"/>
            <a:buChar char="•"/>
          </a:pPr>
          <a:r>
            <a:rPr lang="fr-FR"/>
            <a:t>Se mettre d’accord sur quelques indicateurs de succès.</a:t>
          </a:r>
        </a:p>
      </dgm:t>
    </dgm:pt>
    <dgm:pt modelId="{A4A38255-ECC8-478A-85BF-D42ACFBC7F4B}" type="parTrans" cxnId="{01F9B425-EF7B-4113-A7A9-6FD409AFA01A}">
      <dgm:prSet/>
      <dgm:spPr/>
      <dgm:t>
        <a:bodyPr/>
        <a:lstStyle/>
        <a:p>
          <a:endParaRPr lang="fr-FR"/>
        </a:p>
      </dgm:t>
    </dgm:pt>
    <dgm:pt modelId="{80B641B6-8C81-4CCB-AB79-1F2587FCC5D2}" type="sibTrans" cxnId="{01F9B425-EF7B-4113-A7A9-6FD409AFA01A}">
      <dgm:prSet/>
      <dgm:spPr/>
      <dgm:t>
        <a:bodyPr/>
        <a:lstStyle/>
        <a:p>
          <a:endParaRPr lang="fr-FR"/>
        </a:p>
      </dgm:t>
    </dgm:pt>
    <dgm:pt modelId="{DC8FE14A-2D1F-49FB-86E9-1C728634FA9A}">
      <dgm:prSet/>
      <dgm:spPr/>
      <dgm:t>
        <a:bodyPr/>
        <a:lstStyle/>
        <a:p>
          <a:pPr>
            <a:buFont typeface="Times New Roman" panose="02020603050405020304" pitchFamily="18" charset="0"/>
            <a:buChar char="•"/>
          </a:pPr>
          <a:r>
            <a:rPr lang="en-GB" b="1"/>
            <a:t>Etape 8: Tout les secteurs</a:t>
          </a:r>
          <a:endParaRPr lang="fr-FR"/>
        </a:p>
      </dgm:t>
    </dgm:pt>
    <dgm:pt modelId="{BA8620BD-7B00-4492-8313-3CBA12B098AD}" type="parTrans" cxnId="{79FB705A-A6B7-4797-BBE0-171560B1A139}">
      <dgm:prSet/>
      <dgm:spPr/>
      <dgm:t>
        <a:bodyPr/>
        <a:lstStyle/>
        <a:p>
          <a:endParaRPr lang="fr-FR"/>
        </a:p>
      </dgm:t>
    </dgm:pt>
    <dgm:pt modelId="{58BC3FD2-186E-4AC8-9F36-F24B3BCFA6EE}" type="sibTrans" cxnId="{79FB705A-A6B7-4797-BBE0-171560B1A139}">
      <dgm:prSet/>
      <dgm:spPr/>
      <dgm:t>
        <a:bodyPr/>
        <a:lstStyle/>
        <a:p>
          <a:endParaRPr lang="fr-FR"/>
        </a:p>
      </dgm:t>
    </dgm:pt>
    <dgm:pt modelId="{C529E3C3-3A0B-44F0-B757-8FEC4635CB4D}">
      <dgm:prSet/>
      <dgm:spPr/>
      <dgm:t>
        <a:bodyPr/>
        <a:lstStyle/>
        <a:p>
          <a:pPr>
            <a:buFont typeface="Times New Roman" panose="02020603050405020304" pitchFamily="18" charset="0"/>
            <a:buChar char="•"/>
          </a:pPr>
          <a:r>
            <a:rPr lang="fr-FR"/>
            <a:t>Mettre en place une plate-forme de coordination et échanges régulière, en dehors de ICWG. Il serait important de clarifier le rôle des secteurs et celui du ICWG dans ce cadre de travail.</a:t>
          </a:r>
        </a:p>
      </dgm:t>
    </dgm:pt>
    <dgm:pt modelId="{FEEAD854-E63D-4068-B34A-CC3504CB28E6}" type="parTrans" cxnId="{5225CA79-AEBB-4026-80B5-B3C61E06E378}">
      <dgm:prSet/>
      <dgm:spPr/>
      <dgm:t>
        <a:bodyPr/>
        <a:lstStyle/>
        <a:p>
          <a:endParaRPr lang="fr-FR"/>
        </a:p>
      </dgm:t>
    </dgm:pt>
    <dgm:pt modelId="{E55A56F7-F33A-46C2-BF5D-ABEFC320B1FB}" type="sibTrans" cxnId="{5225CA79-AEBB-4026-80B5-B3C61E06E378}">
      <dgm:prSet/>
      <dgm:spPr/>
      <dgm:t>
        <a:bodyPr/>
        <a:lstStyle/>
        <a:p>
          <a:endParaRPr lang="fr-FR"/>
        </a:p>
      </dgm:t>
    </dgm:pt>
    <dgm:pt modelId="{8D2FD727-5D2A-4CC6-89A5-3B747881B105}" type="pres">
      <dgm:prSet presAssocID="{00C18FBF-3FF5-4C16-97CF-AF03740D7AB6}" presName="Name0" presStyleCnt="0">
        <dgm:presLayoutVars>
          <dgm:dir/>
          <dgm:animLvl val="lvl"/>
          <dgm:resizeHandles val="exact"/>
        </dgm:presLayoutVars>
      </dgm:prSet>
      <dgm:spPr/>
    </dgm:pt>
    <dgm:pt modelId="{0B5A1786-6C32-4385-9E66-BB4272BDADAA}" type="pres">
      <dgm:prSet presAssocID="{B4F1B46E-22B2-4721-950C-8704487586DC}" presName="composite" presStyleCnt="0"/>
      <dgm:spPr/>
    </dgm:pt>
    <dgm:pt modelId="{6DA8AE66-A2E2-4A34-99D3-EEDFF9C6F981}" type="pres">
      <dgm:prSet presAssocID="{B4F1B46E-22B2-4721-950C-8704487586DC}" presName="parTx" presStyleLbl="alignNode1" presStyleIdx="0" presStyleCnt="4">
        <dgm:presLayoutVars>
          <dgm:chMax val="0"/>
          <dgm:chPref val="0"/>
          <dgm:bulletEnabled val="1"/>
        </dgm:presLayoutVars>
      </dgm:prSet>
      <dgm:spPr/>
    </dgm:pt>
    <dgm:pt modelId="{D87C0B8A-41D8-4DC9-913A-F3112D331DAD}" type="pres">
      <dgm:prSet presAssocID="{B4F1B46E-22B2-4721-950C-8704487586DC}" presName="desTx" presStyleLbl="alignAccFollowNode1" presStyleIdx="0" presStyleCnt="4">
        <dgm:presLayoutVars>
          <dgm:bulletEnabled val="1"/>
        </dgm:presLayoutVars>
      </dgm:prSet>
      <dgm:spPr/>
    </dgm:pt>
    <dgm:pt modelId="{F53D4552-806A-4CFD-829B-D54851E5EF41}" type="pres">
      <dgm:prSet presAssocID="{A7E2530A-34E2-4E9F-BC78-8920BA140C41}" presName="space" presStyleCnt="0"/>
      <dgm:spPr/>
    </dgm:pt>
    <dgm:pt modelId="{C0A785CA-B31E-4024-A2BB-B71A45290564}" type="pres">
      <dgm:prSet presAssocID="{7CF08EFF-2EB0-4244-916E-4848493A86C1}" presName="composite" presStyleCnt="0"/>
      <dgm:spPr/>
    </dgm:pt>
    <dgm:pt modelId="{4D46BF0F-3B39-41E2-97E8-16263AC23CCF}" type="pres">
      <dgm:prSet presAssocID="{7CF08EFF-2EB0-4244-916E-4848493A86C1}" presName="parTx" presStyleLbl="alignNode1" presStyleIdx="1" presStyleCnt="4">
        <dgm:presLayoutVars>
          <dgm:chMax val="0"/>
          <dgm:chPref val="0"/>
          <dgm:bulletEnabled val="1"/>
        </dgm:presLayoutVars>
      </dgm:prSet>
      <dgm:spPr/>
    </dgm:pt>
    <dgm:pt modelId="{11DC4395-FE74-4857-B1E3-1CE3D4578F28}" type="pres">
      <dgm:prSet presAssocID="{7CF08EFF-2EB0-4244-916E-4848493A86C1}" presName="desTx" presStyleLbl="alignAccFollowNode1" presStyleIdx="1" presStyleCnt="4">
        <dgm:presLayoutVars>
          <dgm:bulletEnabled val="1"/>
        </dgm:presLayoutVars>
      </dgm:prSet>
      <dgm:spPr/>
    </dgm:pt>
    <dgm:pt modelId="{64EB4785-E176-4924-9A8C-51C570BCA4DB}" type="pres">
      <dgm:prSet presAssocID="{CBAFBD15-95E5-428B-98A8-E77C2C9EA0BB}" presName="space" presStyleCnt="0"/>
      <dgm:spPr/>
    </dgm:pt>
    <dgm:pt modelId="{009F2A7B-C2ED-4D83-A7C3-AFA56FED1B21}" type="pres">
      <dgm:prSet presAssocID="{164FD79B-99F1-4A8E-97D4-FEF04DE2C804}" presName="composite" presStyleCnt="0"/>
      <dgm:spPr/>
    </dgm:pt>
    <dgm:pt modelId="{5B4A974B-1858-4D16-AE1B-9B609E3E0733}" type="pres">
      <dgm:prSet presAssocID="{164FD79B-99F1-4A8E-97D4-FEF04DE2C804}" presName="parTx" presStyleLbl="alignNode1" presStyleIdx="2" presStyleCnt="4">
        <dgm:presLayoutVars>
          <dgm:chMax val="0"/>
          <dgm:chPref val="0"/>
          <dgm:bulletEnabled val="1"/>
        </dgm:presLayoutVars>
      </dgm:prSet>
      <dgm:spPr/>
    </dgm:pt>
    <dgm:pt modelId="{E3406D51-2072-48A6-B1E4-DE3E4D221763}" type="pres">
      <dgm:prSet presAssocID="{164FD79B-99F1-4A8E-97D4-FEF04DE2C804}" presName="desTx" presStyleLbl="alignAccFollowNode1" presStyleIdx="2" presStyleCnt="4">
        <dgm:presLayoutVars>
          <dgm:bulletEnabled val="1"/>
        </dgm:presLayoutVars>
      </dgm:prSet>
      <dgm:spPr/>
    </dgm:pt>
    <dgm:pt modelId="{EACCB58C-9A65-4F51-AAB6-EAA6A3202863}" type="pres">
      <dgm:prSet presAssocID="{AF3F6690-90D8-489E-8378-50838F2EF8AE}" presName="space" presStyleCnt="0"/>
      <dgm:spPr/>
    </dgm:pt>
    <dgm:pt modelId="{0DE95B9F-9871-453B-8992-CA1C6DFD2013}" type="pres">
      <dgm:prSet presAssocID="{DC8FE14A-2D1F-49FB-86E9-1C728634FA9A}" presName="composite" presStyleCnt="0"/>
      <dgm:spPr/>
    </dgm:pt>
    <dgm:pt modelId="{6DC8D007-BEFE-4135-8994-7B750BA4129C}" type="pres">
      <dgm:prSet presAssocID="{DC8FE14A-2D1F-49FB-86E9-1C728634FA9A}" presName="parTx" presStyleLbl="alignNode1" presStyleIdx="3" presStyleCnt="4">
        <dgm:presLayoutVars>
          <dgm:chMax val="0"/>
          <dgm:chPref val="0"/>
          <dgm:bulletEnabled val="1"/>
        </dgm:presLayoutVars>
      </dgm:prSet>
      <dgm:spPr/>
    </dgm:pt>
    <dgm:pt modelId="{0E9A4A1A-C492-408F-8E4D-7659ED5B16C6}" type="pres">
      <dgm:prSet presAssocID="{DC8FE14A-2D1F-49FB-86E9-1C728634FA9A}" presName="desTx" presStyleLbl="alignAccFollowNode1" presStyleIdx="3" presStyleCnt="4">
        <dgm:presLayoutVars>
          <dgm:bulletEnabled val="1"/>
        </dgm:presLayoutVars>
      </dgm:prSet>
      <dgm:spPr/>
    </dgm:pt>
  </dgm:ptLst>
  <dgm:cxnLst>
    <dgm:cxn modelId="{3645740B-961F-4E02-A867-F079983A148B}" type="presOf" srcId="{6FDE37CC-48DC-4B64-9B76-E5722BFA0F10}" destId="{E3406D51-2072-48A6-B1E4-DE3E4D221763}" srcOrd="0" destOrd="1" presId="urn:microsoft.com/office/officeart/2005/8/layout/hList1"/>
    <dgm:cxn modelId="{01F9B425-EF7B-4113-A7A9-6FD409AFA01A}" srcId="{164FD79B-99F1-4A8E-97D4-FEF04DE2C804}" destId="{6FDE37CC-48DC-4B64-9B76-E5722BFA0F10}" srcOrd="1" destOrd="0" parTransId="{A4A38255-ECC8-478A-85BF-D42ACFBC7F4B}" sibTransId="{80B641B6-8C81-4CCB-AB79-1F2587FCC5D2}"/>
    <dgm:cxn modelId="{DF0F952C-0E72-48BE-9CF7-365C51AA2F8E}" type="presOf" srcId="{4F4DF93B-0865-45B7-99A4-E58A1FFF1650}" destId="{E3406D51-2072-48A6-B1E4-DE3E4D221763}" srcOrd="0" destOrd="0" presId="urn:microsoft.com/office/officeart/2005/8/layout/hList1"/>
    <dgm:cxn modelId="{6566AD32-4701-4B07-AADC-6A1E4B3EC89B}" type="presOf" srcId="{BB5FF0F2-8A97-4350-A34A-156882B15F70}" destId="{11DC4395-FE74-4857-B1E3-1CE3D4578F28}" srcOrd="0" destOrd="0" presId="urn:microsoft.com/office/officeart/2005/8/layout/hList1"/>
    <dgm:cxn modelId="{51402E6E-845D-4448-BCA8-AC706355594A}" srcId="{00C18FBF-3FF5-4C16-97CF-AF03740D7AB6}" destId="{164FD79B-99F1-4A8E-97D4-FEF04DE2C804}" srcOrd="2" destOrd="0" parTransId="{CAE20D5E-EE65-41C2-A546-8C568F441DD3}" sibTransId="{AF3F6690-90D8-489E-8378-50838F2EF8AE}"/>
    <dgm:cxn modelId="{5225CA79-AEBB-4026-80B5-B3C61E06E378}" srcId="{DC8FE14A-2D1F-49FB-86E9-1C728634FA9A}" destId="{C529E3C3-3A0B-44F0-B757-8FEC4635CB4D}" srcOrd="0" destOrd="0" parTransId="{FEEAD854-E63D-4068-B34A-CC3504CB28E6}" sibTransId="{E55A56F7-F33A-46C2-BF5D-ABEFC320B1FB}"/>
    <dgm:cxn modelId="{79FB705A-A6B7-4797-BBE0-171560B1A139}" srcId="{00C18FBF-3FF5-4C16-97CF-AF03740D7AB6}" destId="{DC8FE14A-2D1F-49FB-86E9-1C728634FA9A}" srcOrd="3" destOrd="0" parTransId="{BA8620BD-7B00-4492-8313-3CBA12B098AD}" sibTransId="{58BC3FD2-186E-4AC8-9F36-F24B3BCFA6EE}"/>
    <dgm:cxn modelId="{8F6FD08A-0E2B-49C4-B2A4-F771206711F0}" type="presOf" srcId="{7943BCE9-8694-4E6D-8DD7-9B0C78D0AB36}" destId="{11DC4395-FE74-4857-B1E3-1CE3D4578F28}" srcOrd="0" destOrd="1" presId="urn:microsoft.com/office/officeart/2005/8/layout/hList1"/>
    <dgm:cxn modelId="{18E81793-5F2C-487E-AC82-4BC7EE7D0615}" type="presOf" srcId="{164FD79B-99F1-4A8E-97D4-FEF04DE2C804}" destId="{5B4A974B-1858-4D16-AE1B-9B609E3E0733}" srcOrd="0" destOrd="0" presId="urn:microsoft.com/office/officeart/2005/8/layout/hList1"/>
    <dgm:cxn modelId="{AA602C97-24DE-44FB-840E-3B23D90D4037}" srcId="{B4F1B46E-22B2-4721-950C-8704487586DC}" destId="{6987321E-D393-44A5-AA02-3D632A6D4198}" srcOrd="0" destOrd="0" parTransId="{B404CC81-1783-4645-8EA0-60418EF730A4}" sibTransId="{C031F0AF-3D9A-4F75-9B85-4E223A560E87}"/>
    <dgm:cxn modelId="{9714199A-AE60-4A1A-BCAF-55D7A898C0A1}" srcId="{B4F1B46E-22B2-4721-950C-8704487586DC}" destId="{F9AA6106-86D1-43AC-A036-CB8A6028BFA7}" srcOrd="1" destOrd="0" parTransId="{398F7127-2DCD-474B-90E9-6E9D783F5232}" sibTransId="{DECE9FAB-2090-4264-8B10-6B001AA997E2}"/>
    <dgm:cxn modelId="{511D85A4-C202-41AE-B8A7-02F5DDD36C34}" type="presOf" srcId="{F9AA6106-86D1-43AC-A036-CB8A6028BFA7}" destId="{D87C0B8A-41D8-4DC9-913A-F3112D331DAD}" srcOrd="0" destOrd="1" presId="urn:microsoft.com/office/officeart/2005/8/layout/hList1"/>
    <dgm:cxn modelId="{AC4220A9-4719-48A7-A57E-B3F6AE1D4060}" type="presOf" srcId="{21D06BA7-E838-4544-A768-D6B1FA847700}" destId="{D87C0B8A-41D8-4DC9-913A-F3112D331DAD}" srcOrd="0" destOrd="2" presId="urn:microsoft.com/office/officeart/2005/8/layout/hList1"/>
    <dgm:cxn modelId="{12AB29AB-DDDC-48E2-BEBF-10515906093D}" srcId="{B4F1B46E-22B2-4721-950C-8704487586DC}" destId="{21D06BA7-E838-4544-A768-D6B1FA847700}" srcOrd="2" destOrd="0" parTransId="{5A57DBF2-9348-4B9E-90AD-8F74D3C96803}" sibTransId="{96EB8322-C6BB-431E-8C3E-03136DA56F93}"/>
    <dgm:cxn modelId="{AFA517B0-E23B-4B91-AEA2-344F10465012}" srcId="{7CF08EFF-2EB0-4244-916E-4848493A86C1}" destId="{BB5FF0F2-8A97-4350-A34A-156882B15F70}" srcOrd="0" destOrd="0" parTransId="{D0A05107-D05E-42A3-94B3-1A75C7D99338}" sibTransId="{D8D2523C-36AB-402E-A46F-5E35190F4F83}"/>
    <dgm:cxn modelId="{2C8317B2-2EBB-4589-86EA-C77B3B6E81AA}" srcId="{00C18FBF-3FF5-4C16-97CF-AF03740D7AB6}" destId="{B4F1B46E-22B2-4721-950C-8704487586DC}" srcOrd="0" destOrd="0" parTransId="{E8A66543-CC4D-4785-A93E-5B125E09F826}" sibTransId="{A7E2530A-34E2-4E9F-BC78-8920BA140C41}"/>
    <dgm:cxn modelId="{2BFED6B9-F15A-44FA-8E87-CBCEB5577EBA}" type="presOf" srcId="{DC8FE14A-2D1F-49FB-86E9-1C728634FA9A}" destId="{6DC8D007-BEFE-4135-8994-7B750BA4129C}" srcOrd="0" destOrd="0" presId="urn:microsoft.com/office/officeart/2005/8/layout/hList1"/>
    <dgm:cxn modelId="{783293BE-C2F4-4863-9DAD-0D17A1F08B03}" srcId="{00C18FBF-3FF5-4C16-97CF-AF03740D7AB6}" destId="{7CF08EFF-2EB0-4244-916E-4848493A86C1}" srcOrd="1" destOrd="0" parTransId="{B3ECBEB5-649E-40B9-86BC-507DB073FE13}" sibTransId="{CBAFBD15-95E5-428B-98A8-E77C2C9EA0BB}"/>
    <dgm:cxn modelId="{C45D67C8-0C7B-40DF-8341-9898B8620496}" type="presOf" srcId="{00C18FBF-3FF5-4C16-97CF-AF03740D7AB6}" destId="{8D2FD727-5D2A-4CC6-89A5-3B747881B105}" srcOrd="0" destOrd="0" presId="urn:microsoft.com/office/officeart/2005/8/layout/hList1"/>
    <dgm:cxn modelId="{113503CC-65ED-4761-A5DB-820F35514E44}" type="presOf" srcId="{B4F1B46E-22B2-4721-950C-8704487586DC}" destId="{6DA8AE66-A2E2-4A34-99D3-EEDFF9C6F981}" srcOrd="0" destOrd="0" presId="urn:microsoft.com/office/officeart/2005/8/layout/hList1"/>
    <dgm:cxn modelId="{D4DE99D0-0A02-4ACA-9B7E-D01E6F82BFDB}" srcId="{164FD79B-99F1-4A8E-97D4-FEF04DE2C804}" destId="{4F4DF93B-0865-45B7-99A4-E58A1FFF1650}" srcOrd="0" destOrd="0" parTransId="{C6D96537-CBC7-4377-8C88-E0E65047B0D2}" sibTransId="{E7C7CDF3-1D50-40DC-9101-D3178E985991}"/>
    <dgm:cxn modelId="{163792DD-F925-4D27-9083-F15BBB05E12A}" type="presOf" srcId="{6987321E-D393-44A5-AA02-3D632A6D4198}" destId="{D87C0B8A-41D8-4DC9-913A-F3112D331DAD}" srcOrd="0" destOrd="0" presId="urn:microsoft.com/office/officeart/2005/8/layout/hList1"/>
    <dgm:cxn modelId="{E6DB5BE9-B320-4355-AB80-6A382BE21BB0}" type="presOf" srcId="{C529E3C3-3A0B-44F0-B757-8FEC4635CB4D}" destId="{0E9A4A1A-C492-408F-8E4D-7659ED5B16C6}" srcOrd="0" destOrd="0" presId="urn:microsoft.com/office/officeart/2005/8/layout/hList1"/>
    <dgm:cxn modelId="{F3E2B4F9-6373-4D4B-B6CC-83777B6775A6}" type="presOf" srcId="{7CF08EFF-2EB0-4244-916E-4848493A86C1}" destId="{4D46BF0F-3B39-41E2-97E8-16263AC23CCF}" srcOrd="0" destOrd="0" presId="urn:microsoft.com/office/officeart/2005/8/layout/hList1"/>
    <dgm:cxn modelId="{5A3BC9F9-7014-4611-8C79-D162E3FDFAD7}" srcId="{7CF08EFF-2EB0-4244-916E-4848493A86C1}" destId="{7943BCE9-8694-4E6D-8DD7-9B0C78D0AB36}" srcOrd="1" destOrd="0" parTransId="{95F38EAD-8F7C-43C6-97C8-296CC9CA6AEE}" sibTransId="{8ABC276B-7AEC-4805-A47C-C012871B050B}"/>
    <dgm:cxn modelId="{97B6C2A8-1CF4-4A2D-8137-58689881215B}" type="presParOf" srcId="{8D2FD727-5D2A-4CC6-89A5-3B747881B105}" destId="{0B5A1786-6C32-4385-9E66-BB4272BDADAA}" srcOrd="0" destOrd="0" presId="urn:microsoft.com/office/officeart/2005/8/layout/hList1"/>
    <dgm:cxn modelId="{885D63E7-A3B6-4FCD-8C90-6580F5C003D9}" type="presParOf" srcId="{0B5A1786-6C32-4385-9E66-BB4272BDADAA}" destId="{6DA8AE66-A2E2-4A34-99D3-EEDFF9C6F981}" srcOrd="0" destOrd="0" presId="urn:microsoft.com/office/officeart/2005/8/layout/hList1"/>
    <dgm:cxn modelId="{33A06A8F-7E10-4E17-BFC2-1CC52D135556}" type="presParOf" srcId="{0B5A1786-6C32-4385-9E66-BB4272BDADAA}" destId="{D87C0B8A-41D8-4DC9-913A-F3112D331DAD}" srcOrd="1" destOrd="0" presId="urn:microsoft.com/office/officeart/2005/8/layout/hList1"/>
    <dgm:cxn modelId="{C52C29DD-00AC-461A-BFBE-EF8DEBEA532B}" type="presParOf" srcId="{8D2FD727-5D2A-4CC6-89A5-3B747881B105}" destId="{F53D4552-806A-4CFD-829B-D54851E5EF41}" srcOrd="1" destOrd="0" presId="urn:microsoft.com/office/officeart/2005/8/layout/hList1"/>
    <dgm:cxn modelId="{21EE0251-B4B5-40FE-B98A-74AC60C7D778}" type="presParOf" srcId="{8D2FD727-5D2A-4CC6-89A5-3B747881B105}" destId="{C0A785CA-B31E-4024-A2BB-B71A45290564}" srcOrd="2" destOrd="0" presId="urn:microsoft.com/office/officeart/2005/8/layout/hList1"/>
    <dgm:cxn modelId="{81EEF785-3277-48E4-AD1E-5FBF3B07FE3B}" type="presParOf" srcId="{C0A785CA-B31E-4024-A2BB-B71A45290564}" destId="{4D46BF0F-3B39-41E2-97E8-16263AC23CCF}" srcOrd="0" destOrd="0" presId="urn:microsoft.com/office/officeart/2005/8/layout/hList1"/>
    <dgm:cxn modelId="{6851B7B2-63FB-4C12-89BA-7F5DCFF951D3}" type="presParOf" srcId="{C0A785CA-B31E-4024-A2BB-B71A45290564}" destId="{11DC4395-FE74-4857-B1E3-1CE3D4578F28}" srcOrd="1" destOrd="0" presId="urn:microsoft.com/office/officeart/2005/8/layout/hList1"/>
    <dgm:cxn modelId="{B2EC9042-5259-46BF-AFBA-846D01C26FA9}" type="presParOf" srcId="{8D2FD727-5D2A-4CC6-89A5-3B747881B105}" destId="{64EB4785-E176-4924-9A8C-51C570BCA4DB}" srcOrd="3" destOrd="0" presId="urn:microsoft.com/office/officeart/2005/8/layout/hList1"/>
    <dgm:cxn modelId="{5B525C24-A969-48C7-8AE8-A0911C520022}" type="presParOf" srcId="{8D2FD727-5D2A-4CC6-89A5-3B747881B105}" destId="{009F2A7B-C2ED-4D83-A7C3-AFA56FED1B21}" srcOrd="4" destOrd="0" presId="urn:microsoft.com/office/officeart/2005/8/layout/hList1"/>
    <dgm:cxn modelId="{16487098-C540-4874-8AEF-27D5B6BA1354}" type="presParOf" srcId="{009F2A7B-C2ED-4D83-A7C3-AFA56FED1B21}" destId="{5B4A974B-1858-4D16-AE1B-9B609E3E0733}" srcOrd="0" destOrd="0" presId="urn:microsoft.com/office/officeart/2005/8/layout/hList1"/>
    <dgm:cxn modelId="{5800F923-147D-47AE-A0F1-62CFE9124389}" type="presParOf" srcId="{009F2A7B-C2ED-4D83-A7C3-AFA56FED1B21}" destId="{E3406D51-2072-48A6-B1E4-DE3E4D221763}" srcOrd="1" destOrd="0" presId="urn:microsoft.com/office/officeart/2005/8/layout/hList1"/>
    <dgm:cxn modelId="{F51CEDBE-9EBB-4823-9451-96F30BCE816F}" type="presParOf" srcId="{8D2FD727-5D2A-4CC6-89A5-3B747881B105}" destId="{EACCB58C-9A65-4F51-AAB6-EAA6A3202863}" srcOrd="5" destOrd="0" presId="urn:microsoft.com/office/officeart/2005/8/layout/hList1"/>
    <dgm:cxn modelId="{03F7F4D8-FBB6-4840-9412-E657CBCB39E5}" type="presParOf" srcId="{8D2FD727-5D2A-4CC6-89A5-3B747881B105}" destId="{0DE95B9F-9871-453B-8992-CA1C6DFD2013}" srcOrd="6" destOrd="0" presId="urn:microsoft.com/office/officeart/2005/8/layout/hList1"/>
    <dgm:cxn modelId="{3491AB9E-0D80-4408-B06B-92FE4A795B1F}" type="presParOf" srcId="{0DE95B9F-9871-453B-8992-CA1C6DFD2013}" destId="{6DC8D007-BEFE-4135-8994-7B750BA4129C}" srcOrd="0" destOrd="0" presId="urn:microsoft.com/office/officeart/2005/8/layout/hList1"/>
    <dgm:cxn modelId="{8D2A6B40-A776-4804-8C06-70D4CBB89C4D}" type="presParOf" srcId="{0DE95B9F-9871-453B-8992-CA1C6DFD2013}" destId="{0E9A4A1A-C492-408F-8E4D-7659ED5B16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B9EE9A-AC7B-4147-B5A0-8F33C5F0780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FC536D9-8D96-43D5-B35E-D21B80F5C075}">
      <dgm:prSet/>
      <dgm:spPr/>
      <dgm:t>
        <a:bodyPr/>
        <a:lstStyle/>
        <a:p>
          <a:r>
            <a:rPr lang="en-US"/>
            <a:t>ICNWG action plan</a:t>
          </a:r>
        </a:p>
      </dgm:t>
    </dgm:pt>
    <dgm:pt modelId="{83079609-B8FE-4105-BABA-A1E346E72783}" type="parTrans" cxnId="{BEF7115F-3997-4FB5-AC66-757C7E151881}">
      <dgm:prSet/>
      <dgm:spPr/>
      <dgm:t>
        <a:bodyPr/>
        <a:lstStyle/>
        <a:p>
          <a:endParaRPr lang="en-US"/>
        </a:p>
      </dgm:t>
    </dgm:pt>
    <dgm:pt modelId="{78F3A166-DF21-422D-9446-A0E20680A2AB}" type="sibTrans" cxnId="{BEF7115F-3997-4FB5-AC66-757C7E151881}">
      <dgm:prSet/>
      <dgm:spPr/>
      <dgm:t>
        <a:bodyPr/>
        <a:lstStyle/>
        <a:p>
          <a:endParaRPr lang="en-US"/>
        </a:p>
      </dgm:t>
    </dgm:pt>
    <dgm:pt modelId="{B5293488-1E7A-4FEC-B009-76A663B30A68}">
      <dgm:prSet/>
      <dgm:spPr/>
      <dgm:t>
        <a:bodyPr/>
        <a:lstStyle/>
        <a:p>
          <a:r>
            <a:rPr lang="en-US">
              <a:latin typeface="Calibri"/>
            </a:rPr>
            <a:t>Integrated</a:t>
          </a:r>
          <a:r>
            <a:rPr lang="en-US"/>
            <a:t> Training Package for nutrition outcomes.</a:t>
          </a:r>
        </a:p>
      </dgm:t>
    </dgm:pt>
    <dgm:pt modelId="{1FDD8369-C399-4F40-936F-5040CE057381}" type="parTrans" cxnId="{0B4B3827-BD99-4511-854C-313033FA7611}">
      <dgm:prSet/>
      <dgm:spPr/>
      <dgm:t>
        <a:bodyPr/>
        <a:lstStyle/>
        <a:p>
          <a:endParaRPr lang="en-US"/>
        </a:p>
      </dgm:t>
    </dgm:pt>
    <dgm:pt modelId="{66123CCD-8758-4A60-8757-E9DB25BAE821}" type="sibTrans" cxnId="{0B4B3827-BD99-4511-854C-313033FA7611}">
      <dgm:prSet/>
      <dgm:spPr/>
      <dgm:t>
        <a:bodyPr/>
        <a:lstStyle/>
        <a:p>
          <a:endParaRPr lang="en-US"/>
        </a:p>
      </dgm:t>
    </dgm:pt>
    <dgm:pt modelId="{5ED08C0F-65BD-4F7C-9BE0-0F876E2FB00B}">
      <dgm:prSet/>
      <dgm:spPr/>
      <dgm:t>
        <a:bodyPr/>
        <a:lstStyle/>
        <a:p>
          <a:r>
            <a:rPr lang="en-US"/>
            <a:t>GFSC, </a:t>
          </a:r>
          <a:r>
            <a:rPr lang="en-US" err="1"/>
            <a:t>gWASH</a:t>
          </a:r>
          <a:r>
            <a:rPr lang="en-US"/>
            <a:t>, GHC &amp; GNC </a:t>
          </a:r>
          <a:r>
            <a:rPr lang="en-US" err="1"/>
            <a:t>groupe</a:t>
          </a:r>
          <a:r>
            <a:rPr lang="en-US"/>
            <a:t> de travail</a:t>
          </a:r>
        </a:p>
      </dgm:t>
    </dgm:pt>
    <dgm:pt modelId="{1BECBAD7-F643-4FD5-ACE5-CA1FCE0F914E}" type="parTrans" cxnId="{E577D986-3FE5-4575-B4AC-B9820CB5C364}">
      <dgm:prSet/>
      <dgm:spPr/>
      <dgm:t>
        <a:bodyPr/>
        <a:lstStyle/>
        <a:p>
          <a:endParaRPr lang="en-US"/>
        </a:p>
      </dgm:t>
    </dgm:pt>
    <dgm:pt modelId="{7C0B8AD1-A4D5-493D-9CFE-00A5E7833A09}" type="sibTrans" cxnId="{E577D986-3FE5-4575-B4AC-B9820CB5C364}">
      <dgm:prSet/>
      <dgm:spPr/>
      <dgm:t>
        <a:bodyPr/>
        <a:lstStyle/>
        <a:p>
          <a:endParaRPr lang="en-US"/>
        </a:p>
      </dgm:t>
    </dgm:pt>
    <dgm:pt modelId="{F9C4D3FB-65F0-4635-9A3B-3A102CFF8B7C}">
      <dgm:prSet/>
      <dgm:spPr/>
      <dgm:t>
        <a:bodyPr/>
        <a:lstStyle/>
        <a:p>
          <a:r>
            <a:rPr lang="en-US"/>
            <a:t>Etudes de </a:t>
          </a:r>
          <a:r>
            <a:rPr lang="en-US" err="1"/>
            <a:t>cas</a:t>
          </a:r>
        </a:p>
      </dgm:t>
    </dgm:pt>
    <dgm:pt modelId="{151366DB-C3C3-427B-80A6-9CC949C23399}" type="parTrans" cxnId="{409CC42F-EEC3-44F6-8252-88012216B124}">
      <dgm:prSet/>
      <dgm:spPr/>
      <dgm:t>
        <a:bodyPr/>
        <a:lstStyle/>
        <a:p>
          <a:endParaRPr lang="en-US"/>
        </a:p>
      </dgm:t>
    </dgm:pt>
    <dgm:pt modelId="{334BF1F9-AA16-4FC8-82CF-C3BE1327D38A}" type="sibTrans" cxnId="{409CC42F-EEC3-44F6-8252-88012216B124}">
      <dgm:prSet/>
      <dgm:spPr/>
      <dgm:t>
        <a:bodyPr/>
        <a:lstStyle/>
        <a:p>
          <a:endParaRPr lang="en-US"/>
        </a:p>
      </dgm:t>
    </dgm:pt>
    <dgm:pt modelId="{E5E9427B-FA41-444C-9527-1CBD4A82032D}">
      <dgm:prSet/>
      <dgm:spPr/>
      <dgm:t>
        <a:bodyPr/>
        <a:lstStyle/>
        <a:p>
          <a:r>
            <a:rPr lang="en-US"/>
            <a:t>GNC </a:t>
          </a:r>
          <a:r>
            <a:rPr lang="en-US">
              <a:latin typeface="Calibri"/>
            </a:rPr>
            <a:t>Helpdesks</a:t>
          </a:r>
          <a:endParaRPr lang="en-US"/>
        </a:p>
      </dgm:t>
    </dgm:pt>
    <dgm:pt modelId="{6EE1ECB3-1266-4D9C-9EEB-A69CD71C7DAC}" type="parTrans" cxnId="{F16D96E8-A789-45AD-9469-42B24D563642}">
      <dgm:prSet/>
      <dgm:spPr/>
      <dgm:t>
        <a:bodyPr/>
        <a:lstStyle/>
        <a:p>
          <a:endParaRPr lang="en-US"/>
        </a:p>
      </dgm:t>
    </dgm:pt>
    <dgm:pt modelId="{203950BE-5A06-42C4-9593-2216786049A4}" type="sibTrans" cxnId="{F16D96E8-A789-45AD-9469-42B24D563642}">
      <dgm:prSet/>
      <dgm:spPr/>
      <dgm:t>
        <a:bodyPr/>
        <a:lstStyle/>
        <a:p>
          <a:endParaRPr lang="en-US"/>
        </a:p>
      </dgm:t>
    </dgm:pt>
    <dgm:pt modelId="{08B6888D-22F8-4C5D-B6B2-926D27980D4D}">
      <dgm:prSet/>
      <dgm:spPr/>
      <dgm:t>
        <a:bodyPr/>
        <a:lstStyle/>
        <a:p>
          <a:r>
            <a:rPr lang="en-US">
              <a:latin typeface="Calibri"/>
            </a:rPr>
            <a:t>GTAM</a:t>
          </a:r>
          <a:endParaRPr lang="en-US"/>
        </a:p>
      </dgm:t>
    </dgm:pt>
    <dgm:pt modelId="{9863C603-89A3-44D7-B017-7BCFAD4FA1AF}" type="parTrans" cxnId="{275506DC-A4B8-4563-AFCA-F5EE3CBDB3AD}">
      <dgm:prSet/>
      <dgm:spPr/>
      <dgm:t>
        <a:bodyPr/>
        <a:lstStyle/>
        <a:p>
          <a:endParaRPr lang="en-US"/>
        </a:p>
      </dgm:t>
    </dgm:pt>
    <dgm:pt modelId="{7A147D17-FBAD-4F21-A582-AD10D62DB331}" type="sibTrans" cxnId="{275506DC-A4B8-4563-AFCA-F5EE3CBDB3AD}">
      <dgm:prSet/>
      <dgm:spPr/>
      <dgm:t>
        <a:bodyPr/>
        <a:lstStyle/>
        <a:p>
          <a:endParaRPr lang="en-US"/>
        </a:p>
      </dgm:t>
    </dgm:pt>
    <dgm:pt modelId="{E5F729B1-3CBB-400B-8C81-C9949F450DA9}" type="pres">
      <dgm:prSet presAssocID="{23B9EE9A-AC7B-4147-B5A0-8F33C5F0780B}" presName="diagram" presStyleCnt="0">
        <dgm:presLayoutVars>
          <dgm:dir/>
          <dgm:resizeHandles val="exact"/>
        </dgm:presLayoutVars>
      </dgm:prSet>
      <dgm:spPr/>
    </dgm:pt>
    <dgm:pt modelId="{2884DD0B-D9E8-413C-A7C2-093AB78302FA}" type="pres">
      <dgm:prSet presAssocID="{0FC536D9-8D96-43D5-B35E-D21B80F5C075}" presName="node" presStyleLbl="node1" presStyleIdx="0" presStyleCnt="6">
        <dgm:presLayoutVars>
          <dgm:bulletEnabled val="1"/>
        </dgm:presLayoutVars>
      </dgm:prSet>
      <dgm:spPr/>
    </dgm:pt>
    <dgm:pt modelId="{2FDFD1B4-C732-4074-B056-6C4BB4CD7653}" type="pres">
      <dgm:prSet presAssocID="{78F3A166-DF21-422D-9446-A0E20680A2AB}" presName="sibTrans" presStyleCnt="0"/>
      <dgm:spPr/>
    </dgm:pt>
    <dgm:pt modelId="{0FA4E30A-5546-47CA-A5CB-1D0A167151BE}" type="pres">
      <dgm:prSet presAssocID="{B5293488-1E7A-4FEC-B009-76A663B30A68}" presName="node" presStyleLbl="node1" presStyleIdx="1" presStyleCnt="6">
        <dgm:presLayoutVars>
          <dgm:bulletEnabled val="1"/>
        </dgm:presLayoutVars>
      </dgm:prSet>
      <dgm:spPr/>
    </dgm:pt>
    <dgm:pt modelId="{AF26C15C-3D5B-4B07-B829-6DEF2344710C}" type="pres">
      <dgm:prSet presAssocID="{66123CCD-8758-4A60-8757-E9DB25BAE821}" presName="sibTrans" presStyleCnt="0"/>
      <dgm:spPr/>
    </dgm:pt>
    <dgm:pt modelId="{4FCD7176-2F38-4A47-88DA-BA63947BF9F2}" type="pres">
      <dgm:prSet presAssocID="{5ED08C0F-65BD-4F7C-9BE0-0F876E2FB00B}" presName="node" presStyleLbl="node1" presStyleIdx="2" presStyleCnt="6">
        <dgm:presLayoutVars>
          <dgm:bulletEnabled val="1"/>
        </dgm:presLayoutVars>
      </dgm:prSet>
      <dgm:spPr/>
    </dgm:pt>
    <dgm:pt modelId="{6C6F6CF4-FA22-4646-ADF2-3541068CD93D}" type="pres">
      <dgm:prSet presAssocID="{7C0B8AD1-A4D5-493D-9CFE-00A5E7833A09}" presName="sibTrans" presStyleCnt="0"/>
      <dgm:spPr/>
    </dgm:pt>
    <dgm:pt modelId="{35A5A6A1-20F2-4D04-82C7-1A856B8A7AC9}" type="pres">
      <dgm:prSet presAssocID="{F9C4D3FB-65F0-4635-9A3B-3A102CFF8B7C}" presName="node" presStyleLbl="node1" presStyleIdx="3" presStyleCnt="6">
        <dgm:presLayoutVars>
          <dgm:bulletEnabled val="1"/>
        </dgm:presLayoutVars>
      </dgm:prSet>
      <dgm:spPr/>
    </dgm:pt>
    <dgm:pt modelId="{C40AFFDF-903B-4DC4-B57A-437FA225F945}" type="pres">
      <dgm:prSet presAssocID="{334BF1F9-AA16-4FC8-82CF-C3BE1327D38A}" presName="sibTrans" presStyleCnt="0"/>
      <dgm:spPr/>
    </dgm:pt>
    <dgm:pt modelId="{FFF182F4-C47C-47F6-A3E7-15546F3BC399}" type="pres">
      <dgm:prSet presAssocID="{E5E9427B-FA41-444C-9527-1CBD4A82032D}" presName="node" presStyleLbl="node1" presStyleIdx="4" presStyleCnt="6">
        <dgm:presLayoutVars>
          <dgm:bulletEnabled val="1"/>
        </dgm:presLayoutVars>
      </dgm:prSet>
      <dgm:spPr/>
    </dgm:pt>
    <dgm:pt modelId="{D44033AC-76FC-4058-B57F-2440D963E6EC}" type="pres">
      <dgm:prSet presAssocID="{203950BE-5A06-42C4-9593-2216786049A4}" presName="sibTrans" presStyleCnt="0"/>
      <dgm:spPr/>
    </dgm:pt>
    <dgm:pt modelId="{FE47198E-C776-4A5F-962A-02BC327DE13F}" type="pres">
      <dgm:prSet presAssocID="{08B6888D-22F8-4C5D-B6B2-926D27980D4D}" presName="node" presStyleLbl="node1" presStyleIdx="5" presStyleCnt="6">
        <dgm:presLayoutVars>
          <dgm:bulletEnabled val="1"/>
        </dgm:presLayoutVars>
      </dgm:prSet>
      <dgm:spPr/>
    </dgm:pt>
  </dgm:ptLst>
  <dgm:cxnLst>
    <dgm:cxn modelId="{0B4B3827-BD99-4511-854C-313033FA7611}" srcId="{23B9EE9A-AC7B-4147-B5A0-8F33C5F0780B}" destId="{B5293488-1E7A-4FEC-B009-76A663B30A68}" srcOrd="1" destOrd="0" parTransId="{1FDD8369-C399-4F40-936F-5040CE057381}" sibTransId="{66123CCD-8758-4A60-8757-E9DB25BAE821}"/>
    <dgm:cxn modelId="{0A395027-0F20-4297-84C5-A0F176B99DC3}" type="presOf" srcId="{F9C4D3FB-65F0-4635-9A3B-3A102CFF8B7C}" destId="{35A5A6A1-20F2-4D04-82C7-1A856B8A7AC9}" srcOrd="0" destOrd="0" presId="urn:microsoft.com/office/officeart/2005/8/layout/default"/>
    <dgm:cxn modelId="{77732429-1160-49C5-9E72-C21AC36932FE}" type="presOf" srcId="{B5293488-1E7A-4FEC-B009-76A663B30A68}" destId="{0FA4E30A-5546-47CA-A5CB-1D0A167151BE}" srcOrd="0" destOrd="0" presId="urn:microsoft.com/office/officeart/2005/8/layout/default"/>
    <dgm:cxn modelId="{409CC42F-EEC3-44F6-8252-88012216B124}" srcId="{23B9EE9A-AC7B-4147-B5A0-8F33C5F0780B}" destId="{F9C4D3FB-65F0-4635-9A3B-3A102CFF8B7C}" srcOrd="3" destOrd="0" parTransId="{151366DB-C3C3-427B-80A6-9CC949C23399}" sibTransId="{334BF1F9-AA16-4FC8-82CF-C3BE1327D38A}"/>
    <dgm:cxn modelId="{BEF7115F-3997-4FB5-AC66-757C7E151881}" srcId="{23B9EE9A-AC7B-4147-B5A0-8F33C5F0780B}" destId="{0FC536D9-8D96-43D5-B35E-D21B80F5C075}" srcOrd="0" destOrd="0" parTransId="{83079609-B8FE-4105-BABA-A1E346E72783}" sibTransId="{78F3A166-DF21-422D-9446-A0E20680A2AB}"/>
    <dgm:cxn modelId="{14CEEF52-15AC-429C-9826-E7C985CB493A}" type="presOf" srcId="{E5E9427B-FA41-444C-9527-1CBD4A82032D}" destId="{FFF182F4-C47C-47F6-A3E7-15546F3BC399}" srcOrd="0" destOrd="0" presId="urn:microsoft.com/office/officeart/2005/8/layout/default"/>
    <dgm:cxn modelId="{E577D986-3FE5-4575-B4AC-B9820CB5C364}" srcId="{23B9EE9A-AC7B-4147-B5A0-8F33C5F0780B}" destId="{5ED08C0F-65BD-4F7C-9BE0-0F876E2FB00B}" srcOrd="2" destOrd="0" parTransId="{1BECBAD7-F643-4FD5-ACE5-CA1FCE0F914E}" sibTransId="{7C0B8AD1-A4D5-493D-9CFE-00A5E7833A09}"/>
    <dgm:cxn modelId="{DEC42C95-7CD1-4115-8CB2-395BBBF7687D}" type="presOf" srcId="{23B9EE9A-AC7B-4147-B5A0-8F33C5F0780B}" destId="{E5F729B1-3CBB-400B-8C81-C9949F450DA9}" srcOrd="0" destOrd="0" presId="urn:microsoft.com/office/officeart/2005/8/layout/default"/>
    <dgm:cxn modelId="{34DD50A3-E8C1-4536-B52A-BB90D49B987B}" type="presOf" srcId="{08B6888D-22F8-4C5D-B6B2-926D27980D4D}" destId="{FE47198E-C776-4A5F-962A-02BC327DE13F}" srcOrd="0" destOrd="0" presId="urn:microsoft.com/office/officeart/2005/8/layout/default"/>
    <dgm:cxn modelId="{BE4EFBB3-9C4E-4019-9E79-CD9CC0383C14}" type="presOf" srcId="{0FC536D9-8D96-43D5-B35E-D21B80F5C075}" destId="{2884DD0B-D9E8-413C-A7C2-093AB78302FA}" srcOrd="0" destOrd="0" presId="urn:microsoft.com/office/officeart/2005/8/layout/default"/>
    <dgm:cxn modelId="{275506DC-A4B8-4563-AFCA-F5EE3CBDB3AD}" srcId="{23B9EE9A-AC7B-4147-B5A0-8F33C5F0780B}" destId="{08B6888D-22F8-4C5D-B6B2-926D27980D4D}" srcOrd="5" destOrd="0" parTransId="{9863C603-89A3-44D7-B017-7BCFAD4FA1AF}" sibTransId="{7A147D17-FBAD-4F21-A582-AD10D62DB331}"/>
    <dgm:cxn modelId="{8539D4E6-9621-4BD7-AA32-FCD9161EC9A8}" type="presOf" srcId="{5ED08C0F-65BD-4F7C-9BE0-0F876E2FB00B}" destId="{4FCD7176-2F38-4A47-88DA-BA63947BF9F2}" srcOrd="0" destOrd="0" presId="urn:microsoft.com/office/officeart/2005/8/layout/default"/>
    <dgm:cxn modelId="{F16D96E8-A789-45AD-9469-42B24D563642}" srcId="{23B9EE9A-AC7B-4147-B5A0-8F33C5F0780B}" destId="{E5E9427B-FA41-444C-9527-1CBD4A82032D}" srcOrd="4" destOrd="0" parTransId="{6EE1ECB3-1266-4D9C-9EEB-A69CD71C7DAC}" sibTransId="{203950BE-5A06-42C4-9593-2216786049A4}"/>
    <dgm:cxn modelId="{7C819640-C404-4B84-B7C0-8AAEF8705F37}" type="presParOf" srcId="{E5F729B1-3CBB-400B-8C81-C9949F450DA9}" destId="{2884DD0B-D9E8-413C-A7C2-093AB78302FA}" srcOrd="0" destOrd="0" presId="urn:microsoft.com/office/officeart/2005/8/layout/default"/>
    <dgm:cxn modelId="{45EC8570-807E-4A4C-9A21-3DE3E4B73C42}" type="presParOf" srcId="{E5F729B1-3CBB-400B-8C81-C9949F450DA9}" destId="{2FDFD1B4-C732-4074-B056-6C4BB4CD7653}" srcOrd="1" destOrd="0" presId="urn:microsoft.com/office/officeart/2005/8/layout/default"/>
    <dgm:cxn modelId="{971002D5-3A5F-4901-9731-A7C59B4C51F3}" type="presParOf" srcId="{E5F729B1-3CBB-400B-8C81-C9949F450DA9}" destId="{0FA4E30A-5546-47CA-A5CB-1D0A167151BE}" srcOrd="2" destOrd="0" presId="urn:microsoft.com/office/officeart/2005/8/layout/default"/>
    <dgm:cxn modelId="{90714506-6867-4948-9A4B-F1B0E8BE738C}" type="presParOf" srcId="{E5F729B1-3CBB-400B-8C81-C9949F450DA9}" destId="{AF26C15C-3D5B-4B07-B829-6DEF2344710C}" srcOrd="3" destOrd="0" presId="urn:microsoft.com/office/officeart/2005/8/layout/default"/>
    <dgm:cxn modelId="{0472C577-E01C-475D-8C28-CE4FBE742AD5}" type="presParOf" srcId="{E5F729B1-3CBB-400B-8C81-C9949F450DA9}" destId="{4FCD7176-2F38-4A47-88DA-BA63947BF9F2}" srcOrd="4" destOrd="0" presId="urn:microsoft.com/office/officeart/2005/8/layout/default"/>
    <dgm:cxn modelId="{04B0C0F2-9124-4830-945B-4852A2700E52}" type="presParOf" srcId="{E5F729B1-3CBB-400B-8C81-C9949F450DA9}" destId="{6C6F6CF4-FA22-4646-ADF2-3541068CD93D}" srcOrd="5" destOrd="0" presId="urn:microsoft.com/office/officeart/2005/8/layout/default"/>
    <dgm:cxn modelId="{09C92CEE-4D97-4476-9771-253A83BD9C56}" type="presParOf" srcId="{E5F729B1-3CBB-400B-8C81-C9949F450DA9}" destId="{35A5A6A1-20F2-4D04-82C7-1A856B8A7AC9}" srcOrd="6" destOrd="0" presId="urn:microsoft.com/office/officeart/2005/8/layout/default"/>
    <dgm:cxn modelId="{21370B2B-531D-47A9-B4A1-71AD2B4CE1B2}" type="presParOf" srcId="{E5F729B1-3CBB-400B-8C81-C9949F450DA9}" destId="{C40AFFDF-903B-4DC4-B57A-437FA225F945}" srcOrd="7" destOrd="0" presId="urn:microsoft.com/office/officeart/2005/8/layout/default"/>
    <dgm:cxn modelId="{6F10DF84-B7C4-4867-8546-48977884C1A4}" type="presParOf" srcId="{E5F729B1-3CBB-400B-8C81-C9949F450DA9}" destId="{FFF182F4-C47C-47F6-A3E7-15546F3BC399}" srcOrd="8" destOrd="0" presId="urn:microsoft.com/office/officeart/2005/8/layout/default"/>
    <dgm:cxn modelId="{07890B07-85A2-4E02-89AB-B31C620801BE}" type="presParOf" srcId="{E5F729B1-3CBB-400B-8C81-C9949F450DA9}" destId="{D44033AC-76FC-4058-B57F-2440D963E6EC}" srcOrd="9" destOrd="0" presId="urn:microsoft.com/office/officeart/2005/8/layout/default"/>
    <dgm:cxn modelId="{4E494858-A56F-4D30-AAD5-A163169EA4B5}" type="presParOf" srcId="{E5F729B1-3CBB-400B-8C81-C9949F450DA9}" destId="{FE47198E-C776-4A5F-962A-02BC327DE1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52095-A9D0-43E6-9443-93F317D55F08}">
      <dsp:nvSpPr>
        <dsp:cNvPr id="0" name=""/>
        <dsp:cNvSpPr/>
      </dsp:nvSpPr>
      <dsp:spPr>
        <a:xfrm>
          <a:off x="0" y="573683"/>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Coordination, coherence et </a:t>
          </a:r>
          <a:r>
            <a:rPr lang="en-US" sz="1700" kern="1200" err="1"/>
            <a:t>synegies</a:t>
          </a:r>
          <a:r>
            <a:rPr lang="en-US" sz="1700" kern="1200"/>
            <a:t> avec les </a:t>
          </a:r>
          <a:r>
            <a:rPr lang="en-US" sz="1700" kern="1200" err="1"/>
            <a:t>autres</a:t>
          </a:r>
          <a:r>
            <a:rPr lang="en-US" sz="1700" kern="1200"/>
            <a:t> </a:t>
          </a:r>
          <a:r>
            <a:rPr lang="en-US" sz="1700" kern="1200" err="1"/>
            <a:t>secteur</a:t>
          </a:r>
          <a:r>
            <a:rPr lang="en-US" sz="1700" kern="1200"/>
            <a:t> pour </a:t>
          </a:r>
          <a:r>
            <a:rPr lang="en-US" sz="1700" kern="1200" err="1"/>
            <a:t>une</a:t>
          </a:r>
          <a:r>
            <a:rPr lang="en-US" sz="1700" kern="1200"/>
            <a:t> </a:t>
          </a:r>
          <a:r>
            <a:rPr lang="en-US" sz="1700" kern="1200" err="1"/>
            <a:t>meilleure</a:t>
          </a:r>
          <a:r>
            <a:rPr lang="en-US" sz="1700" kern="1200"/>
            <a:t> </a:t>
          </a:r>
          <a:r>
            <a:rPr lang="en-US" sz="1700" b="1" kern="1200"/>
            <a:t>integration</a:t>
          </a:r>
          <a:endParaRPr lang="en-US" sz="1700" kern="1200"/>
        </a:p>
      </dsp:txBody>
      <dsp:txXfrm>
        <a:off x="0" y="573683"/>
        <a:ext cx="2464593" cy="1478756"/>
      </dsp:txXfrm>
    </dsp:sp>
    <dsp:sp modelId="{19A49780-DC21-430A-9C1D-BB36E16EBFF3}">
      <dsp:nvSpPr>
        <dsp:cNvPr id="0" name=""/>
        <dsp:cNvSpPr/>
      </dsp:nvSpPr>
      <dsp:spPr>
        <a:xfrm>
          <a:off x="2711053" y="573683"/>
          <a:ext cx="2464593" cy="1478756"/>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Consulter les commnunautés affectées, leurs </a:t>
          </a:r>
          <a:r>
            <a:rPr lang="en-US" sz="1700" b="1" kern="1200"/>
            <a:t>besoins ressenties</a:t>
          </a:r>
          <a:r>
            <a:rPr lang="en-US" sz="1700" kern="1200"/>
            <a:t>, afin de s'aligner avec leurs priorités.</a:t>
          </a:r>
        </a:p>
      </dsp:txBody>
      <dsp:txXfrm>
        <a:off x="2711053" y="573683"/>
        <a:ext cx="2464593" cy="1478756"/>
      </dsp:txXfrm>
    </dsp:sp>
    <dsp:sp modelId="{95800FD7-29D0-4D79-BDD5-86FD7CEF128C}">
      <dsp:nvSpPr>
        <dsp:cNvPr id="0" name=""/>
        <dsp:cNvSpPr/>
      </dsp:nvSpPr>
      <dsp:spPr>
        <a:xfrm>
          <a:off x="5422106" y="573683"/>
          <a:ext cx="2464593" cy="1478756"/>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Combiner </a:t>
          </a:r>
          <a:r>
            <a:rPr lang="en-US" sz="1700" kern="1200" err="1"/>
            <a:t>toujours</a:t>
          </a:r>
          <a:r>
            <a:rPr lang="en-US" sz="1700" kern="1200"/>
            <a:t> les </a:t>
          </a:r>
          <a:r>
            <a:rPr lang="en-US" sz="1700" kern="1200" err="1"/>
            <a:t>activités</a:t>
          </a:r>
          <a:r>
            <a:rPr lang="en-US" sz="1700" kern="1200"/>
            <a:t> </a:t>
          </a:r>
          <a:r>
            <a:rPr lang="en-US" sz="1700" kern="1200" err="1"/>
            <a:t>spécifiques</a:t>
          </a:r>
          <a:r>
            <a:rPr lang="en-US" sz="1700" kern="1200"/>
            <a:t> avec les </a:t>
          </a:r>
          <a:r>
            <a:rPr lang="en-US" sz="1700" kern="1200" err="1"/>
            <a:t>activités</a:t>
          </a:r>
          <a:r>
            <a:rPr lang="en-US" sz="1700" kern="1200"/>
            <a:t> </a:t>
          </a:r>
          <a:r>
            <a:rPr lang="en-US" sz="1700" kern="1200" err="1"/>
            <a:t>sensibles</a:t>
          </a:r>
          <a:r>
            <a:rPr lang="en-US" sz="1700" kern="1200"/>
            <a:t> </a:t>
          </a:r>
          <a:r>
            <a:rPr lang="en-US" sz="1700" kern="1200" err="1"/>
            <a:t>d'une</a:t>
          </a:r>
          <a:r>
            <a:rPr lang="en-US" sz="1700" kern="1200"/>
            <a:t> manière </a:t>
          </a:r>
          <a:r>
            <a:rPr lang="en-US" sz="1700" kern="1200" err="1"/>
            <a:t>holistique</a:t>
          </a:r>
          <a:endParaRPr lang="en-US" sz="1700" kern="1200"/>
        </a:p>
      </dsp:txBody>
      <dsp:txXfrm>
        <a:off x="5422106" y="573683"/>
        <a:ext cx="2464593" cy="1478756"/>
      </dsp:txXfrm>
    </dsp:sp>
    <dsp:sp modelId="{697D577A-1B8A-4696-BE0A-422AA62B5EEF}">
      <dsp:nvSpPr>
        <dsp:cNvPr id="0" name=""/>
        <dsp:cNvSpPr/>
      </dsp:nvSpPr>
      <dsp:spPr>
        <a:xfrm>
          <a:off x="0" y="2298898"/>
          <a:ext cx="2464593" cy="1478756"/>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Ancrer les activités dans des systèmes et les pratiques existantes</a:t>
          </a:r>
        </a:p>
      </dsp:txBody>
      <dsp:txXfrm>
        <a:off x="0" y="2298898"/>
        <a:ext cx="2464593" cy="1478756"/>
      </dsp:txXfrm>
    </dsp:sp>
    <dsp:sp modelId="{42248D3E-A5CA-4B1B-9FAA-4E2910BECC47}">
      <dsp:nvSpPr>
        <dsp:cNvPr id="0" name=""/>
        <dsp:cNvSpPr/>
      </dsp:nvSpPr>
      <dsp:spPr>
        <a:xfrm>
          <a:off x="2711053" y="2298898"/>
          <a:ext cx="2464593" cy="1478756"/>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Plaider des changements durables dans les stratégies, politiques, renfcement des capacités locales.</a:t>
          </a:r>
        </a:p>
      </dsp:txBody>
      <dsp:txXfrm>
        <a:off x="2711053" y="2298898"/>
        <a:ext cx="2464593" cy="1478756"/>
      </dsp:txXfrm>
    </dsp:sp>
    <dsp:sp modelId="{FEC025EA-277D-4A71-BA69-65698BDFAF74}">
      <dsp:nvSpPr>
        <dsp:cNvPr id="0" name=""/>
        <dsp:cNvSpPr/>
      </dsp:nvSpPr>
      <dsp:spPr>
        <a:xfrm>
          <a:off x="5422106" y="2298898"/>
          <a:ext cx="2464593" cy="14787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Analyse routine des activités par rapport au genre,  le principe de "ne pas nuire" et acceptabilité culturelle.</a:t>
          </a:r>
        </a:p>
      </dsp:txBody>
      <dsp:txXfrm>
        <a:off x="5422106" y="2298898"/>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8AE66-A2E2-4A34-99D3-EEDFF9C6F981}">
      <dsp:nvSpPr>
        <dsp:cNvPr id="0" name=""/>
        <dsp:cNvSpPr/>
      </dsp:nvSpPr>
      <dsp:spPr>
        <a:xfrm>
          <a:off x="2873" y="153372"/>
          <a:ext cx="1727814" cy="60474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err="1"/>
            <a:t>Etape</a:t>
          </a:r>
          <a:r>
            <a:rPr lang="en-GB" sz="1200" kern="1200"/>
            <a:t> 1: </a:t>
          </a:r>
          <a:r>
            <a:rPr lang="fr-FR" sz="1200" kern="1200"/>
            <a:t>Le groupe de travail Inter-cluster/secteur</a:t>
          </a:r>
          <a:endParaRPr lang="en-US" sz="1200" kern="1200"/>
        </a:p>
      </dsp:txBody>
      <dsp:txXfrm>
        <a:off x="2873" y="153372"/>
        <a:ext cx="1727814" cy="604744"/>
      </dsp:txXfrm>
    </dsp:sp>
    <dsp:sp modelId="{D87C0B8A-41D8-4DC9-913A-F3112D331DAD}">
      <dsp:nvSpPr>
        <dsp:cNvPr id="0" name=""/>
        <dsp:cNvSpPr/>
      </dsp:nvSpPr>
      <dsp:spPr>
        <a:xfrm>
          <a:off x="2873" y="758116"/>
          <a:ext cx="1727814" cy="270635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Fourni une plateforme pour analyse des besoins multi-sectoriels pendant le processus HNO</a:t>
          </a:r>
        </a:p>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Demande à chaque secteur de mettre à disposition les données concernant leurs secteurs</a:t>
          </a:r>
        </a:p>
      </dsp:txBody>
      <dsp:txXfrm>
        <a:off x="2873" y="758116"/>
        <a:ext cx="1727814" cy="2706355"/>
      </dsp:txXfrm>
    </dsp:sp>
    <dsp:sp modelId="{9426BBB3-B277-4A76-B543-8DAD49A8C4F2}">
      <dsp:nvSpPr>
        <dsp:cNvPr id="0" name=""/>
        <dsp:cNvSpPr/>
      </dsp:nvSpPr>
      <dsp:spPr>
        <a:xfrm>
          <a:off x="1972582" y="153372"/>
          <a:ext cx="1727814" cy="604744"/>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fr-FR" sz="1200" kern="1200"/>
            <a:t>Etape 2: Secteur/Cluster Nutrition</a:t>
          </a:r>
        </a:p>
      </dsp:txBody>
      <dsp:txXfrm>
        <a:off x="1972582" y="153372"/>
        <a:ext cx="1727814" cy="604744"/>
      </dsp:txXfrm>
    </dsp:sp>
    <dsp:sp modelId="{2A6DF33D-8228-4336-B092-7AD80AEB0609}">
      <dsp:nvSpPr>
        <dsp:cNvPr id="0" name=""/>
        <dsp:cNvSpPr/>
      </dsp:nvSpPr>
      <dsp:spPr>
        <a:xfrm>
          <a:off x="1972582" y="758116"/>
          <a:ext cx="1727814" cy="2706355"/>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Analyse les données par rapport au Cadre conceptuel de la sous-nutrition d’UNICEF</a:t>
          </a:r>
        </a:p>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Identifie les liens causals et les manquements de données/information</a:t>
          </a:r>
        </a:p>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Appel pour organiser les ateliers conjoints pour affiner l’analyse selon le cadre conceptuel </a:t>
          </a:r>
        </a:p>
      </dsp:txBody>
      <dsp:txXfrm>
        <a:off x="1972582" y="758116"/>
        <a:ext cx="1727814" cy="2706355"/>
      </dsp:txXfrm>
    </dsp:sp>
    <dsp:sp modelId="{FA585416-7A5A-448F-ADE6-A1F0B8DD08E3}">
      <dsp:nvSpPr>
        <dsp:cNvPr id="0" name=""/>
        <dsp:cNvSpPr/>
      </dsp:nvSpPr>
      <dsp:spPr>
        <a:xfrm>
          <a:off x="3942291" y="153372"/>
          <a:ext cx="1727814" cy="604744"/>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n-GB" sz="1200" kern="1200" err="1"/>
            <a:t>Etape</a:t>
          </a:r>
          <a:r>
            <a:rPr lang="en-GB" sz="1200" kern="1200"/>
            <a:t> 3: </a:t>
          </a:r>
          <a:r>
            <a:rPr lang="en-GB" sz="1200" kern="1200" err="1"/>
            <a:t>Tous</a:t>
          </a:r>
          <a:r>
            <a:rPr lang="en-GB" sz="1200" kern="1200"/>
            <a:t> les </a:t>
          </a:r>
          <a:r>
            <a:rPr lang="en-GB" sz="1200" kern="1200" err="1"/>
            <a:t>Secteurs</a:t>
          </a:r>
          <a:endParaRPr lang="fr-FR" sz="1200" kern="1200"/>
        </a:p>
      </dsp:txBody>
      <dsp:txXfrm>
        <a:off x="3942291" y="153372"/>
        <a:ext cx="1727814" cy="604744"/>
      </dsp:txXfrm>
    </dsp:sp>
    <dsp:sp modelId="{96EA20FE-1E20-4DA7-B39A-8FFC5452F751}">
      <dsp:nvSpPr>
        <dsp:cNvPr id="0" name=""/>
        <dsp:cNvSpPr/>
      </dsp:nvSpPr>
      <dsp:spPr>
        <a:xfrm>
          <a:off x="3942291" y="758116"/>
          <a:ext cx="1727814" cy="2706355"/>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Times New Roman" panose="02020603050405020304" pitchFamily="18" charset="0"/>
            <a:buChar char="•"/>
          </a:pPr>
          <a:r>
            <a:rPr lang="en-GB" sz="1200" kern="1200"/>
            <a:t>Affiner l’analyse causal </a:t>
          </a:r>
          <a:endParaRPr lang="fr-FR" sz="1200" kern="1200"/>
        </a:p>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Actualise le cadre causal avec des information spécifique aux autres secteurs</a:t>
          </a:r>
        </a:p>
      </dsp:txBody>
      <dsp:txXfrm>
        <a:off x="3942291" y="758116"/>
        <a:ext cx="1727814" cy="2706355"/>
      </dsp:txXfrm>
    </dsp:sp>
    <dsp:sp modelId="{D974992A-DB79-4D1B-A86D-3535260323AB}">
      <dsp:nvSpPr>
        <dsp:cNvPr id="0" name=""/>
        <dsp:cNvSpPr/>
      </dsp:nvSpPr>
      <dsp:spPr>
        <a:xfrm>
          <a:off x="5912000" y="153372"/>
          <a:ext cx="1727814" cy="604744"/>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n-GB" sz="1200" kern="1200"/>
            <a:t>Step 4: </a:t>
          </a:r>
          <a:r>
            <a:rPr lang="en-GB" sz="1200" kern="1200" err="1"/>
            <a:t>Tous</a:t>
          </a:r>
          <a:r>
            <a:rPr lang="en-GB" sz="1200" kern="1200"/>
            <a:t> les </a:t>
          </a:r>
          <a:r>
            <a:rPr lang="en-GB" sz="1200" kern="1200" err="1"/>
            <a:t>Secteurs</a:t>
          </a:r>
          <a:endParaRPr lang="fr-FR" sz="1200" kern="1200"/>
        </a:p>
      </dsp:txBody>
      <dsp:txXfrm>
        <a:off x="5912000" y="153372"/>
        <a:ext cx="1727814" cy="604744"/>
      </dsp:txXfrm>
    </dsp:sp>
    <dsp:sp modelId="{FC1522CE-DB04-4677-84A9-CE45B032B792}">
      <dsp:nvSpPr>
        <dsp:cNvPr id="0" name=""/>
        <dsp:cNvSpPr/>
      </dsp:nvSpPr>
      <dsp:spPr>
        <a:xfrm>
          <a:off x="5912000" y="758116"/>
          <a:ext cx="1727814" cy="270635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Se mettent d’accord autour d’un paquet d’intervention et préparent l’analyse de qui fait quoi, où, comment, quand etc. </a:t>
          </a:r>
          <a:r>
            <a:rPr lang="en-GB" sz="1200" kern="1200"/>
            <a:t>(5Ws)</a:t>
          </a:r>
          <a:endParaRPr lang="fr-FR" sz="1200" kern="1200"/>
        </a:p>
        <a:p>
          <a:pPr marL="114300" lvl="1" indent="-114300" algn="l" defTabSz="533400">
            <a:lnSpc>
              <a:spcPct val="90000"/>
            </a:lnSpc>
            <a:spcBef>
              <a:spcPct val="0"/>
            </a:spcBef>
            <a:spcAft>
              <a:spcPct val="15000"/>
            </a:spcAft>
            <a:buFont typeface="Times New Roman" panose="02020603050405020304" pitchFamily="18" charset="0"/>
            <a:buChar char="•"/>
          </a:pPr>
          <a:r>
            <a:rPr lang="fr-FR" sz="1200" kern="1200"/>
            <a:t>Cet atelier facilitera l’identification des actions à entreprendre, ainsi qu’aidera à identifier les gaps de programmation et géographiques en termes d’intégration</a:t>
          </a:r>
        </a:p>
      </dsp:txBody>
      <dsp:txXfrm>
        <a:off x="5912000" y="758116"/>
        <a:ext cx="1727814" cy="2706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8AE66-A2E2-4A34-99D3-EEDFF9C6F981}">
      <dsp:nvSpPr>
        <dsp:cNvPr id="0" name=""/>
        <dsp:cNvSpPr/>
      </dsp:nvSpPr>
      <dsp:spPr>
        <a:xfrm>
          <a:off x="2977" y="315127"/>
          <a:ext cx="1790172" cy="3682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defRPr b="1"/>
          </a:pPr>
          <a:r>
            <a:rPr lang="en-GB" sz="1000" b="1" kern="1200"/>
            <a:t>Etape 5: Tout les Secteurs</a:t>
          </a:r>
          <a:endParaRPr lang="en-US" sz="1000" kern="1200"/>
        </a:p>
      </dsp:txBody>
      <dsp:txXfrm>
        <a:off x="2977" y="315127"/>
        <a:ext cx="1790172" cy="368262"/>
      </dsp:txXfrm>
    </dsp:sp>
    <dsp:sp modelId="{D87C0B8A-41D8-4DC9-913A-F3112D331DAD}">
      <dsp:nvSpPr>
        <dsp:cNvPr id="0" name=""/>
        <dsp:cNvSpPr/>
      </dsp:nvSpPr>
      <dsp:spPr>
        <a:xfrm>
          <a:off x="2977" y="683390"/>
          <a:ext cx="1790172" cy="340379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Secteur/Cluster Nutrition développe des interventions spécifiques de nutrition pour répondre aux besoins ou renforcer la réponse selon les gaps identifies. Le plan doit intégrer d’une manière précise les autres secteurs. Penser à mutualiser les plateformes de prestation de services tout en les renforçant (ex. </a:t>
          </a:r>
          <a:r>
            <a:rPr lang="en-GB" sz="1000" kern="1200"/>
            <a:t>Les systems de santé)</a:t>
          </a:r>
          <a:endParaRPr lang="fr-FR" sz="1000" kern="1200"/>
        </a:p>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Inciter les autres secteurs de développer activités sensible à la nutrition si besoin d’améliorer des résultats en matière de nutrition ;</a:t>
          </a:r>
        </a:p>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Intégrer des activités qui peuvent contribuer à l’amélioration des résultats des autres secteurs (ex. Référencement, mobilisation communautaire etc.)</a:t>
          </a:r>
        </a:p>
      </dsp:txBody>
      <dsp:txXfrm>
        <a:off x="2977" y="683390"/>
        <a:ext cx="1790172" cy="3403799"/>
      </dsp:txXfrm>
    </dsp:sp>
    <dsp:sp modelId="{4D46BF0F-3B39-41E2-97E8-16263AC23CCF}">
      <dsp:nvSpPr>
        <dsp:cNvPr id="0" name=""/>
        <dsp:cNvSpPr/>
      </dsp:nvSpPr>
      <dsp:spPr>
        <a:xfrm>
          <a:off x="2043773" y="315127"/>
          <a:ext cx="1790172" cy="368262"/>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Font typeface="Times New Roman" panose="02020603050405020304" pitchFamily="18" charset="0"/>
            <a:buNone/>
          </a:pPr>
          <a:r>
            <a:rPr lang="fr-FR" sz="1000" b="1" kern="1200"/>
            <a:t>Etape 6: Tous les Secteurs/Clusters</a:t>
          </a:r>
          <a:endParaRPr lang="fr-FR" sz="1000" kern="1200"/>
        </a:p>
      </dsp:txBody>
      <dsp:txXfrm>
        <a:off x="2043773" y="315127"/>
        <a:ext cx="1790172" cy="368262"/>
      </dsp:txXfrm>
    </dsp:sp>
    <dsp:sp modelId="{11DC4395-FE74-4857-B1E3-1CE3D4578F28}">
      <dsp:nvSpPr>
        <dsp:cNvPr id="0" name=""/>
        <dsp:cNvSpPr/>
      </dsp:nvSpPr>
      <dsp:spPr>
        <a:xfrm>
          <a:off x="2043773" y="683390"/>
          <a:ext cx="1790172" cy="3403799"/>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S’assurer que les activités conjoints sont are inclus dans les plan de financement des autres secteurs;</a:t>
          </a:r>
        </a:p>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Explorer les options pour mobilisation des ressources conjointe, ex. </a:t>
          </a:r>
          <a:r>
            <a:rPr lang="en-GB" sz="1000" kern="1200"/>
            <a:t>Propositions de projet conjoint.</a:t>
          </a:r>
          <a:endParaRPr lang="fr-FR" sz="1000" kern="1200"/>
        </a:p>
      </dsp:txBody>
      <dsp:txXfrm>
        <a:off x="2043773" y="683390"/>
        <a:ext cx="1790172" cy="3403799"/>
      </dsp:txXfrm>
    </dsp:sp>
    <dsp:sp modelId="{5B4A974B-1858-4D16-AE1B-9B609E3E0733}">
      <dsp:nvSpPr>
        <dsp:cNvPr id="0" name=""/>
        <dsp:cNvSpPr/>
      </dsp:nvSpPr>
      <dsp:spPr>
        <a:xfrm>
          <a:off x="4084569" y="315127"/>
          <a:ext cx="1790172" cy="368262"/>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Font typeface="Times New Roman" panose="02020603050405020304" pitchFamily="18" charset="0"/>
            <a:buNone/>
          </a:pPr>
          <a:r>
            <a:rPr lang="fr-FR" sz="1000" b="1" kern="1200"/>
            <a:t>Etape 7: Tous les secteurs/clusters</a:t>
          </a:r>
          <a:endParaRPr lang="fr-FR" sz="1000" kern="1200"/>
        </a:p>
      </dsp:txBody>
      <dsp:txXfrm>
        <a:off x="4084569" y="315127"/>
        <a:ext cx="1790172" cy="368262"/>
      </dsp:txXfrm>
    </dsp:sp>
    <dsp:sp modelId="{E3406D51-2072-48A6-B1E4-DE3E4D221763}">
      <dsp:nvSpPr>
        <dsp:cNvPr id="0" name=""/>
        <dsp:cNvSpPr/>
      </dsp:nvSpPr>
      <dsp:spPr>
        <a:xfrm>
          <a:off x="4084569" y="683390"/>
          <a:ext cx="1790172" cy="3403799"/>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Identifier conjointement les zones où la réponse intégré peut avoir place;</a:t>
          </a:r>
        </a:p>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Se mettre d’accord sur quelques indicateurs de succès.</a:t>
          </a:r>
        </a:p>
      </dsp:txBody>
      <dsp:txXfrm>
        <a:off x="4084569" y="683390"/>
        <a:ext cx="1790172" cy="3403799"/>
      </dsp:txXfrm>
    </dsp:sp>
    <dsp:sp modelId="{6DC8D007-BEFE-4135-8994-7B750BA4129C}">
      <dsp:nvSpPr>
        <dsp:cNvPr id="0" name=""/>
        <dsp:cNvSpPr/>
      </dsp:nvSpPr>
      <dsp:spPr>
        <a:xfrm>
          <a:off x="6125365" y="315127"/>
          <a:ext cx="1790172" cy="36826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Font typeface="Times New Roman" panose="02020603050405020304" pitchFamily="18" charset="0"/>
            <a:buNone/>
          </a:pPr>
          <a:r>
            <a:rPr lang="en-GB" sz="1000" b="1" kern="1200"/>
            <a:t>Etape 8: Tout les secteurs</a:t>
          </a:r>
          <a:endParaRPr lang="fr-FR" sz="1000" kern="1200"/>
        </a:p>
      </dsp:txBody>
      <dsp:txXfrm>
        <a:off x="6125365" y="315127"/>
        <a:ext cx="1790172" cy="368262"/>
      </dsp:txXfrm>
    </dsp:sp>
    <dsp:sp modelId="{0E9A4A1A-C492-408F-8E4D-7659ED5B16C6}">
      <dsp:nvSpPr>
        <dsp:cNvPr id="0" name=""/>
        <dsp:cNvSpPr/>
      </dsp:nvSpPr>
      <dsp:spPr>
        <a:xfrm>
          <a:off x="6125365" y="683390"/>
          <a:ext cx="1790172" cy="340379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Times New Roman" panose="02020603050405020304" pitchFamily="18" charset="0"/>
            <a:buChar char="•"/>
          </a:pPr>
          <a:r>
            <a:rPr lang="fr-FR" sz="1000" kern="1200"/>
            <a:t>Mettre en place une plate-forme de coordination et échanges régulière, en dehors de ICWG. Il serait important de clarifier le rôle des secteurs et celui du ICWG dans ce cadre de travail.</a:t>
          </a:r>
        </a:p>
      </dsp:txBody>
      <dsp:txXfrm>
        <a:off x="6125365" y="683390"/>
        <a:ext cx="1790172" cy="3403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4DD0B-D9E8-413C-A7C2-093AB78302FA}">
      <dsp:nvSpPr>
        <dsp:cNvPr id="0" name=""/>
        <dsp:cNvSpPr/>
      </dsp:nvSpPr>
      <dsp:spPr>
        <a:xfrm>
          <a:off x="0" y="256501"/>
          <a:ext cx="2388340" cy="14330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ICNWG action plan</a:t>
          </a:r>
        </a:p>
      </dsp:txBody>
      <dsp:txXfrm>
        <a:off x="0" y="256501"/>
        <a:ext cx="2388340" cy="1433004"/>
      </dsp:txXfrm>
    </dsp:sp>
    <dsp:sp modelId="{0FA4E30A-5546-47CA-A5CB-1D0A167151BE}">
      <dsp:nvSpPr>
        <dsp:cNvPr id="0" name=""/>
        <dsp:cNvSpPr/>
      </dsp:nvSpPr>
      <dsp:spPr>
        <a:xfrm>
          <a:off x="2627174" y="256501"/>
          <a:ext cx="2388340" cy="1433004"/>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rPr>
            <a:t>Integrated</a:t>
          </a:r>
          <a:r>
            <a:rPr lang="en-US" sz="2200" kern="1200"/>
            <a:t> Training Package for nutrition outcomes.</a:t>
          </a:r>
        </a:p>
      </dsp:txBody>
      <dsp:txXfrm>
        <a:off x="2627174" y="256501"/>
        <a:ext cx="2388340" cy="1433004"/>
      </dsp:txXfrm>
    </dsp:sp>
    <dsp:sp modelId="{4FCD7176-2F38-4A47-88DA-BA63947BF9F2}">
      <dsp:nvSpPr>
        <dsp:cNvPr id="0" name=""/>
        <dsp:cNvSpPr/>
      </dsp:nvSpPr>
      <dsp:spPr>
        <a:xfrm>
          <a:off x="5254348" y="256501"/>
          <a:ext cx="2388340" cy="1433004"/>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GFSC, </a:t>
          </a:r>
          <a:r>
            <a:rPr lang="en-US" sz="2200" kern="1200" err="1"/>
            <a:t>gWASH</a:t>
          </a:r>
          <a:r>
            <a:rPr lang="en-US" sz="2200" kern="1200"/>
            <a:t>, GHC &amp; GNC </a:t>
          </a:r>
          <a:r>
            <a:rPr lang="en-US" sz="2200" kern="1200" err="1"/>
            <a:t>groupe</a:t>
          </a:r>
          <a:r>
            <a:rPr lang="en-US" sz="2200" kern="1200"/>
            <a:t> de travail</a:t>
          </a:r>
        </a:p>
      </dsp:txBody>
      <dsp:txXfrm>
        <a:off x="5254348" y="256501"/>
        <a:ext cx="2388340" cy="1433004"/>
      </dsp:txXfrm>
    </dsp:sp>
    <dsp:sp modelId="{35A5A6A1-20F2-4D04-82C7-1A856B8A7AC9}">
      <dsp:nvSpPr>
        <dsp:cNvPr id="0" name=""/>
        <dsp:cNvSpPr/>
      </dsp:nvSpPr>
      <dsp:spPr>
        <a:xfrm>
          <a:off x="0" y="1928339"/>
          <a:ext cx="2388340" cy="1433004"/>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Etudes de </a:t>
          </a:r>
          <a:r>
            <a:rPr lang="en-US" sz="2200" kern="1200" err="1"/>
            <a:t>cas</a:t>
          </a:r>
        </a:p>
      </dsp:txBody>
      <dsp:txXfrm>
        <a:off x="0" y="1928339"/>
        <a:ext cx="2388340" cy="1433004"/>
      </dsp:txXfrm>
    </dsp:sp>
    <dsp:sp modelId="{FFF182F4-C47C-47F6-A3E7-15546F3BC399}">
      <dsp:nvSpPr>
        <dsp:cNvPr id="0" name=""/>
        <dsp:cNvSpPr/>
      </dsp:nvSpPr>
      <dsp:spPr>
        <a:xfrm>
          <a:off x="2627174" y="1928339"/>
          <a:ext cx="2388340" cy="1433004"/>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GNC </a:t>
          </a:r>
          <a:r>
            <a:rPr lang="en-US" sz="2200" kern="1200">
              <a:latin typeface="Calibri"/>
            </a:rPr>
            <a:t>Helpdesks</a:t>
          </a:r>
          <a:endParaRPr lang="en-US" sz="2200" kern="1200"/>
        </a:p>
      </dsp:txBody>
      <dsp:txXfrm>
        <a:off x="2627174" y="1928339"/>
        <a:ext cx="2388340" cy="1433004"/>
      </dsp:txXfrm>
    </dsp:sp>
    <dsp:sp modelId="{FE47198E-C776-4A5F-962A-02BC327DE13F}">
      <dsp:nvSpPr>
        <dsp:cNvPr id="0" name=""/>
        <dsp:cNvSpPr/>
      </dsp:nvSpPr>
      <dsp:spPr>
        <a:xfrm>
          <a:off x="5254348" y="1928339"/>
          <a:ext cx="2388340" cy="143300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rPr>
            <a:t>GTAM</a:t>
          </a:r>
          <a:endParaRPr lang="en-US" sz="2200" kern="1200"/>
        </a:p>
      </dsp:txBody>
      <dsp:txXfrm>
        <a:off x="5254348" y="1928339"/>
        <a:ext cx="2388340" cy="14330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5E8F6-5FD1-47CF-A7AF-7899B6C9A91A}" type="datetimeFigureOut">
              <a:rPr lang="en-US" smtClean="0"/>
              <a:t>10/3/2019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71829-C064-41C9-9020-F685D88C8AD0}" type="slidenum">
              <a:rPr lang="en-US" smtClean="0"/>
              <a:t>‹#›</a:t>
            </a:fld>
            <a:endParaRPr lang="en-US"/>
          </a:p>
        </p:txBody>
      </p:sp>
    </p:spTree>
    <p:extLst>
      <p:ext uri="{BB962C8B-B14F-4D97-AF65-F5344CB8AC3E}">
        <p14:creationId xmlns:p14="http://schemas.microsoft.com/office/powerpoint/2010/main" val="249009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2008 Series identified the need to focus on the crucial period from conception to a child’s second birthday—the 1000 days in which good nutrition and healthy growth have lasting benefits throughout life. The Series also called for greater priority for national nutrition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stronger integration with health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enhanced intersectoral approaches, and more focus and coordination in the global nutrition system of international agencies, donors, academia, civil society, and the private sector. </a:t>
            </a:r>
            <a:endParaRPr lang="en-US"/>
          </a:p>
        </p:txBody>
      </p:sp>
      <p:sp>
        <p:nvSpPr>
          <p:cNvPr id="4" name="Slide Number Placeholder 3"/>
          <p:cNvSpPr>
            <a:spLocks noGrp="1"/>
          </p:cNvSpPr>
          <p:nvPr>
            <p:ph type="sldNum" sz="quarter" idx="5"/>
          </p:nvPr>
        </p:nvSpPr>
        <p:spPr/>
        <p:txBody>
          <a:bodyPr/>
          <a:lstStyle/>
          <a:p>
            <a:fld id="{03571829-C064-41C9-9020-F685D88C8AD0}" type="slidenum">
              <a:rPr lang="en-US" smtClean="0"/>
              <a:t>3</a:t>
            </a:fld>
            <a:endParaRPr lang="en-US"/>
          </a:p>
        </p:txBody>
      </p:sp>
    </p:spTree>
    <p:extLst>
      <p:ext uri="{BB962C8B-B14F-4D97-AF65-F5344CB8AC3E}">
        <p14:creationId xmlns:p14="http://schemas.microsoft.com/office/powerpoint/2010/main" val="335955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5 years after the initial series, we re-evaluate the problems of maternal and child undernutrition and also examine the growing problems of overweight and obesity for women and children and their consequences in low-income and middle-income countries (LMICs). Many of these countries are said to have the double burden of malnutrition— continued stunting of growth and deficiencies of essential nutrients along with the emerging issue of obesity. We also assess national progress in nutrition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and international efforts toward previous recommendations. </a:t>
            </a:r>
          </a:p>
          <a:p>
            <a:r>
              <a:rPr lang="en-US" sz="1200" b="0" i="0" u="none" strike="noStrike" kern="1200" baseline="0">
                <a:solidFill>
                  <a:schemeClr val="tx1"/>
                </a:solidFill>
                <a:latin typeface="+mn-lt"/>
                <a:ea typeface="+mn-ea"/>
                <a:cs typeface="+mn-cs"/>
              </a:rPr>
              <a:t>The first paper6 examines the prevalence and consequences of nutritional conditions during the life course from adolescence (for girls) through pregnancy to childhood and discusses the implications for adult health. The second paper7 covers the evidence supporting nutrition-specific interventions and the health outcomes and cost of increasing their population coverage. </a:t>
            </a:r>
            <a:r>
              <a:rPr lang="en-US" sz="1200" b="1" i="0" u="none" strike="noStrike" kern="1200" baseline="0">
                <a:solidFill>
                  <a:schemeClr val="tx1"/>
                </a:solidFill>
                <a:latin typeface="+mn-lt"/>
                <a:ea typeface="+mn-ea"/>
                <a:cs typeface="+mn-cs"/>
              </a:rPr>
              <a:t>The third paper8 examines nutrition-sensitive interventions and approaches and their potential to improve nutrition. </a:t>
            </a:r>
            <a:r>
              <a:rPr lang="en-US" sz="1200" b="0" i="0" u="none" strike="noStrike" kern="1200" baseline="0">
                <a:solidFill>
                  <a:schemeClr val="tx1"/>
                </a:solidFill>
                <a:latin typeface="+mn-lt"/>
                <a:ea typeface="+mn-ea"/>
                <a:cs typeface="+mn-cs"/>
              </a:rPr>
              <a:t>The fourth paper9 discusses the features of an enabling environment that are needed to provide support for nutrition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and how they can be </a:t>
            </a:r>
            <a:r>
              <a:rPr lang="en-US" sz="1200" b="0" i="0" u="none" strike="noStrike" kern="1200" baseline="0" err="1">
                <a:solidFill>
                  <a:schemeClr val="tx1"/>
                </a:solidFill>
                <a:latin typeface="+mn-lt"/>
                <a:ea typeface="+mn-ea"/>
                <a:cs typeface="+mn-cs"/>
              </a:rPr>
              <a:t>favourably</a:t>
            </a:r>
            <a:r>
              <a:rPr lang="en-US" sz="1200" b="0" i="0" u="none" strike="noStrike" kern="1200" baseline="0">
                <a:solidFill>
                  <a:schemeClr val="tx1"/>
                </a:solidFill>
                <a:latin typeface="+mn-lt"/>
                <a:ea typeface="+mn-ea"/>
                <a:cs typeface="+mn-cs"/>
              </a:rPr>
              <a:t> influenced. A set of Comments10–15 examine what is currently being done, and what should be done nationally and internationally to address nutritional and developmental needs of women and children in LMICs. </a:t>
            </a:r>
            <a:endParaRPr lang="en-US"/>
          </a:p>
        </p:txBody>
      </p:sp>
      <p:sp>
        <p:nvSpPr>
          <p:cNvPr id="4" name="Slide Number Placeholder 3"/>
          <p:cNvSpPr>
            <a:spLocks noGrp="1"/>
          </p:cNvSpPr>
          <p:nvPr>
            <p:ph type="sldNum" sz="quarter" idx="5"/>
          </p:nvPr>
        </p:nvSpPr>
        <p:spPr/>
        <p:txBody>
          <a:bodyPr/>
          <a:lstStyle/>
          <a:p>
            <a:fld id="{03571829-C064-41C9-9020-F685D88C8AD0}" type="slidenum">
              <a:rPr lang="en-US" smtClean="0"/>
              <a:t>4</a:t>
            </a:fld>
            <a:endParaRPr lang="en-US"/>
          </a:p>
        </p:txBody>
      </p:sp>
    </p:spTree>
    <p:extLst>
      <p:ext uri="{BB962C8B-B14F-4D97-AF65-F5344CB8AC3E}">
        <p14:creationId xmlns:p14="http://schemas.microsoft.com/office/powerpoint/2010/main" val="240538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changer</a:t>
            </a:r>
          </a:p>
        </p:txBody>
      </p:sp>
      <p:sp>
        <p:nvSpPr>
          <p:cNvPr id="4" name="Slide Number Placeholder 3"/>
          <p:cNvSpPr>
            <a:spLocks noGrp="1"/>
          </p:cNvSpPr>
          <p:nvPr>
            <p:ph type="sldNum" sz="quarter" idx="5"/>
          </p:nvPr>
        </p:nvSpPr>
        <p:spPr/>
        <p:txBody>
          <a:bodyPr/>
          <a:lstStyle/>
          <a:p>
            <a:fld id="{03571829-C064-41C9-9020-F685D88C8AD0}" type="slidenum">
              <a:rPr lang="en-US" smtClean="0"/>
              <a:t>5</a:t>
            </a:fld>
            <a:endParaRPr lang="en-US"/>
          </a:p>
        </p:txBody>
      </p:sp>
    </p:spTree>
    <p:extLst>
      <p:ext uri="{BB962C8B-B14F-4D97-AF65-F5344CB8AC3E}">
        <p14:creationId xmlns:p14="http://schemas.microsoft.com/office/powerpoint/2010/main" val="108641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changer</a:t>
            </a:r>
          </a:p>
        </p:txBody>
      </p:sp>
      <p:sp>
        <p:nvSpPr>
          <p:cNvPr id="4" name="Slide Number Placeholder 3"/>
          <p:cNvSpPr>
            <a:spLocks noGrp="1"/>
          </p:cNvSpPr>
          <p:nvPr>
            <p:ph type="sldNum" sz="quarter" idx="5"/>
          </p:nvPr>
        </p:nvSpPr>
        <p:spPr/>
        <p:txBody>
          <a:bodyPr/>
          <a:lstStyle/>
          <a:p>
            <a:fld id="{03571829-C064-41C9-9020-F685D88C8AD0}" type="slidenum">
              <a:rPr lang="en-US" smtClean="0"/>
              <a:t>12</a:t>
            </a:fld>
            <a:endParaRPr lang="en-US"/>
          </a:p>
        </p:txBody>
      </p:sp>
    </p:spTree>
    <p:extLst>
      <p:ext uri="{BB962C8B-B14F-4D97-AF65-F5344CB8AC3E}">
        <p14:creationId xmlns:p14="http://schemas.microsoft.com/office/powerpoint/2010/main" val="33051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Il existent les evidences à ce jour d'impact positives autour des interventions Cash et voutcher, assistance alimentaire et communication au changement du comportement, activité WASH et nutrition, ainsi que women empowerment, planning familial.</a:t>
            </a:r>
          </a:p>
        </p:txBody>
      </p:sp>
      <p:sp>
        <p:nvSpPr>
          <p:cNvPr id="4" name="Slide Number Placeholder 3"/>
          <p:cNvSpPr>
            <a:spLocks noGrp="1"/>
          </p:cNvSpPr>
          <p:nvPr>
            <p:ph type="sldNum" sz="quarter" idx="5"/>
          </p:nvPr>
        </p:nvSpPr>
        <p:spPr/>
        <p:txBody>
          <a:bodyPr/>
          <a:lstStyle/>
          <a:p>
            <a:fld id="{03571829-C064-41C9-9020-F685D88C8AD0}" type="slidenum">
              <a:rPr lang="en-US" smtClean="0"/>
              <a:t>13</a:t>
            </a:fld>
            <a:endParaRPr lang="en-US"/>
          </a:p>
        </p:txBody>
      </p:sp>
    </p:spTree>
    <p:extLst>
      <p:ext uri="{BB962C8B-B14F-4D97-AF65-F5344CB8AC3E}">
        <p14:creationId xmlns:p14="http://schemas.microsoft.com/office/powerpoint/2010/main" val="10638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CCF05-4416-40F5-B4DA-32CE3173170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52432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CF05-4416-40F5-B4DA-32CE3173170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140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CF05-4416-40F5-B4DA-32CE3173170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76764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CF05-4416-40F5-B4DA-32CE3173170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1519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CCF05-4416-40F5-B4DA-32CE3173170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373360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CCF05-4416-40F5-B4DA-32CE3173170B}"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154963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CCF05-4416-40F5-B4DA-32CE3173170B}"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355249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CCF05-4416-40F5-B4DA-32CE3173170B}"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51868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CCF05-4416-40F5-B4DA-32CE3173170B}"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74038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CCF05-4416-40F5-B4DA-32CE3173170B}"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86066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CCF05-4416-40F5-B4DA-32CE3173170B}"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352580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CCF05-4416-40F5-B4DA-32CE3173170B}" type="datetimeFigureOut">
              <a:rPr lang="en-US" smtClean="0"/>
              <a:t>10/3/2019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DFCEE-8E31-4B94-AF37-C44175525BEF}" type="slidenum">
              <a:rPr lang="en-US" smtClean="0"/>
              <a:t>‹#›</a:t>
            </a:fld>
            <a:endParaRPr lang="en-US"/>
          </a:p>
        </p:txBody>
      </p:sp>
    </p:spTree>
    <p:extLst>
      <p:ext uri="{BB962C8B-B14F-4D97-AF65-F5344CB8AC3E}">
        <p14:creationId xmlns:p14="http://schemas.microsoft.com/office/powerpoint/2010/main" val="36936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Les interventions </a:t>
            </a:r>
            <a:r>
              <a:rPr lang="en-US" err="1"/>
              <a:t>sensibles</a:t>
            </a:r>
            <a:r>
              <a:rPr lang="en-US"/>
              <a:t> à la nutrition</a:t>
            </a:r>
          </a:p>
        </p:txBody>
      </p:sp>
      <p:sp>
        <p:nvSpPr>
          <p:cNvPr id="3" name="Subtitle 2"/>
          <p:cNvSpPr>
            <a:spLocks noGrp="1"/>
          </p:cNvSpPr>
          <p:nvPr>
            <p:ph type="subTitle" idx="1"/>
          </p:nvPr>
        </p:nvSpPr>
        <p:spPr/>
        <p:txBody>
          <a:bodyPr>
            <a:normAutofit fontScale="55000" lnSpcReduction="20000"/>
          </a:bodyPr>
          <a:lstStyle/>
          <a:p>
            <a:r>
              <a:rPr lang="en-US"/>
              <a:t>Webinar</a:t>
            </a:r>
          </a:p>
          <a:p>
            <a:endParaRPr lang="en-US"/>
          </a:p>
          <a:p>
            <a:r>
              <a:rPr lang="en-US"/>
              <a:t>Danka Pantchova, GNC Integration Help Desk </a:t>
            </a:r>
          </a:p>
          <a:p>
            <a:r>
              <a:rPr lang="en-US"/>
              <a:t>Yara Sfeir, GNC Technical Help Desk</a:t>
            </a:r>
          </a:p>
          <a:p>
            <a:r>
              <a:rPr lang="en-US"/>
              <a:t> </a:t>
            </a:r>
          </a:p>
          <a:p>
            <a:r>
              <a:rPr lang="en-US" err="1"/>
              <a:t>Octobre</a:t>
            </a:r>
            <a:r>
              <a:rPr lang="en-US"/>
              <a:t> 2019</a:t>
            </a:r>
          </a:p>
        </p:txBody>
      </p:sp>
      <p:pic>
        <p:nvPicPr>
          <p:cNvPr id="4" name="Picture 3" descr="GNC_LOGO_FINAL">
            <a:extLst>
              <a:ext uri="{FF2B5EF4-FFF2-40B4-BE49-F238E27FC236}">
                <a16:creationId xmlns:a16="http://schemas.microsoft.com/office/drawing/2014/main" id="{E9368C9D-A2FB-4447-A3C3-9E10DC1015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57500" y="660400"/>
            <a:ext cx="3429000" cy="1470025"/>
          </a:xfrm>
          <a:prstGeom prst="rect">
            <a:avLst/>
          </a:prstGeom>
          <a:noFill/>
        </p:spPr>
      </p:pic>
    </p:spTree>
    <p:extLst>
      <p:ext uri="{BB962C8B-B14F-4D97-AF65-F5344CB8AC3E}">
        <p14:creationId xmlns:p14="http://schemas.microsoft.com/office/powerpoint/2010/main" val="415213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79B16-F70B-4CA5-9F6D-1C803D2090B0}"/>
              </a:ext>
            </a:extLst>
          </p:cNvPr>
          <p:cNvPicPr>
            <a:picLocks noChangeAspect="1"/>
          </p:cNvPicPr>
          <p:nvPr/>
        </p:nvPicPr>
        <p:blipFill>
          <a:blip r:embed="rId2"/>
          <a:stretch>
            <a:fillRect/>
          </a:stretch>
        </p:blipFill>
        <p:spPr>
          <a:xfrm>
            <a:off x="0" y="731675"/>
            <a:ext cx="9144000" cy="1165001"/>
          </a:xfrm>
          <a:prstGeom prst="rect">
            <a:avLst/>
          </a:prstGeom>
        </p:spPr>
      </p:pic>
      <p:pic>
        <p:nvPicPr>
          <p:cNvPr id="3" name="Picture 2">
            <a:extLst>
              <a:ext uri="{FF2B5EF4-FFF2-40B4-BE49-F238E27FC236}">
                <a16:creationId xmlns:a16="http://schemas.microsoft.com/office/drawing/2014/main" id="{F64390F2-067A-4CFB-9504-4585FCE0E360}"/>
              </a:ext>
            </a:extLst>
          </p:cNvPr>
          <p:cNvPicPr>
            <a:picLocks noChangeAspect="1"/>
          </p:cNvPicPr>
          <p:nvPr/>
        </p:nvPicPr>
        <p:blipFill>
          <a:blip r:embed="rId3"/>
          <a:stretch>
            <a:fillRect/>
          </a:stretch>
        </p:blipFill>
        <p:spPr>
          <a:xfrm>
            <a:off x="0" y="2706655"/>
            <a:ext cx="9144000" cy="2742335"/>
          </a:xfrm>
          <a:prstGeom prst="rect">
            <a:avLst/>
          </a:prstGeom>
        </p:spPr>
      </p:pic>
      <p:pic>
        <p:nvPicPr>
          <p:cNvPr id="5" name="Picture 3" descr="GNC_LOGO_FINAL">
            <a:extLst>
              <a:ext uri="{FF2B5EF4-FFF2-40B4-BE49-F238E27FC236}">
                <a16:creationId xmlns:a16="http://schemas.microsoft.com/office/drawing/2014/main" id="{1613CAD9-E095-488C-B353-8C6122B487D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0432"/>
            <a:ext cx="1943100" cy="792480"/>
          </a:xfrm>
          <a:prstGeom prst="rect">
            <a:avLst/>
          </a:prstGeom>
          <a:noFill/>
        </p:spPr>
      </p:pic>
    </p:spTree>
    <p:extLst>
      <p:ext uri="{BB962C8B-B14F-4D97-AF65-F5344CB8AC3E}">
        <p14:creationId xmlns:p14="http://schemas.microsoft.com/office/powerpoint/2010/main" val="140727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D57F-AF81-4139-B295-003B84373A7B}"/>
              </a:ext>
            </a:extLst>
          </p:cNvPr>
          <p:cNvSpPr>
            <a:spLocks noGrp="1"/>
          </p:cNvSpPr>
          <p:nvPr>
            <p:ph type="title"/>
          </p:nvPr>
        </p:nvSpPr>
        <p:spPr/>
        <p:txBody>
          <a:bodyPr>
            <a:normAutofit fontScale="90000"/>
          </a:bodyPr>
          <a:lstStyle/>
          <a:p>
            <a:r>
              <a:rPr lang="en-US" dirty="0"/>
              <a:t>Am</a:t>
            </a:r>
            <a:r>
              <a:rPr lang="fr-FR" dirty="0"/>
              <a:t>é</a:t>
            </a:r>
            <a:r>
              <a:rPr lang="en-US" dirty="0" err="1"/>
              <a:t>liorer</a:t>
            </a:r>
            <a:r>
              <a:rPr lang="en-US" dirty="0"/>
              <a:t> la </a:t>
            </a:r>
            <a:r>
              <a:rPr lang="en-US" dirty="0" err="1"/>
              <a:t>sensibilité</a:t>
            </a:r>
            <a:r>
              <a:rPr lang="en-US" dirty="0"/>
              <a:t> </a:t>
            </a:r>
            <a:r>
              <a:rPr lang="en-US" dirty="0" err="1"/>
              <a:t>nutritionelle</a:t>
            </a:r>
            <a:r>
              <a:rPr lang="en-US" dirty="0"/>
              <a:t> des </a:t>
            </a:r>
            <a:r>
              <a:rPr lang="en-US" dirty="0" err="1"/>
              <a:t>programmes</a:t>
            </a:r>
            <a:r>
              <a:rPr lang="en-US" dirty="0"/>
              <a:t> </a:t>
            </a:r>
          </a:p>
        </p:txBody>
      </p:sp>
      <p:sp>
        <p:nvSpPr>
          <p:cNvPr id="3" name="Content Placeholder 2">
            <a:extLst>
              <a:ext uri="{FF2B5EF4-FFF2-40B4-BE49-F238E27FC236}">
                <a16:creationId xmlns:a16="http://schemas.microsoft.com/office/drawing/2014/main" id="{910E5131-0B62-4ADD-B748-8E6EC334E209}"/>
              </a:ext>
            </a:extLst>
          </p:cNvPr>
          <p:cNvSpPr>
            <a:spLocks noGrp="1"/>
          </p:cNvSpPr>
          <p:nvPr>
            <p:ph idx="1"/>
          </p:nvPr>
        </p:nvSpPr>
        <p:spPr/>
        <p:txBody>
          <a:bodyPr vert="horz" lIns="91440" tIns="45720" rIns="91440" bIns="45720" rtlCol="0" anchor="t">
            <a:normAutofit lnSpcReduction="10000"/>
          </a:bodyPr>
          <a:lstStyle/>
          <a:p>
            <a:r>
              <a:rPr lang="en-US" dirty="0" err="1"/>
              <a:t>Ameliorer</a:t>
            </a:r>
            <a:r>
              <a:rPr lang="en-US" dirty="0"/>
              <a:t> la </a:t>
            </a:r>
            <a:r>
              <a:rPr lang="en-US" dirty="0" err="1"/>
              <a:t>cible</a:t>
            </a:r>
            <a:r>
              <a:rPr lang="en-US" dirty="0"/>
              <a:t> des </a:t>
            </a:r>
            <a:r>
              <a:rPr lang="en-US" dirty="0" err="1"/>
              <a:t>programmes</a:t>
            </a:r>
            <a:r>
              <a:rPr lang="en-US" dirty="0"/>
              <a:t> </a:t>
            </a:r>
            <a:r>
              <a:rPr lang="en-US" dirty="0" err="1"/>
              <a:t>sensibles</a:t>
            </a:r>
            <a:r>
              <a:rPr lang="en-US" dirty="0"/>
              <a:t> et le temps </a:t>
            </a:r>
            <a:r>
              <a:rPr lang="en-US" dirty="0" err="1"/>
              <a:t>d’exposition</a:t>
            </a:r>
            <a:r>
              <a:rPr lang="en-US" dirty="0"/>
              <a:t> </a:t>
            </a:r>
            <a:r>
              <a:rPr lang="fr-FR" dirty="0"/>
              <a:t>à</a:t>
            </a:r>
            <a:r>
              <a:rPr lang="en-US" dirty="0"/>
              <a:t> </a:t>
            </a:r>
            <a:r>
              <a:rPr lang="en-US" dirty="0" err="1"/>
              <a:t>l’intervention</a:t>
            </a:r>
            <a:r>
              <a:rPr lang="en-US" dirty="0"/>
              <a:t> </a:t>
            </a:r>
          </a:p>
          <a:p>
            <a:r>
              <a:rPr lang="en-US" dirty="0" err="1"/>
              <a:t>Renforcer</a:t>
            </a:r>
            <a:r>
              <a:rPr lang="en-US" dirty="0"/>
              <a:t> les </a:t>
            </a:r>
            <a:r>
              <a:rPr lang="en-US" dirty="0" err="1"/>
              <a:t>objectifs</a:t>
            </a:r>
            <a:r>
              <a:rPr lang="en-US" dirty="0"/>
              <a:t> </a:t>
            </a:r>
            <a:r>
              <a:rPr lang="en-US" dirty="0" err="1"/>
              <a:t>nutritionels</a:t>
            </a:r>
            <a:r>
              <a:rPr lang="en-US" dirty="0"/>
              <a:t> des </a:t>
            </a:r>
            <a:r>
              <a:rPr lang="en-US" dirty="0" err="1"/>
              <a:t>programmes</a:t>
            </a:r>
            <a:r>
              <a:rPr lang="en-US" dirty="0"/>
              <a:t> </a:t>
            </a:r>
            <a:r>
              <a:rPr lang="en-US" dirty="0" err="1"/>
              <a:t>sensibles</a:t>
            </a:r>
            <a:r>
              <a:rPr lang="en-US" dirty="0"/>
              <a:t> a la nutrition et utilizer </a:t>
            </a:r>
            <a:r>
              <a:rPr lang="en-US" dirty="0" err="1"/>
              <a:t>ces</a:t>
            </a:r>
            <a:r>
              <a:rPr lang="en-US" dirty="0"/>
              <a:t> </a:t>
            </a:r>
            <a:r>
              <a:rPr lang="en-US" dirty="0" err="1"/>
              <a:t>programmes</a:t>
            </a:r>
            <a:r>
              <a:rPr lang="en-US" dirty="0"/>
              <a:t> </a:t>
            </a:r>
            <a:r>
              <a:rPr lang="en-US" dirty="0" err="1"/>
              <a:t>comme</a:t>
            </a:r>
            <a:r>
              <a:rPr lang="en-US" dirty="0"/>
              <a:t> plate-</a:t>
            </a:r>
            <a:r>
              <a:rPr lang="en-US" dirty="0" err="1"/>
              <a:t>forme</a:t>
            </a:r>
            <a:r>
              <a:rPr lang="en-US" dirty="0"/>
              <a:t> de livraison des </a:t>
            </a:r>
            <a:r>
              <a:rPr lang="en-US" dirty="0" err="1"/>
              <a:t>programmes</a:t>
            </a:r>
            <a:r>
              <a:rPr lang="en-US" dirty="0"/>
              <a:t> </a:t>
            </a:r>
            <a:r>
              <a:rPr lang="en-US" dirty="0" err="1"/>
              <a:t>specifiques</a:t>
            </a:r>
            <a:endParaRPr lang="en-US" dirty="0"/>
          </a:p>
          <a:p>
            <a:r>
              <a:rPr lang="en-US" dirty="0" err="1"/>
              <a:t>Optimiser</a:t>
            </a:r>
            <a:r>
              <a:rPr lang="en-US" dirty="0"/>
              <a:t> la nutrition, le temps, la </a:t>
            </a:r>
            <a:r>
              <a:rPr lang="en-US" dirty="0" err="1"/>
              <a:t>sant</a:t>
            </a:r>
            <a:r>
              <a:rPr lang="fr-FR" dirty="0"/>
              <a:t>é</a:t>
            </a:r>
            <a:r>
              <a:rPr lang="en-US" dirty="0"/>
              <a:t> physique et </a:t>
            </a:r>
            <a:r>
              <a:rPr lang="en-US" dirty="0" err="1"/>
              <a:t>mentale</a:t>
            </a:r>
            <a:r>
              <a:rPr lang="en-US" dirty="0"/>
              <a:t> et </a:t>
            </a:r>
            <a:r>
              <a:rPr lang="en-US" dirty="0" err="1"/>
              <a:t>l’autonomisation</a:t>
            </a:r>
            <a:r>
              <a:rPr lang="en-US" dirty="0"/>
              <a:t> des femmes </a:t>
            </a:r>
          </a:p>
          <a:p>
            <a:endParaRPr lang="en-US" dirty="0"/>
          </a:p>
          <a:p>
            <a:endParaRPr lang="en-US" dirty="0"/>
          </a:p>
        </p:txBody>
      </p:sp>
    </p:spTree>
    <p:extLst>
      <p:ext uri="{BB962C8B-B14F-4D97-AF65-F5344CB8AC3E}">
        <p14:creationId xmlns:p14="http://schemas.microsoft.com/office/powerpoint/2010/main" val="43349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screenshot of a social media post&#10;&#10;Description generated with very high confidence">
            <a:extLst>
              <a:ext uri="{FF2B5EF4-FFF2-40B4-BE49-F238E27FC236}">
                <a16:creationId xmlns:a16="http://schemas.microsoft.com/office/drawing/2014/main" id="{3D9BC9D8-6FAF-423E-BF93-941AEC6069EC}"/>
              </a:ext>
            </a:extLst>
          </p:cNvPr>
          <p:cNvPicPr>
            <a:picLocks noChangeAspect="1"/>
          </p:cNvPicPr>
          <p:nvPr/>
        </p:nvPicPr>
        <p:blipFill>
          <a:blip r:embed="rId3"/>
          <a:stretch>
            <a:fillRect/>
          </a:stretch>
        </p:blipFill>
        <p:spPr>
          <a:xfrm>
            <a:off x="280007" y="787522"/>
            <a:ext cx="8266787" cy="4986073"/>
          </a:xfrm>
          <a:prstGeom prst="rect">
            <a:avLst/>
          </a:prstGeom>
        </p:spPr>
      </p:pic>
      <p:sp>
        <p:nvSpPr>
          <p:cNvPr id="3" name="Rectangle: Rounded Corners 2">
            <a:extLst>
              <a:ext uri="{FF2B5EF4-FFF2-40B4-BE49-F238E27FC236}">
                <a16:creationId xmlns:a16="http://schemas.microsoft.com/office/drawing/2014/main" id="{36DE21D5-4B17-491F-9D61-CDEA49666700}"/>
              </a:ext>
            </a:extLst>
          </p:cNvPr>
          <p:cNvSpPr/>
          <p:nvPr/>
        </p:nvSpPr>
        <p:spPr>
          <a:xfrm>
            <a:off x="6094541" y="1615512"/>
            <a:ext cx="1859425" cy="34782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GNC_LOGO_FINAL">
            <a:extLst>
              <a:ext uri="{FF2B5EF4-FFF2-40B4-BE49-F238E27FC236}">
                <a16:creationId xmlns:a16="http://schemas.microsoft.com/office/drawing/2014/main" id="{F36B31FA-BFF7-42E2-8768-F86336C9AD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45422"/>
            <a:ext cx="1943100" cy="792480"/>
          </a:xfrm>
          <a:prstGeom prst="rect">
            <a:avLst/>
          </a:prstGeom>
          <a:noFill/>
        </p:spPr>
      </p:pic>
    </p:spTree>
    <p:extLst>
      <p:ext uri="{BB962C8B-B14F-4D97-AF65-F5344CB8AC3E}">
        <p14:creationId xmlns:p14="http://schemas.microsoft.com/office/powerpoint/2010/main" val="406534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8B51D-B108-49B1-8C7B-243F13B290FB}"/>
              </a:ext>
            </a:extLst>
          </p:cNvPr>
          <p:cNvSpPr>
            <a:spLocks noGrp="1"/>
          </p:cNvSpPr>
          <p:nvPr>
            <p:ph type="title"/>
          </p:nvPr>
        </p:nvSpPr>
        <p:spPr>
          <a:xfrm>
            <a:off x="457200" y="846138"/>
            <a:ext cx="8229600" cy="1143000"/>
          </a:xfrm>
        </p:spPr>
        <p:txBody>
          <a:bodyPr>
            <a:normAutofit fontScale="90000"/>
          </a:bodyPr>
          <a:lstStyle/>
          <a:p>
            <a:r>
              <a:rPr lang="fr-FR">
                <a:cs typeface="Calibri"/>
              </a:rPr>
              <a:t>Multiples questions autour du "sensible à la nutrition"</a:t>
            </a:r>
            <a:endParaRPr lang="en-US"/>
          </a:p>
        </p:txBody>
      </p:sp>
      <p:sp>
        <p:nvSpPr>
          <p:cNvPr id="3" name="Espace réservé du contenu 2">
            <a:extLst>
              <a:ext uri="{FF2B5EF4-FFF2-40B4-BE49-F238E27FC236}">
                <a16:creationId xmlns:a16="http://schemas.microsoft.com/office/drawing/2014/main" id="{E978A69E-EC41-4C50-BE44-C688220C1FC2}"/>
              </a:ext>
            </a:extLst>
          </p:cNvPr>
          <p:cNvSpPr>
            <a:spLocks noGrp="1"/>
          </p:cNvSpPr>
          <p:nvPr>
            <p:ph idx="1"/>
          </p:nvPr>
        </p:nvSpPr>
        <p:spPr>
          <a:xfrm>
            <a:off x="457200" y="2334986"/>
            <a:ext cx="8229600" cy="4525963"/>
          </a:xfrm>
        </p:spPr>
        <p:txBody>
          <a:bodyPr vert="horz" lIns="91440" tIns="45720" rIns="91440" bIns="45720" rtlCol="0" anchor="t">
            <a:normAutofit fontScale="85000" lnSpcReduction="20000"/>
          </a:bodyPr>
          <a:lstStyle/>
          <a:p>
            <a:r>
              <a:rPr lang="fr-FR">
                <a:cs typeface="Calibri"/>
              </a:rPr>
              <a:t>Comment prouver l'efficacité connaissant la multitude d'adaptations possibles par rapport aux besoins des populations ou la conjoncture contextuelle?</a:t>
            </a:r>
          </a:p>
          <a:p>
            <a:r>
              <a:rPr lang="fr-FR">
                <a:cs typeface="Calibri"/>
              </a:rPr>
              <a:t>Lancet mentionne de domaines d'activité: ex. L'Agriculture est un large domaine qui couvre plusieurs activités, mais lesquelles sont "sensibles" à la nutrition? </a:t>
            </a:r>
          </a:p>
          <a:p>
            <a:r>
              <a:rPr lang="fr-FR">
                <a:cs typeface="Calibri"/>
              </a:rPr>
              <a:t>Est-ce qu'on peut parler des activités sensibles à la nutrition dans des contextes d'urgences aigues? (difficulté de la mise place)</a:t>
            </a:r>
          </a:p>
          <a:p>
            <a:r>
              <a:rPr lang="fr-FR">
                <a:cs typeface="Calibri"/>
              </a:rPr>
              <a:t>Comment travailler avec les autres secteurs pour rendre leurs activités sensibles à la nutrition?</a:t>
            </a:r>
          </a:p>
        </p:txBody>
      </p:sp>
      <p:pic>
        <p:nvPicPr>
          <p:cNvPr id="5" name="Picture 3" descr="GNC_LOGO_FINAL">
            <a:extLst>
              <a:ext uri="{FF2B5EF4-FFF2-40B4-BE49-F238E27FC236}">
                <a16:creationId xmlns:a16="http://schemas.microsoft.com/office/drawing/2014/main" id="{603F100A-1E82-49E6-9FB6-9ACD1F6187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5"/>
            <a:ext cx="1943100" cy="792480"/>
          </a:xfrm>
          <a:prstGeom prst="rect">
            <a:avLst/>
          </a:prstGeom>
          <a:noFill/>
        </p:spPr>
      </p:pic>
    </p:spTree>
    <p:extLst>
      <p:ext uri="{BB962C8B-B14F-4D97-AF65-F5344CB8AC3E}">
        <p14:creationId xmlns:p14="http://schemas.microsoft.com/office/powerpoint/2010/main" val="371436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E8DA-E553-4129-80E5-A25F78A0993F}"/>
              </a:ext>
            </a:extLst>
          </p:cNvPr>
          <p:cNvSpPr>
            <a:spLocks noGrp="1"/>
          </p:cNvSpPr>
          <p:nvPr>
            <p:ph type="title"/>
          </p:nvPr>
        </p:nvSpPr>
        <p:spPr>
          <a:xfrm>
            <a:off x="628650" y="1048236"/>
            <a:ext cx="7886700" cy="1325563"/>
          </a:xfrm>
        </p:spPr>
        <p:txBody>
          <a:bodyPr>
            <a:normAutofit fontScale="90000"/>
          </a:bodyPr>
          <a:lstStyle/>
          <a:p>
            <a:pPr>
              <a:lnSpc>
                <a:spcPct val="90000"/>
              </a:lnSpc>
            </a:pPr>
            <a:r>
              <a:rPr lang="fr-FR" sz="3700">
                <a:cs typeface="Calibri"/>
              </a:rPr>
              <a:t>Activités “sensibles à la nutrition” c’est </a:t>
            </a:r>
            <a:r>
              <a:rPr lang="fr-FR" sz="4000">
                <a:solidFill>
                  <a:srgbClr val="FF0000"/>
                </a:solidFill>
              </a:rPr>
              <a:t>TRAVAILLER AVEC LES AUTRES SECTEURS </a:t>
            </a:r>
            <a:br>
              <a:rPr lang="fr-FR" sz="4000">
                <a:solidFill>
                  <a:srgbClr val="FF0000"/>
                </a:solidFill>
              </a:rPr>
            </a:br>
            <a:r>
              <a:rPr lang="fr-FR" sz="3700">
                <a:cs typeface="Calibri"/>
              </a:rPr>
              <a:t> et le communautés/autorités locales</a:t>
            </a:r>
          </a:p>
        </p:txBody>
      </p:sp>
      <p:graphicFrame>
        <p:nvGraphicFramePr>
          <p:cNvPr id="11" name="Content Placeholder 2">
            <a:extLst>
              <a:ext uri="{FF2B5EF4-FFF2-40B4-BE49-F238E27FC236}">
                <a16:creationId xmlns:a16="http://schemas.microsoft.com/office/drawing/2014/main" id="{FAB20B36-A02C-4A4F-B3D5-646C6A08F19D}"/>
              </a:ext>
            </a:extLst>
          </p:cNvPr>
          <p:cNvGraphicFramePr>
            <a:graphicFrameLocks noGrp="1"/>
          </p:cNvGraphicFramePr>
          <p:nvPr>
            <p:ph idx="1"/>
            <p:extLst>
              <p:ext uri="{D42A27DB-BD31-4B8C-83A1-F6EECF244321}">
                <p14:modId xmlns:p14="http://schemas.microsoft.com/office/powerpoint/2010/main" val="3791128611"/>
              </p:ext>
            </p:extLst>
          </p:nvPr>
        </p:nvGraphicFramePr>
        <p:xfrm>
          <a:off x="628650" y="257207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GNC_LOGO_FINAL">
            <a:extLst>
              <a:ext uri="{FF2B5EF4-FFF2-40B4-BE49-F238E27FC236}">
                <a16:creationId xmlns:a16="http://schemas.microsoft.com/office/drawing/2014/main" id="{E39C162F-82CF-472A-8F6C-1C8123428AD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33759"/>
            <a:ext cx="1943100" cy="792480"/>
          </a:xfrm>
          <a:prstGeom prst="rect">
            <a:avLst/>
          </a:prstGeom>
          <a:noFill/>
        </p:spPr>
      </p:pic>
    </p:spTree>
    <p:extLst>
      <p:ext uri="{BB962C8B-B14F-4D97-AF65-F5344CB8AC3E}">
        <p14:creationId xmlns:p14="http://schemas.microsoft.com/office/powerpoint/2010/main" val="237617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7E96-49E1-4168-A51A-55407A5845DB}"/>
              </a:ext>
            </a:extLst>
          </p:cNvPr>
          <p:cNvSpPr>
            <a:spLocks noGrp="1"/>
          </p:cNvSpPr>
          <p:nvPr>
            <p:ph type="title"/>
          </p:nvPr>
        </p:nvSpPr>
        <p:spPr>
          <a:xfrm>
            <a:off x="628650" y="61880"/>
            <a:ext cx="7886700" cy="1325563"/>
          </a:xfrm>
        </p:spPr>
        <p:txBody>
          <a:bodyPr>
            <a:normAutofit/>
          </a:bodyPr>
          <a:lstStyle/>
          <a:p>
            <a:pPr>
              <a:lnSpc>
                <a:spcPct val="90000"/>
              </a:lnSpc>
            </a:pPr>
            <a:r>
              <a:rPr lang="en-US" sz="3200">
                <a:cs typeface="Calibri"/>
              </a:rPr>
              <a:t>Bonnes </a:t>
            </a:r>
            <a:r>
              <a:rPr lang="en-US" sz="3200" err="1">
                <a:cs typeface="Calibri"/>
              </a:rPr>
              <a:t>pratiques</a:t>
            </a:r>
            <a:r>
              <a:rPr lang="en-US" sz="3200">
                <a:cs typeface="Calibri"/>
              </a:rPr>
              <a:t> “sensible à la nutrition”</a:t>
            </a:r>
          </a:p>
        </p:txBody>
      </p:sp>
      <p:graphicFrame>
        <p:nvGraphicFramePr>
          <p:cNvPr id="11" name="Espace réservé du contenu 10">
            <a:extLst>
              <a:ext uri="{FF2B5EF4-FFF2-40B4-BE49-F238E27FC236}">
                <a16:creationId xmlns:a16="http://schemas.microsoft.com/office/drawing/2014/main" id="{978071DD-5EBA-4608-8904-427E3F62D6E5}"/>
              </a:ext>
            </a:extLst>
          </p:cNvPr>
          <p:cNvGraphicFramePr>
            <a:graphicFrameLocks noGrp="1"/>
          </p:cNvGraphicFramePr>
          <p:nvPr>
            <p:ph idx="1"/>
            <p:extLst>
              <p:ext uri="{D42A27DB-BD31-4B8C-83A1-F6EECF244321}">
                <p14:modId xmlns:p14="http://schemas.microsoft.com/office/powerpoint/2010/main" val="2219759372"/>
              </p:ext>
            </p:extLst>
          </p:nvPr>
        </p:nvGraphicFramePr>
        <p:xfrm>
          <a:off x="457200" y="1145333"/>
          <a:ext cx="8361900" cy="5760720"/>
        </p:xfrm>
        <a:graphic>
          <a:graphicData uri="http://schemas.openxmlformats.org/drawingml/2006/table">
            <a:tbl>
              <a:tblPr firstRow="1" firstCol="1" bandRow="1">
                <a:tableStyleId>{5C22544A-7EE6-4342-B048-85BDC9FD1C3A}</a:tableStyleId>
              </a:tblPr>
              <a:tblGrid>
                <a:gridCol w="1764068">
                  <a:extLst>
                    <a:ext uri="{9D8B030D-6E8A-4147-A177-3AD203B41FA5}">
                      <a16:colId xmlns:a16="http://schemas.microsoft.com/office/drawing/2014/main" val="1642380232"/>
                    </a:ext>
                  </a:extLst>
                </a:gridCol>
                <a:gridCol w="6597832">
                  <a:extLst>
                    <a:ext uri="{9D8B030D-6E8A-4147-A177-3AD203B41FA5}">
                      <a16:colId xmlns:a16="http://schemas.microsoft.com/office/drawing/2014/main" val="3953801265"/>
                    </a:ext>
                  </a:extLst>
                </a:gridCol>
              </a:tblGrid>
              <a:tr h="245444">
                <a:tc>
                  <a:txBody>
                    <a:bodyPr/>
                    <a:lstStyle/>
                    <a:p>
                      <a:pPr>
                        <a:spcAft>
                          <a:spcPts val="0"/>
                        </a:spcAft>
                      </a:pPr>
                      <a:endParaRPr lang="fr-FR">
                        <a:effectLst/>
                      </a:endParaRPr>
                    </a:p>
                  </a:txBody>
                  <a:tcPr marL="68580" marR="68580" marT="0" marB="0"/>
                </a:tc>
                <a:tc>
                  <a:txBody>
                    <a:bodyPr/>
                    <a:lstStyle/>
                    <a:p>
                      <a:pPr>
                        <a:spcAft>
                          <a:spcPts val="0"/>
                        </a:spcAft>
                      </a:pPr>
                      <a:r>
                        <a:rPr lang="fr-FR">
                          <a:effectLst/>
                        </a:rPr>
                        <a:t>Exemples d’activités</a:t>
                      </a:r>
                    </a:p>
                  </a:txBody>
                  <a:tcPr marL="68580" marR="68580" marT="0" marB="0"/>
                </a:tc>
                <a:extLst>
                  <a:ext uri="{0D108BD9-81ED-4DB2-BD59-A6C34878D82A}">
                    <a16:rowId xmlns:a16="http://schemas.microsoft.com/office/drawing/2014/main" val="479902215"/>
                  </a:ext>
                </a:extLst>
              </a:tr>
              <a:tr h="1254494">
                <a:tc>
                  <a:txBody>
                    <a:bodyPr/>
                    <a:lstStyle/>
                    <a:p>
                      <a:pPr>
                        <a:spcAft>
                          <a:spcPts val="0"/>
                        </a:spcAft>
                      </a:pPr>
                      <a:r>
                        <a:rPr lang="fr-FR">
                          <a:effectLst/>
                        </a:rPr>
                        <a:t>Activités pour assurer la cohérence</a:t>
                      </a:r>
                    </a:p>
                  </a:txBody>
                  <a:tcPr marL="68580" marR="68580" marT="0" marB="0"/>
                </a:tc>
                <a:tc>
                  <a:txBody>
                    <a:bodyPr/>
                    <a:lstStyle/>
                    <a:p>
                      <a:pPr marL="342900" lvl="0" indent="-342900">
                        <a:spcAft>
                          <a:spcPts val="0"/>
                        </a:spcAft>
                      </a:pPr>
                      <a:r>
                        <a:rPr lang="fr-FR">
                          <a:effectLst/>
                        </a:rPr>
                        <a:t>Prendre connaissance des plans de réponse des autres secteurs pour analyser le plan de réponse en nutrition avec ceux des autres secteurs pour vérifier leur cohérence. </a:t>
                      </a:r>
                    </a:p>
                    <a:p>
                      <a:pPr marL="342900" lvl="0" indent="-342900">
                        <a:spcAft>
                          <a:spcPts val="0"/>
                        </a:spcAft>
                      </a:pPr>
                      <a:r>
                        <a:rPr lang="fr-FR">
                          <a:effectLst/>
                        </a:rPr>
                        <a:t>Prendre en compte les programmes de développement existantes quand on planifie une réponse d’urgence;</a:t>
                      </a:r>
                    </a:p>
                  </a:txBody>
                  <a:tcPr marL="68580" marR="68580" marT="0" marB="0"/>
                </a:tc>
                <a:extLst>
                  <a:ext uri="{0D108BD9-81ED-4DB2-BD59-A6C34878D82A}">
                    <a16:rowId xmlns:a16="http://schemas.microsoft.com/office/drawing/2014/main" val="1556194272"/>
                  </a:ext>
                </a:extLst>
              </a:tr>
              <a:tr h="1254494">
                <a:tc>
                  <a:txBody>
                    <a:bodyPr/>
                    <a:lstStyle/>
                    <a:p>
                      <a:pPr>
                        <a:spcAft>
                          <a:spcPts val="0"/>
                        </a:spcAft>
                      </a:pPr>
                      <a:r>
                        <a:rPr lang="fr-FR">
                          <a:effectLst/>
                        </a:rPr>
                        <a:t>Activités pour assurer la convergence</a:t>
                      </a:r>
                    </a:p>
                  </a:txBody>
                  <a:tcPr marL="68580" marR="68580" marT="0" marB="0"/>
                </a:tc>
                <a:tc>
                  <a:txBody>
                    <a:bodyPr/>
                    <a:lstStyle/>
                    <a:p>
                      <a:pPr marL="342900" lvl="0" indent="-342900">
                        <a:spcAft>
                          <a:spcPts val="0"/>
                        </a:spcAft>
                      </a:pPr>
                      <a:r>
                        <a:rPr lang="fr-FR">
                          <a:effectLst/>
                        </a:rPr>
                        <a:t>Ce mettre d’accord autour des indicateurs commun lors d’une analyse conjointe; </a:t>
                      </a:r>
                    </a:p>
                    <a:p>
                      <a:pPr marL="342900" lvl="0" indent="-342900">
                        <a:spcAft>
                          <a:spcPts val="0"/>
                        </a:spcAft>
                      </a:pPr>
                      <a:r>
                        <a:rPr lang="fr-FR">
                          <a:effectLst/>
                        </a:rPr>
                        <a:t>Identification des questions commun lors du HRP;</a:t>
                      </a:r>
                    </a:p>
                    <a:p>
                      <a:pPr marL="342900" lvl="0" indent="-342900">
                        <a:spcAft>
                          <a:spcPts val="0"/>
                        </a:spcAft>
                      </a:pPr>
                      <a:r>
                        <a:rPr lang="fr-FR">
                          <a:effectLst/>
                        </a:rPr>
                        <a:t>Priorisation commune des besoins humanitaires; </a:t>
                      </a:r>
                    </a:p>
                    <a:p>
                      <a:pPr marL="342900" lvl="0" indent="-342900">
                        <a:spcAft>
                          <a:spcPts val="0"/>
                        </a:spcAft>
                      </a:pPr>
                      <a:r>
                        <a:rPr lang="fr-FR">
                          <a:effectLst/>
                        </a:rPr>
                        <a:t>Identification des questions communes pour mener HRP ;</a:t>
                      </a:r>
                    </a:p>
                  </a:txBody>
                  <a:tcPr marL="68580" marR="68580" marT="0" marB="0"/>
                </a:tc>
                <a:extLst>
                  <a:ext uri="{0D108BD9-81ED-4DB2-BD59-A6C34878D82A}">
                    <a16:rowId xmlns:a16="http://schemas.microsoft.com/office/drawing/2014/main" val="179430083"/>
                  </a:ext>
                </a:extLst>
              </a:tr>
              <a:tr h="1499939">
                <a:tc>
                  <a:txBody>
                    <a:bodyPr/>
                    <a:lstStyle/>
                    <a:p>
                      <a:pPr>
                        <a:spcAft>
                          <a:spcPts val="0"/>
                        </a:spcAft>
                      </a:pPr>
                      <a:r>
                        <a:rPr lang="fr-FR">
                          <a:effectLst/>
                        </a:rPr>
                        <a:t>Activités pour assurer la complémentarité</a:t>
                      </a:r>
                    </a:p>
                  </a:txBody>
                  <a:tcPr marL="68580" marR="68580" marT="0" marB="0"/>
                </a:tc>
                <a:tc>
                  <a:txBody>
                    <a:bodyPr/>
                    <a:lstStyle/>
                    <a:p>
                      <a:pPr marL="342900" lvl="0" indent="-342900">
                        <a:spcAft>
                          <a:spcPts val="0"/>
                        </a:spcAft>
                      </a:pPr>
                      <a:r>
                        <a:rPr lang="fr-FR">
                          <a:effectLst/>
                        </a:rPr>
                        <a:t>Evaluation terrain conjoints</a:t>
                      </a:r>
                    </a:p>
                    <a:p>
                      <a:pPr marL="342900" lvl="0" indent="-342900">
                        <a:spcAft>
                          <a:spcPts val="0"/>
                        </a:spcAft>
                      </a:pPr>
                      <a:r>
                        <a:rPr lang="fr-FR">
                          <a:effectLst/>
                        </a:rPr>
                        <a:t>Ciblage conjoint des zones et des populations vulnérables, ex IPC Acute Malnutrition ;</a:t>
                      </a:r>
                    </a:p>
                    <a:p>
                      <a:pPr marL="342900" lvl="0" indent="-342900">
                        <a:spcAft>
                          <a:spcPts val="0"/>
                        </a:spcAft>
                      </a:pPr>
                      <a:r>
                        <a:rPr lang="fr-FR">
                          <a:effectLst/>
                        </a:rPr>
                        <a:t>Plan de réponse conjoint (à commencer avec une petite zone pilote par exemple), ex. Yémen;</a:t>
                      </a:r>
                    </a:p>
                    <a:p>
                      <a:pPr marL="342900" lvl="0" indent="-342900">
                        <a:spcAft>
                          <a:spcPts val="0"/>
                        </a:spcAft>
                      </a:pPr>
                      <a:r>
                        <a:rPr lang="fr-FR">
                          <a:effectLst/>
                        </a:rPr>
                        <a:t>Plan de préparation aux urgences conjoint;</a:t>
                      </a:r>
                    </a:p>
                  </a:txBody>
                  <a:tcPr marL="68580" marR="68580" marT="0" marB="0"/>
                </a:tc>
                <a:extLst>
                  <a:ext uri="{0D108BD9-81ED-4DB2-BD59-A6C34878D82A}">
                    <a16:rowId xmlns:a16="http://schemas.microsoft.com/office/drawing/2014/main" val="2480962675"/>
                  </a:ext>
                </a:extLst>
              </a:tr>
              <a:tr h="1009050">
                <a:tc>
                  <a:txBody>
                    <a:bodyPr/>
                    <a:lstStyle/>
                    <a:p>
                      <a:pPr>
                        <a:spcAft>
                          <a:spcPts val="0"/>
                        </a:spcAft>
                      </a:pPr>
                      <a:r>
                        <a:rPr lang="fr-FR">
                          <a:effectLst/>
                        </a:rPr>
                        <a:t>Activités pour assurer la synergie (1+1=3)</a:t>
                      </a:r>
                    </a:p>
                  </a:txBody>
                  <a:tcPr marL="68580" marR="68580" marT="0" marB="0"/>
                </a:tc>
                <a:tc>
                  <a:txBody>
                    <a:bodyPr/>
                    <a:lstStyle/>
                    <a:p>
                      <a:pPr marL="342900" lvl="0" indent="-342900">
                        <a:spcAft>
                          <a:spcPts val="0"/>
                        </a:spcAft>
                      </a:pPr>
                      <a:r>
                        <a:rPr lang="fr-FR">
                          <a:effectLst/>
                        </a:rPr>
                        <a:t>Evaluations de projet conjointes;</a:t>
                      </a:r>
                    </a:p>
                    <a:p>
                      <a:pPr marL="342900" lvl="0" indent="-342900">
                        <a:spcAft>
                          <a:spcPts val="0"/>
                        </a:spcAft>
                      </a:pPr>
                      <a:r>
                        <a:rPr lang="fr-FR">
                          <a:effectLst/>
                        </a:rPr>
                        <a:t>Mise en place d’un paquet de services intégré qui couvre tous les besoins identifiés tout en se greffant et renforçant des systèmes locaux;</a:t>
                      </a:r>
                    </a:p>
                  </a:txBody>
                  <a:tcPr marL="68580" marR="68580" marT="0" marB="0"/>
                </a:tc>
                <a:extLst>
                  <a:ext uri="{0D108BD9-81ED-4DB2-BD59-A6C34878D82A}">
                    <a16:rowId xmlns:a16="http://schemas.microsoft.com/office/drawing/2014/main" val="2941006724"/>
                  </a:ext>
                </a:extLst>
              </a:tr>
            </a:tbl>
          </a:graphicData>
        </a:graphic>
      </p:graphicFrame>
    </p:spTree>
    <p:extLst>
      <p:ext uri="{BB962C8B-B14F-4D97-AF65-F5344CB8AC3E}">
        <p14:creationId xmlns:p14="http://schemas.microsoft.com/office/powerpoint/2010/main" val="221550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653" y="606564"/>
            <a:ext cx="7838694" cy="1325563"/>
          </a:xfrm>
        </p:spPr>
        <p:txBody>
          <a:bodyPr anchor="ctr">
            <a:normAutofit/>
          </a:bodyPr>
          <a:lstStyle/>
          <a:p>
            <a:pPr>
              <a:lnSpc>
                <a:spcPct val="90000"/>
              </a:lnSpc>
            </a:pPr>
            <a:r>
              <a:rPr lang="en-GB" sz="3700"/>
              <a:t>Example de </a:t>
            </a:r>
            <a:r>
              <a:rPr lang="en-GB" sz="3700" err="1"/>
              <a:t>processus</a:t>
            </a:r>
            <a:r>
              <a:rPr lang="en-GB" sz="3700"/>
              <a:t> </a:t>
            </a:r>
            <a:r>
              <a:rPr lang="en-GB" sz="3700" err="1"/>
              <a:t>integré</a:t>
            </a:r>
            <a:r>
              <a:rPr lang="en-GB" sz="3700"/>
              <a:t> </a:t>
            </a:r>
            <a:r>
              <a:rPr lang="en-GB" sz="3700" err="1"/>
              <a:t>suivant</a:t>
            </a:r>
            <a:r>
              <a:rPr lang="en-GB" sz="3700"/>
              <a:t> le Cycle de </a:t>
            </a:r>
            <a:r>
              <a:rPr lang="en-GB" sz="3700" err="1"/>
              <a:t>projet</a:t>
            </a:r>
            <a:r>
              <a:rPr lang="en-GB" sz="3700"/>
              <a:t> </a:t>
            </a:r>
            <a:r>
              <a:rPr lang="en-GB" sz="3700" err="1"/>
              <a:t>humanitaire</a:t>
            </a:r>
            <a:r>
              <a:rPr lang="en-GB" sz="3700"/>
              <a:t> –HPC (1)</a:t>
            </a:r>
            <a:endParaRPr lang="en-US" sz="3700"/>
          </a:p>
        </p:txBody>
      </p:sp>
      <p:sp>
        <p:nvSpPr>
          <p:cNvPr id="14" name="Rectangle 1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697629571"/>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975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53" y="606564"/>
            <a:ext cx="7838694" cy="1325563"/>
          </a:xfrm>
        </p:spPr>
        <p:txBody>
          <a:bodyPr anchor="ctr">
            <a:normAutofit/>
          </a:bodyPr>
          <a:lstStyle/>
          <a:p>
            <a:pPr>
              <a:lnSpc>
                <a:spcPct val="90000"/>
              </a:lnSpc>
            </a:pPr>
            <a:r>
              <a:rPr lang="en-GB" sz="3700"/>
              <a:t>Example de </a:t>
            </a:r>
            <a:r>
              <a:rPr lang="en-GB" sz="3700" err="1"/>
              <a:t>processus</a:t>
            </a:r>
            <a:r>
              <a:rPr lang="en-GB" sz="3700"/>
              <a:t> </a:t>
            </a:r>
            <a:r>
              <a:rPr lang="en-GB" sz="3700" err="1"/>
              <a:t>integré</a:t>
            </a:r>
            <a:r>
              <a:rPr lang="en-GB" sz="3700"/>
              <a:t> </a:t>
            </a:r>
            <a:r>
              <a:rPr lang="en-GB" sz="3700" err="1"/>
              <a:t>suivant</a:t>
            </a:r>
            <a:r>
              <a:rPr lang="en-GB" sz="3700"/>
              <a:t> le Cycle de </a:t>
            </a:r>
            <a:r>
              <a:rPr lang="en-GB" sz="3700" err="1"/>
              <a:t>projet</a:t>
            </a:r>
            <a:r>
              <a:rPr lang="en-GB" sz="3700"/>
              <a:t> </a:t>
            </a:r>
            <a:r>
              <a:rPr lang="en-GB" sz="3700" err="1"/>
              <a:t>humanitaire</a:t>
            </a:r>
            <a:r>
              <a:rPr lang="en-GB" sz="3700"/>
              <a:t> –HPC (2)</a:t>
            </a:r>
            <a:endParaRPr lang="en-US" sz="3700"/>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206764694"/>
              </p:ext>
            </p:extLst>
          </p:nvPr>
        </p:nvGraphicFramePr>
        <p:xfrm>
          <a:off x="735291" y="1998482"/>
          <a:ext cx="7918515" cy="440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985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9DCB-31FA-45DA-BE81-32D6DB1F5AFC}"/>
              </a:ext>
            </a:extLst>
          </p:cNvPr>
          <p:cNvSpPr>
            <a:spLocks noGrp="1"/>
          </p:cNvSpPr>
          <p:nvPr>
            <p:ph type="title"/>
          </p:nvPr>
        </p:nvSpPr>
        <p:spPr>
          <a:xfrm>
            <a:off x="652653" y="606564"/>
            <a:ext cx="7838694" cy="1325563"/>
          </a:xfrm>
        </p:spPr>
        <p:txBody>
          <a:bodyPr anchor="ctr">
            <a:normAutofit fontScale="90000"/>
          </a:bodyPr>
          <a:lstStyle/>
          <a:p>
            <a:r>
              <a:rPr lang="en-US">
                <a:cs typeface="Calibri"/>
              </a:rPr>
              <a:t>Les </a:t>
            </a:r>
            <a:r>
              <a:rPr lang="en-US" err="1">
                <a:cs typeface="Calibri"/>
              </a:rPr>
              <a:t>activités</a:t>
            </a:r>
            <a:r>
              <a:rPr lang="en-US">
                <a:cs typeface="Calibri"/>
              </a:rPr>
              <a:t>/</a:t>
            </a:r>
            <a:r>
              <a:rPr lang="en-US" err="1">
                <a:cs typeface="Calibri"/>
              </a:rPr>
              <a:t>soutien</a:t>
            </a:r>
            <a:r>
              <a:rPr lang="en-US">
                <a:cs typeface="Calibri"/>
              </a:rPr>
              <a:t> </a:t>
            </a:r>
            <a:r>
              <a:rPr lang="en-US" err="1">
                <a:cs typeface="Calibri"/>
              </a:rPr>
              <a:t>disponiple</a:t>
            </a:r>
            <a:r>
              <a:rPr lang="en-US">
                <a:cs typeface="Calibri"/>
              </a:rPr>
              <a:t> et </a:t>
            </a:r>
            <a:r>
              <a:rPr lang="en-US" err="1">
                <a:cs typeface="Calibri"/>
              </a:rPr>
              <a:t>en</a:t>
            </a:r>
            <a:r>
              <a:rPr lang="en-US">
                <a:cs typeface="Calibri"/>
              </a:rPr>
              <a:t> </a:t>
            </a:r>
            <a:r>
              <a:rPr lang="en-US" err="1">
                <a:cs typeface="Calibri"/>
              </a:rPr>
              <a:t>cours</a:t>
            </a:r>
            <a:r>
              <a:rPr lang="en-US">
                <a:cs typeface="Calibri"/>
              </a:rPr>
              <a:t>...</a:t>
            </a:r>
            <a:endParaRPr lang="en-US"/>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7049D40-7ADF-44F9-A67C-C390104DEFE8}"/>
              </a:ext>
            </a:extLst>
          </p:cNvPr>
          <p:cNvGraphicFramePr>
            <a:graphicFrameLocks noGrp="1"/>
          </p:cNvGraphicFramePr>
          <p:nvPr>
            <p:ph idx="1"/>
            <p:extLst>
              <p:ext uri="{D42A27DB-BD31-4B8C-83A1-F6EECF244321}">
                <p14:modId xmlns:p14="http://schemas.microsoft.com/office/powerpoint/2010/main" val="702090827"/>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92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7A62DFF-519A-4F4F-9417-D8E8F0A3763E}"/>
              </a:ext>
            </a:extLst>
          </p:cNvPr>
          <p:cNvSpPr>
            <a:spLocks noGrp="1"/>
          </p:cNvSpPr>
          <p:nvPr>
            <p:ph type="title"/>
          </p:nvPr>
        </p:nvSpPr>
        <p:spPr/>
        <p:txBody>
          <a:bodyPr>
            <a:normAutofit/>
          </a:bodyPr>
          <a:lstStyle/>
          <a:p>
            <a:r>
              <a:rPr lang="fr-FR"/>
              <a:t>Discussion</a:t>
            </a:r>
          </a:p>
        </p:txBody>
      </p:sp>
      <p:sp>
        <p:nvSpPr>
          <p:cNvPr id="6" name="Espace réservé du contenu 5">
            <a:extLst>
              <a:ext uri="{FF2B5EF4-FFF2-40B4-BE49-F238E27FC236}">
                <a16:creationId xmlns:a16="http://schemas.microsoft.com/office/drawing/2014/main" id="{5313B507-6B73-48E6-BC4E-DAB7024E549E}"/>
              </a:ext>
            </a:extLst>
          </p:cNvPr>
          <p:cNvSpPr>
            <a:spLocks noGrp="1"/>
          </p:cNvSpPr>
          <p:nvPr>
            <p:ph idx="1"/>
          </p:nvPr>
        </p:nvSpPr>
        <p:spPr/>
        <p:txBody>
          <a:bodyPr/>
          <a:lstStyle/>
          <a:p>
            <a:r>
              <a:rPr lang="fr-FR"/>
              <a:t>Est-ce que vous développez ce type de travail dans vos pays? </a:t>
            </a:r>
          </a:p>
          <a:p>
            <a:r>
              <a:rPr lang="fr-FR"/>
              <a:t>Quelle faisabilité? </a:t>
            </a:r>
          </a:p>
          <a:p>
            <a:r>
              <a:rPr lang="fr-FR"/>
              <a:t>Que facilitera? </a:t>
            </a:r>
          </a:p>
          <a:p>
            <a:r>
              <a:rPr lang="fr-FR"/>
              <a:t>Comment renforcer ce type de travail selon vous?</a:t>
            </a:r>
          </a:p>
          <a:p>
            <a:r>
              <a:rPr lang="fr-FR"/>
              <a:t>Quel soutien est nécessaire?</a:t>
            </a:r>
          </a:p>
        </p:txBody>
      </p:sp>
    </p:spTree>
    <p:extLst>
      <p:ext uri="{BB962C8B-B14F-4D97-AF65-F5344CB8AC3E}">
        <p14:creationId xmlns:p14="http://schemas.microsoft.com/office/powerpoint/2010/main" val="328927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endParaRPr lang="en-US" dirty="0"/>
          </a:p>
          <a:p>
            <a:r>
              <a:rPr lang="en-US" dirty="0" err="1"/>
              <a:t>Bienvenue</a:t>
            </a:r>
            <a:r>
              <a:rPr lang="en-US" dirty="0"/>
              <a:t> et introductions </a:t>
            </a:r>
          </a:p>
          <a:p>
            <a:endParaRPr lang="en-US" dirty="0"/>
          </a:p>
          <a:p>
            <a:r>
              <a:rPr lang="en-US" dirty="0" err="1"/>
              <a:t>Quelles</a:t>
            </a:r>
            <a:r>
              <a:rPr lang="en-US" dirty="0"/>
              <a:t> </a:t>
            </a:r>
            <a:r>
              <a:rPr lang="en-US" dirty="0" err="1"/>
              <a:t>sont</a:t>
            </a:r>
            <a:r>
              <a:rPr lang="en-US" dirty="0"/>
              <a:t> les interventions </a:t>
            </a:r>
            <a:r>
              <a:rPr lang="en-US" dirty="0" err="1"/>
              <a:t>sp</a:t>
            </a:r>
            <a:r>
              <a:rPr lang="fr-FR" dirty="0"/>
              <a:t>é</a:t>
            </a:r>
            <a:r>
              <a:rPr lang="en-US" dirty="0" err="1"/>
              <a:t>cifiques</a:t>
            </a:r>
            <a:r>
              <a:rPr lang="en-US" dirty="0"/>
              <a:t> à la nutrition et les interventions </a:t>
            </a:r>
            <a:r>
              <a:rPr lang="en-US" dirty="0" err="1"/>
              <a:t>sensibles</a:t>
            </a:r>
            <a:r>
              <a:rPr lang="en-US" dirty="0"/>
              <a:t> à la nutrition? </a:t>
            </a:r>
            <a:endParaRPr lang="en-US" dirty="0">
              <a:cs typeface="Calibri"/>
            </a:endParaRPr>
          </a:p>
          <a:p>
            <a:endParaRPr lang="en-US" dirty="0"/>
          </a:p>
          <a:p>
            <a:r>
              <a:rPr lang="en-US" dirty="0"/>
              <a:t>Tips pour </a:t>
            </a:r>
            <a:r>
              <a:rPr lang="en-US" dirty="0" err="1"/>
              <a:t>améliorer</a:t>
            </a:r>
            <a:r>
              <a:rPr lang="en-US" dirty="0"/>
              <a:t> </a:t>
            </a:r>
            <a:r>
              <a:rPr lang="en-US" dirty="0" err="1"/>
              <a:t>l’intégration</a:t>
            </a:r>
            <a:r>
              <a:rPr lang="en-US" dirty="0"/>
              <a:t> inter-cluster</a:t>
            </a:r>
            <a:endParaRPr lang="en-US" dirty="0">
              <a:cs typeface="Calibri"/>
            </a:endParaRPr>
          </a:p>
          <a:p>
            <a:endParaRPr lang="en-US" dirty="0">
              <a:cs typeface="Calibri"/>
            </a:endParaRPr>
          </a:p>
          <a:p>
            <a:r>
              <a:rPr lang="en-US" dirty="0">
                <a:ea typeface="+mn-lt"/>
                <a:cs typeface="+mn-lt"/>
              </a:rPr>
              <a:t>Initiatives du ICNWG et du GNC pour </a:t>
            </a:r>
            <a:r>
              <a:rPr lang="en-US" dirty="0" err="1">
                <a:ea typeface="+mn-lt"/>
                <a:cs typeface="+mn-lt"/>
              </a:rPr>
              <a:t>améliorer</a:t>
            </a:r>
            <a:r>
              <a:rPr lang="en-US" dirty="0">
                <a:ea typeface="+mn-lt"/>
                <a:cs typeface="+mn-lt"/>
              </a:rPr>
              <a:t> </a:t>
            </a:r>
            <a:r>
              <a:rPr lang="en-US" dirty="0" err="1">
                <a:ea typeface="+mn-lt"/>
                <a:cs typeface="+mn-lt"/>
              </a:rPr>
              <a:t>l’intégration</a:t>
            </a:r>
            <a:r>
              <a:rPr lang="en-US" dirty="0">
                <a:ea typeface="+mn-lt"/>
                <a:cs typeface="+mn-lt"/>
              </a:rPr>
              <a:t> inter-cluster</a:t>
            </a:r>
            <a:endParaRPr lang="en-US" dirty="0">
              <a:cs typeface="Calibri"/>
            </a:endParaRPr>
          </a:p>
          <a:p>
            <a:endParaRPr lang="en-US" dirty="0"/>
          </a:p>
          <a:p>
            <a:r>
              <a:rPr lang="en-US" dirty="0"/>
              <a:t>Discussion </a:t>
            </a:r>
          </a:p>
          <a:p>
            <a:pPr marL="0" indent="0">
              <a:buNone/>
            </a:pPr>
            <a:endParaRPr lang="en-US" dirty="0"/>
          </a:p>
          <a:p>
            <a:endParaRPr lang="en-US" dirty="0"/>
          </a:p>
          <a:p>
            <a:endParaRPr lang="en-US" dirty="0"/>
          </a:p>
        </p:txBody>
      </p:sp>
      <p:pic>
        <p:nvPicPr>
          <p:cNvPr id="4" name="Picture 3" descr="GNC_LOGO_FINAL">
            <a:extLst>
              <a:ext uri="{FF2B5EF4-FFF2-40B4-BE49-F238E27FC236}">
                <a16:creationId xmlns:a16="http://schemas.microsoft.com/office/drawing/2014/main" id="{55A4A090-AAC5-46D8-96CE-91AE4331DC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86578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NC_LOGO_FINAL">
            <a:extLst>
              <a:ext uri="{FF2B5EF4-FFF2-40B4-BE49-F238E27FC236}">
                <a16:creationId xmlns:a16="http://schemas.microsoft.com/office/drawing/2014/main" id="{6AA58D38-EDC4-4B5C-B426-BE31A08EBD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a:xfrm>
            <a:off x="457200" y="274638"/>
            <a:ext cx="8229600" cy="1630362"/>
          </a:xfrm>
        </p:spPr>
        <p:txBody>
          <a:bodyPr>
            <a:normAutofit fontScale="90000"/>
          </a:bodyPr>
          <a:lstStyle/>
          <a:p>
            <a:r>
              <a:rPr lang="en-US" dirty="0" err="1"/>
              <a:t>Quelles</a:t>
            </a:r>
            <a:r>
              <a:rPr lang="en-US" dirty="0"/>
              <a:t> </a:t>
            </a:r>
            <a:r>
              <a:rPr lang="en-US" dirty="0" err="1"/>
              <a:t>sont</a:t>
            </a:r>
            <a:r>
              <a:rPr lang="en-US" dirty="0"/>
              <a:t> les interventions </a:t>
            </a:r>
            <a:r>
              <a:rPr lang="en-US" dirty="0" err="1"/>
              <a:t>sp</a:t>
            </a:r>
            <a:r>
              <a:rPr lang="fr-FR" dirty="0"/>
              <a:t>é</a:t>
            </a:r>
            <a:r>
              <a:rPr lang="en-US" dirty="0" err="1"/>
              <a:t>cifiques</a:t>
            </a:r>
            <a:r>
              <a:rPr lang="en-US" dirty="0"/>
              <a:t> et les interventions </a:t>
            </a:r>
            <a:r>
              <a:rPr lang="en-US" dirty="0" err="1"/>
              <a:t>sensibles</a:t>
            </a:r>
            <a:r>
              <a:rPr lang="en-US" dirty="0"/>
              <a:t> à la nutrition?</a:t>
            </a:r>
          </a:p>
        </p:txBody>
      </p:sp>
      <p:sp>
        <p:nvSpPr>
          <p:cNvPr id="3" name="Content Placeholder 2"/>
          <p:cNvSpPr>
            <a:spLocks noGrp="1"/>
          </p:cNvSpPr>
          <p:nvPr>
            <p:ph idx="1"/>
          </p:nvPr>
        </p:nvSpPr>
        <p:spPr>
          <a:xfrm>
            <a:off x="457200" y="2293937"/>
            <a:ext cx="8229600" cy="4289425"/>
          </a:xfrm>
        </p:spPr>
        <p:txBody>
          <a:bodyPr>
            <a:normAutofit fontScale="77500" lnSpcReduction="20000"/>
          </a:bodyPr>
          <a:lstStyle/>
          <a:p>
            <a:pPr marL="0" indent="0">
              <a:buNone/>
            </a:pPr>
            <a:r>
              <a:rPr lang="fr-FR" dirty="0"/>
              <a:t>La série Lancet 2008 sur la dénutrition chez les mères et les enfants:</a:t>
            </a:r>
          </a:p>
          <a:p>
            <a:r>
              <a:rPr lang="fr-FR" dirty="0"/>
              <a:t>Nécessité de se concentrer sur la période cruciale allant de la conception au deuxième anniversaire de l’enfant - les 1000 jours </a:t>
            </a:r>
          </a:p>
          <a:p>
            <a:r>
              <a:rPr lang="fr-FR" dirty="0"/>
              <a:t>Priorité accrue pour les programmes nationaux de nutrition </a:t>
            </a:r>
          </a:p>
          <a:p>
            <a:r>
              <a:rPr lang="fr-FR" dirty="0">
                <a:solidFill>
                  <a:srgbClr val="92D050"/>
                </a:solidFill>
              </a:rPr>
              <a:t>Intégration plus forte dans les programmes de santé et approches intersectorielles améliorées </a:t>
            </a:r>
          </a:p>
          <a:p>
            <a:r>
              <a:rPr lang="fr-FR" dirty="0"/>
              <a:t>Plus d'attention et de coordination dans le système mondial de nutrition des agences internationales, des donateurs, des universités, de la société civile et du secteur privé</a:t>
            </a:r>
            <a:endParaRPr lang="en-US" dirty="0"/>
          </a:p>
          <a:p>
            <a:pPr marL="0" indent="0">
              <a:buNone/>
            </a:pPr>
            <a:endParaRPr lang="en-US" dirty="0"/>
          </a:p>
        </p:txBody>
      </p:sp>
    </p:spTree>
    <p:extLst>
      <p:ext uri="{BB962C8B-B14F-4D97-AF65-F5344CB8AC3E}">
        <p14:creationId xmlns:p14="http://schemas.microsoft.com/office/powerpoint/2010/main" val="269957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NC_LOGO_FINAL">
            <a:extLst>
              <a:ext uri="{FF2B5EF4-FFF2-40B4-BE49-F238E27FC236}">
                <a16:creationId xmlns:a16="http://schemas.microsoft.com/office/drawing/2014/main" id="{53CAC9D8-9C72-4E86-9DDE-3980716703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a:xfrm>
            <a:off x="247064" y="313056"/>
            <a:ext cx="8229600" cy="1143000"/>
          </a:xfrm>
        </p:spPr>
        <p:txBody>
          <a:bodyPr>
            <a:normAutofit fontScale="90000"/>
          </a:bodyPr>
          <a:lstStyle/>
          <a:p>
            <a:r>
              <a:rPr lang="en-US" dirty="0" err="1"/>
              <a:t>Quelles</a:t>
            </a:r>
            <a:r>
              <a:rPr lang="en-US" dirty="0"/>
              <a:t> </a:t>
            </a:r>
            <a:r>
              <a:rPr lang="en-US" dirty="0" err="1"/>
              <a:t>sont</a:t>
            </a:r>
            <a:r>
              <a:rPr lang="en-US" dirty="0"/>
              <a:t> les interventions </a:t>
            </a:r>
            <a:r>
              <a:rPr lang="en-US" dirty="0" err="1"/>
              <a:t>sp</a:t>
            </a:r>
            <a:r>
              <a:rPr lang="fr-FR" dirty="0"/>
              <a:t>é</a:t>
            </a:r>
            <a:r>
              <a:rPr lang="en-US" dirty="0" err="1"/>
              <a:t>cifiques</a:t>
            </a:r>
            <a:r>
              <a:rPr lang="en-US" dirty="0"/>
              <a:t> et les interventions </a:t>
            </a:r>
            <a:r>
              <a:rPr lang="en-US" dirty="0" err="1"/>
              <a:t>sensibles</a:t>
            </a:r>
            <a:r>
              <a:rPr lang="en-US" dirty="0"/>
              <a:t> à la nutrition?</a:t>
            </a:r>
          </a:p>
        </p:txBody>
      </p:sp>
      <p:sp>
        <p:nvSpPr>
          <p:cNvPr id="3" name="Content Placeholder 2"/>
          <p:cNvSpPr>
            <a:spLocks noGrp="1"/>
          </p:cNvSpPr>
          <p:nvPr>
            <p:ph idx="1"/>
          </p:nvPr>
        </p:nvSpPr>
        <p:spPr>
          <a:xfrm>
            <a:off x="246185" y="1750280"/>
            <a:ext cx="8229600" cy="5367336"/>
          </a:xfrm>
        </p:spPr>
        <p:txBody>
          <a:bodyPr vert="horz" lIns="91440" tIns="45720" rIns="91440" bIns="45720" rtlCol="0" anchor="t">
            <a:normAutofit fontScale="85000" lnSpcReduction="20000"/>
          </a:bodyPr>
          <a:lstStyle/>
          <a:p>
            <a:pPr marL="0" indent="0">
              <a:buNone/>
            </a:pPr>
            <a:r>
              <a:rPr lang="fr-FR" dirty="0"/>
              <a:t>La série Lancet sur la nutrition maternelle et infantile 2013:</a:t>
            </a:r>
          </a:p>
          <a:p>
            <a:r>
              <a:rPr lang="fr-FR" dirty="0"/>
              <a:t>Double fardeau de la malnutrition chez les femmes et les enfants</a:t>
            </a:r>
          </a:p>
          <a:p>
            <a:r>
              <a:rPr lang="fr-FR" dirty="0"/>
              <a:t>Conséquence de la nutrition dans le cycle de vies: adolescence chez les filles, grossesse et de nouveau à l'enfance</a:t>
            </a:r>
          </a:p>
          <a:p>
            <a:r>
              <a:rPr lang="fr-FR" dirty="0">
                <a:solidFill>
                  <a:srgbClr val="92D050"/>
                </a:solidFill>
              </a:rPr>
              <a:t>Discute des preuves à l'appui d'interventions spécifiques à la nutrition</a:t>
            </a:r>
          </a:p>
          <a:p>
            <a:r>
              <a:rPr lang="fr-FR" dirty="0">
                <a:solidFill>
                  <a:srgbClr val="92D050"/>
                </a:solidFill>
              </a:rPr>
              <a:t>Examine les interventions et les approches sensibles à la nutrition et leur potentiel pour améliorer la nutrition</a:t>
            </a:r>
          </a:p>
          <a:p>
            <a:r>
              <a:rPr lang="fr-FR" dirty="0">
                <a:solidFill>
                  <a:srgbClr val="92D050"/>
                </a:solidFill>
              </a:rPr>
              <a:t>Discute des caractéristiques d'un environnement propice nécessaires pour soutenir les programmes de nutrition</a:t>
            </a:r>
            <a:endParaRPr lang="en-US" dirty="0">
              <a:solidFill>
                <a:srgbClr val="92D050"/>
              </a:solidFill>
            </a:endParaRPr>
          </a:p>
        </p:txBody>
      </p:sp>
    </p:spTree>
    <p:extLst>
      <p:ext uri="{BB962C8B-B14F-4D97-AF65-F5344CB8AC3E}">
        <p14:creationId xmlns:p14="http://schemas.microsoft.com/office/powerpoint/2010/main" val="37271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screenshot of a social media post&#10;&#10;Description generated with very high confidence">
            <a:extLst>
              <a:ext uri="{FF2B5EF4-FFF2-40B4-BE49-F238E27FC236}">
                <a16:creationId xmlns:a16="http://schemas.microsoft.com/office/drawing/2014/main" id="{3D9BC9D8-6FAF-423E-BF93-941AEC6069EC}"/>
              </a:ext>
            </a:extLst>
          </p:cNvPr>
          <p:cNvPicPr>
            <a:picLocks noChangeAspect="1"/>
          </p:cNvPicPr>
          <p:nvPr/>
        </p:nvPicPr>
        <p:blipFill>
          <a:blip r:embed="rId3"/>
          <a:stretch>
            <a:fillRect/>
          </a:stretch>
        </p:blipFill>
        <p:spPr>
          <a:xfrm>
            <a:off x="280007" y="1055777"/>
            <a:ext cx="8266787" cy="4986073"/>
          </a:xfrm>
          <a:prstGeom prst="rect">
            <a:avLst/>
          </a:prstGeom>
        </p:spPr>
      </p:pic>
      <p:pic>
        <p:nvPicPr>
          <p:cNvPr id="4" name="Picture 3" descr="GNC_LOGO_FINAL">
            <a:extLst>
              <a:ext uri="{FF2B5EF4-FFF2-40B4-BE49-F238E27FC236}">
                <a16:creationId xmlns:a16="http://schemas.microsoft.com/office/drawing/2014/main" id="{27D98452-55FB-41D3-B715-7472AE74EA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92075"/>
            <a:ext cx="1943100" cy="792480"/>
          </a:xfrm>
          <a:prstGeom prst="rect">
            <a:avLst/>
          </a:prstGeom>
          <a:noFill/>
        </p:spPr>
      </p:pic>
    </p:spTree>
    <p:extLst>
      <p:ext uri="{BB962C8B-B14F-4D97-AF65-F5344CB8AC3E}">
        <p14:creationId xmlns:p14="http://schemas.microsoft.com/office/powerpoint/2010/main" val="40667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D9E69-C091-4D8B-A4DD-C59649414555}"/>
              </a:ext>
            </a:extLst>
          </p:cNvPr>
          <p:cNvPicPr>
            <a:picLocks noChangeAspect="1"/>
          </p:cNvPicPr>
          <p:nvPr/>
        </p:nvPicPr>
        <p:blipFill rotWithShape="1">
          <a:blip r:embed="rId2"/>
          <a:srcRect r="3109" b="2"/>
          <a:stretch/>
        </p:blipFill>
        <p:spPr>
          <a:xfrm>
            <a:off x="482600" y="643467"/>
            <a:ext cx="8178799" cy="5571066"/>
          </a:xfrm>
          <a:prstGeom prst="rect">
            <a:avLst/>
          </a:prstGeom>
        </p:spPr>
      </p:pic>
      <p:pic>
        <p:nvPicPr>
          <p:cNvPr id="2" name="Picture 3" descr="GNC_LOGO_FINAL">
            <a:extLst>
              <a:ext uri="{FF2B5EF4-FFF2-40B4-BE49-F238E27FC236}">
                <a16:creationId xmlns:a16="http://schemas.microsoft.com/office/drawing/2014/main" id="{46AFCA31-108F-46FB-BB8D-D21825F5BE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2095"/>
            <a:ext cx="1943100" cy="792480"/>
          </a:xfrm>
          <a:prstGeom prst="rect">
            <a:avLst/>
          </a:prstGeom>
          <a:noFill/>
        </p:spPr>
      </p:pic>
    </p:spTree>
    <p:extLst>
      <p:ext uri="{BB962C8B-B14F-4D97-AF65-F5344CB8AC3E}">
        <p14:creationId xmlns:p14="http://schemas.microsoft.com/office/powerpoint/2010/main" val="3463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69E2-084F-4B8B-9D20-06EF736EEE9B}"/>
              </a:ext>
            </a:extLst>
          </p:cNvPr>
          <p:cNvSpPr>
            <a:spLocks noGrp="1"/>
          </p:cNvSpPr>
          <p:nvPr>
            <p:ph type="title"/>
          </p:nvPr>
        </p:nvSpPr>
        <p:spPr>
          <a:xfrm>
            <a:off x="457200" y="274637"/>
            <a:ext cx="8229600" cy="1610433"/>
          </a:xfrm>
        </p:spPr>
        <p:txBody>
          <a:bodyPr>
            <a:normAutofit fontScale="90000"/>
          </a:bodyPr>
          <a:lstStyle/>
          <a:p>
            <a:r>
              <a:rPr lang="en-US" dirty="0"/>
              <a:t>Definition: Interventions et </a:t>
            </a:r>
            <a:r>
              <a:rPr lang="en-US" dirty="0" err="1"/>
              <a:t>programmes</a:t>
            </a:r>
            <a:r>
              <a:rPr lang="en-US" dirty="0"/>
              <a:t> </a:t>
            </a:r>
            <a:r>
              <a:rPr lang="en-US" dirty="0" err="1"/>
              <a:t>nutritionnels</a:t>
            </a:r>
            <a:r>
              <a:rPr lang="en-US" dirty="0"/>
              <a:t> </a:t>
            </a:r>
            <a:r>
              <a:rPr lang="en-US" dirty="0" err="1"/>
              <a:t>dit</a:t>
            </a:r>
            <a:r>
              <a:rPr lang="en-US" dirty="0"/>
              <a:t> ‘</a:t>
            </a:r>
            <a:r>
              <a:rPr lang="en-US" dirty="0" err="1"/>
              <a:t>sp</a:t>
            </a:r>
            <a:r>
              <a:rPr lang="fr-FR" dirty="0"/>
              <a:t>é</a:t>
            </a:r>
            <a:r>
              <a:rPr lang="en-US" dirty="0" err="1"/>
              <a:t>cifiques</a:t>
            </a:r>
            <a:r>
              <a:rPr lang="en-US" dirty="0"/>
              <a:t> </a:t>
            </a:r>
            <a:r>
              <a:rPr lang="fr-FR" dirty="0"/>
              <a:t>à</a:t>
            </a:r>
            <a:r>
              <a:rPr lang="en-US" dirty="0"/>
              <a:t> la nutrition’</a:t>
            </a:r>
          </a:p>
        </p:txBody>
      </p:sp>
      <p:sp>
        <p:nvSpPr>
          <p:cNvPr id="3" name="Content Placeholder 2">
            <a:extLst>
              <a:ext uri="{FF2B5EF4-FFF2-40B4-BE49-F238E27FC236}">
                <a16:creationId xmlns:a16="http://schemas.microsoft.com/office/drawing/2014/main" id="{81346276-CA60-43C1-9146-49DA451A54A7}"/>
              </a:ext>
            </a:extLst>
          </p:cNvPr>
          <p:cNvSpPr>
            <a:spLocks noGrp="1"/>
          </p:cNvSpPr>
          <p:nvPr>
            <p:ph idx="1"/>
          </p:nvPr>
        </p:nvSpPr>
        <p:spPr>
          <a:xfrm>
            <a:off x="344658" y="2233246"/>
            <a:ext cx="8229600" cy="4525963"/>
          </a:xfrm>
        </p:spPr>
        <p:txBody>
          <a:bodyPr vert="horz" lIns="91440" tIns="45720" rIns="91440" bIns="45720" rtlCol="0" anchor="t">
            <a:normAutofit/>
          </a:bodyPr>
          <a:lstStyle/>
          <a:p>
            <a:endParaRPr lang="en-US" dirty="0"/>
          </a:p>
          <a:p>
            <a:r>
              <a:rPr lang="en-US" dirty="0"/>
              <a:t>Interventions et </a:t>
            </a:r>
            <a:r>
              <a:rPr lang="en-US" dirty="0" err="1"/>
              <a:t>programmes</a:t>
            </a:r>
            <a:r>
              <a:rPr lang="en-US" dirty="0"/>
              <a:t> qui </a:t>
            </a:r>
            <a:r>
              <a:rPr lang="en-US" dirty="0" err="1"/>
              <a:t>traitent</a:t>
            </a:r>
            <a:r>
              <a:rPr lang="en-US" dirty="0"/>
              <a:t> des determinants </a:t>
            </a:r>
            <a:r>
              <a:rPr lang="en-US" dirty="0" err="1"/>
              <a:t>immédiats</a:t>
            </a:r>
            <a:r>
              <a:rPr lang="en-US" dirty="0"/>
              <a:t> du development et de la nutrition </a:t>
            </a:r>
            <a:r>
              <a:rPr lang="en-US" dirty="0" err="1"/>
              <a:t>foetale</a:t>
            </a:r>
            <a:r>
              <a:rPr lang="en-US" dirty="0"/>
              <a:t> et infantile</a:t>
            </a:r>
          </a:p>
          <a:p>
            <a:endParaRPr lang="en-US" dirty="0"/>
          </a:p>
        </p:txBody>
      </p:sp>
    </p:spTree>
    <p:extLst>
      <p:ext uri="{BB962C8B-B14F-4D97-AF65-F5344CB8AC3E}">
        <p14:creationId xmlns:p14="http://schemas.microsoft.com/office/powerpoint/2010/main" val="345307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C49474-D6BF-4F76-B973-D80C534FADBF}"/>
              </a:ext>
            </a:extLst>
          </p:cNvPr>
          <p:cNvPicPr>
            <a:picLocks noChangeAspect="1"/>
          </p:cNvPicPr>
          <p:nvPr/>
        </p:nvPicPr>
        <p:blipFill>
          <a:blip r:embed="rId2"/>
          <a:stretch>
            <a:fillRect/>
          </a:stretch>
        </p:blipFill>
        <p:spPr>
          <a:xfrm>
            <a:off x="482600" y="709549"/>
            <a:ext cx="8178799" cy="5438901"/>
          </a:xfrm>
          <a:prstGeom prst="rect">
            <a:avLst/>
          </a:prstGeom>
        </p:spPr>
      </p:pic>
      <p:pic>
        <p:nvPicPr>
          <p:cNvPr id="2" name="Picture 3" descr="GNC_LOGO_FINAL">
            <a:extLst>
              <a:ext uri="{FF2B5EF4-FFF2-40B4-BE49-F238E27FC236}">
                <a16:creationId xmlns:a16="http://schemas.microsoft.com/office/drawing/2014/main" id="{D3828617-3650-43F3-A8BE-AE48C2F00F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2095"/>
            <a:ext cx="1943100" cy="792480"/>
          </a:xfrm>
          <a:prstGeom prst="rect">
            <a:avLst/>
          </a:prstGeom>
          <a:noFill/>
        </p:spPr>
      </p:pic>
    </p:spTree>
    <p:extLst>
      <p:ext uri="{BB962C8B-B14F-4D97-AF65-F5344CB8AC3E}">
        <p14:creationId xmlns:p14="http://schemas.microsoft.com/office/powerpoint/2010/main" val="227692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F9BB-CFC1-4E77-AE05-52C16C9C9C78}"/>
              </a:ext>
            </a:extLst>
          </p:cNvPr>
          <p:cNvSpPr>
            <a:spLocks noGrp="1"/>
          </p:cNvSpPr>
          <p:nvPr>
            <p:ph type="title"/>
          </p:nvPr>
        </p:nvSpPr>
        <p:spPr/>
        <p:txBody>
          <a:bodyPr>
            <a:normAutofit fontScale="90000"/>
          </a:bodyPr>
          <a:lstStyle/>
          <a:p>
            <a:r>
              <a:rPr lang="en-US" dirty="0"/>
              <a:t>Definition: </a:t>
            </a:r>
            <a:r>
              <a:rPr lang="en-US" dirty="0" err="1"/>
              <a:t>programmes</a:t>
            </a:r>
            <a:r>
              <a:rPr lang="en-US" dirty="0"/>
              <a:t> et </a:t>
            </a:r>
            <a:r>
              <a:rPr lang="en-US" dirty="0" err="1"/>
              <a:t>approches</a:t>
            </a:r>
            <a:r>
              <a:rPr lang="en-US" dirty="0"/>
              <a:t> </a:t>
            </a:r>
            <a:r>
              <a:rPr lang="en-US" dirty="0" err="1"/>
              <a:t>sectorielles</a:t>
            </a:r>
            <a:r>
              <a:rPr lang="en-US" dirty="0"/>
              <a:t> </a:t>
            </a:r>
            <a:r>
              <a:rPr lang="en-US" dirty="0" err="1"/>
              <a:t>contribuant</a:t>
            </a:r>
            <a:r>
              <a:rPr lang="en-US" dirty="0"/>
              <a:t> </a:t>
            </a:r>
            <a:r>
              <a:rPr lang="fr-FR" dirty="0"/>
              <a:t>à</a:t>
            </a:r>
            <a:r>
              <a:rPr lang="en-US" dirty="0"/>
              <a:t> la nutrition </a:t>
            </a:r>
          </a:p>
        </p:txBody>
      </p:sp>
      <p:sp>
        <p:nvSpPr>
          <p:cNvPr id="3" name="Content Placeholder 2">
            <a:extLst>
              <a:ext uri="{FF2B5EF4-FFF2-40B4-BE49-F238E27FC236}">
                <a16:creationId xmlns:a16="http://schemas.microsoft.com/office/drawing/2014/main" id="{FC9C46C5-7E17-40BD-9406-2F689F98976A}"/>
              </a:ext>
            </a:extLst>
          </p:cNvPr>
          <p:cNvSpPr>
            <a:spLocks noGrp="1"/>
          </p:cNvSpPr>
          <p:nvPr>
            <p:ph idx="1"/>
          </p:nvPr>
        </p:nvSpPr>
        <p:spPr/>
        <p:txBody>
          <a:bodyPr>
            <a:normAutofit lnSpcReduction="10000"/>
          </a:bodyPr>
          <a:lstStyle/>
          <a:p>
            <a:endParaRPr lang="en-US" dirty="0"/>
          </a:p>
          <a:p>
            <a:r>
              <a:rPr lang="en-US" dirty="0"/>
              <a:t>Interventions </a:t>
            </a:r>
            <a:r>
              <a:rPr lang="en-US" dirty="0" err="1"/>
              <a:t>ou</a:t>
            </a:r>
            <a:r>
              <a:rPr lang="en-US" dirty="0"/>
              <a:t> </a:t>
            </a:r>
            <a:r>
              <a:rPr lang="en-US" dirty="0" err="1"/>
              <a:t>programmes</a:t>
            </a:r>
            <a:r>
              <a:rPr lang="en-US" dirty="0"/>
              <a:t> qui </a:t>
            </a:r>
            <a:r>
              <a:rPr lang="en-US" dirty="0" err="1"/>
              <a:t>traitent</a:t>
            </a:r>
            <a:r>
              <a:rPr lang="en-US" dirty="0"/>
              <a:t> des determinants sous-</a:t>
            </a:r>
            <a:r>
              <a:rPr lang="en-US" dirty="0" err="1"/>
              <a:t>jacents</a:t>
            </a:r>
            <a:r>
              <a:rPr lang="en-US" dirty="0"/>
              <a:t> du </a:t>
            </a:r>
            <a:r>
              <a:rPr lang="en-US" dirty="0" err="1"/>
              <a:t>developpement</a:t>
            </a:r>
            <a:r>
              <a:rPr lang="en-US" dirty="0"/>
              <a:t> </a:t>
            </a:r>
            <a:r>
              <a:rPr lang="en-US" dirty="0" err="1"/>
              <a:t>foetale</a:t>
            </a:r>
            <a:r>
              <a:rPr lang="en-US" dirty="0"/>
              <a:t> et infantile et </a:t>
            </a:r>
            <a:r>
              <a:rPr lang="en-US" dirty="0" err="1"/>
              <a:t>incorporent</a:t>
            </a:r>
            <a:r>
              <a:rPr lang="en-US" dirty="0"/>
              <a:t> des </a:t>
            </a:r>
            <a:r>
              <a:rPr lang="en-US" dirty="0" err="1"/>
              <a:t>objectifs</a:t>
            </a:r>
            <a:r>
              <a:rPr lang="en-US" dirty="0"/>
              <a:t> et des actions </a:t>
            </a:r>
            <a:r>
              <a:rPr lang="en-US" dirty="0" err="1"/>
              <a:t>specifiques</a:t>
            </a:r>
            <a:r>
              <a:rPr lang="en-US" dirty="0"/>
              <a:t> </a:t>
            </a:r>
            <a:r>
              <a:rPr lang="en-US" dirty="0" err="1"/>
              <a:t>en</a:t>
            </a:r>
            <a:r>
              <a:rPr lang="en-US" dirty="0"/>
              <a:t> matière de nutrition </a:t>
            </a:r>
          </a:p>
          <a:p>
            <a:r>
              <a:rPr lang="en-US" dirty="0"/>
              <a:t>Les </a:t>
            </a:r>
            <a:r>
              <a:rPr lang="en-US" dirty="0" err="1"/>
              <a:t>programmes</a:t>
            </a:r>
            <a:r>
              <a:rPr lang="en-US" dirty="0"/>
              <a:t> </a:t>
            </a:r>
            <a:r>
              <a:rPr lang="en-US" dirty="0" err="1"/>
              <a:t>sensibles</a:t>
            </a:r>
            <a:r>
              <a:rPr lang="en-US" dirty="0"/>
              <a:t> à la nutrition </a:t>
            </a:r>
            <a:r>
              <a:rPr lang="en-US" dirty="0" err="1"/>
              <a:t>peuvent</a:t>
            </a:r>
            <a:r>
              <a:rPr lang="en-US" dirty="0"/>
              <a:t> </a:t>
            </a:r>
            <a:r>
              <a:rPr lang="en-US" dirty="0" err="1"/>
              <a:t>servir</a:t>
            </a:r>
            <a:r>
              <a:rPr lang="en-US" dirty="0"/>
              <a:t> de plate-</a:t>
            </a:r>
            <a:r>
              <a:rPr lang="en-US" dirty="0" err="1"/>
              <a:t>forme</a:t>
            </a:r>
            <a:r>
              <a:rPr lang="en-US" dirty="0"/>
              <a:t> de distribution pour les </a:t>
            </a:r>
            <a:r>
              <a:rPr lang="en-US" dirty="0" err="1"/>
              <a:t>programmes</a:t>
            </a:r>
            <a:r>
              <a:rPr lang="en-US" dirty="0"/>
              <a:t> </a:t>
            </a:r>
            <a:r>
              <a:rPr lang="en-US" dirty="0" err="1"/>
              <a:t>spécifiques</a:t>
            </a:r>
            <a:r>
              <a:rPr lang="en-US" dirty="0"/>
              <a:t> à la nutrition </a:t>
            </a:r>
          </a:p>
        </p:txBody>
      </p:sp>
    </p:spTree>
    <p:extLst>
      <p:ext uri="{BB962C8B-B14F-4D97-AF65-F5344CB8AC3E}">
        <p14:creationId xmlns:p14="http://schemas.microsoft.com/office/powerpoint/2010/main" val="3937252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_dlc_DocId xmlns="5858627f-d058-4b92-9b52-677b5fd7d454">EMOPSGCCU-1435067120-28137</_dlc_DocId>
    <_dlc_DocIdUrl xmlns="5858627f-d058-4b92-9b52-677b5fd7d454">
      <Url>https://unicef.sharepoint.com/teams/EMOPS-GCCU/_layouts/15/DocIdRedir.aspx?ID=EMOPSGCCU-1435067120-28137</Url>
      <Description>EMOPSGCCU-1435067120-28137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3" ma:contentTypeDescription="" ma:contentTypeScope="" ma:versionID="395ddac05b61b6f15a331cb2bfbf9998">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d65fe1726b7670b5f91e5a4e5c3fcdd1"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4C2B740-C775-4FAD-9B5A-52CB5278EA6E}">
  <ds:schemaRefs>
    <ds:schemaRef ds:uri="http://schemas.microsoft.com/sharepoint/v3/contenttype/forms"/>
  </ds:schemaRefs>
</ds:datastoreItem>
</file>

<file path=customXml/itemProps2.xml><?xml version="1.0" encoding="utf-8"?>
<ds:datastoreItem xmlns:ds="http://schemas.openxmlformats.org/officeDocument/2006/customXml" ds:itemID="{DB75DB0B-5E2E-48B3-BD95-AD76BCD854A9}">
  <ds:schemaRefs>
    <ds:schemaRef ds:uri="http://schemas.microsoft.com/sharepoint/v4"/>
    <ds:schemaRef ds:uri="http://schemas.microsoft.com/sharepoint/v3"/>
    <ds:schemaRef ds:uri="5858627f-d058-4b92-9b52-677b5fd7d454"/>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a438dd15-07ca-4cdc-82a3-f2206b92025e"/>
    <ds:schemaRef ds:uri="http://purl.org/dc/elements/1.1/"/>
    <ds:schemaRef ds:uri="http://schemas.microsoft.com/office/2006/metadata/properties"/>
    <ds:schemaRef ds:uri="ca283e0b-db31-4043-a2ef-b80661bf084a"/>
    <ds:schemaRef ds:uri="http://www.w3.org/XML/1998/namespace"/>
    <ds:schemaRef ds:uri="http://purl.org/dc/dcmitype/"/>
  </ds:schemaRefs>
</ds:datastoreItem>
</file>

<file path=customXml/itemProps3.xml><?xml version="1.0" encoding="utf-8"?>
<ds:datastoreItem xmlns:ds="http://schemas.openxmlformats.org/officeDocument/2006/customXml" ds:itemID="{A79DBCD8-310D-4D32-A042-4E0E477305C2}"/>
</file>

<file path=customXml/itemProps4.xml><?xml version="1.0" encoding="utf-8"?>
<ds:datastoreItem xmlns:ds="http://schemas.openxmlformats.org/officeDocument/2006/customXml" ds:itemID="{121F62E1-892F-4958-90A8-31FF5C7506A3}">
  <ds:schemaRefs>
    <ds:schemaRef ds:uri="http://schemas.microsoft.com/sharepoint/events"/>
  </ds:schemaRefs>
</ds:datastoreItem>
</file>

<file path=customXml/itemProps5.xml><?xml version="1.0" encoding="utf-8"?>
<ds:datastoreItem xmlns:ds="http://schemas.openxmlformats.org/officeDocument/2006/customXml" ds:itemID="{12958F50-A996-4247-B7F5-1A2669928F9B}">
  <ds:schemaRefs>
    <ds:schemaRef ds:uri="Microsoft.SharePoint.Taxonomy.ContentTypeSync"/>
  </ds:schemaRefs>
</ds:datastoreItem>
</file>

<file path=customXml/itemProps6.xml><?xml version="1.0" encoding="utf-8"?>
<ds:datastoreItem xmlns:ds="http://schemas.openxmlformats.org/officeDocument/2006/customXml" ds:itemID="{19177A23-4D24-44E2-9136-3B9BE4893F6A}">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27</TotalTime>
  <Words>1363</Words>
  <Application>Microsoft Office PowerPoint</Application>
  <PresentationFormat>On-screen Show (4:3)</PresentationFormat>
  <Paragraphs>124</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Les interventions sensibles à la nutrition</vt:lpstr>
      <vt:lpstr>Agenda</vt:lpstr>
      <vt:lpstr>Quelles sont les interventions spécifiques et les interventions sensibles à la nutrition?</vt:lpstr>
      <vt:lpstr>Quelles sont les interventions spécifiques et les interventions sensibles à la nutrition?</vt:lpstr>
      <vt:lpstr>PowerPoint Presentation</vt:lpstr>
      <vt:lpstr>PowerPoint Presentation</vt:lpstr>
      <vt:lpstr>Definition: Interventions et programmes nutritionnels dit ‘spécifiques à la nutrition’</vt:lpstr>
      <vt:lpstr>PowerPoint Presentation</vt:lpstr>
      <vt:lpstr>Definition: programmes et approches sectorielles contribuant à la nutrition </vt:lpstr>
      <vt:lpstr>PowerPoint Presentation</vt:lpstr>
      <vt:lpstr>Améliorer la sensibilité nutritionelle des programmes </vt:lpstr>
      <vt:lpstr>PowerPoint Presentation</vt:lpstr>
      <vt:lpstr>Multiples questions autour du "sensible à la nutrition"</vt:lpstr>
      <vt:lpstr>Activités “sensibles à la nutrition” c’est TRAVAILLER AVEC LES AUTRES SECTEURS   et le communautés/autorités locales</vt:lpstr>
      <vt:lpstr>Bonnes pratiques “sensible à la nutrition”</vt:lpstr>
      <vt:lpstr>Example de processus integré suivant le Cycle de projet humanitaire –HPC (1)</vt:lpstr>
      <vt:lpstr>Example de processus integré suivant le Cycle de projet humanitaire –HPC (2)</vt:lpstr>
      <vt:lpstr>Les activités/soutien disponiple et en cours...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Sensitive Interventions</dc:title>
  <dc:creator>Yara Sfeir</dc:creator>
  <cp:lastModifiedBy>Yara Sfeir</cp:lastModifiedBy>
  <cp:revision>23</cp:revision>
  <dcterms:created xsi:type="dcterms:W3CDTF">2019-09-25T13:43:10Z</dcterms:created>
  <dcterms:modified xsi:type="dcterms:W3CDTF">2019-10-03T17:54:43Z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_dlc_DocIdItemGuid">
    <vt:lpwstr>02b23234-3f0f-4a36-a95b-4fe8d30598ac</vt:lpwstr>
  </property>
  <property fmtid="{D5CDD505-2E9C-101B-9397-08002B2CF9AE}" pid="5" name="TaxKeyword">
    <vt:lpwstr/>
  </property>
  <property fmtid="{D5CDD505-2E9C-101B-9397-08002B2CF9AE}" pid="6" name="Topic">
    <vt:lpwstr/>
  </property>
  <property fmtid="{D5CDD505-2E9C-101B-9397-08002B2CF9AE}" pid="7" name="GeographicScope">
    <vt:lpwstr/>
  </property>
  <property fmtid="{D5CDD505-2E9C-101B-9397-08002B2CF9AE}" pid="8" name="DocumentType">
    <vt:lpwstr/>
  </property>
</Properties>
</file>