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6.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5" r:id="rId2"/>
    <p:sldId id="283" r:id="rId3"/>
    <p:sldId id="264" r:id="rId4"/>
    <p:sldId id="318" r:id="rId5"/>
    <p:sldId id="314" r:id="rId6"/>
    <p:sldId id="306" r:id="rId7"/>
    <p:sldId id="308" r:id="rId8"/>
    <p:sldId id="311" r:id="rId9"/>
    <p:sldId id="312" r:id="rId10"/>
    <p:sldId id="316" r:id="rId11"/>
    <p:sldId id="321" r:id="rId12"/>
    <p:sldId id="293" r:id="rId13"/>
    <p:sldId id="325" r:id="rId14"/>
    <p:sldId id="326" r:id="rId15"/>
    <p:sldId id="323" r:id="rId16"/>
    <p:sldId id="324" r:id="rId17"/>
    <p:sldId id="29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 initials="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2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44" autoAdjust="0"/>
  </p:normalViewPr>
  <p:slideViewPr>
    <p:cSldViewPr>
      <p:cViewPr varScale="1">
        <p:scale>
          <a:sx n="55" d="100"/>
          <a:sy n="55" d="100"/>
        </p:scale>
        <p:origin x="217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29"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 Id="rId30" Type="http://schemas.openxmlformats.org/officeDocument/2006/relationships/customXml" Target="../customXml/item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49299-176F-7B43-A3EE-27A3AD53FF2F}" type="doc">
      <dgm:prSet loTypeId="urn:microsoft.com/office/officeart/2005/8/layout/radial6" loCatId="" qsTypeId="urn:microsoft.com/office/officeart/2005/8/quickstyle/simple1" qsCatId="simple" csTypeId="urn:microsoft.com/office/officeart/2005/8/colors/colorful3" csCatId="colorful" phldr="1"/>
      <dgm:spPr/>
      <dgm:t>
        <a:bodyPr/>
        <a:lstStyle/>
        <a:p>
          <a:endParaRPr lang="en-US"/>
        </a:p>
      </dgm:t>
    </dgm:pt>
    <dgm:pt modelId="{A8928370-17BB-EB47-8D37-C6ED845C5ED2}">
      <dgm:prSet phldrT="[Text]"/>
      <dgm:spPr/>
      <dgm:t>
        <a:bodyPr/>
        <a:lstStyle/>
        <a:p>
          <a:r>
            <a:rPr lang="en-US" dirty="0"/>
            <a:t>Participation of Women and Girls</a:t>
          </a:r>
        </a:p>
      </dgm:t>
    </dgm:pt>
    <dgm:pt modelId="{2E2755B4-5E25-E548-96BD-5AA097628AA1}" type="parTrans" cxnId="{BB3F2963-1A46-4949-8EF5-F214F27EFF74}">
      <dgm:prSet/>
      <dgm:spPr/>
      <dgm:t>
        <a:bodyPr/>
        <a:lstStyle/>
        <a:p>
          <a:endParaRPr lang="en-US"/>
        </a:p>
      </dgm:t>
    </dgm:pt>
    <dgm:pt modelId="{305F0A88-CC45-8B42-9A7B-A0EE14586E57}" type="sibTrans" cxnId="{BB3F2963-1A46-4949-8EF5-F214F27EFF74}">
      <dgm:prSet/>
      <dgm:spPr/>
      <dgm:t>
        <a:bodyPr/>
        <a:lstStyle/>
        <a:p>
          <a:endParaRPr lang="en-US"/>
        </a:p>
      </dgm:t>
    </dgm:pt>
    <dgm:pt modelId="{F39D3B75-0BC2-E14D-82A0-93C002EF8585}">
      <dgm:prSet phldrT="[Text]" custT="1"/>
      <dgm:spPr/>
      <dgm:t>
        <a:bodyPr/>
        <a:lstStyle/>
        <a:p>
          <a:r>
            <a:rPr lang="en-US" sz="1600" b="1" dirty="0">
              <a:latin typeface="Calibri"/>
              <a:ea typeface="+mn-ea"/>
            </a:rPr>
            <a:t>Location of facilities</a:t>
          </a:r>
          <a:endParaRPr lang="en-US" sz="1600" dirty="0"/>
        </a:p>
      </dgm:t>
    </dgm:pt>
    <dgm:pt modelId="{EE843865-F8CD-4E4C-846E-5C4603DA75EF}" type="parTrans" cxnId="{5DA1DED5-DB56-DB4D-827A-38919D7D2866}">
      <dgm:prSet/>
      <dgm:spPr/>
      <dgm:t>
        <a:bodyPr/>
        <a:lstStyle/>
        <a:p>
          <a:endParaRPr lang="en-US"/>
        </a:p>
      </dgm:t>
    </dgm:pt>
    <dgm:pt modelId="{0996DF72-F806-B545-9718-C15B7EFB6FE5}" type="sibTrans" cxnId="{5DA1DED5-DB56-DB4D-827A-38919D7D2866}">
      <dgm:prSet/>
      <dgm:spPr/>
      <dgm:t>
        <a:bodyPr/>
        <a:lstStyle/>
        <a:p>
          <a:endParaRPr lang="en-US"/>
        </a:p>
      </dgm:t>
    </dgm:pt>
    <dgm:pt modelId="{3072D761-CBE1-E84D-878A-1F195ACB978F}">
      <dgm:prSet phldrT="[Text]" custT="1"/>
      <dgm:spPr/>
      <dgm:t>
        <a:bodyPr/>
        <a:lstStyle/>
        <a:p>
          <a:r>
            <a:rPr lang="en-US" sz="1600" b="1" dirty="0">
              <a:latin typeface="Calibri"/>
              <a:ea typeface="+mn-ea"/>
            </a:rPr>
            <a:t>The dissemination of information and awareness</a:t>
          </a:r>
          <a:endParaRPr lang="en-US" sz="1600" dirty="0"/>
        </a:p>
      </dgm:t>
    </dgm:pt>
    <dgm:pt modelId="{2ECF14A0-30B0-A840-A870-19E7BAC88D5E}" type="parTrans" cxnId="{25B89979-A673-394A-B785-03DCF6A785A9}">
      <dgm:prSet/>
      <dgm:spPr/>
      <dgm:t>
        <a:bodyPr/>
        <a:lstStyle/>
        <a:p>
          <a:endParaRPr lang="en-US"/>
        </a:p>
      </dgm:t>
    </dgm:pt>
    <dgm:pt modelId="{53BD1743-1CE0-BB4F-8D21-ED25E74BE85E}" type="sibTrans" cxnId="{25B89979-A673-394A-B785-03DCF6A785A9}">
      <dgm:prSet/>
      <dgm:spPr/>
      <dgm:t>
        <a:bodyPr/>
        <a:lstStyle/>
        <a:p>
          <a:endParaRPr lang="en-US"/>
        </a:p>
      </dgm:t>
    </dgm:pt>
    <dgm:pt modelId="{5D8D0763-0765-8A46-95B4-10727EE5630D}">
      <dgm:prSet phldrT="[Text]" custT="1"/>
      <dgm:spPr/>
      <dgm:t>
        <a:bodyPr/>
        <a:lstStyle/>
        <a:p>
          <a:r>
            <a:rPr lang="en-US" sz="1600" b="1" dirty="0"/>
            <a:t>Human Resources – gender, skills, attitudes</a:t>
          </a:r>
          <a:endParaRPr lang="en-US" sz="1600" dirty="0"/>
        </a:p>
      </dgm:t>
    </dgm:pt>
    <dgm:pt modelId="{085BEFD0-892B-424F-8130-B44D01707E58}" type="parTrans" cxnId="{4ED4163F-1502-6341-BDBB-6CB65A23681A}">
      <dgm:prSet/>
      <dgm:spPr/>
      <dgm:t>
        <a:bodyPr/>
        <a:lstStyle/>
        <a:p>
          <a:endParaRPr lang="en-US"/>
        </a:p>
      </dgm:t>
    </dgm:pt>
    <dgm:pt modelId="{B8A6ACC5-0FB1-F14A-9055-12BD50DED42E}" type="sibTrans" cxnId="{4ED4163F-1502-6341-BDBB-6CB65A23681A}">
      <dgm:prSet/>
      <dgm:spPr/>
      <dgm:t>
        <a:bodyPr/>
        <a:lstStyle/>
        <a:p>
          <a:endParaRPr lang="en-US"/>
        </a:p>
      </dgm:t>
    </dgm:pt>
    <dgm:pt modelId="{EF6A5DE1-FBE0-3346-97C4-017EDC599C3E}">
      <dgm:prSet custT="1"/>
      <dgm:spPr/>
      <dgm:t>
        <a:bodyPr/>
        <a:lstStyle/>
        <a:p>
          <a:r>
            <a:rPr lang="en-US" sz="1600" b="1" dirty="0">
              <a:latin typeface="Calibri"/>
              <a:ea typeface="+mn-ea"/>
            </a:rPr>
            <a:t>The delivery of material support</a:t>
          </a:r>
        </a:p>
      </dgm:t>
    </dgm:pt>
    <dgm:pt modelId="{F2F356BD-2461-1348-970A-16FC5A288C7B}" type="parTrans" cxnId="{C5DF610C-C15D-904B-905C-70FBD37704D1}">
      <dgm:prSet/>
      <dgm:spPr/>
      <dgm:t>
        <a:bodyPr/>
        <a:lstStyle/>
        <a:p>
          <a:endParaRPr lang="en-US"/>
        </a:p>
      </dgm:t>
    </dgm:pt>
    <dgm:pt modelId="{B0EFAA67-0759-6E4D-8497-91910F262EC5}" type="sibTrans" cxnId="{C5DF610C-C15D-904B-905C-70FBD37704D1}">
      <dgm:prSet/>
      <dgm:spPr/>
      <dgm:t>
        <a:bodyPr/>
        <a:lstStyle/>
        <a:p>
          <a:endParaRPr lang="en-US"/>
        </a:p>
      </dgm:t>
    </dgm:pt>
    <dgm:pt modelId="{6276F77F-17D6-BA46-A23E-CBD09D44A1FD}">
      <dgm:prSet custT="1"/>
      <dgm:spPr>
        <a:solidFill>
          <a:schemeClr val="accent6">
            <a:lumMod val="75000"/>
          </a:schemeClr>
        </a:solidFill>
      </dgm:spPr>
      <dgm:t>
        <a:bodyPr/>
        <a:lstStyle/>
        <a:p>
          <a:r>
            <a:rPr lang="en-US" sz="1600" b="1" dirty="0"/>
            <a:t>Design/ layout of facilities – security, privacy and dignity</a:t>
          </a:r>
        </a:p>
      </dgm:t>
    </dgm:pt>
    <dgm:pt modelId="{38999ED5-8913-1E40-9B4F-7126B95D8214}" type="parTrans" cxnId="{F3D38DDB-87CA-C141-867E-DDABB4182C61}">
      <dgm:prSet/>
      <dgm:spPr/>
      <dgm:t>
        <a:bodyPr/>
        <a:lstStyle/>
        <a:p>
          <a:endParaRPr lang="en-US"/>
        </a:p>
      </dgm:t>
    </dgm:pt>
    <dgm:pt modelId="{9CBA1728-BC35-2C48-8335-D12F05853139}" type="sibTrans" cxnId="{F3D38DDB-87CA-C141-867E-DDABB4182C61}">
      <dgm:prSet/>
      <dgm:spPr/>
      <dgm:t>
        <a:bodyPr/>
        <a:lstStyle/>
        <a:p>
          <a:endParaRPr lang="en-US"/>
        </a:p>
      </dgm:t>
    </dgm:pt>
    <dgm:pt modelId="{E5AE3142-168C-CA42-A676-CC5A7A9D7BBE}" type="pres">
      <dgm:prSet presAssocID="{8A649299-176F-7B43-A3EE-27A3AD53FF2F}" presName="Name0" presStyleCnt="0">
        <dgm:presLayoutVars>
          <dgm:chMax val="1"/>
          <dgm:dir/>
          <dgm:animLvl val="ctr"/>
          <dgm:resizeHandles val="exact"/>
        </dgm:presLayoutVars>
      </dgm:prSet>
      <dgm:spPr/>
    </dgm:pt>
    <dgm:pt modelId="{83CE7AFD-BE07-0E4A-A0CF-7D7F74147716}" type="pres">
      <dgm:prSet presAssocID="{A8928370-17BB-EB47-8D37-C6ED845C5ED2}" presName="centerShape" presStyleLbl="node0" presStyleIdx="0" presStyleCnt="1" custScaleX="107726" custLinFactNeighborX="1966" custLinFactNeighborY="-8637"/>
      <dgm:spPr/>
    </dgm:pt>
    <dgm:pt modelId="{34791A7F-B260-364C-8944-16CE2E71E52A}" type="pres">
      <dgm:prSet presAssocID="{F39D3B75-0BC2-E14D-82A0-93C002EF8585}" presName="node" presStyleLbl="node1" presStyleIdx="0" presStyleCnt="5" custScaleX="141203">
        <dgm:presLayoutVars>
          <dgm:bulletEnabled val="1"/>
        </dgm:presLayoutVars>
      </dgm:prSet>
      <dgm:spPr/>
    </dgm:pt>
    <dgm:pt modelId="{D43E0EA0-DC45-A240-83F5-64E376AC0DC3}" type="pres">
      <dgm:prSet presAssocID="{F39D3B75-0BC2-E14D-82A0-93C002EF8585}" presName="dummy" presStyleCnt="0"/>
      <dgm:spPr/>
    </dgm:pt>
    <dgm:pt modelId="{21D3E827-C138-7E40-ACCB-72DFE1C0A3DD}" type="pres">
      <dgm:prSet presAssocID="{0996DF72-F806-B545-9718-C15B7EFB6FE5}" presName="sibTrans" presStyleLbl="sibTrans2D1" presStyleIdx="0" presStyleCnt="5"/>
      <dgm:spPr/>
    </dgm:pt>
    <dgm:pt modelId="{31A7A346-F8F9-C645-A463-52912E838672}" type="pres">
      <dgm:prSet presAssocID="{3072D761-CBE1-E84D-878A-1F195ACB978F}" presName="node" presStyleLbl="node1" presStyleIdx="1" presStyleCnt="5" custScaleX="164840" custRadScaleRad="127400" custRadScaleInc="21147">
        <dgm:presLayoutVars>
          <dgm:bulletEnabled val="1"/>
        </dgm:presLayoutVars>
      </dgm:prSet>
      <dgm:spPr/>
    </dgm:pt>
    <dgm:pt modelId="{DB686A77-8174-5F41-8D9C-F8C0525541A7}" type="pres">
      <dgm:prSet presAssocID="{3072D761-CBE1-E84D-878A-1F195ACB978F}" presName="dummy" presStyleCnt="0"/>
      <dgm:spPr/>
    </dgm:pt>
    <dgm:pt modelId="{3F0945D1-273D-E249-A757-144D5655A04F}" type="pres">
      <dgm:prSet presAssocID="{53BD1743-1CE0-BB4F-8D21-ED25E74BE85E}" presName="sibTrans" presStyleLbl="sibTrans2D1" presStyleIdx="1" presStyleCnt="5"/>
      <dgm:spPr/>
    </dgm:pt>
    <dgm:pt modelId="{C2555C88-8E72-B845-B98F-591A85F7AA05}" type="pres">
      <dgm:prSet presAssocID="{5D8D0763-0765-8A46-95B4-10727EE5630D}" presName="node" presStyleLbl="node1" presStyleIdx="2" presStyleCnt="5" custScaleX="175928" custRadScaleRad="113352" custRadScaleInc="-77493">
        <dgm:presLayoutVars>
          <dgm:bulletEnabled val="1"/>
        </dgm:presLayoutVars>
      </dgm:prSet>
      <dgm:spPr/>
    </dgm:pt>
    <dgm:pt modelId="{07B0607A-887A-C542-AB8D-52EAC86D2924}" type="pres">
      <dgm:prSet presAssocID="{5D8D0763-0765-8A46-95B4-10727EE5630D}" presName="dummy" presStyleCnt="0"/>
      <dgm:spPr/>
    </dgm:pt>
    <dgm:pt modelId="{EFF89838-85BE-5F41-A7FD-CDB8F8678AFF}" type="pres">
      <dgm:prSet presAssocID="{B8A6ACC5-0FB1-F14A-9055-12BD50DED42E}" presName="sibTrans" presStyleLbl="sibTrans2D1" presStyleIdx="2" presStyleCnt="5" custScaleY="84660"/>
      <dgm:spPr/>
    </dgm:pt>
    <dgm:pt modelId="{DF2677A8-3AAD-1643-AE00-DBF06BDA3214}" type="pres">
      <dgm:prSet presAssocID="{6276F77F-17D6-BA46-A23E-CBD09D44A1FD}" presName="node" presStyleLbl="node1" presStyleIdx="3" presStyleCnt="5" custScaleX="211755" custRadScaleRad="113217" custRadScaleInc="75208">
        <dgm:presLayoutVars>
          <dgm:bulletEnabled val="1"/>
        </dgm:presLayoutVars>
      </dgm:prSet>
      <dgm:spPr/>
    </dgm:pt>
    <dgm:pt modelId="{BA5BE718-D4D6-7548-B467-1AF3933DD33E}" type="pres">
      <dgm:prSet presAssocID="{6276F77F-17D6-BA46-A23E-CBD09D44A1FD}" presName="dummy" presStyleCnt="0"/>
      <dgm:spPr/>
    </dgm:pt>
    <dgm:pt modelId="{13EA93E8-395B-9149-AEC2-905B45F3142D}" type="pres">
      <dgm:prSet presAssocID="{9CBA1728-BC35-2C48-8335-D12F05853139}" presName="sibTrans" presStyleLbl="sibTrans2D1" presStyleIdx="3" presStyleCnt="5"/>
      <dgm:spPr/>
    </dgm:pt>
    <dgm:pt modelId="{F0FCF2FA-4F0D-A345-B46B-00EA1E6D251F}" type="pres">
      <dgm:prSet presAssocID="{EF6A5DE1-FBE0-3346-97C4-017EDC599C3E}" presName="node" presStyleLbl="node1" presStyleIdx="4" presStyleCnt="5" custScaleX="163647" custRadScaleRad="118820" custRadScaleInc="-17183">
        <dgm:presLayoutVars>
          <dgm:bulletEnabled val="1"/>
        </dgm:presLayoutVars>
      </dgm:prSet>
      <dgm:spPr/>
    </dgm:pt>
    <dgm:pt modelId="{099E95E6-3FA7-5740-973B-F9D946DC09D4}" type="pres">
      <dgm:prSet presAssocID="{EF6A5DE1-FBE0-3346-97C4-017EDC599C3E}" presName="dummy" presStyleCnt="0"/>
      <dgm:spPr/>
    </dgm:pt>
    <dgm:pt modelId="{0BA209C1-A8EA-7848-8F04-6AFD5D9DA94A}" type="pres">
      <dgm:prSet presAssocID="{B0EFAA67-0759-6E4D-8497-91910F262EC5}" presName="sibTrans" presStyleLbl="sibTrans2D1" presStyleIdx="4" presStyleCnt="5"/>
      <dgm:spPr/>
    </dgm:pt>
  </dgm:ptLst>
  <dgm:cxnLst>
    <dgm:cxn modelId="{C5DF610C-C15D-904B-905C-70FBD37704D1}" srcId="{A8928370-17BB-EB47-8D37-C6ED845C5ED2}" destId="{EF6A5DE1-FBE0-3346-97C4-017EDC599C3E}" srcOrd="4" destOrd="0" parTransId="{F2F356BD-2461-1348-970A-16FC5A288C7B}" sibTransId="{B0EFAA67-0759-6E4D-8497-91910F262EC5}"/>
    <dgm:cxn modelId="{A18D4113-697D-454D-902A-E3652CF067C8}" type="presOf" srcId="{6276F77F-17D6-BA46-A23E-CBD09D44A1FD}" destId="{DF2677A8-3AAD-1643-AE00-DBF06BDA3214}" srcOrd="0" destOrd="0" presId="urn:microsoft.com/office/officeart/2005/8/layout/radial6"/>
    <dgm:cxn modelId="{DA8C7A19-928A-A349-8156-C0614FA6B54E}" type="presOf" srcId="{EF6A5DE1-FBE0-3346-97C4-017EDC599C3E}" destId="{F0FCF2FA-4F0D-A345-B46B-00EA1E6D251F}" srcOrd="0" destOrd="0" presId="urn:microsoft.com/office/officeart/2005/8/layout/radial6"/>
    <dgm:cxn modelId="{850B3428-5A17-EC4B-9DD9-A5F7C255442A}" type="presOf" srcId="{9CBA1728-BC35-2C48-8335-D12F05853139}" destId="{13EA93E8-395B-9149-AEC2-905B45F3142D}" srcOrd="0" destOrd="0" presId="urn:microsoft.com/office/officeart/2005/8/layout/radial6"/>
    <dgm:cxn modelId="{08788F2A-5352-5646-8A13-74E5C06C862A}" type="presOf" srcId="{3072D761-CBE1-E84D-878A-1F195ACB978F}" destId="{31A7A346-F8F9-C645-A463-52912E838672}" srcOrd="0" destOrd="0" presId="urn:microsoft.com/office/officeart/2005/8/layout/radial6"/>
    <dgm:cxn modelId="{4ED4163F-1502-6341-BDBB-6CB65A23681A}" srcId="{A8928370-17BB-EB47-8D37-C6ED845C5ED2}" destId="{5D8D0763-0765-8A46-95B4-10727EE5630D}" srcOrd="2" destOrd="0" parTransId="{085BEFD0-892B-424F-8130-B44D01707E58}" sibTransId="{B8A6ACC5-0FB1-F14A-9055-12BD50DED42E}"/>
    <dgm:cxn modelId="{BB3F2963-1A46-4949-8EF5-F214F27EFF74}" srcId="{8A649299-176F-7B43-A3EE-27A3AD53FF2F}" destId="{A8928370-17BB-EB47-8D37-C6ED845C5ED2}" srcOrd="0" destOrd="0" parTransId="{2E2755B4-5E25-E548-96BD-5AA097628AA1}" sibTransId="{305F0A88-CC45-8B42-9A7B-A0EE14586E57}"/>
    <dgm:cxn modelId="{25B89979-A673-394A-B785-03DCF6A785A9}" srcId="{A8928370-17BB-EB47-8D37-C6ED845C5ED2}" destId="{3072D761-CBE1-E84D-878A-1F195ACB978F}" srcOrd="1" destOrd="0" parTransId="{2ECF14A0-30B0-A840-A870-19E7BAC88D5E}" sibTransId="{53BD1743-1CE0-BB4F-8D21-ED25E74BE85E}"/>
    <dgm:cxn modelId="{EACF3C90-845A-F944-BD59-13D61D13C0ED}" type="presOf" srcId="{8A649299-176F-7B43-A3EE-27A3AD53FF2F}" destId="{E5AE3142-168C-CA42-A676-CC5A7A9D7BBE}" srcOrd="0" destOrd="0" presId="urn:microsoft.com/office/officeart/2005/8/layout/radial6"/>
    <dgm:cxn modelId="{DF26D89F-DFB5-7A4A-ACE2-5F9CF38081BD}" type="presOf" srcId="{5D8D0763-0765-8A46-95B4-10727EE5630D}" destId="{C2555C88-8E72-B845-B98F-591A85F7AA05}" srcOrd="0" destOrd="0" presId="urn:microsoft.com/office/officeart/2005/8/layout/radial6"/>
    <dgm:cxn modelId="{68BB88A1-474C-F24C-AEF7-BD2A5D2BE6B0}" type="presOf" srcId="{F39D3B75-0BC2-E14D-82A0-93C002EF8585}" destId="{34791A7F-B260-364C-8944-16CE2E71E52A}" srcOrd="0" destOrd="0" presId="urn:microsoft.com/office/officeart/2005/8/layout/radial6"/>
    <dgm:cxn modelId="{813245BA-13FD-2A41-A52B-8D441CD004CA}" type="presOf" srcId="{B8A6ACC5-0FB1-F14A-9055-12BD50DED42E}" destId="{EFF89838-85BE-5F41-A7FD-CDB8F8678AFF}" srcOrd="0" destOrd="0" presId="urn:microsoft.com/office/officeart/2005/8/layout/radial6"/>
    <dgm:cxn modelId="{5DA1DED5-DB56-DB4D-827A-38919D7D2866}" srcId="{A8928370-17BB-EB47-8D37-C6ED845C5ED2}" destId="{F39D3B75-0BC2-E14D-82A0-93C002EF8585}" srcOrd="0" destOrd="0" parTransId="{EE843865-F8CD-4E4C-846E-5C4603DA75EF}" sibTransId="{0996DF72-F806-B545-9718-C15B7EFB6FE5}"/>
    <dgm:cxn modelId="{F3D38DDB-87CA-C141-867E-DDABB4182C61}" srcId="{A8928370-17BB-EB47-8D37-C6ED845C5ED2}" destId="{6276F77F-17D6-BA46-A23E-CBD09D44A1FD}" srcOrd="3" destOrd="0" parTransId="{38999ED5-8913-1E40-9B4F-7126B95D8214}" sibTransId="{9CBA1728-BC35-2C48-8335-D12F05853139}"/>
    <dgm:cxn modelId="{5BDE52E4-7C3C-9940-AF8F-D2FCECC39B0A}" type="presOf" srcId="{53BD1743-1CE0-BB4F-8D21-ED25E74BE85E}" destId="{3F0945D1-273D-E249-A757-144D5655A04F}" srcOrd="0" destOrd="0" presId="urn:microsoft.com/office/officeart/2005/8/layout/radial6"/>
    <dgm:cxn modelId="{C41EF4E8-D2E6-0846-8F3E-46E60CFD253E}" type="presOf" srcId="{A8928370-17BB-EB47-8D37-C6ED845C5ED2}" destId="{83CE7AFD-BE07-0E4A-A0CF-7D7F74147716}" srcOrd="0" destOrd="0" presId="urn:microsoft.com/office/officeart/2005/8/layout/radial6"/>
    <dgm:cxn modelId="{C68554FE-DB17-114B-B8AB-1D57C7BE62F6}" type="presOf" srcId="{B0EFAA67-0759-6E4D-8497-91910F262EC5}" destId="{0BA209C1-A8EA-7848-8F04-6AFD5D9DA94A}" srcOrd="0" destOrd="0" presId="urn:microsoft.com/office/officeart/2005/8/layout/radial6"/>
    <dgm:cxn modelId="{07F7F8FE-58B3-5848-B6DF-D9004C8F6DD6}" type="presOf" srcId="{0996DF72-F806-B545-9718-C15B7EFB6FE5}" destId="{21D3E827-C138-7E40-ACCB-72DFE1C0A3DD}" srcOrd="0" destOrd="0" presId="urn:microsoft.com/office/officeart/2005/8/layout/radial6"/>
    <dgm:cxn modelId="{AC9C4D72-47E1-4240-A95C-F9709173B1C8}" type="presParOf" srcId="{E5AE3142-168C-CA42-A676-CC5A7A9D7BBE}" destId="{83CE7AFD-BE07-0E4A-A0CF-7D7F74147716}" srcOrd="0" destOrd="0" presId="urn:microsoft.com/office/officeart/2005/8/layout/radial6"/>
    <dgm:cxn modelId="{ECF3C91D-E6F3-E741-9A8E-AE256BA65E2D}" type="presParOf" srcId="{E5AE3142-168C-CA42-A676-CC5A7A9D7BBE}" destId="{34791A7F-B260-364C-8944-16CE2E71E52A}" srcOrd="1" destOrd="0" presId="urn:microsoft.com/office/officeart/2005/8/layout/radial6"/>
    <dgm:cxn modelId="{2ED12E26-EC90-8D4F-BEAF-F77BC3FF0E9D}" type="presParOf" srcId="{E5AE3142-168C-CA42-A676-CC5A7A9D7BBE}" destId="{D43E0EA0-DC45-A240-83F5-64E376AC0DC3}" srcOrd="2" destOrd="0" presId="urn:microsoft.com/office/officeart/2005/8/layout/radial6"/>
    <dgm:cxn modelId="{031964FC-0DB7-BC45-9588-4BEED214CD4F}" type="presParOf" srcId="{E5AE3142-168C-CA42-A676-CC5A7A9D7BBE}" destId="{21D3E827-C138-7E40-ACCB-72DFE1C0A3DD}" srcOrd="3" destOrd="0" presId="urn:microsoft.com/office/officeart/2005/8/layout/radial6"/>
    <dgm:cxn modelId="{76D60553-7C0D-C649-895E-CCCE1C681124}" type="presParOf" srcId="{E5AE3142-168C-CA42-A676-CC5A7A9D7BBE}" destId="{31A7A346-F8F9-C645-A463-52912E838672}" srcOrd="4" destOrd="0" presId="urn:microsoft.com/office/officeart/2005/8/layout/radial6"/>
    <dgm:cxn modelId="{BB0A5647-91B7-E542-9F0F-284028CCD96E}" type="presParOf" srcId="{E5AE3142-168C-CA42-A676-CC5A7A9D7BBE}" destId="{DB686A77-8174-5F41-8D9C-F8C0525541A7}" srcOrd="5" destOrd="0" presId="urn:microsoft.com/office/officeart/2005/8/layout/radial6"/>
    <dgm:cxn modelId="{C53A72C3-9206-F747-BA49-714B3729F82C}" type="presParOf" srcId="{E5AE3142-168C-CA42-A676-CC5A7A9D7BBE}" destId="{3F0945D1-273D-E249-A757-144D5655A04F}" srcOrd="6" destOrd="0" presId="urn:microsoft.com/office/officeart/2005/8/layout/radial6"/>
    <dgm:cxn modelId="{BC47036A-B440-B74B-B277-D730E0E530DD}" type="presParOf" srcId="{E5AE3142-168C-CA42-A676-CC5A7A9D7BBE}" destId="{C2555C88-8E72-B845-B98F-591A85F7AA05}" srcOrd="7" destOrd="0" presId="urn:microsoft.com/office/officeart/2005/8/layout/radial6"/>
    <dgm:cxn modelId="{AC497836-77B0-114F-B839-D7917957C10A}" type="presParOf" srcId="{E5AE3142-168C-CA42-A676-CC5A7A9D7BBE}" destId="{07B0607A-887A-C542-AB8D-52EAC86D2924}" srcOrd="8" destOrd="0" presId="urn:microsoft.com/office/officeart/2005/8/layout/radial6"/>
    <dgm:cxn modelId="{78ACC3D1-9455-4F4F-92ED-F1FE07DD5476}" type="presParOf" srcId="{E5AE3142-168C-CA42-A676-CC5A7A9D7BBE}" destId="{EFF89838-85BE-5F41-A7FD-CDB8F8678AFF}" srcOrd="9" destOrd="0" presId="urn:microsoft.com/office/officeart/2005/8/layout/radial6"/>
    <dgm:cxn modelId="{27B1CEEA-3103-174A-8E4D-FE2A0186784C}" type="presParOf" srcId="{E5AE3142-168C-CA42-A676-CC5A7A9D7BBE}" destId="{DF2677A8-3AAD-1643-AE00-DBF06BDA3214}" srcOrd="10" destOrd="0" presId="urn:microsoft.com/office/officeart/2005/8/layout/radial6"/>
    <dgm:cxn modelId="{330AEC82-BFF1-B14D-A214-93CC32A505BD}" type="presParOf" srcId="{E5AE3142-168C-CA42-A676-CC5A7A9D7BBE}" destId="{BA5BE718-D4D6-7548-B467-1AF3933DD33E}" srcOrd="11" destOrd="0" presId="urn:microsoft.com/office/officeart/2005/8/layout/radial6"/>
    <dgm:cxn modelId="{181B0174-C011-FD41-92FF-A1A8A9F2D9F7}" type="presParOf" srcId="{E5AE3142-168C-CA42-A676-CC5A7A9D7BBE}" destId="{13EA93E8-395B-9149-AEC2-905B45F3142D}" srcOrd="12" destOrd="0" presId="urn:microsoft.com/office/officeart/2005/8/layout/radial6"/>
    <dgm:cxn modelId="{B6A3408C-A94F-F846-97A8-9C406F878801}" type="presParOf" srcId="{E5AE3142-168C-CA42-A676-CC5A7A9D7BBE}" destId="{F0FCF2FA-4F0D-A345-B46B-00EA1E6D251F}" srcOrd="13" destOrd="0" presId="urn:microsoft.com/office/officeart/2005/8/layout/radial6"/>
    <dgm:cxn modelId="{82E2BC0F-0E8C-2941-9861-7E050B05F675}" type="presParOf" srcId="{E5AE3142-168C-CA42-A676-CC5A7A9D7BBE}" destId="{099E95E6-3FA7-5740-973B-F9D946DC09D4}" srcOrd="14" destOrd="0" presId="urn:microsoft.com/office/officeart/2005/8/layout/radial6"/>
    <dgm:cxn modelId="{92AF30D6-B5B8-714E-9C6D-2B3BB3A6C4BF}" type="presParOf" srcId="{E5AE3142-168C-CA42-A676-CC5A7A9D7BBE}" destId="{0BA209C1-A8EA-7848-8F04-6AFD5D9DA94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4AD323-2D2B-154B-A324-9C67C848EE95}"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620BD9A6-FA31-BD44-A168-BFDFD92556A6}">
      <dgm:prSet phldrT="[Text]"/>
      <dgm:spPr>
        <a:solidFill>
          <a:srgbClr val="A046B8"/>
        </a:solidFill>
      </dgm:spPr>
      <dgm:t>
        <a:bodyPr/>
        <a:lstStyle/>
        <a:p>
          <a:r>
            <a:rPr lang="en-US" dirty="0"/>
            <a:t>Assessment Analysis and Planning</a:t>
          </a:r>
        </a:p>
      </dgm:t>
    </dgm:pt>
    <dgm:pt modelId="{81E40114-C02A-B847-A217-3C746043E12D}" type="parTrans" cxnId="{BB4A4C14-FBD8-914F-A8BB-FB162F033DF0}">
      <dgm:prSet/>
      <dgm:spPr/>
      <dgm:t>
        <a:bodyPr/>
        <a:lstStyle/>
        <a:p>
          <a:endParaRPr lang="en-US"/>
        </a:p>
      </dgm:t>
    </dgm:pt>
    <dgm:pt modelId="{D08A376F-9CB9-4343-8521-D85A1ECDD83B}" type="sibTrans" cxnId="{BB4A4C14-FBD8-914F-A8BB-FB162F033DF0}">
      <dgm:prSet/>
      <dgm:spPr>
        <a:ln>
          <a:solidFill>
            <a:srgbClr val="000000"/>
          </a:solidFill>
        </a:ln>
      </dgm:spPr>
      <dgm:t>
        <a:bodyPr/>
        <a:lstStyle/>
        <a:p>
          <a:endParaRPr lang="en-US"/>
        </a:p>
      </dgm:t>
    </dgm:pt>
    <dgm:pt modelId="{94C42ED7-2422-2543-873B-2C46923220AE}">
      <dgm:prSet phldrT="[Text]"/>
      <dgm:spPr>
        <a:solidFill>
          <a:srgbClr val="A046B8"/>
        </a:solidFill>
      </dgm:spPr>
      <dgm:t>
        <a:bodyPr/>
        <a:lstStyle/>
        <a:p>
          <a:r>
            <a:rPr lang="en-US" dirty="0"/>
            <a:t>Resource Mobilization</a:t>
          </a:r>
        </a:p>
      </dgm:t>
    </dgm:pt>
    <dgm:pt modelId="{8147DBCE-5B79-3240-A2AF-903BF96F11CD}" type="parTrans" cxnId="{F86503E0-B1CD-014E-8362-539F3B2EE091}">
      <dgm:prSet/>
      <dgm:spPr/>
      <dgm:t>
        <a:bodyPr/>
        <a:lstStyle/>
        <a:p>
          <a:endParaRPr lang="en-US"/>
        </a:p>
      </dgm:t>
    </dgm:pt>
    <dgm:pt modelId="{9E4C5638-D9D9-F145-8516-99B89128BC30}" type="sibTrans" cxnId="{F86503E0-B1CD-014E-8362-539F3B2EE091}">
      <dgm:prSet/>
      <dgm:spPr>
        <a:ln>
          <a:solidFill>
            <a:srgbClr val="000000"/>
          </a:solidFill>
        </a:ln>
      </dgm:spPr>
      <dgm:t>
        <a:bodyPr/>
        <a:lstStyle/>
        <a:p>
          <a:endParaRPr lang="en-US"/>
        </a:p>
      </dgm:t>
    </dgm:pt>
    <dgm:pt modelId="{D2AC8644-C111-AB43-8946-8FA64DCF07AD}">
      <dgm:prSet phldrT="[Text]"/>
      <dgm:spPr>
        <a:solidFill>
          <a:srgbClr val="A046B8"/>
        </a:solidFill>
      </dgm:spPr>
      <dgm:t>
        <a:bodyPr/>
        <a:lstStyle/>
        <a:p>
          <a:r>
            <a:rPr lang="en-US" dirty="0"/>
            <a:t>Implementation</a:t>
          </a:r>
        </a:p>
      </dgm:t>
    </dgm:pt>
    <dgm:pt modelId="{0993DBF1-1CF3-7242-8B01-C352BB8359BE}" type="parTrans" cxnId="{E0B19177-8BFF-B04A-9A8B-D2CEC04D57E1}">
      <dgm:prSet/>
      <dgm:spPr/>
      <dgm:t>
        <a:bodyPr/>
        <a:lstStyle/>
        <a:p>
          <a:endParaRPr lang="en-US"/>
        </a:p>
      </dgm:t>
    </dgm:pt>
    <dgm:pt modelId="{A0BD7253-4AC5-E24D-BCB6-A49D095D7E5A}" type="sibTrans" cxnId="{E0B19177-8BFF-B04A-9A8B-D2CEC04D57E1}">
      <dgm:prSet/>
      <dgm:spPr>
        <a:ln>
          <a:solidFill>
            <a:srgbClr val="000000"/>
          </a:solidFill>
        </a:ln>
      </dgm:spPr>
      <dgm:t>
        <a:bodyPr/>
        <a:lstStyle/>
        <a:p>
          <a:endParaRPr lang="en-US"/>
        </a:p>
      </dgm:t>
    </dgm:pt>
    <dgm:pt modelId="{C00A59D3-7679-AC48-9163-EA81BAEB934F}">
      <dgm:prSet phldrT="[Text]"/>
      <dgm:spPr>
        <a:solidFill>
          <a:srgbClr val="A046B8"/>
        </a:solidFill>
      </dgm:spPr>
      <dgm:t>
        <a:bodyPr/>
        <a:lstStyle/>
        <a:p>
          <a:r>
            <a:rPr lang="en-US" dirty="0"/>
            <a:t>Coordination</a:t>
          </a:r>
        </a:p>
      </dgm:t>
    </dgm:pt>
    <dgm:pt modelId="{2D707FE5-8F3E-484C-B5AC-0B12B9F6771D}" type="parTrans" cxnId="{8844BBD0-2884-794F-9961-86A5594C20F3}">
      <dgm:prSet/>
      <dgm:spPr/>
      <dgm:t>
        <a:bodyPr/>
        <a:lstStyle/>
        <a:p>
          <a:endParaRPr lang="en-US"/>
        </a:p>
      </dgm:t>
    </dgm:pt>
    <dgm:pt modelId="{F89CF4A1-6652-0341-B3B2-B187F5D72AAF}" type="sibTrans" cxnId="{8844BBD0-2884-794F-9961-86A5594C20F3}">
      <dgm:prSet/>
      <dgm:spPr>
        <a:ln>
          <a:solidFill>
            <a:srgbClr val="000000"/>
          </a:solidFill>
        </a:ln>
      </dgm:spPr>
      <dgm:t>
        <a:bodyPr/>
        <a:lstStyle/>
        <a:p>
          <a:endParaRPr lang="en-US"/>
        </a:p>
      </dgm:t>
    </dgm:pt>
    <dgm:pt modelId="{C17D3B2C-A7EB-EC46-AB7D-2CF2F35BDD73}">
      <dgm:prSet phldrT="[Text]"/>
      <dgm:spPr>
        <a:solidFill>
          <a:srgbClr val="A046B8"/>
        </a:solidFill>
      </dgm:spPr>
      <dgm:t>
        <a:bodyPr/>
        <a:lstStyle/>
        <a:p>
          <a:r>
            <a:rPr lang="en-US" dirty="0"/>
            <a:t>Monitoring and Evaluation</a:t>
          </a:r>
        </a:p>
      </dgm:t>
    </dgm:pt>
    <dgm:pt modelId="{22B38815-18C2-9646-B8D6-A92A32F00B88}" type="parTrans" cxnId="{90CEE24E-F50A-BE46-88AD-B5DE82F958B8}">
      <dgm:prSet/>
      <dgm:spPr/>
      <dgm:t>
        <a:bodyPr/>
        <a:lstStyle/>
        <a:p>
          <a:endParaRPr lang="en-US"/>
        </a:p>
      </dgm:t>
    </dgm:pt>
    <dgm:pt modelId="{59BF29B9-2233-9D40-B692-F879165DCDF3}" type="sibTrans" cxnId="{90CEE24E-F50A-BE46-88AD-B5DE82F958B8}">
      <dgm:prSet/>
      <dgm:spPr>
        <a:ln>
          <a:solidFill>
            <a:srgbClr val="000000"/>
          </a:solidFill>
        </a:ln>
      </dgm:spPr>
      <dgm:t>
        <a:bodyPr/>
        <a:lstStyle/>
        <a:p>
          <a:endParaRPr lang="en-US"/>
        </a:p>
      </dgm:t>
    </dgm:pt>
    <dgm:pt modelId="{9F24ADE1-744E-FB44-82EF-33439DACF235}" type="pres">
      <dgm:prSet presAssocID="{8E4AD323-2D2B-154B-A324-9C67C848EE95}" presName="cycle" presStyleCnt="0">
        <dgm:presLayoutVars>
          <dgm:dir/>
          <dgm:resizeHandles val="exact"/>
        </dgm:presLayoutVars>
      </dgm:prSet>
      <dgm:spPr/>
    </dgm:pt>
    <dgm:pt modelId="{ABA98962-A086-2B4F-83AC-48508CB82F6F}" type="pres">
      <dgm:prSet presAssocID="{620BD9A6-FA31-BD44-A168-BFDFD92556A6}" presName="node" presStyleLbl="node1" presStyleIdx="0" presStyleCnt="5">
        <dgm:presLayoutVars>
          <dgm:bulletEnabled val="1"/>
        </dgm:presLayoutVars>
      </dgm:prSet>
      <dgm:spPr/>
    </dgm:pt>
    <dgm:pt modelId="{8869C870-52C7-5040-9295-7C2D5D4CEA31}" type="pres">
      <dgm:prSet presAssocID="{620BD9A6-FA31-BD44-A168-BFDFD92556A6}" presName="spNode" presStyleCnt="0"/>
      <dgm:spPr/>
    </dgm:pt>
    <dgm:pt modelId="{D3542003-217A-1747-91D0-8C358071D85C}" type="pres">
      <dgm:prSet presAssocID="{D08A376F-9CB9-4343-8521-D85A1ECDD83B}" presName="sibTrans" presStyleLbl="sibTrans1D1" presStyleIdx="0" presStyleCnt="5"/>
      <dgm:spPr/>
    </dgm:pt>
    <dgm:pt modelId="{C0F14592-4707-4849-8B9C-9CDA499C94EF}" type="pres">
      <dgm:prSet presAssocID="{94C42ED7-2422-2543-873B-2C46923220AE}" presName="node" presStyleLbl="node1" presStyleIdx="1" presStyleCnt="5">
        <dgm:presLayoutVars>
          <dgm:bulletEnabled val="1"/>
        </dgm:presLayoutVars>
      </dgm:prSet>
      <dgm:spPr/>
    </dgm:pt>
    <dgm:pt modelId="{129B636E-60EF-AA47-996A-CF541D9BCC86}" type="pres">
      <dgm:prSet presAssocID="{94C42ED7-2422-2543-873B-2C46923220AE}" presName="spNode" presStyleCnt="0"/>
      <dgm:spPr/>
    </dgm:pt>
    <dgm:pt modelId="{9C95E749-E574-374F-8618-E6E2570F2D58}" type="pres">
      <dgm:prSet presAssocID="{9E4C5638-D9D9-F145-8516-99B89128BC30}" presName="sibTrans" presStyleLbl="sibTrans1D1" presStyleIdx="1" presStyleCnt="5"/>
      <dgm:spPr/>
    </dgm:pt>
    <dgm:pt modelId="{585DD0F2-31AA-8D44-8326-518AF88E4F1B}" type="pres">
      <dgm:prSet presAssocID="{D2AC8644-C111-AB43-8946-8FA64DCF07AD}" presName="node" presStyleLbl="node1" presStyleIdx="2" presStyleCnt="5">
        <dgm:presLayoutVars>
          <dgm:bulletEnabled val="1"/>
        </dgm:presLayoutVars>
      </dgm:prSet>
      <dgm:spPr/>
    </dgm:pt>
    <dgm:pt modelId="{AA5A7888-24FD-544A-9371-9054FAB9F111}" type="pres">
      <dgm:prSet presAssocID="{D2AC8644-C111-AB43-8946-8FA64DCF07AD}" presName="spNode" presStyleCnt="0"/>
      <dgm:spPr/>
    </dgm:pt>
    <dgm:pt modelId="{8EB43B49-FE3A-3048-984E-C76039A9ACDA}" type="pres">
      <dgm:prSet presAssocID="{A0BD7253-4AC5-E24D-BCB6-A49D095D7E5A}" presName="sibTrans" presStyleLbl="sibTrans1D1" presStyleIdx="2" presStyleCnt="5"/>
      <dgm:spPr/>
    </dgm:pt>
    <dgm:pt modelId="{273FA3FB-4964-3C4F-B80A-BF746A6CFCA5}" type="pres">
      <dgm:prSet presAssocID="{C00A59D3-7679-AC48-9163-EA81BAEB934F}" presName="node" presStyleLbl="node1" presStyleIdx="3" presStyleCnt="5">
        <dgm:presLayoutVars>
          <dgm:bulletEnabled val="1"/>
        </dgm:presLayoutVars>
      </dgm:prSet>
      <dgm:spPr/>
    </dgm:pt>
    <dgm:pt modelId="{79FE123F-89C2-ED42-BB7D-07D2E767F3FD}" type="pres">
      <dgm:prSet presAssocID="{C00A59D3-7679-AC48-9163-EA81BAEB934F}" presName="spNode" presStyleCnt="0"/>
      <dgm:spPr/>
    </dgm:pt>
    <dgm:pt modelId="{0D9AA056-70A5-1540-A11B-1714127F0FDB}" type="pres">
      <dgm:prSet presAssocID="{F89CF4A1-6652-0341-B3B2-B187F5D72AAF}" presName="sibTrans" presStyleLbl="sibTrans1D1" presStyleIdx="3" presStyleCnt="5"/>
      <dgm:spPr/>
    </dgm:pt>
    <dgm:pt modelId="{42611789-4441-2646-917D-858927E3BC17}" type="pres">
      <dgm:prSet presAssocID="{C17D3B2C-A7EB-EC46-AB7D-2CF2F35BDD73}" presName="node" presStyleLbl="node1" presStyleIdx="4" presStyleCnt="5">
        <dgm:presLayoutVars>
          <dgm:bulletEnabled val="1"/>
        </dgm:presLayoutVars>
      </dgm:prSet>
      <dgm:spPr/>
    </dgm:pt>
    <dgm:pt modelId="{DC32BDA2-B473-1A4F-AFB5-AA9E478F53FD}" type="pres">
      <dgm:prSet presAssocID="{C17D3B2C-A7EB-EC46-AB7D-2CF2F35BDD73}" presName="spNode" presStyleCnt="0"/>
      <dgm:spPr/>
    </dgm:pt>
    <dgm:pt modelId="{23EA67E9-0A00-E244-B131-26B6E55CA966}" type="pres">
      <dgm:prSet presAssocID="{59BF29B9-2233-9D40-B692-F879165DCDF3}" presName="sibTrans" presStyleLbl="sibTrans1D1" presStyleIdx="4" presStyleCnt="5"/>
      <dgm:spPr/>
    </dgm:pt>
  </dgm:ptLst>
  <dgm:cxnLst>
    <dgm:cxn modelId="{2F515006-A436-7E4F-B129-0D0DC40DA40A}" type="presOf" srcId="{620BD9A6-FA31-BD44-A168-BFDFD92556A6}" destId="{ABA98962-A086-2B4F-83AC-48508CB82F6F}" srcOrd="0" destOrd="0" presId="urn:microsoft.com/office/officeart/2005/8/layout/cycle5"/>
    <dgm:cxn modelId="{FCE26509-A53D-0942-A23A-79631BC262FD}" type="presOf" srcId="{F89CF4A1-6652-0341-B3B2-B187F5D72AAF}" destId="{0D9AA056-70A5-1540-A11B-1714127F0FDB}" srcOrd="0" destOrd="0" presId="urn:microsoft.com/office/officeart/2005/8/layout/cycle5"/>
    <dgm:cxn modelId="{E658810F-643B-7F44-9B44-07422F460D12}" type="presOf" srcId="{C17D3B2C-A7EB-EC46-AB7D-2CF2F35BDD73}" destId="{42611789-4441-2646-917D-858927E3BC17}" srcOrd="0" destOrd="0" presId="urn:microsoft.com/office/officeart/2005/8/layout/cycle5"/>
    <dgm:cxn modelId="{112B2114-FB97-1146-9448-A91083A1E5EC}" type="presOf" srcId="{94C42ED7-2422-2543-873B-2C46923220AE}" destId="{C0F14592-4707-4849-8B9C-9CDA499C94EF}" srcOrd="0" destOrd="0" presId="urn:microsoft.com/office/officeart/2005/8/layout/cycle5"/>
    <dgm:cxn modelId="{BB4A4C14-FBD8-914F-A8BB-FB162F033DF0}" srcId="{8E4AD323-2D2B-154B-A324-9C67C848EE95}" destId="{620BD9A6-FA31-BD44-A168-BFDFD92556A6}" srcOrd="0" destOrd="0" parTransId="{81E40114-C02A-B847-A217-3C746043E12D}" sibTransId="{D08A376F-9CB9-4343-8521-D85A1ECDD83B}"/>
    <dgm:cxn modelId="{D1F8D51A-0656-124C-928F-74886A187FB5}" type="presOf" srcId="{8E4AD323-2D2B-154B-A324-9C67C848EE95}" destId="{9F24ADE1-744E-FB44-82EF-33439DACF235}" srcOrd="0" destOrd="0" presId="urn:microsoft.com/office/officeart/2005/8/layout/cycle5"/>
    <dgm:cxn modelId="{3D4EF124-8A30-4546-AB71-19FBDC00E547}" type="presOf" srcId="{D08A376F-9CB9-4343-8521-D85A1ECDD83B}" destId="{D3542003-217A-1747-91D0-8C358071D85C}" srcOrd="0" destOrd="0" presId="urn:microsoft.com/office/officeart/2005/8/layout/cycle5"/>
    <dgm:cxn modelId="{B7FB533C-062E-D54A-946D-909C0FDE22F3}" type="presOf" srcId="{A0BD7253-4AC5-E24D-BCB6-A49D095D7E5A}" destId="{8EB43B49-FE3A-3048-984E-C76039A9ACDA}" srcOrd="0" destOrd="0" presId="urn:microsoft.com/office/officeart/2005/8/layout/cycle5"/>
    <dgm:cxn modelId="{90CEE24E-F50A-BE46-88AD-B5DE82F958B8}" srcId="{8E4AD323-2D2B-154B-A324-9C67C848EE95}" destId="{C17D3B2C-A7EB-EC46-AB7D-2CF2F35BDD73}" srcOrd="4" destOrd="0" parTransId="{22B38815-18C2-9646-B8D6-A92A32F00B88}" sibTransId="{59BF29B9-2233-9D40-B692-F879165DCDF3}"/>
    <dgm:cxn modelId="{E0B19177-8BFF-B04A-9A8B-D2CEC04D57E1}" srcId="{8E4AD323-2D2B-154B-A324-9C67C848EE95}" destId="{D2AC8644-C111-AB43-8946-8FA64DCF07AD}" srcOrd="2" destOrd="0" parTransId="{0993DBF1-1CF3-7242-8B01-C352BB8359BE}" sibTransId="{A0BD7253-4AC5-E24D-BCB6-A49D095D7E5A}"/>
    <dgm:cxn modelId="{04047959-812D-AD4E-9194-3DE5A2593326}" type="presOf" srcId="{59BF29B9-2233-9D40-B692-F879165DCDF3}" destId="{23EA67E9-0A00-E244-B131-26B6E55CA966}" srcOrd="0" destOrd="0" presId="urn:microsoft.com/office/officeart/2005/8/layout/cycle5"/>
    <dgm:cxn modelId="{2918EA79-8666-2C4F-9E38-117BAAC12FF1}" type="presOf" srcId="{D2AC8644-C111-AB43-8946-8FA64DCF07AD}" destId="{585DD0F2-31AA-8D44-8326-518AF88E4F1B}" srcOrd="0" destOrd="0" presId="urn:microsoft.com/office/officeart/2005/8/layout/cycle5"/>
    <dgm:cxn modelId="{9EC39E99-1F59-E74A-95B5-F4A624E7E83E}" type="presOf" srcId="{9E4C5638-D9D9-F145-8516-99B89128BC30}" destId="{9C95E749-E574-374F-8618-E6E2570F2D58}" srcOrd="0" destOrd="0" presId="urn:microsoft.com/office/officeart/2005/8/layout/cycle5"/>
    <dgm:cxn modelId="{48614FA7-4CF8-B849-AFF9-FD79445C795F}" type="presOf" srcId="{C00A59D3-7679-AC48-9163-EA81BAEB934F}" destId="{273FA3FB-4964-3C4F-B80A-BF746A6CFCA5}" srcOrd="0" destOrd="0" presId="urn:microsoft.com/office/officeart/2005/8/layout/cycle5"/>
    <dgm:cxn modelId="{8844BBD0-2884-794F-9961-86A5594C20F3}" srcId="{8E4AD323-2D2B-154B-A324-9C67C848EE95}" destId="{C00A59D3-7679-AC48-9163-EA81BAEB934F}" srcOrd="3" destOrd="0" parTransId="{2D707FE5-8F3E-484C-B5AC-0B12B9F6771D}" sibTransId="{F89CF4A1-6652-0341-B3B2-B187F5D72AAF}"/>
    <dgm:cxn modelId="{F86503E0-B1CD-014E-8362-539F3B2EE091}" srcId="{8E4AD323-2D2B-154B-A324-9C67C848EE95}" destId="{94C42ED7-2422-2543-873B-2C46923220AE}" srcOrd="1" destOrd="0" parTransId="{8147DBCE-5B79-3240-A2AF-903BF96F11CD}" sibTransId="{9E4C5638-D9D9-F145-8516-99B89128BC30}"/>
    <dgm:cxn modelId="{50614522-9EC1-7344-B707-D4B086379E49}" type="presParOf" srcId="{9F24ADE1-744E-FB44-82EF-33439DACF235}" destId="{ABA98962-A086-2B4F-83AC-48508CB82F6F}" srcOrd="0" destOrd="0" presId="urn:microsoft.com/office/officeart/2005/8/layout/cycle5"/>
    <dgm:cxn modelId="{88CCD51E-F4C6-544B-A11E-225E64238573}" type="presParOf" srcId="{9F24ADE1-744E-FB44-82EF-33439DACF235}" destId="{8869C870-52C7-5040-9295-7C2D5D4CEA31}" srcOrd="1" destOrd="0" presId="urn:microsoft.com/office/officeart/2005/8/layout/cycle5"/>
    <dgm:cxn modelId="{3085384D-61D0-2D49-ACDE-72579E152FF3}" type="presParOf" srcId="{9F24ADE1-744E-FB44-82EF-33439DACF235}" destId="{D3542003-217A-1747-91D0-8C358071D85C}" srcOrd="2" destOrd="0" presId="urn:microsoft.com/office/officeart/2005/8/layout/cycle5"/>
    <dgm:cxn modelId="{68380CE3-BB0A-B945-894B-7C2BF784E232}" type="presParOf" srcId="{9F24ADE1-744E-FB44-82EF-33439DACF235}" destId="{C0F14592-4707-4849-8B9C-9CDA499C94EF}" srcOrd="3" destOrd="0" presId="urn:microsoft.com/office/officeart/2005/8/layout/cycle5"/>
    <dgm:cxn modelId="{ED2413AD-1363-DA4B-80EA-FB44C38341C8}" type="presParOf" srcId="{9F24ADE1-744E-FB44-82EF-33439DACF235}" destId="{129B636E-60EF-AA47-996A-CF541D9BCC86}" srcOrd="4" destOrd="0" presId="urn:microsoft.com/office/officeart/2005/8/layout/cycle5"/>
    <dgm:cxn modelId="{FCBC6A2B-8515-D742-9FC0-7D8378751368}" type="presParOf" srcId="{9F24ADE1-744E-FB44-82EF-33439DACF235}" destId="{9C95E749-E574-374F-8618-E6E2570F2D58}" srcOrd="5" destOrd="0" presId="urn:microsoft.com/office/officeart/2005/8/layout/cycle5"/>
    <dgm:cxn modelId="{DFDE6346-3127-944B-8826-BA565C3855E8}" type="presParOf" srcId="{9F24ADE1-744E-FB44-82EF-33439DACF235}" destId="{585DD0F2-31AA-8D44-8326-518AF88E4F1B}" srcOrd="6" destOrd="0" presId="urn:microsoft.com/office/officeart/2005/8/layout/cycle5"/>
    <dgm:cxn modelId="{D24AC846-ABBB-BE47-BFA5-70FC85410F49}" type="presParOf" srcId="{9F24ADE1-744E-FB44-82EF-33439DACF235}" destId="{AA5A7888-24FD-544A-9371-9054FAB9F111}" srcOrd="7" destOrd="0" presId="urn:microsoft.com/office/officeart/2005/8/layout/cycle5"/>
    <dgm:cxn modelId="{FAAB51E2-1E86-674B-A079-1F078B74656B}" type="presParOf" srcId="{9F24ADE1-744E-FB44-82EF-33439DACF235}" destId="{8EB43B49-FE3A-3048-984E-C76039A9ACDA}" srcOrd="8" destOrd="0" presId="urn:microsoft.com/office/officeart/2005/8/layout/cycle5"/>
    <dgm:cxn modelId="{D70F2048-A5C9-8D4D-94BA-83DC33DB3307}" type="presParOf" srcId="{9F24ADE1-744E-FB44-82EF-33439DACF235}" destId="{273FA3FB-4964-3C4F-B80A-BF746A6CFCA5}" srcOrd="9" destOrd="0" presId="urn:microsoft.com/office/officeart/2005/8/layout/cycle5"/>
    <dgm:cxn modelId="{FE02AF0C-3590-A64A-AE21-038148CC5754}" type="presParOf" srcId="{9F24ADE1-744E-FB44-82EF-33439DACF235}" destId="{79FE123F-89C2-ED42-BB7D-07D2E767F3FD}" srcOrd="10" destOrd="0" presId="urn:microsoft.com/office/officeart/2005/8/layout/cycle5"/>
    <dgm:cxn modelId="{CD6D9E68-7075-CB4F-AEA1-14A5AB2427BE}" type="presParOf" srcId="{9F24ADE1-744E-FB44-82EF-33439DACF235}" destId="{0D9AA056-70A5-1540-A11B-1714127F0FDB}" srcOrd="11" destOrd="0" presId="urn:microsoft.com/office/officeart/2005/8/layout/cycle5"/>
    <dgm:cxn modelId="{BCBD578A-BCB7-0C4A-9056-EDDC19633CB7}" type="presParOf" srcId="{9F24ADE1-744E-FB44-82EF-33439DACF235}" destId="{42611789-4441-2646-917D-858927E3BC17}" srcOrd="12" destOrd="0" presId="urn:microsoft.com/office/officeart/2005/8/layout/cycle5"/>
    <dgm:cxn modelId="{2FEB7055-A634-CB4D-8344-90E8400AAB89}" type="presParOf" srcId="{9F24ADE1-744E-FB44-82EF-33439DACF235}" destId="{DC32BDA2-B473-1A4F-AFB5-AA9E478F53FD}" srcOrd="13" destOrd="0" presId="urn:microsoft.com/office/officeart/2005/8/layout/cycle5"/>
    <dgm:cxn modelId="{189A50DD-7A3B-7546-A047-4579D5B6394B}" type="presParOf" srcId="{9F24ADE1-744E-FB44-82EF-33439DACF235}" destId="{23EA67E9-0A00-E244-B131-26B6E55CA966}"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209C1-A8EA-7848-8F04-6AFD5D9DA94A}">
      <dsp:nvSpPr>
        <dsp:cNvPr id="0" name=""/>
        <dsp:cNvSpPr/>
      </dsp:nvSpPr>
      <dsp:spPr>
        <a:xfrm>
          <a:off x="937486" y="564083"/>
          <a:ext cx="4003445" cy="4003445"/>
        </a:xfrm>
        <a:prstGeom prst="blockArc">
          <a:avLst>
            <a:gd name="adj1" fmla="val 11728390"/>
            <a:gd name="adj2" fmla="val 16856345"/>
            <a:gd name="adj3" fmla="val 4637"/>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EA93E8-395B-9149-AEC2-905B45F3142D}">
      <dsp:nvSpPr>
        <dsp:cNvPr id="0" name=""/>
        <dsp:cNvSpPr/>
      </dsp:nvSpPr>
      <dsp:spPr>
        <a:xfrm>
          <a:off x="939172" y="557955"/>
          <a:ext cx="4003445" cy="4003445"/>
        </a:xfrm>
        <a:prstGeom prst="blockArc">
          <a:avLst>
            <a:gd name="adj1" fmla="val 8201241"/>
            <a:gd name="adj2" fmla="val 11717215"/>
            <a:gd name="adj3" fmla="val 4637"/>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F89838-85BE-5F41-A7FD-CDB8F8678AFF}">
      <dsp:nvSpPr>
        <dsp:cNvPr id="0" name=""/>
        <dsp:cNvSpPr/>
      </dsp:nvSpPr>
      <dsp:spPr>
        <a:xfrm>
          <a:off x="1312457" y="1433283"/>
          <a:ext cx="4003445" cy="3389317"/>
        </a:xfrm>
        <a:prstGeom prst="blockArc">
          <a:avLst>
            <a:gd name="adj1" fmla="val 1367320"/>
            <a:gd name="adj2" fmla="val 9402717"/>
            <a:gd name="adj3" fmla="val 463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0945D1-273D-E249-A757-144D5655A04F}">
      <dsp:nvSpPr>
        <dsp:cNvPr id="0" name=""/>
        <dsp:cNvSpPr/>
      </dsp:nvSpPr>
      <dsp:spPr>
        <a:xfrm>
          <a:off x="1677875" y="557859"/>
          <a:ext cx="4003445" cy="4003445"/>
        </a:xfrm>
        <a:prstGeom prst="blockArc">
          <a:avLst>
            <a:gd name="adj1" fmla="val 20682963"/>
            <a:gd name="adj2" fmla="val 2561288"/>
            <a:gd name="adj3" fmla="val 4637"/>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D3E827-C138-7E40-ACCB-72DFE1C0A3DD}">
      <dsp:nvSpPr>
        <dsp:cNvPr id="0" name=""/>
        <dsp:cNvSpPr/>
      </dsp:nvSpPr>
      <dsp:spPr>
        <a:xfrm>
          <a:off x="1679587" y="564083"/>
          <a:ext cx="4003445" cy="4003445"/>
        </a:xfrm>
        <a:prstGeom prst="blockArc">
          <a:avLst>
            <a:gd name="adj1" fmla="val 15543656"/>
            <a:gd name="adj2" fmla="val 20671614"/>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CE7AFD-BE07-0E4A-A0CF-7D7F74147716}">
      <dsp:nvSpPr>
        <dsp:cNvPr id="0" name=""/>
        <dsp:cNvSpPr/>
      </dsp:nvSpPr>
      <dsp:spPr>
        <a:xfrm>
          <a:off x="2395240" y="1342809"/>
          <a:ext cx="1983805" cy="184152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Participation of Women and Girls</a:t>
          </a:r>
        </a:p>
      </dsp:txBody>
      <dsp:txXfrm>
        <a:off x="2685762" y="1612495"/>
        <a:ext cx="1402761" cy="1302157"/>
      </dsp:txXfrm>
    </dsp:sp>
    <dsp:sp modelId="{34791A7F-B260-364C-8944-16CE2E71E52A}">
      <dsp:nvSpPr>
        <dsp:cNvPr id="0" name=""/>
        <dsp:cNvSpPr/>
      </dsp:nvSpPr>
      <dsp:spPr>
        <a:xfrm>
          <a:off x="2400157" y="1484"/>
          <a:ext cx="1820205" cy="12890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a:ea typeface="+mn-ea"/>
            </a:rPr>
            <a:t>Location of facilities</a:t>
          </a:r>
          <a:endParaRPr lang="en-US" sz="1600" kern="1200" dirty="0"/>
        </a:p>
      </dsp:txBody>
      <dsp:txXfrm>
        <a:off x="2666720" y="190264"/>
        <a:ext cx="1287079" cy="911510"/>
      </dsp:txXfrm>
    </dsp:sp>
    <dsp:sp modelId="{31A7A346-F8F9-C645-A463-52912E838672}">
      <dsp:nvSpPr>
        <dsp:cNvPr id="0" name=""/>
        <dsp:cNvSpPr/>
      </dsp:nvSpPr>
      <dsp:spPr>
        <a:xfrm>
          <a:off x="4503306" y="1399620"/>
          <a:ext cx="2124903" cy="1289070"/>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a:ea typeface="+mn-ea"/>
            </a:rPr>
            <a:t>The dissemination of information and awareness</a:t>
          </a:r>
          <a:endParaRPr lang="en-US" sz="1600" kern="1200" dirty="0"/>
        </a:p>
      </dsp:txBody>
      <dsp:txXfrm>
        <a:off x="4814491" y="1588400"/>
        <a:ext cx="1502533" cy="911510"/>
      </dsp:txXfrm>
    </dsp:sp>
    <dsp:sp modelId="{C2555C88-8E72-B845-B98F-591A85F7AA05}">
      <dsp:nvSpPr>
        <dsp:cNvPr id="0" name=""/>
        <dsp:cNvSpPr/>
      </dsp:nvSpPr>
      <dsp:spPr>
        <a:xfrm>
          <a:off x="3982946" y="3240766"/>
          <a:ext cx="2267835" cy="1289070"/>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Human Resources – gender, skills, attitudes</a:t>
          </a:r>
          <a:endParaRPr lang="en-US" sz="1600" kern="1200" dirty="0"/>
        </a:p>
      </dsp:txBody>
      <dsp:txXfrm>
        <a:off x="4315063" y="3429546"/>
        <a:ext cx="1603601" cy="911510"/>
      </dsp:txXfrm>
    </dsp:sp>
    <dsp:sp modelId="{DF2677A8-3AAD-1643-AE00-DBF06BDA3214}">
      <dsp:nvSpPr>
        <dsp:cNvPr id="0" name=""/>
        <dsp:cNvSpPr/>
      </dsp:nvSpPr>
      <dsp:spPr>
        <a:xfrm>
          <a:off x="153329" y="3256449"/>
          <a:ext cx="2729670" cy="1289070"/>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Design/ layout of facilities – security, privacy and dignity</a:t>
          </a:r>
        </a:p>
      </dsp:txBody>
      <dsp:txXfrm>
        <a:off x="553080" y="3445229"/>
        <a:ext cx="1930168" cy="911510"/>
      </dsp:txXfrm>
    </dsp:sp>
    <dsp:sp modelId="{F0FCF2FA-4F0D-A345-B46B-00EA1E6D251F}">
      <dsp:nvSpPr>
        <dsp:cNvPr id="0" name=""/>
        <dsp:cNvSpPr/>
      </dsp:nvSpPr>
      <dsp:spPr>
        <a:xfrm>
          <a:off x="0" y="1399618"/>
          <a:ext cx="2109524" cy="128907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a:ea typeface="+mn-ea"/>
            </a:rPr>
            <a:t>The delivery of material support</a:t>
          </a:r>
        </a:p>
      </dsp:txBody>
      <dsp:txXfrm>
        <a:off x="308933" y="1588398"/>
        <a:ext cx="1491658" cy="911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98962-A086-2B4F-83AC-48508CB82F6F}">
      <dsp:nvSpPr>
        <dsp:cNvPr id="0" name=""/>
        <dsp:cNvSpPr/>
      </dsp:nvSpPr>
      <dsp:spPr>
        <a:xfrm>
          <a:off x="2889794" y="2794"/>
          <a:ext cx="1586060" cy="1030939"/>
        </a:xfrm>
        <a:prstGeom prst="roundRect">
          <a:avLst/>
        </a:prstGeom>
        <a:solidFill>
          <a:srgbClr val="A046B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Assessment Analysis and Planning</a:t>
          </a:r>
        </a:p>
      </dsp:txBody>
      <dsp:txXfrm>
        <a:off x="2940120" y="53120"/>
        <a:ext cx="1485408" cy="930287"/>
      </dsp:txXfrm>
    </dsp:sp>
    <dsp:sp modelId="{D3542003-217A-1747-91D0-8C358071D85C}">
      <dsp:nvSpPr>
        <dsp:cNvPr id="0" name=""/>
        <dsp:cNvSpPr/>
      </dsp:nvSpPr>
      <dsp:spPr>
        <a:xfrm>
          <a:off x="1623886" y="518264"/>
          <a:ext cx="4117877" cy="4117877"/>
        </a:xfrm>
        <a:custGeom>
          <a:avLst/>
          <a:gdLst/>
          <a:ahLst/>
          <a:cxnLst/>
          <a:rect l="0" t="0" r="0" b="0"/>
          <a:pathLst>
            <a:path>
              <a:moveTo>
                <a:pt x="3064260" y="262119"/>
              </a:moveTo>
              <a:arcTo wR="2058938" hR="2058938" stAng="17953622" swAng="1211242"/>
            </a:path>
          </a:pathLst>
        </a:custGeom>
        <a:noFill/>
        <a:ln w="9525" cap="flat" cmpd="sng" algn="ctr">
          <a:solidFill>
            <a:srgbClr val="000000"/>
          </a:solidFill>
          <a:prstDash val="solid"/>
          <a:tailEnd type="arrow"/>
        </a:ln>
        <a:effectLst/>
      </dsp:spPr>
      <dsp:style>
        <a:lnRef idx="1">
          <a:scrgbClr r="0" g="0" b="0"/>
        </a:lnRef>
        <a:fillRef idx="0">
          <a:scrgbClr r="0" g="0" b="0"/>
        </a:fillRef>
        <a:effectRef idx="0">
          <a:scrgbClr r="0" g="0" b="0"/>
        </a:effectRef>
        <a:fontRef idx="minor"/>
      </dsp:style>
    </dsp:sp>
    <dsp:sp modelId="{C0F14592-4707-4849-8B9C-9CDA499C94EF}">
      <dsp:nvSpPr>
        <dsp:cNvPr id="0" name=""/>
        <dsp:cNvSpPr/>
      </dsp:nvSpPr>
      <dsp:spPr>
        <a:xfrm>
          <a:off x="4847962" y="1425486"/>
          <a:ext cx="1586060" cy="1030939"/>
        </a:xfrm>
        <a:prstGeom prst="roundRect">
          <a:avLst/>
        </a:prstGeom>
        <a:solidFill>
          <a:srgbClr val="A046B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Resource Mobilization</a:t>
          </a:r>
        </a:p>
      </dsp:txBody>
      <dsp:txXfrm>
        <a:off x="4898288" y="1475812"/>
        <a:ext cx="1485408" cy="930287"/>
      </dsp:txXfrm>
    </dsp:sp>
    <dsp:sp modelId="{9C95E749-E574-374F-8618-E6E2570F2D58}">
      <dsp:nvSpPr>
        <dsp:cNvPr id="0" name=""/>
        <dsp:cNvSpPr/>
      </dsp:nvSpPr>
      <dsp:spPr>
        <a:xfrm>
          <a:off x="1623886" y="518264"/>
          <a:ext cx="4117877" cy="4117877"/>
        </a:xfrm>
        <a:custGeom>
          <a:avLst/>
          <a:gdLst/>
          <a:ahLst/>
          <a:cxnLst/>
          <a:rect l="0" t="0" r="0" b="0"/>
          <a:pathLst>
            <a:path>
              <a:moveTo>
                <a:pt x="4112934" y="2201523"/>
              </a:moveTo>
              <a:arcTo wR="2058938" hR="2058938" stAng="21838260" swAng="1359497"/>
            </a:path>
          </a:pathLst>
        </a:custGeom>
        <a:noFill/>
        <a:ln w="9525" cap="flat" cmpd="sng" algn="ctr">
          <a:solidFill>
            <a:srgbClr val="000000"/>
          </a:solidFill>
          <a:prstDash val="solid"/>
          <a:tailEnd type="arrow"/>
        </a:ln>
        <a:effectLst/>
      </dsp:spPr>
      <dsp:style>
        <a:lnRef idx="1">
          <a:scrgbClr r="0" g="0" b="0"/>
        </a:lnRef>
        <a:fillRef idx="0">
          <a:scrgbClr r="0" g="0" b="0"/>
        </a:fillRef>
        <a:effectRef idx="0">
          <a:scrgbClr r="0" g="0" b="0"/>
        </a:effectRef>
        <a:fontRef idx="minor"/>
      </dsp:style>
    </dsp:sp>
    <dsp:sp modelId="{585DD0F2-31AA-8D44-8326-518AF88E4F1B}">
      <dsp:nvSpPr>
        <dsp:cNvPr id="0" name=""/>
        <dsp:cNvSpPr/>
      </dsp:nvSpPr>
      <dsp:spPr>
        <a:xfrm>
          <a:off x="4100008" y="3727450"/>
          <a:ext cx="1586060" cy="1030939"/>
        </a:xfrm>
        <a:prstGeom prst="roundRect">
          <a:avLst/>
        </a:prstGeom>
        <a:solidFill>
          <a:srgbClr val="A046B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Implementation</a:t>
          </a:r>
        </a:p>
      </dsp:txBody>
      <dsp:txXfrm>
        <a:off x="4150334" y="3777776"/>
        <a:ext cx="1485408" cy="930287"/>
      </dsp:txXfrm>
    </dsp:sp>
    <dsp:sp modelId="{8EB43B49-FE3A-3048-984E-C76039A9ACDA}">
      <dsp:nvSpPr>
        <dsp:cNvPr id="0" name=""/>
        <dsp:cNvSpPr/>
      </dsp:nvSpPr>
      <dsp:spPr>
        <a:xfrm>
          <a:off x="1623886" y="518264"/>
          <a:ext cx="4117877" cy="4117877"/>
        </a:xfrm>
        <a:custGeom>
          <a:avLst/>
          <a:gdLst/>
          <a:ahLst/>
          <a:cxnLst/>
          <a:rect l="0" t="0" r="0" b="0"/>
          <a:pathLst>
            <a:path>
              <a:moveTo>
                <a:pt x="2311519" y="4102326"/>
              </a:moveTo>
              <a:arcTo wR="2058938" hR="2058938" stAng="4977208" swAng="845584"/>
            </a:path>
          </a:pathLst>
        </a:custGeom>
        <a:noFill/>
        <a:ln w="9525" cap="flat" cmpd="sng" algn="ctr">
          <a:solidFill>
            <a:srgbClr val="000000"/>
          </a:solidFill>
          <a:prstDash val="solid"/>
          <a:tailEnd type="arrow"/>
        </a:ln>
        <a:effectLst/>
      </dsp:spPr>
      <dsp:style>
        <a:lnRef idx="1">
          <a:scrgbClr r="0" g="0" b="0"/>
        </a:lnRef>
        <a:fillRef idx="0">
          <a:scrgbClr r="0" g="0" b="0"/>
        </a:fillRef>
        <a:effectRef idx="0">
          <a:scrgbClr r="0" g="0" b="0"/>
        </a:effectRef>
        <a:fontRef idx="minor"/>
      </dsp:style>
    </dsp:sp>
    <dsp:sp modelId="{273FA3FB-4964-3C4F-B80A-BF746A6CFCA5}">
      <dsp:nvSpPr>
        <dsp:cNvPr id="0" name=""/>
        <dsp:cNvSpPr/>
      </dsp:nvSpPr>
      <dsp:spPr>
        <a:xfrm>
          <a:off x="1679580" y="3727450"/>
          <a:ext cx="1586060" cy="1030939"/>
        </a:xfrm>
        <a:prstGeom prst="roundRect">
          <a:avLst/>
        </a:prstGeom>
        <a:solidFill>
          <a:srgbClr val="A046B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Coordination</a:t>
          </a:r>
        </a:p>
      </dsp:txBody>
      <dsp:txXfrm>
        <a:off x="1729906" y="3777776"/>
        <a:ext cx="1485408" cy="930287"/>
      </dsp:txXfrm>
    </dsp:sp>
    <dsp:sp modelId="{0D9AA056-70A5-1540-A11B-1714127F0FDB}">
      <dsp:nvSpPr>
        <dsp:cNvPr id="0" name=""/>
        <dsp:cNvSpPr/>
      </dsp:nvSpPr>
      <dsp:spPr>
        <a:xfrm>
          <a:off x="1623886" y="518264"/>
          <a:ext cx="4117877" cy="4117877"/>
        </a:xfrm>
        <a:custGeom>
          <a:avLst/>
          <a:gdLst/>
          <a:ahLst/>
          <a:cxnLst/>
          <a:rect l="0" t="0" r="0" b="0"/>
          <a:pathLst>
            <a:path>
              <a:moveTo>
                <a:pt x="218401" y="2981788"/>
              </a:moveTo>
              <a:arcTo wR="2058938" hR="2058938" stAng="9202243" swAng="1359497"/>
            </a:path>
          </a:pathLst>
        </a:custGeom>
        <a:noFill/>
        <a:ln w="9525" cap="flat" cmpd="sng" algn="ctr">
          <a:solidFill>
            <a:srgbClr val="000000"/>
          </a:solidFill>
          <a:prstDash val="solid"/>
          <a:tailEnd type="arrow"/>
        </a:ln>
        <a:effectLst/>
      </dsp:spPr>
      <dsp:style>
        <a:lnRef idx="1">
          <a:scrgbClr r="0" g="0" b="0"/>
        </a:lnRef>
        <a:fillRef idx="0">
          <a:scrgbClr r="0" g="0" b="0"/>
        </a:fillRef>
        <a:effectRef idx="0">
          <a:scrgbClr r="0" g="0" b="0"/>
        </a:effectRef>
        <a:fontRef idx="minor"/>
      </dsp:style>
    </dsp:sp>
    <dsp:sp modelId="{42611789-4441-2646-917D-858927E3BC17}">
      <dsp:nvSpPr>
        <dsp:cNvPr id="0" name=""/>
        <dsp:cNvSpPr/>
      </dsp:nvSpPr>
      <dsp:spPr>
        <a:xfrm>
          <a:off x="931627" y="1425486"/>
          <a:ext cx="1586060" cy="1030939"/>
        </a:xfrm>
        <a:prstGeom prst="roundRect">
          <a:avLst/>
        </a:prstGeom>
        <a:solidFill>
          <a:srgbClr val="A046B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Monitoring and Evaluation</a:t>
          </a:r>
        </a:p>
      </dsp:txBody>
      <dsp:txXfrm>
        <a:off x="981953" y="1475812"/>
        <a:ext cx="1485408" cy="930287"/>
      </dsp:txXfrm>
    </dsp:sp>
    <dsp:sp modelId="{23EA67E9-0A00-E244-B131-26B6E55CA966}">
      <dsp:nvSpPr>
        <dsp:cNvPr id="0" name=""/>
        <dsp:cNvSpPr/>
      </dsp:nvSpPr>
      <dsp:spPr>
        <a:xfrm>
          <a:off x="1623886" y="518264"/>
          <a:ext cx="4117877" cy="4117877"/>
        </a:xfrm>
        <a:custGeom>
          <a:avLst/>
          <a:gdLst/>
          <a:ahLst/>
          <a:cxnLst/>
          <a:rect l="0" t="0" r="0" b="0"/>
          <a:pathLst>
            <a:path>
              <a:moveTo>
                <a:pt x="495308" y="719427"/>
              </a:moveTo>
              <a:arcTo wR="2058938" hR="2058938" stAng="13235136" swAng="1211242"/>
            </a:path>
          </a:pathLst>
        </a:custGeom>
        <a:noFill/>
        <a:ln w="9525" cap="flat" cmpd="sng" algn="ctr">
          <a:solidFill>
            <a:srgbClr val="000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7CDACD-A0E5-41C9-B75F-5FF397AA9776}" type="datetimeFigureOut">
              <a:rPr lang="en-US" smtClean="0"/>
              <a:pPr/>
              <a:t>6/11/2019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89BB8-7FBF-4D51-A358-589C48D88971}" type="slidenum">
              <a:rPr lang="en-US" smtClean="0"/>
              <a:pPr/>
              <a:t>‹#›</a:t>
            </a:fld>
            <a:endParaRPr lang="en-US"/>
          </a:p>
        </p:txBody>
      </p:sp>
    </p:spTree>
    <p:extLst>
      <p:ext uri="{BB962C8B-B14F-4D97-AF65-F5344CB8AC3E}">
        <p14:creationId xmlns:p14="http://schemas.microsoft.com/office/powerpoint/2010/main" val="3623658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1A1ACB2-5D97-463E-A8A4-CE2BB76462FF}" type="slidenum">
              <a:rPr lang="en-US" smtClean="0"/>
              <a:pPr/>
              <a:t>2</a:t>
            </a:fld>
            <a:endParaRPr lang="en-US"/>
          </a:p>
        </p:txBody>
      </p:sp>
    </p:spTree>
    <p:extLst>
      <p:ext uri="{BB962C8B-B14F-4D97-AF65-F5344CB8AC3E}">
        <p14:creationId xmlns:p14="http://schemas.microsoft.com/office/powerpoint/2010/main" val="2798504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lvl="0"/>
            <a:fld id="{B51BD1F0-5B9F-4010-AAEE-224D4F3E79BD}" type="slidenum">
              <a:rPr lang="en-US" smtClean="0"/>
              <a:t>11</a:t>
            </a:fld>
            <a:endParaRPr lang="en-US"/>
          </a:p>
        </p:txBody>
      </p:sp>
    </p:spTree>
    <p:extLst>
      <p:ext uri="{BB962C8B-B14F-4D97-AF65-F5344CB8AC3E}">
        <p14:creationId xmlns:p14="http://schemas.microsoft.com/office/powerpoint/2010/main" val="270924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AAAQ framework</a:t>
            </a:r>
          </a:p>
          <a:p>
            <a:endParaRPr lang="en-US" dirty="0"/>
          </a:p>
          <a:p>
            <a:r>
              <a:rPr lang="en-US" dirty="0"/>
              <a:t>Availability: Whether the service in question is available? For instance, is the health service available? </a:t>
            </a:r>
          </a:p>
          <a:p>
            <a:r>
              <a:rPr lang="en-US" dirty="0"/>
              <a:t>Accessibility: Whether the service is accessible i.e. women and girls? Are there any groups of people who cannot access to the service due to the accessibility barriers (physical, financial, admin, social, information). For example, a refugee woman from conservative countries may not be able to access health service where there are no female health staff and may not have enough money to pay the health services, may not have an insurance to access the health service and her husband may not allow her to access to the health service provided by male doctors, and may not have any information about the service or cannot read the information she received. </a:t>
            </a:r>
          </a:p>
          <a:p>
            <a:r>
              <a:rPr lang="en-US" dirty="0"/>
              <a:t>Acceptability: Even if there are no accessibility barriers, if the service is not acceptable to the intended user due to their culture or norms, people still cannot access to the services. </a:t>
            </a:r>
          </a:p>
          <a:p>
            <a:r>
              <a:rPr lang="en-US" dirty="0"/>
              <a:t>Quality: Even if people access to the service, if the quality is not up to standards, the users may not receive what s/he needs to receive or have negative impact. </a:t>
            </a:r>
          </a:p>
          <a:p>
            <a:endParaRPr lang="en-US" dirty="0"/>
          </a:p>
        </p:txBody>
      </p:sp>
      <p:sp>
        <p:nvSpPr>
          <p:cNvPr id="4" name="Slide Number Placeholder 3"/>
          <p:cNvSpPr>
            <a:spLocks noGrp="1"/>
          </p:cNvSpPr>
          <p:nvPr>
            <p:ph type="sldNum" sz="quarter" idx="10"/>
          </p:nvPr>
        </p:nvSpPr>
        <p:spPr/>
        <p:txBody>
          <a:bodyPr/>
          <a:lstStyle/>
          <a:p>
            <a:fld id="{B20BA2BD-821A-48EE-910B-5DD0D1A382B1}" type="slidenum">
              <a:rPr lang="en-US" smtClean="0"/>
              <a:t>12</a:t>
            </a:fld>
            <a:endParaRPr lang="en-US"/>
          </a:p>
        </p:txBody>
      </p:sp>
    </p:spTree>
    <p:extLst>
      <p:ext uri="{BB962C8B-B14F-4D97-AF65-F5344CB8AC3E}">
        <p14:creationId xmlns:p14="http://schemas.microsoft.com/office/powerpoint/2010/main" val="1790615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13</a:t>
            </a:fld>
            <a:endParaRPr lang="en-US"/>
          </a:p>
        </p:txBody>
      </p:sp>
    </p:spTree>
    <p:extLst>
      <p:ext uri="{BB962C8B-B14F-4D97-AF65-F5344CB8AC3E}">
        <p14:creationId xmlns:p14="http://schemas.microsoft.com/office/powerpoint/2010/main" val="135496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3" name="Shape 73"/>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sz="1800"/>
            </a:pPr>
            <a:r>
              <a:rPr lang="en-US" sz="2200" dirty="0"/>
              <a:t>UNICEF</a:t>
            </a:r>
            <a:r>
              <a:rPr lang="en-US" sz="2200" baseline="0" dirty="0"/>
              <a:t> </a:t>
            </a:r>
            <a:r>
              <a:rPr lang="en-US" sz="2400" dirty="0"/>
              <a:t>supported the South Sudan Ministry of Health to incorporate key messages on the linkage between child marriage/early pregnancy and nutrition outcomes into their standard Infant and Young Child Feeding IEC materials. </a:t>
            </a:r>
            <a:endParaRPr lang="en-US" sz="2400" b="1" baseline="30000" dirty="0">
              <a:solidFill>
                <a:srgbClr val="000000"/>
              </a:solidFill>
              <a:latin typeface="Calibri Light"/>
              <a:cs typeface="Calibri Light"/>
            </a:endParaRPr>
          </a:p>
          <a:p>
            <a:pPr lvl="0">
              <a:defRPr sz="1800"/>
            </a:pPr>
            <a:endParaRPr sz="2200" dirty="0"/>
          </a:p>
        </p:txBody>
      </p:sp>
    </p:spTree>
    <p:extLst>
      <p:ext uri="{BB962C8B-B14F-4D97-AF65-F5344CB8AC3E}">
        <p14:creationId xmlns:p14="http://schemas.microsoft.com/office/powerpoint/2010/main" val="2297444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76A1B36-8AF5-4A41-B3B6-7CE62DB874A4}"/>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DC55EF3F-D60B-4FA0-9F2F-4030C9382B8B}"/>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en-US">
              <a:latin typeface="Calibri" panose="020F0502020204030204" pitchFamily="34" charset="0"/>
            </a:endParaRPr>
          </a:p>
        </p:txBody>
      </p:sp>
      <p:sp>
        <p:nvSpPr>
          <p:cNvPr id="34820" name="Slide Number Placeholder 3">
            <a:extLst>
              <a:ext uri="{FF2B5EF4-FFF2-40B4-BE49-F238E27FC236}">
                <a16:creationId xmlns:a16="http://schemas.microsoft.com/office/drawing/2014/main" id="{58008801-B81E-461A-8DA7-16B7A86AC82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hangingPunct="1"/>
            <a:fld id="{A29D95AB-27FE-40F1-9FB4-8A69361B69D0}" type="slidenum">
              <a:rPr lang="en-US" altLang="en-US" sz="1200">
                <a:solidFill>
                  <a:srgbClr val="000000"/>
                </a:solidFill>
              </a:rPr>
              <a:pPr algn="r" hangingPunct="1"/>
              <a:t>15</a:t>
            </a:fld>
            <a:endParaRPr lang="en-US" altLang="en-US" sz="1200">
              <a:solidFill>
                <a:srgbClr val="000000"/>
              </a:solidFill>
            </a:endParaRPr>
          </a:p>
        </p:txBody>
      </p:sp>
    </p:spTree>
    <p:extLst>
      <p:ext uri="{BB962C8B-B14F-4D97-AF65-F5344CB8AC3E}">
        <p14:creationId xmlns:p14="http://schemas.microsoft.com/office/powerpoint/2010/main" val="4129098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0324856-E337-4491-9A7C-8CA96AFFCD4C}"/>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85D6F5FF-E812-4A02-9B89-3A8B162D023C}"/>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for nutrition frontline workers to know how to refer GBV survivors because nutrition frontline workers meet very vulnerable women who likely experience some forms of GBV. Nutrition frontline workers can establish trust with those women and they might seek support from nutrition frontline workers. </a:t>
            </a:r>
          </a:p>
          <a:p>
            <a:endParaRPr altLang="en-US" dirty="0">
              <a:latin typeface="Calibri" panose="020F0502020204030204" pitchFamily="34" charset="0"/>
            </a:endParaRPr>
          </a:p>
        </p:txBody>
      </p:sp>
      <p:sp>
        <p:nvSpPr>
          <p:cNvPr id="36868" name="Slide Number Placeholder 3">
            <a:extLst>
              <a:ext uri="{FF2B5EF4-FFF2-40B4-BE49-F238E27FC236}">
                <a16:creationId xmlns:a16="http://schemas.microsoft.com/office/drawing/2014/main" id="{1EABF5CA-49E1-4562-BC82-0A6195F27D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DDE41E1-76A1-40E3-A68D-FD46F435E3BC}" type="slidenum">
              <a:rPr altLang="en-US" smtClean="0">
                <a:solidFill>
                  <a:srgbClr val="000000"/>
                </a:solidFill>
              </a:rPr>
              <a:pPr fontAlgn="base">
                <a:spcBef>
                  <a:spcPct val="0"/>
                </a:spcBef>
                <a:spcAft>
                  <a:spcPct val="0"/>
                </a:spcAft>
              </a:pPr>
              <a:t>16</a:t>
            </a:fld>
            <a:endParaRPr altLang="en-US">
              <a:solidFill>
                <a:srgbClr val="000000"/>
              </a:solidFill>
            </a:endParaRPr>
          </a:p>
        </p:txBody>
      </p:sp>
    </p:spTree>
    <p:extLst>
      <p:ext uri="{BB962C8B-B14F-4D97-AF65-F5344CB8AC3E}">
        <p14:creationId xmlns:p14="http://schemas.microsoft.com/office/powerpoint/2010/main" val="260264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a:solidFill>
                  <a:schemeClr val="tx1"/>
                </a:solidFill>
                <a:latin typeface="+mn-lt"/>
                <a:ea typeface="+mn-ea"/>
                <a:cs typeface="+mn-cs"/>
              </a:rPr>
              <a:t>IASC GBV guidelines definition.</a:t>
            </a:r>
          </a:p>
          <a:p>
            <a:endParaRPr lang="en-US"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3</a:t>
            </a:fld>
            <a:endParaRPr lang="en-US"/>
          </a:p>
        </p:txBody>
      </p:sp>
    </p:spTree>
    <p:extLst>
      <p:ext uri="{BB962C8B-B14F-4D97-AF65-F5344CB8AC3E}">
        <p14:creationId xmlns:p14="http://schemas.microsoft.com/office/powerpoint/2010/main" val="381184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GBV integration =</a:t>
            </a:r>
            <a:r>
              <a:rPr lang="en-US" baseline="0" dirty="0"/>
              <a:t> </a:t>
            </a:r>
            <a:r>
              <a:rPr lang="en-US" dirty="0"/>
              <a:t>GBV risk mitigation means</a:t>
            </a:r>
            <a:r>
              <a:rPr lang="en-US" baseline="0" dirty="0"/>
              <a:t> ‘safe/dignified access and use of humanitarian services’, which means that services including facilities are safe and culturally acceptable so that the affected population i.e. women and girls can safely access and use humanitarian services. ‘ethical humanitarian services/programming’ which includes basic ethics i.e. PSEA, and GBV referral, all frontline workers are ready to refer a survivor who seek support to GBV services or other services in survivor-centered way. Then all these should be defined by participation of women/girls and other at risk group. </a:t>
            </a:r>
          </a:p>
          <a:p>
            <a:endParaRPr lang="en-US" dirty="0"/>
          </a:p>
          <a:p>
            <a:r>
              <a:rPr lang="en-US" dirty="0"/>
              <a:t>All these will</a:t>
            </a:r>
            <a:r>
              <a:rPr lang="en-US" baseline="0" dirty="0"/>
              <a:t> contribute to quality programming and also help sector to reach the most vulnerable</a:t>
            </a:r>
            <a:r>
              <a:rPr lang="en-US" b="1" i="1" baseline="0" dirty="0"/>
              <a:t>. GBV integration is a strategy to improve quality of programming and reach to the most vulnerable populations by considering these aspects. </a:t>
            </a:r>
            <a:r>
              <a:rPr lang="en-US" baseline="0" dirty="0"/>
              <a:t>These aspects are also common to four key principles of protection mainstreaming: 1)Prioritizing safety and dignity and avoid causing harm, 2) ensuring meaningful access, 3) accountability and 4) participation and empowerment.  </a:t>
            </a:r>
          </a:p>
        </p:txBody>
      </p:sp>
      <p:sp>
        <p:nvSpPr>
          <p:cNvPr id="4" name="Slide Number Placeholder 3"/>
          <p:cNvSpPr>
            <a:spLocks noGrp="1"/>
          </p:cNvSpPr>
          <p:nvPr>
            <p:ph type="sldNum" sz="quarter" idx="10"/>
          </p:nvPr>
        </p:nvSpPr>
        <p:spPr/>
        <p:txBody>
          <a:bodyPr/>
          <a:lstStyle/>
          <a:p>
            <a:fld id="{8D011E97-E63A-4D0B-A2F4-B4238D792C00}" type="slidenum">
              <a:rPr lang="en-US" smtClean="0"/>
              <a:t>4</a:t>
            </a:fld>
            <a:endParaRPr lang="en-US"/>
          </a:p>
        </p:txBody>
      </p:sp>
    </p:spTree>
    <p:extLst>
      <p:ext uri="{BB962C8B-B14F-4D97-AF65-F5344CB8AC3E}">
        <p14:creationId xmlns:p14="http://schemas.microsoft.com/office/powerpoint/2010/main" val="254029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5</a:t>
            </a:fld>
            <a:endParaRPr lang="en-US"/>
          </a:p>
        </p:txBody>
      </p:sp>
    </p:spTree>
    <p:extLst>
      <p:ext uri="{BB962C8B-B14F-4D97-AF65-F5344CB8AC3E}">
        <p14:creationId xmlns:p14="http://schemas.microsoft.com/office/powerpoint/2010/main" val="30665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6</a:t>
            </a:fld>
            <a:endParaRPr lang="en-US"/>
          </a:p>
        </p:txBody>
      </p:sp>
    </p:spTree>
    <p:extLst>
      <p:ext uri="{BB962C8B-B14F-4D97-AF65-F5344CB8AC3E}">
        <p14:creationId xmlns:p14="http://schemas.microsoft.com/office/powerpoint/2010/main" val="303145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review finds 12 studies examining the association between GBV and child malnutrition (See table 1). Studies were from both low and high-income countries and examined the association of GBV with child underweight, stunting, wasting (moderate to severe and severe), and low BMI. Most of the studies were based on Demographic Health Surveys or National Surveys with a few studies using observational study designs. All of them show a positive association between maternal exposure to physical, sexual, verbal or emotional abuse by their partners and child nutrition indicators. Stunting – low height of age- is a well-established risk marker of poor child development and predicts poorer cognitive and educational outcomes in later childhood and adolescence. Acute Malnutrition in the form of wasting can have long-term consequences for linear growth, depending on the severity, duration and recurrence, particularly if there is insufficient nourishment to support recovery. A significant association between stunting and maternal exposure to IPV was seen in countries like Kenya, India, Bangladesh and Malawi</a:t>
            </a:r>
          </a:p>
          <a:p>
            <a:endParaRPr lang="en-US" dirty="0"/>
          </a:p>
        </p:txBody>
      </p:sp>
      <p:sp>
        <p:nvSpPr>
          <p:cNvPr id="4" name="Slide Number Placeholder 3"/>
          <p:cNvSpPr>
            <a:spLocks noGrp="1"/>
          </p:cNvSpPr>
          <p:nvPr>
            <p:ph type="sldNum" sz="quarter" idx="5"/>
          </p:nvPr>
        </p:nvSpPr>
        <p:spPr/>
        <p:txBody>
          <a:bodyPr/>
          <a:lstStyle/>
          <a:p>
            <a:fld id="{19A26C3C-B320-41BB-8FCF-8B08B5E5F6DF}" type="slidenum">
              <a:rPr lang="en-US" smtClean="0"/>
              <a:t>7</a:t>
            </a:fld>
            <a:endParaRPr lang="en-US"/>
          </a:p>
        </p:txBody>
      </p:sp>
    </p:spTree>
    <p:extLst>
      <p:ext uri="{BB962C8B-B14F-4D97-AF65-F5344CB8AC3E}">
        <p14:creationId xmlns:p14="http://schemas.microsoft.com/office/powerpoint/2010/main" val="35596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review found 10 studies examining the association of LBW with exposure to IPV. Studies show that there is a positive association between LBW and the outcome. </a:t>
            </a:r>
            <a:r>
              <a:rPr lang="en-US" sz="1200" kern="1200" dirty="0">
                <a:solidFill>
                  <a:schemeClr val="tx1"/>
                </a:solidFill>
                <a:effectLst/>
                <a:latin typeface="+mn-lt"/>
                <a:ea typeface="+mn-ea"/>
                <a:cs typeface="+mn-cs"/>
              </a:rPr>
              <a:t>Low weight at birth (less than 2500 grams) is strongly associated with child malnutrition, neonatal mortality, cognitive and neurological impairment, and stunting as adolescents and adults. LBW is also associated with other outcomes like hypothermia, small for gestational age, low immunity and consequent morbidity. LBW may also have intergenerational effects as LBW girls who survive tend to be undernourished when pregnant with relatively high incidence of LBW children(Alderman &amp; Behrman, 2004). </a:t>
            </a:r>
          </a:p>
        </p:txBody>
      </p:sp>
      <p:sp>
        <p:nvSpPr>
          <p:cNvPr id="4" name="Slide Number Placeholder 3"/>
          <p:cNvSpPr>
            <a:spLocks noGrp="1"/>
          </p:cNvSpPr>
          <p:nvPr>
            <p:ph type="sldNum" sz="quarter" idx="5"/>
          </p:nvPr>
        </p:nvSpPr>
        <p:spPr/>
        <p:txBody>
          <a:bodyPr/>
          <a:lstStyle/>
          <a:p>
            <a:fld id="{19A26C3C-B320-41BB-8FCF-8B08B5E5F6DF}" type="slidenum">
              <a:rPr lang="en-US" smtClean="0"/>
              <a:t>8</a:t>
            </a:fld>
            <a:endParaRPr lang="en-US"/>
          </a:p>
        </p:txBody>
      </p:sp>
    </p:spTree>
    <p:extLst>
      <p:ext uri="{BB962C8B-B14F-4D97-AF65-F5344CB8AC3E}">
        <p14:creationId xmlns:p14="http://schemas.microsoft.com/office/powerpoint/2010/main" val="327255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Interventions towards infant and young child feeding are critical for improving nutrition during emergencies. Immediate initiation of breast feeding, exclusive breast feeding for 6 months, timely initiation of complementary feeding at 6 months, minimum dietary diversity and minimum feed frequency (age appropriate) are recommended for child health and nutrition during the first 2 years of life. Our review found 11 studies that explored the impact of GBV on child feeding. Women who experienced any form of IPV during pregnancy were more likely to stop exclusive breast feeding within 6 months after birth. There was an association between IPV and immediate initiation of BF. </a:t>
            </a:r>
            <a:r>
              <a:rPr lang="en-US" sz="1200" kern="1200" dirty="0" err="1">
                <a:solidFill>
                  <a:schemeClr val="tx1"/>
                </a:solidFill>
                <a:effectLst/>
                <a:latin typeface="+mn-lt"/>
                <a:ea typeface="+mn-ea"/>
                <a:cs typeface="+mn-cs"/>
              </a:rPr>
              <a:t>Misch</a:t>
            </a:r>
            <a:r>
              <a:rPr lang="en-US" sz="1200" kern="1200" dirty="0">
                <a:solidFill>
                  <a:schemeClr val="tx1"/>
                </a:solidFill>
                <a:effectLst/>
                <a:latin typeface="+mn-lt"/>
                <a:ea typeface="+mn-ea"/>
                <a:cs typeface="+mn-cs"/>
              </a:rPr>
              <a:t> et al found that Indian mothers who were exposed to IPV had higher odds of feeding their children liquids within 24 hours of birth compared to those who were not (OR 0.74, 95% CI 0.58–0.95). The results show that psychological abuse was strongly associated with negative feeding behaviors. </a:t>
            </a:r>
            <a:endParaRPr lang="en-US" dirty="0"/>
          </a:p>
        </p:txBody>
      </p:sp>
      <p:sp>
        <p:nvSpPr>
          <p:cNvPr id="4" name="Slide Number Placeholder 3"/>
          <p:cNvSpPr>
            <a:spLocks noGrp="1"/>
          </p:cNvSpPr>
          <p:nvPr>
            <p:ph type="sldNum" sz="quarter" idx="5"/>
          </p:nvPr>
        </p:nvSpPr>
        <p:spPr/>
        <p:txBody>
          <a:bodyPr/>
          <a:lstStyle/>
          <a:p>
            <a:fld id="{19A26C3C-B320-41BB-8FCF-8B08B5E5F6DF}" type="slidenum">
              <a:rPr lang="en-US" smtClean="0"/>
              <a:t>9</a:t>
            </a:fld>
            <a:endParaRPr lang="en-US"/>
          </a:p>
        </p:txBody>
      </p:sp>
    </p:spTree>
    <p:extLst>
      <p:ext uri="{BB962C8B-B14F-4D97-AF65-F5344CB8AC3E}">
        <p14:creationId xmlns:p14="http://schemas.microsoft.com/office/powerpoint/2010/main" val="18916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txBox="1">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1">
            <a:prstTxWarp prst="textNoShape">
              <a:avLst/>
            </a:prstTxWarp>
          </a:bodyPr>
          <a:lstStyle>
            <a:lvl1pPr>
              <a:defRPr sz="1200">
                <a:solidFill>
                  <a:srgbClr val="000000"/>
                </a:solidFill>
                <a:latin typeface="Calibri" charset="0"/>
                <a:ea typeface="ＭＳ Ｐゴシック" charset="0"/>
              </a:defRPr>
            </a:lvl1pPr>
            <a:lvl2pPr marL="742950" indent="-285750">
              <a:defRPr sz="1200">
                <a:solidFill>
                  <a:srgbClr val="000000"/>
                </a:solidFill>
                <a:latin typeface="Calibri" charset="0"/>
                <a:ea typeface="ＭＳ Ｐゴシック" charset="0"/>
              </a:defRPr>
            </a:lvl2pPr>
            <a:lvl3pPr marL="1143000" indent="-228600">
              <a:defRPr sz="1200">
                <a:solidFill>
                  <a:srgbClr val="000000"/>
                </a:solidFill>
                <a:latin typeface="Calibri" charset="0"/>
                <a:ea typeface="ＭＳ Ｐゴシック" charset="0"/>
              </a:defRPr>
            </a:lvl3pPr>
            <a:lvl4pPr marL="1600200" indent="-228600">
              <a:defRPr sz="1200">
                <a:solidFill>
                  <a:srgbClr val="000000"/>
                </a:solidFill>
                <a:latin typeface="Calibri" charset="0"/>
                <a:ea typeface="ＭＳ Ｐゴシック" charset="0"/>
              </a:defRPr>
            </a:lvl4pPr>
            <a:lvl5pPr marL="2057400" indent="-228600">
              <a:defRPr sz="1200">
                <a:solidFill>
                  <a:srgbClr val="000000"/>
                </a:solidFill>
                <a:latin typeface="Calibri" charset="0"/>
                <a:ea typeface="ＭＳ Ｐゴシック" charset="0"/>
              </a:defRPr>
            </a:lvl5pPr>
            <a:lvl6pPr marL="2514600" indent="-228600" eaLnBrk="0" fontAlgn="base" hangingPunct="0">
              <a:spcBef>
                <a:spcPct val="0"/>
              </a:spcBef>
              <a:spcAft>
                <a:spcPct val="0"/>
              </a:spcAft>
              <a:defRPr sz="1200">
                <a:solidFill>
                  <a:srgbClr val="000000"/>
                </a:solidFill>
                <a:latin typeface="Calibri" charset="0"/>
                <a:ea typeface="ＭＳ Ｐゴシック" charset="0"/>
              </a:defRPr>
            </a:lvl6pPr>
            <a:lvl7pPr marL="2971800" indent="-228600" eaLnBrk="0" fontAlgn="base" hangingPunct="0">
              <a:spcBef>
                <a:spcPct val="0"/>
              </a:spcBef>
              <a:spcAft>
                <a:spcPct val="0"/>
              </a:spcAft>
              <a:defRPr sz="1200">
                <a:solidFill>
                  <a:srgbClr val="000000"/>
                </a:solidFill>
                <a:latin typeface="Calibri" charset="0"/>
                <a:ea typeface="ＭＳ Ｐゴシック" charset="0"/>
              </a:defRPr>
            </a:lvl7pPr>
            <a:lvl8pPr marL="3429000" indent="-228600" eaLnBrk="0" fontAlgn="base" hangingPunct="0">
              <a:spcBef>
                <a:spcPct val="0"/>
              </a:spcBef>
              <a:spcAft>
                <a:spcPct val="0"/>
              </a:spcAft>
              <a:defRPr sz="1200">
                <a:solidFill>
                  <a:srgbClr val="000000"/>
                </a:solidFill>
                <a:latin typeface="Calibri" charset="0"/>
                <a:ea typeface="ＭＳ Ｐゴシック" charset="0"/>
              </a:defRPr>
            </a:lvl8pPr>
            <a:lvl9pPr marL="3886200" indent="-228600" eaLnBrk="0" fontAlgn="base" hangingPunct="0">
              <a:spcBef>
                <a:spcPct val="0"/>
              </a:spcBef>
              <a:spcAft>
                <a:spcPct val="0"/>
              </a:spcAft>
              <a:defRPr sz="1200">
                <a:solidFill>
                  <a:srgbClr val="000000"/>
                </a:solidFill>
                <a:latin typeface="Calibri" charset="0"/>
                <a:ea typeface="ＭＳ Ｐゴシック" charset="0"/>
              </a:defRPr>
            </a:lvl9pPr>
          </a:lstStyle>
          <a:p>
            <a:endParaRPr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A9D758DA-FA3D-EC42-88FA-5B1D90D39C81}" type="slidenum">
              <a:rPr lang="en-US">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38910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35062E-4304-46EF-89BF-883B992A90CE}"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61928-8780-4C7B-A428-994DFDAE30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5062E-4304-46EF-89BF-883B992A90CE}"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61928-8780-4C7B-A428-994DFDAE30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5062E-4304-46EF-89BF-883B992A90CE}"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61928-8780-4C7B-A428-994DFDAE30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5640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5062E-4304-46EF-89BF-883B992A90CE}"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61928-8780-4C7B-A428-994DFDAE30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5062E-4304-46EF-89BF-883B992A90CE}"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61928-8780-4C7B-A428-994DFDAE30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35062E-4304-46EF-89BF-883B992A90CE}" type="datetimeFigureOut">
              <a:rPr lang="en-US" smtClean="0"/>
              <a:pPr/>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61928-8780-4C7B-A428-994DFDAE30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35062E-4304-46EF-89BF-883B992A90CE}" type="datetimeFigureOut">
              <a:rPr lang="en-US" smtClean="0"/>
              <a:pPr/>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A61928-8780-4C7B-A428-994DFDAE30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35062E-4304-46EF-89BF-883B992A90CE}" type="datetimeFigureOut">
              <a:rPr lang="en-US" smtClean="0"/>
              <a:pPr/>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A61928-8780-4C7B-A428-994DFDAE30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5062E-4304-46EF-89BF-883B992A90CE}" type="datetimeFigureOut">
              <a:rPr lang="en-US" smtClean="0"/>
              <a:pPr/>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A61928-8780-4C7B-A428-994DFDAE30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5062E-4304-46EF-89BF-883B992A90CE}" type="datetimeFigureOut">
              <a:rPr lang="en-US" smtClean="0"/>
              <a:pPr/>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61928-8780-4C7B-A428-994DFDAE30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5062E-4304-46EF-89BF-883B992A90CE}" type="datetimeFigureOut">
              <a:rPr lang="en-US" smtClean="0"/>
              <a:pPr/>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61928-8780-4C7B-A428-994DFDAE30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5062E-4304-46EF-89BF-883B992A90CE}" type="datetimeFigureOut">
              <a:rPr lang="en-US" smtClean="0"/>
              <a:pPr/>
              <a:t>6/11/2019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61928-8780-4C7B-A428-994DFDAE30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gbvguidelines.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438400"/>
            <a:ext cx="7772400" cy="2895600"/>
          </a:xfrm>
          <a:ln>
            <a:solidFill>
              <a:schemeClr val="tx1"/>
            </a:solidFill>
          </a:ln>
        </p:spPr>
        <p:txBody>
          <a:bodyPr>
            <a:normAutofit/>
          </a:bodyPr>
          <a:lstStyle/>
          <a:p>
            <a:r>
              <a:rPr lang="en-US" dirty="0"/>
              <a:t>GBV and Nutrition</a:t>
            </a:r>
            <a:br>
              <a:rPr lang="en-US" dirty="0"/>
            </a:br>
            <a:r>
              <a:rPr lang="en-US" dirty="0"/>
              <a:t>Key linkages, activities and guidance for integrated programming</a:t>
            </a:r>
          </a:p>
        </p:txBody>
      </p:sp>
      <p:pic>
        <p:nvPicPr>
          <p:cNvPr id="135170" name="Picture 2"/>
          <p:cNvPicPr>
            <a:picLocks noChangeAspect="1" noChangeArrowheads="1"/>
          </p:cNvPicPr>
          <p:nvPr/>
        </p:nvPicPr>
        <p:blipFill>
          <a:blip r:embed="rId2" cstate="print"/>
          <a:srcRect/>
          <a:stretch>
            <a:fillRect/>
          </a:stretch>
        </p:blipFill>
        <p:spPr bwMode="auto">
          <a:xfrm>
            <a:off x="2590800" y="457200"/>
            <a:ext cx="4286250" cy="1733550"/>
          </a:xfrm>
          <a:prstGeom prst="rect">
            <a:avLst/>
          </a:prstGeom>
          <a:noFill/>
          <a:ln w="9525">
            <a:noFill/>
            <a:miter lim="800000"/>
            <a:headEnd/>
            <a:tailEnd/>
          </a:ln>
        </p:spPr>
      </p:pic>
    </p:spTree>
    <p:extLst>
      <p:ext uri="{BB962C8B-B14F-4D97-AF65-F5344CB8AC3E}">
        <p14:creationId xmlns:p14="http://schemas.microsoft.com/office/powerpoint/2010/main" val="109787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0074" y="1394180"/>
            <a:ext cx="8073999" cy="4804465"/>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29231" y="353645"/>
            <a:ext cx="7964256" cy="1508105"/>
          </a:xfrm>
          <a:prstGeom prst="rect">
            <a:avLst/>
          </a:prstGeom>
          <a:noFill/>
        </p:spPr>
        <p:txBody>
          <a:bodyPr wrap="square">
            <a:spAutoFit/>
          </a:bodyPr>
          <a:lstStyle/>
          <a:p>
            <a:pPr algn="ctr">
              <a:defRPr/>
            </a:pPr>
            <a:r>
              <a:rPr lang="en-US" sz="2800" dirty="0"/>
              <a:t>Common areas where GBV risks are present in Nutrition sector </a:t>
            </a:r>
            <a:r>
              <a:rPr lang="en-US" sz="2800" b="1" dirty="0">
                <a:solidFill>
                  <a:schemeClr val="bg1"/>
                </a:solidFill>
                <a:latin typeface="Calibri" panose="020F0502020204030204" pitchFamily="34" charset="0"/>
              </a:rPr>
              <a:t>sent </a:t>
            </a:r>
          </a:p>
          <a:p>
            <a:pPr algn="ctr">
              <a:defRPr/>
            </a:pPr>
            <a:endParaRPr lang="en-US" sz="3600" b="1" dirty="0">
              <a:solidFill>
                <a:schemeClr val="bg1"/>
              </a:solidFill>
              <a:latin typeface="Calibri" panose="020F0502020204030204" pitchFamily="34" charset="0"/>
              <a:ea typeface="+mn-ea"/>
            </a:endParaRPr>
          </a:p>
        </p:txBody>
      </p:sp>
      <p:graphicFrame>
        <p:nvGraphicFramePr>
          <p:cNvPr id="3" name="Diagram 2"/>
          <p:cNvGraphicFramePr/>
          <p:nvPr>
            <p:extLst/>
          </p:nvPr>
        </p:nvGraphicFramePr>
        <p:xfrm>
          <a:off x="1351723" y="1394180"/>
          <a:ext cx="6628210" cy="4862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6"/>
          <p:cNvSpPr txBox="1">
            <a:spLocks noChangeArrowheads="1"/>
          </p:cNvSpPr>
          <p:nvPr/>
        </p:nvSpPr>
        <p:spPr bwMode="auto">
          <a:xfrm>
            <a:off x="1757363" y="1567928"/>
            <a:ext cx="19896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rgbClr val="000000"/>
                </a:solidFill>
                <a:latin typeface="Calibri" charset="0"/>
                <a:ea typeface="ＭＳ Ｐゴシック" charset="0"/>
              </a:defRPr>
            </a:lvl1pPr>
            <a:lvl2pPr marL="742950" indent="-285750">
              <a:defRPr sz="2400">
                <a:solidFill>
                  <a:srgbClr val="000000"/>
                </a:solidFill>
                <a:latin typeface="Calibri" charset="0"/>
                <a:ea typeface="ＭＳ Ｐゴシック" charset="0"/>
              </a:defRPr>
            </a:lvl2pPr>
            <a:lvl3pPr>
              <a:defRPr sz="2000">
                <a:solidFill>
                  <a:srgbClr val="000000"/>
                </a:solidFill>
                <a:latin typeface="Calibri" charset="0"/>
                <a:ea typeface="ＭＳ Ｐゴシック" charset="0"/>
              </a:defRPr>
            </a:lvl3pPr>
            <a:lvl4pPr>
              <a:defRPr>
                <a:solidFill>
                  <a:srgbClr val="000000"/>
                </a:solidFill>
                <a:latin typeface="Calibri" charset="0"/>
                <a:ea typeface="ＭＳ Ｐゴシック" charset="0"/>
              </a:defRPr>
            </a:lvl4pPr>
            <a:lvl5pPr>
              <a:defRPr>
                <a:solidFill>
                  <a:srgbClr val="000000"/>
                </a:solidFill>
                <a:latin typeface="Calibri" charset="0"/>
                <a:ea typeface="ＭＳ Ｐゴシック" charset="0"/>
              </a:defRPr>
            </a:lvl5pPr>
            <a:lvl6pPr eaLnBrk="0" fontAlgn="base" hangingPunct="0">
              <a:spcAft>
                <a:spcPct val="0"/>
              </a:spcAft>
              <a:buSzPct val="100000"/>
              <a:buFont typeface="Arial" charset="0"/>
              <a:defRPr>
                <a:solidFill>
                  <a:srgbClr val="000000"/>
                </a:solidFill>
                <a:latin typeface="Calibri" charset="0"/>
                <a:ea typeface="ＭＳ Ｐゴシック" charset="0"/>
              </a:defRPr>
            </a:lvl6pPr>
            <a:lvl7pPr eaLnBrk="0" fontAlgn="base" hangingPunct="0">
              <a:spcAft>
                <a:spcPct val="0"/>
              </a:spcAft>
              <a:buSzPct val="100000"/>
              <a:buFont typeface="Arial" charset="0"/>
              <a:defRPr>
                <a:solidFill>
                  <a:srgbClr val="000000"/>
                </a:solidFill>
                <a:latin typeface="Calibri" charset="0"/>
                <a:ea typeface="ＭＳ Ｐゴシック" charset="0"/>
              </a:defRPr>
            </a:lvl7pPr>
            <a:lvl8pPr eaLnBrk="0" fontAlgn="base" hangingPunct="0">
              <a:spcAft>
                <a:spcPct val="0"/>
              </a:spcAft>
              <a:buSzPct val="100000"/>
              <a:buFont typeface="Arial" charset="0"/>
              <a:defRPr>
                <a:solidFill>
                  <a:srgbClr val="000000"/>
                </a:solidFill>
                <a:latin typeface="Calibri" charset="0"/>
                <a:ea typeface="ＭＳ Ｐゴシック" charset="0"/>
              </a:defRPr>
            </a:lvl8pPr>
            <a:lvl9pPr eaLnBrk="0" fontAlgn="base" hangingPunct="0">
              <a:spcAft>
                <a:spcPct val="0"/>
              </a:spcAft>
              <a:buSzPct val="100000"/>
              <a:buFont typeface="Arial" charset="0"/>
              <a:defRPr>
                <a:solidFill>
                  <a:srgbClr val="000000"/>
                </a:solidFill>
                <a:latin typeface="Calibri" charset="0"/>
                <a:ea typeface="ＭＳ Ｐゴシック" charset="0"/>
              </a:defRPr>
            </a:lvl9pPr>
          </a:lstStyle>
          <a:p>
            <a:r>
              <a:rPr lang="en-US" sz="2100" b="1" dirty="0"/>
              <a:t>Social norms</a:t>
            </a:r>
          </a:p>
        </p:txBody>
      </p:sp>
      <p:sp>
        <p:nvSpPr>
          <p:cNvPr id="12" name="Speech Bubble: Rectangle with Corners Rounded 1"/>
          <p:cNvSpPr/>
          <p:nvPr/>
        </p:nvSpPr>
        <p:spPr>
          <a:xfrm>
            <a:off x="1914140" y="157719"/>
            <a:ext cx="1268427" cy="1169339"/>
          </a:xfrm>
          <a:prstGeom prst="wedgeRoundRectCallout">
            <a:avLst>
              <a:gd name="adj1" fmla="val -20833"/>
              <a:gd name="adj2" fmla="val 79596"/>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Barriers and enablers</a:t>
            </a:r>
          </a:p>
        </p:txBody>
      </p:sp>
      <p:sp>
        <p:nvSpPr>
          <p:cNvPr id="13" name="Speech Bubble: Rectangle 18"/>
          <p:cNvSpPr/>
          <p:nvPr/>
        </p:nvSpPr>
        <p:spPr>
          <a:xfrm>
            <a:off x="3558831" y="157719"/>
            <a:ext cx="2383005" cy="1144570"/>
          </a:xfrm>
          <a:prstGeom prst="wedgeRectCallout">
            <a:avLst>
              <a:gd name="adj1" fmla="val -25488"/>
              <a:gd name="adj2" fmla="val 810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Health/Nutrition facilities are too far/in a dangerous location.</a:t>
            </a:r>
          </a:p>
        </p:txBody>
      </p:sp>
      <p:sp>
        <p:nvSpPr>
          <p:cNvPr id="14" name="Speech Bubble: Rectangle 19"/>
          <p:cNvSpPr/>
          <p:nvPr/>
        </p:nvSpPr>
        <p:spPr>
          <a:xfrm>
            <a:off x="6583988" y="182488"/>
            <a:ext cx="1709499" cy="237870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600" dirty="0">
                <a:solidFill>
                  <a:srgbClr val="FFFFFF"/>
                </a:solidFill>
                <a:latin typeface="Calibri" charset="0"/>
                <a:ea typeface="ＭＳ Ｐゴシック" charset="0"/>
              </a:rPr>
              <a:t>Women and girls do not receive information because: limited to community leaders; non-child friendly</a:t>
            </a:r>
          </a:p>
          <a:p>
            <a:pPr algn="ctr"/>
            <a:endParaRPr lang="en-US" sz="1400" dirty="0">
              <a:solidFill>
                <a:srgbClr val="FFFFFF"/>
              </a:solidFill>
              <a:latin typeface="Calibri" charset="0"/>
              <a:ea typeface="ＭＳ Ｐゴシック" charset="0"/>
            </a:endParaRPr>
          </a:p>
        </p:txBody>
      </p:sp>
      <p:sp>
        <p:nvSpPr>
          <p:cNvPr id="15" name="Speech Bubble: Rectangle 20"/>
          <p:cNvSpPr/>
          <p:nvPr/>
        </p:nvSpPr>
        <p:spPr>
          <a:xfrm>
            <a:off x="7462570" y="4137285"/>
            <a:ext cx="1520734" cy="2511405"/>
          </a:xfrm>
          <a:prstGeom prst="wedgeRectCallout">
            <a:avLst>
              <a:gd name="adj1" fmla="val -78020"/>
              <a:gd name="adj2" fmla="val 191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t>Not adequate no. of female nutrition frontline workers.</a:t>
            </a:r>
          </a:p>
          <a:p>
            <a:pPr>
              <a:defRPr/>
            </a:pPr>
            <a:endParaRPr lang="en-US" sz="1600" dirty="0"/>
          </a:p>
          <a:p>
            <a:pPr>
              <a:defRPr/>
            </a:pPr>
            <a:r>
              <a:rPr lang="en-US" sz="1600" dirty="0"/>
              <a:t>Lack of female leaders in Nutrition. </a:t>
            </a:r>
          </a:p>
          <a:p>
            <a:pPr algn="ctr">
              <a:defRPr/>
            </a:pPr>
            <a:r>
              <a:rPr lang="en-US" dirty="0"/>
              <a:t> </a:t>
            </a:r>
          </a:p>
        </p:txBody>
      </p:sp>
      <p:sp>
        <p:nvSpPr>
          <p:cNvPr id="16" name="Speech Bubble: Rectangle 3"/>
          <p:cNvSpPr/>
          <p:nvPr/>
        </p:nvSpPr>
        <p:spPr>
          <a:xfrm>
            <a:off x="3746963" y="4678083"/>
            <a:ext cx="1944031" cy="2023118"/>
          </a:xfrm>
          <a:prstGeom prst="wedgeRectCallout">
            <a:avLst>
              <a:gd name="adj1" fmla="val -7665"/>
              <a:gd name="adj2" fmla="val -758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Girls , boys, women and other at risk groups are not consulted in assessment, design and M&amp;E systematically. </a:t>
            </a:r>
          </a:p>
        </p:txBody>
      </p:sp>
      <p:sp>
        <p:nvSpPr>
          <p:cNvPr id="17" name="Speech Bubble: Rectangle 22"/>
          <p:cNvSpPr/>
          <p:nvPr/>
        </p:nvSpPr>
        <p:spPr>
          <a:xfrm>
            <a:off x="109744" y="1327058"/>
            <a:ext cx="1426667" cy="3251475"/>
          </a:xfrm>
          <a:prstGeom prst="wedgeRectCallout">
            <a:avLst>
              <a:gd name="adj1" fmla="val 93017"/>
              <a:gd name="adj2" fmla="val -96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600" dirty="0">
                <a:solidFill>
                  <a:srgbClr val="FFFFFF"/>
                </a:solidFill>
                <a:latin typeface="Calibri" charset="0"/>
                <a:ea typeface="ＭＳ Ｐゴシック" charset="0"/>
              </a:rPr>
              <a:t>Materials do not cater to the needs of the girls/women </a:t>
            </a:r>
          </a:p>
          <a:p>
            <a:endParaRPr lang="en-US" sz="1600" dirty="0">
              <a:solidFill>
                <a:srgbClr val="FFFFFF"/>
              </a:solidFill>
              <a:latin typeface="Calibri" charset="0"/>
              <a:ea typeface="ＭＳ Ｐゴシック" charset="0"/>
            </a:endParaRPr>
          </a:p>
          <a:p>
            <a:r>
              <a:rPr lang="en-US" sz="1600" dirty="0">
                <a:solidFill>
                  <a:srgbClr val="FFFFFF"/>
                </a:solidFill>
                <a:latin typeface="Calibri" charset="0"/>
                <a:ea typeface="ＭＳ Ｐゴシック" charset="0"/>
              </a:rPr>
              <a:t>Distribution – a long waiting line, overcrowded, lack of female distribution staffs</a:t>
            </a:r>
          </a:p>
        </p:txBody>
      </p:sp>
      <p:sp>
        <p:nvSpPr>
          <p:cNvPr id="18" name="Speech Bubble: Rectangle 21"/>
          <p:cNvSpPr/>
          <p:nvPr/>
        </p:nvSpPr>
        <p:spPr>
          <a:xfrm>
            <a:off x="109745" y="4939171"/>
            <a:ext cx="1804396" cy="1709520"/>
          </a:xfrm>
          <a:prstGeom prst="wedgeRectCallout">
            <a:avLst>
              <a:gd name="adj1" fmla="val 84721"/>
              <a:gd name="adj2" fmla="val 23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600" dirty="0">
                <a:solidFill>
                  <a:srgbClr val="FFFFFF"/>
                </a:solidFill>
                <a:latin typeface="Calibri" charset="0"/>
                <a:ea typeface="ＭＳ Ｐゴシック" charset="0"/>
              </a:rPr>
              <a:t>Nutrition facilities do not reflect the culture or needs of the affected population. </a:t>
            </a:r>
          </a:p>
          <a:p>
            <a:pPr marL="285750" indent="-285750"/>
            <a:endParaRPr lang="en-US" sz="1600" dirty="0">
              <a:solidFill>
                <a:srgbClr val="FFFFFF"/>
              </a:solidFill>
              <a:latin typeface="Calibri" charset="0"/>
              <a:ea typeface="ＭＳ Ｐゴシック" charset="0"/>
            </a:endParaRPr>
          </a:p>
        </p:txBody>
      </p:sp>
    </p:spTree>
    <p:extLst>
      <p:ext uri="{BB962C8B-B14F-4D97-AF65-F5344CB8AC3E}">
        <p14:creationId xmlns:p14="http://schemas.microsoft.com/office/powerpoint/2010/main" val="6590453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28445512"/>
              </p:ext>
            </p:extLst>
          </p:nvPr>
        </p:nvGraphicFramePr>
        <p:xfrm>
          <a:off x="713034" y="1486408"/>
          <a:ext cx="7365650" cy="4829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552940" y="1341053"/>
            <a:ext cx="2606645" cy="1338828"/>
          </a:xfrm>
          <a:prstGeom prst="rect">
            <a:avLst/>
          </a:prstGeom>
          <a:noFill/>
          <a:ln>
            <a:solidFill>
              <a:schemeClr val="accent2"/>
            </a:solidFill>
          </a:ln>
        </p:spPr>
        <p:txBody>
          <a:bodyPr wrap="square" rtlCol="0">
            <a:spAutoFit/>
          </a:bodyPr>
          <a:lstStyle/>
          <a:p>
            <a:r>
              <a:rPr lang="en-US" sz="1350" b="1" dirty="0"/>
              <a:t>Entry Point!</a:t>
            </a:r>
          </a:p>
          <a:p>
            <a:r>
              <a:rPr lang="en-US" sz="1350" dirty="0"/>
              <a:t>Women and girls themselves </a:t>
            </a:r>
          </a:p>
          <a:p>
            <a:pPr marL="214313" indent="-214313">
              <a:buFont typeface="Arial"/>
              <a:buChar char="•"/>
            </a:pPr>
            <a:r>
              <a:rPr lang="en-US" sz="1350" dirty="0"/>
              <a:t>Identify GBV risks in the environment and their barriers to accessing services </a:t>
            </a:r>
          </a:p>
          <a:p>
            <a:pPr marL="214313" indent="-214313">
              <a:buFont typeface="Arial"/>
              <a:buChar char="•"/>
            </a:pPr>
            <a:r>
              <a:rPr lang="en-US" sz="1350" dirty="0"/>
              <a:t>Identify priorities</a:t>
            </a:r>
          </a:p>
        </p:txBody>
      </p:sp>
      <p:cxnSp>
        <p:nvCxnSpPr>
          <p:cNvPr id="5" name="Straight Arrow Connector 4"/>
          <p:cNvCxnSpPr/>
          <p:nvPr/>
        </p:nvCxnSpPr>
        <p:spPr>
          <a:xfrm flipV="1">
            <a:off x="5267405" y="1812827"/>
            <a:ext cx="1183363" cy="14433"/>
          </a:xfrm>
          <a:prstGeom prst="straightConnector1">
            <a:avLst/>
          </a:prstGeom>
          <a:ln w="38100" cmpd="sng">
            <a:solidFill>
              <a:srgbClr val="ED7D3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653382" y="4914450"/>
            <a:ext cx="2405759" cy="1546577"/>
          </a:xfrm>
          <a:prstGeom prst="rect">
            <a:avLst/>
          </a:prstGeom>
          <a:noFill/>
          <a:ln>
            <a:solidFill>
              <a:schemeClr val="accent2"/>
            </a:solidFill>
          </a:ln>
        </p:spPr>
        <p:txBody>
          <a:bodyPr wrap="square" rtlCol="0">
            <a:spAutoFit/>
          </a:bodyPr>
          <a:lstStyle/>
          <a:p>
            <a:r>
              <a:rPr lang="en-US" sz="1350" b="1" dirty="0"/>
              <a:t>Entry Point!</a:t>
            </a:r>
          </a:p>
          <a:p>
            <a:pPr marL="214313" indent="-214313">
              <a:buFont typeface="Arial" panose="020B0604020202020204" pitchFamily="34" charset="0"/>
              <a:buChar char="•"/>
            </a:pPr>
            <a:r>
              <a:rPr lang="en-US" sz="1350" dirty="0"/>
              <a:t>Safe and dignified access to services. </a:t>
            </a:r>
          </a:p>
          <a:p>
            <a:pPr marL="214313" indent="-214313">
              <a:buFont typeface="Arial" panose="020B0604020202020204" pitchFamily="34" charset="0"/>
              <a:buChar char="•"/>
            </a:pPr>
            <a:r>
              <a:rPr lang="en-US" sz="1350" dirty="0"/>
              <a:t>Ethical programming. </a:t>
            </a:r>
          </a:p>
          <a:p>
            <a:pPr marL="214313" indent="-214313">
              <a:buFont typeface="Arial" panose="020B0604020202020204" pitchFamily="34" charset="0"/>
              <a:buChar char="•"/>
            </a:pPr>
            <a:r>
              <a:rPr lang="en-US" sz="1350" dirty="0"/>
              <a:t>Participation </a:t>
            </a:r>
          </a:p>
          <a:p>
            <a:pPr marL="214313" indent="-214313">
              <a:buFont typeface="Arial" panose="020B0604020202020204" pitchFamily="34" charset="0"/>
              <a:buChar char="•"/>
            </a:pPr>
            <a:r>
              <a:rPr lang="en-US" sz="1350" dirty="0"/>
              <a:t>Safe and ethical referral</a:t>
            </a:r>
          </a:p>
          <a:p>
            <a:endParaRPr lang="en-US" sz="1350" dirty="0"/>
          </a:p>
        </p:txBody>
      </p:sp>
      <p:cxnSp>
        <p:nvCxnSpPr>
          <p:cNvPr id="7" name="Straight Arrow Connector 6"/>
          <p:cNvCxnSpPr/>
          <p:nvPr/>
        </p:nvCxnSpPr>
        <p:spPr>
          <a:xfrm flipV="1">
            <a:off x="6350325" y="5410200"/>
            <a:ext cx="303057" cy="43298"/>
          </a:xfrm>
          <a:prstGeom prst="straightConnector1">
            <a:avLst/>
          </a:prstGeom>
          <a:ln w="38100" cmpd="sng">
            <a:solidFill>
              <a:srgbClr val="ED7D3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3778" y="4217759"/>
            <a:ext cx="2021526" cy="1338828"/>
          </a:xfrm>
          <a:prstGeom prst="rect">
            <a:avLst/>
          </a:prstGeom>
          <a:noFill/>
          <a:ln>
            <a:solidFill>
              <a:schemeClr val="accent2"/>
            </a:solidFill>
          </a:ln>
        </p:spPr>
        <p:txBody>
          <a:bodyPr wrap="square" rtlCol="0">
            <a:spAutoFit/>
          </a:bodyPr>
          <a:lstStyle/>
          <a:p>
            <a:r>
              <a:rPr lang="en-US" sz="1350" b="1" dirty="0"/>
              <a:t>Entry Point!</a:t>
            </a:r>
          </a:p>
          <a:p>
            <a:pPr marL="214313" indent="-214313">
              <a:buFont typeface="Arial" panose="020B0604020202020204" pitchFamily="34" charset="0"/>
              <a:buChar char="•"/>
            </a:pPr>
            <a:r>
              <a:rPr lang="en-US" sz="1350" dirty="0"/>
              <a:t>Monitor GBV risks</a:t>
            </a:r>
          </a:p>
          <a:p>
            <a:pPr marL="214313" indent="-214313">
              <a:buFont typeface="Arial" panose="020B0604020202020204" pitchFamily="34" charset="0"/>
              <a:buChar char="•"/>
            </a:pPr>
            <a:r>
              <a:rPr lang="en-US" sz="1350" dirty="0"/>
              <a:t>Safety audit</a:t>
            </a:r>
          </a:p>
          <a:p>
            <a:pPr marL="214313" indent="-214313">
              <a:buFont typeface="Arial" panose="020B0604020202020204" pitchFamily="34" charset="0"/>
              <a:buChar char="•"/>
            </a:pPr>
            <a:r>
              <a:rPr lang="en-US" sz="1350" dirty="0"/>
              <a:t>Safety perception</a:t>
            </a:r>
          </a:p>
          <a:p>
            <a:pPr marL="214313" indent="-214313">
              <a:buFont typeface="Arial" panose="020B0604020202020204" pitchFamily="34" charset="0"/>
              <a:buChar char="•"/>
            </a:pPr>
            <a:r>
              <a:rPr lang="en-US" sz="1350" dirty="0"/>
              <a:t>SADD </a:t>
            </a:r>
          </a:p>
          <a:p>
            <a:endParaRPr lang="en-US" sz="1350" dirty="0"/>
          </a:p>
        </p:txBody>
      </p:sp>
      <p:sp>
        <p:nvSpPr>
          <p:cNvPr id="4" name="TextBox 3"/>
          <p:cNvSpPr txBox="1"/>
          <p:nvPr/>
        </p:nvSpPr>
        <p:spPr>
          <a:xfrm>
            <a:off x="325609" y="1341053"/>
            <a:ext cx="1984863" cy="830997"/>
          </a:xfrm>
          <a:prstGeom prst="rect">
            <a:avLst/>
          </a:prstGeom>
          <a:noFill/>
        </p:spPr>
        <p:txBody>
          <a:bodyPr wrap="square" rtlCol="0">
            <a:spAutoFit/>
          </a:bodyPr>
          <a:lstStyle/>
          <a:p>
            <a:r>
              <a:rPr lang="en-US" sz="2400" b="1" dirty="0">
                <a:solidFill>
                  <a:srgbClr val="00B0F0"/>
                </a:solidFill>
              </a:rPr>
              <a:t>Programmatic entry points</a:t>
            </a:r>
          </a:p>
        </p:txBody>
      </p:sp>
      <p:sp>
        <p:nvSpPr>
          <p:cNvPr id="10" name="TextBox 9"/>
          <p:cNvSpPr txBox="1"/>
          <p:nvPr/>
        </p:nvSpPr>
        <p:spPr>
          <a:xfrm>
            <a:off x="3537574" y="2914066"/>
            <a:ext cx="1805669" cy="1546577"/>
          </a:xfrm>
          <a:prstGeom prst="rect">
            <a:avLst/>
          </a:prstGeom>
          <a:noFill/>
          <a:ln>
            <a:solidFill>
              <a:schemeClr val="accent2"/>
            </a:solidFill>
          </a:ln>
        </p:spPr>
        <p:txBody>
          <a:bodyPr wrap="square" rtlCol="0">
            <a:spAutoFit/>
          </a:bodyPr>
          <a:lstStyle/>
          <a:p>
            <a:r>
              <a:rPr lang="en-US" sz="1350" b="1" dirty="0"/>
              <a:t>Entry Point!</a:t>
            </a:r>
          </a:p>
          <a:p>
            <a:pPr marL="214313" indent="-214313">
              <a:buFont typeface="Arial" panose="020B0604020202020204" pitchFamily="34" charset="0"/>
              <a:buChar char="•"/>
            </a:pPr>
            <a:r>
              <a:rPr lang="en-US" sz="1350" dirty="0"/>
              <a:t>Articulate GBV risks related to nutrition response. </a:t>
            </a:r>
          </a:p>
          <a:p>
            <a:pPr marL="214313" indent="-214313">
              <a:buFont typeface="Arial" panose="020B0604020202020204" pitchFamily="34" charset="0"/>
              <a:buChar char="•"/>
            </a:pPr>
            <a:r>
              <a:rPr lang="en-US" sz="1350" dirty="0"/>
              <a:t>Include GBV risk mitigation measures. </a:t>
            </a:r>
          </a:p>
        </p:txBody>
      </p:sp>
      <p:cxnSp>
        <p:nvCxnSpPr>
          <p:cNvPr id="9" name="Straight Arrow Connector 8"/>
          <p:cNvCxnSpPr/>
          <p:nvPr/>
        </p:nvCxnSpPr>
        <p:spPr>
          <a:xfrm flipH="1">
            <a:off x="5343243" y="3261122"/>
            <a:ext cx="220548" cy="65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802133" y="3637270"/>
            <a:ext cx="804496" cy="5275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itle 1">
            <a:extLst>
              <a:ext uri="{FF2B5EF4-FFF2-40B4-BE49-F238E27FC236}">
                <a16:creationId xmlns:a16="http://schemas.microsoft.com/office/drawing/2014/main" id="{1FC7228D-8B86-45F7-949E-D98EDFD7BD68}"/>
              </a:ext>
            </a:extLst>
          </p:cNvPr>
          <p:cNvSpPr txBox="1">
            <a:spLocks/>
          </p:cNvSpPr>
          <p:nvPr/>
        </p:nvSpPr>
        <p:spPr>
          <a:xfrm>
            <a:off x="325609" y="147687"/>
            <a:ext cx="8229600" cy="1143000"/>
          </a:xfrm>
          <a:prstGeom prst="rect">
            <a:avLst/>
          </a:prstGeom>
          <a:ln>
            <a:solidFill>
              <a:srgbClr val="7030A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Integrating GBV and Nutrition-How</a:t>
            </a:r>
          </a:p>
        </p:txBody>
      </p:sp>
    </p:spTree>
    <p:extLst>
      <p:ext uri="{BB962C8B-B14F-4D97-AF65-F5344CB8AC3E}">
        <p14:creationId xmlns:p14="http://schemas.microsoft.com/office/powerpoint/2010/main" val="66577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2"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Woman">
            <a:extLst>
              <a:ext uri="{FF2B5EF4-FFF2-40B4-BE49-F238E27FC236}">
                <a16:creationId xmlns:a16="http://schemas.microsoft.com/office/drawing/2014/main" id="{761D82ED-D544-4309-8A45-54C7635D4D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721" y="2857501"/>
            <a:ext cx="914399" cy="914399"/>
          </a:xfrm>
          <a:prstGeom prst="rect">
            <a:avLst/>
          </a:prstGeom>
        </p:spPr>
      </p:pic>
      <p:pic>
        <p:nvPicPr>
          <p:cNvPr id="8" name="Graphic 7" descr="Home">
            <a:extLst>
              <a:ext uri="{FF2B5EF4-FFF2-40B4-BE49-F238E27FC236}">
                <a16:creationId xmlns:a16="http://schemas.microsoft.com/office/drawing/2014/main" id="{BAFFB171-88B1-4066-A8E4-462B486C3F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8939" y="2341756"/>
            <a:ext cx="1338146" cy="1338146"/>
          </a:xfrm>
          <a:prstGeom prst="rect">
            <a:avLst/>
          </a:prstGeom>
        </p:spPr>
      </p:pic>
      <p:sp>
        <p:nvSpPr>
          <p:cNvPr id="9" name="TextBox 8">
            <a:extLst>
              <a:ext uri="{FF2B5EF4-FFF2-40B4-BE49-F238E27FC236}">
                <a16:creationId xmlns:a16="http://schemas.microsoft.com/office/drawing/2014/main" id="{A65E5672-42E8-4DEF-B362-89653B0672C1}"/>
              </a:ext>
            </a:extLst>
          </p:cNvPr>
          <p:cNvSpPr txBox="1"/>
          <p:nvPr/>
        </p:nvSpPr>
        <p:spPr>
          <a:xfrm>
            <a:off x="5728939" y="1552419"/>
            <a:ext cx="3119553" cy="300082"/>
          </a:xfrm>
          <a:prstGeom prst="rect">
            <a:avLst/>
          </a:prstGeom>
          <a:noFill/>
        </p:spPr>
        <p:txBody>
          <a:bodyPr wrap="square" rtlCol="0">
            <a:spAutoFit/>
          </a:bodyPr>
          <a:lstStyle/>
          <a:p>
            <a:r>
              <a:rPr lang="en-US" sz="1350" b="1" dirty="0"/>
              <a:t>Availability: </a:t>
            </a:r>
            <a:r>
              <a:rPr lang="en-US" sz="1350" dirty="0"/>
              <a:t>Is the service available ?</a:t>
            </a:r>
          </a:p>
        </p:txBody>
      </p:sp>
      <p:sp>
        <p:nvSpPr>
          <p:cNvPr id="10" name="TextBox 9">
            <a:extLst>
              <a:ext uri="{FF2B5EF4-FFF2-40B4-BE49-F238E27FC236}">
                <a16:creationId xmlns:a16="http://schemas.microsoft.com/office/drawing/2014/main" id="{D2A25AE1-EA34-4C97-97C6-8F405EC90FDC}"/>
              </a:ext>
            </a:extLst>
          </p:cNvPr>
          <p:cNvSpPr txBox="1"/>
          <p:nvPr/>
        </p:nvSpPr>
        <p:spPr>
          <a:xfrm>
            <a:off x="7067085" y="2199628"/>
            <a:ext cx="1690804" cy="1338828"/>
          </a:xfrm>
          <a:prstGeom prst="rect">
            <a:avLst/>
          </a:prstGeom>
          <a:noFill/>
        </p:spPr>
        <p:txBody>
          <a:bodyPr wrap="square" rtlCol="0">
            <a:spAutoFit/>
          </a:bodyPr>
          <a:lstStyle/>
          <a:p>
            <a:r>
              <a:rPr lang="en-US" sz="1350" b="1" dirty="0"/>
              <a:t>Acceptability: </a:t>
            </a:r>
            <a:r>
              <a:rPr lang="en-US" sz="1350" dirty="0"/>
              <a:t>Is the service acceptable to the affected population (M/F different age and abilities) </a:t>
            </a:r>
          </a:p>
        </p:txBody>
      </p:sp>
      <p:sp>
        <p:nvSpPr>
          <p:cNvPr id="12" name="Rectangle: Rounded Corners 11">
            <a:extLst>
              <a:ext uri="{FF2B5EF4-FFF2-40B4-BE49-F238E27FC236}">
                <a16:creationId xmlns:a16="http://schemas.microsoft.com/office/drawing/2014/main" id="{40C8226B-554E-433B-8305-F3DEE534E304}"/>
              </a:ext>
            </a:extLst>
          </p:cNvPr>
          <p:cNvSpPr/>
          <p:nvPr/>
        </p:nvSpPr>
        <p:spPr>
          <a:xfrm>
            <a:off x="1547232" y="1217883"/>
            <a:ext cx="3888988" cy="669073"/>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1350" b="1" dirty="0"/>
              <a:t>Physical Accessibility: </a:t>
            </a:r>
            <a:r>
              <a:rPr lang="en-US" sz="1350" dirty="0"/>
              <a:t>Location, route, safety, other physical barriers</a:t>
            </a:r>
          </a:p>
        </p:txBody>
      </p:sp>
      <p:sp>
        <p:nvSpPr>
          <p:cNvPr id="13" name="Rectangle: Rounded Corners 12">
            <a:extLst>
              <a:ext uri="{FF2B5EF4-FFF2-40B4-BE49-F238E27FC236}">
                <a16:creationId xmlns:a16="http://schemas.microsoft.com/office/drawing/2014/main" id="{2DBAFA19-3A3B-4BF4-8D13-E7D59CB56AEF}"/>
              </a:ext>
            </a:extLst>
          </p:cNvPr>
          <p:cNvSpPr/>
          <p:nvPr/>
        </p:nvSpPr>
        <p:spPr>
          <a:xfrm>
            <a:off x="1554200" y="2054765"/>
            <a:ext cx="3875049" cy="602166"/>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1350" b="1" dirty="0"/>
              <a:t>Financial Accessibility</a:t>
            </a:r>
            <a:r>
              <a:rPr lang="en-US" sz="1350" dirty="0"/>
              <a:t>: User fees, transportation cost.  </a:t>
            </a:r>
          </a:p>
        </p:txBody>
      </p:sp>
      <p:sp>
        <p:nvSpPr>
          <p:cNvPr id="14" name="Rectangle: Rounded Corners 13">
            <a:extLst>
              <a:ext uri="{FF2B5EF4-FFF2-40B4-BE49-F238E27FC236}">
                <a16:creationId xmlns:a16="http://schemas.microsoft.com/office/drawing/2014/main" id="{D64BA037-411C-4E47-AF57-CDE7ACD0611F}"/>
              </a:ext>
            </a:extLst>
          </p:cNvPr>
          <p:cNvSpPr/>
          <p:nvPr/>
        </p:nvSpPr>
        <p:spPr>
          <a:xfrm>
            <a:off x="1554201" y="2824741"/>
            <a:ext cx="3911291" cy="815433"/>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1350" b="1" dirty="0"/>
              <a:t>Administrative Accessibility</a:t>
            </a:r>
            <a:r>
              <a:rPr lang="en-US" sz="1350" dirty="0"/>
              <a:t>: Civil documents, procedures i.e. mandatory reporting, administrative complication to access the service. Language.  </a:t>
            </a:r>
          </a:p>
        </p:txBody>
      </p:sp>
      <p:sp>
        <p:nvSpPr>
          <p:cNvPr id="15" name="Rectangle: Rounded Corners 14">
            <a:extLst>
              <a:ext uri="{FF2B5EF4-FFF2-40B4-BE49-F238E27FC236}">
                <a16:creationId xmlns:a16="http://schemas.microsoft.com/office/drawing/2014/main" id="{CBDFBC41-7F57-423C-844A-B9BC42F2E123}"/>
              </a:ext>
            </a:extLst>
          </p:cNvPr>
          <p:cNvSpPr/>
          <p:nvPr/>
        </p:nvSpPr>
        <p:spPr>
          <a:xfrm>
            <a:off x="1554201" y="3867031"/>
            <a:ext cx="3911291" cy="836342"/>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1350" b="1" dirty="0"/>
              <a:t>Social Accessibility: </a:t>
            </a:r>
            <a:r>
              <a:rPr lang="en-US" sz="1350" dirty="0"/>
              <a:t>Social norms ( e.g. women can only talk to women, men has to approve women’s access to the service), cultural belief, social exclusion, stigma to access the services etc. </a:t>
            </a:r>
          </a:p>
        </p:txBody>
      </p:sp>
      <p:sp>
        <p:nvSpPr>
          <p:cNvPr id="16" name="Rectangle: Rounded Corners 15">
            <a:extLst>
              <a:ext uri="{FF2B5EF4-FFF2-40B4-BE49-F238E27FC236}">
                <a16:creationId xmlns:a16="http://schemas.microsoft.com/office/drawing/2014/main" id="{32FE5F99-9DE1-4112-893B-465CC380532F}"/>
              </a:ext>
            </a:extLst>
          </p:cNvPr>
          <p:cNvSpPr/>
          <p:nvPr/>
        </p:nvSpPr>
        <p:spPr>
          <a:xfrm>
            <a:off x="1554201" y="4930229"/>
            <a:ext cx="3911291" cy="777802"/>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1350" b="1" dirty="0"/>
              <a:t>Information Accessibility</a:t>
            </a:r>
            <a:r>
              <a:rPr lang="en-US" sz="1350" dirty="0"/>
              <a:t>: availability of the information of the service. Who receive the information, language, style of communications,   </a:t>
            </a:r>
          </a:p>
        </p:txBody>
      </p:sp>
      <p:sp>
        <p:nvSpPr>
          <p:cNvPr id="17" name="TextBox 16">
            <a:extLst>
              <a:ext uri="{FF2B5EF4-FFF2-40B4-BE49-F238E27FC236}">
                <a16:creationId xmlns:a16="http://schemas.microsoft.com/office/drawing/2014/main" id="{F67FDFAD-7297-408F-A810-37AB36E2C883}"/>
              </a:ext>
            </a:extLst>
          </p:cNvPr>
          <p:cNvSpPr txBox="1"/>
          <p:nvPr/>
        </p:nvSpPr>
        <p:spPr>
          <a:xfrm>
            <a:off x="1554201" y="940884"/>
            <a:ext cx="2801744" cy="300082"/>
          </a:xfrm>
          <a:prstGeom prst="rect">
            <a:avLst/>
          </a:prstGeom>
          <a:noFill/>
        </p:spPr>
        <p:txBody>
          <a:bodyPr wrap="square" rtlCol="0">
            <a:spAutoFit/>
          </a:bodyPr>
          <a:lstStyle/>
          <a:p>
            <a:r>
              <a:rPr lang="en-US" sz="1350" b="1" dirty="0"/>
              <a:t>Accessibility</a:t>
            </a:r>
          </a:p>
        </p:txBody>
      </p:sp>
      <p:sp>
        <p:nvSpPr>
          <p:cNvPr id="19" name="TextBox 18">
            <a:extLst>
              <a:ext uri="{FF2B5EF4-FFF2-40B4-BE49-F238E27FC236}">
                <a16:creationId xmlns:a16="http://schemas.microsoft.com/office/drawing/2014/main" id="{E78A8131-719B-4257-9FF8-469277ECEF84}"/>
              </a:ext>
            </a:extLst>
          </p:cNvPr>
          <p:cNvSpPr txBox="1"/>
          <p:nvPr/>
        </p:nvSpPr>
        <p:spPr>
          <a:xfrm>
            <a:off x="6004932" y="3941625"/>
            <a:ext cx="2985739" cy="1546577"/>
          </a:xfrm>
          <a:prstGeom prst="rect">
            <a:avLst/>
          </a:prstGeom>
          <a:noFill/>
        </p:spPr>
        <p:txBody>
          <a:bodyPr wrap="square" rtlCol="0">
            <a:spAutoFit/>
          </a:bodyPr>
          <a:lstStyle/>
          <a:p>
            <a:r>
              <a:rPr lang="en-US" sz="1350" b="1" dirty="0"/>
              <a:t>Quality</a:t>
            </a:r>
            <a:r>
              <a:rPr lang="en-US" sz="1350" dirty="0"/>
              <a:t>: </a:t>
            </a:r>
            <a:r>
              <a:rPr lang="en-GB" sz="1350" dirty="0"/>
              <a:t>Do service providers possess the necessary skills/training? Are there adequate supplies? Are the facilities safe and sanitary? Quality also extends to the way people are treated before, during and after accessing services.</a:t>
            </a:r>
            <a:endParaRPr lang="en-US" sz="1350" dirty="0"/>
          </a:p>
          <a:p>
            <a:endParaRPr lang="en-US" sz="1350" dirty="0"/>
          </a:p>
        </p:txBody>
      </p:sp>
      <p:sp>
        <p:nvSpPr>
          <p:cNvPr id="18" name="Lightning Bolt 17">
            <a:extLst>
              <a:ext uri="{FF2B5EF4-FFF2-40B4-BE49-F238E27FC236}">
                <a16:creationId xmlns:a16="http://schemas.microsoft.com/office/drawing/2014/main" id="{7C23D0C8-9A88-4629-A9C2-4678193A0479}"/>
              </a:ext>
            </a:extLst>
          </p:cNvPr>
          <p:cNvSpPr/>
          <p:nvPr/>
        </p:nvSpPr>
        <p:spPr>
          <a:xfrm>
            <a:off x="832159" y="1079384"/>
            <a:ext cx="1091426" cy="4686623"/>
          </a:xfrm>
          <a:prstGeom prst="lightningBolt">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4F4866EA-BAFD-4C36-ABE3-D6B23928AAFB}"/>
              </a:ext>
            </a:extLst>
          </p:cNvPr>
          <p:cNvSpPr txBox="1"/>
          <p:nvPr/>
        </p:nvSpPr>
        <p:spPr>
          <a:xfrm>
            <a:off x="246721" y="117525"/>
            <a:ext cx="8511168" cy="830997"/>
          </a:xfrm>
          <a:prstGeom prst="rect">
            <a:avLst/>
          </a:prstGeom>
          <a:noFill/>
        </p:spPr>
        <p:txBody>
          <a:bodyPr wrap="square" rtlCol="0">
            <a:spAutoFit/>
          </a:bodyPr>
          <a:lstStyle/>
          <a:p>
            <a:r>
              <a:rPr lang="en-US" sz="2400" dirty="0"/>
              <a:t>Barrier analysis: Availability, Accessibility, Acceptability and Quality (AAAQ framework)</a:t>
            </a:r>
          </a:p>
        </p:txBody>
      </p:sp>
    </p:spTree>
    <p:extLst>
      <p:ext uri="{BB962C8B-B14F-4D97-AF65-F5344CB8AC3E}">
        <p14:creationId xmlns:p14="http://schemas.microsoft.com/office/powerpoint/2010/main" val="223639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3" grpId="0" animBg="1"/>
      <p:bldP spid="14" grpId="0" animBg="1"/>
      <p:bldP spid="15" grpId="0" animBg="1"/>
      <p:bldP spid="16" grpId="0" animBg="1"/>
      <p:bldP spid="17" grpId="0"/>
      <p:bldP spid="19"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E395-E03E-468D-AB04-0AC24C18C13D}"/>
              </a:ext>
            </a:extLst>
          </p:cNvPr>
          <p:cNvSpPr>
            <a:spLocks noGrp="1"/>
          </p:cNvSpPr>
          <p:nvPr>
            <p:ph type="title"/>
          </p:nvPr>
        </p:nvSpPr>
        <p:spPr>
          <a:xfrm>
            <a:off x="436880" y="76836"/>
            <a:ext cx="8229600" cy="1143000"/>
          </a:xfrm>
          <a:ln>
            <a:solidFill>
              <a:schemeClr val="tx1"/>
            </a:solidFill>
          </a:ln>
        </p:spPr>
        <p:txBody>
          <a:bodyPr/>
          <a:lstStyle/>
          <a:p>
            <a:r>
              <a:rPr lang="en-US" dirty="0"/>
              <a:t>Examples - Ethiopia</a:t>
            </a:r>
          </a:p>
        </p:txBody>
      </p:sp>
      <p:sp>
        <p:nvSpPr>
          <p:cNvPr id="3" name="Content Placeholder 2">
            <a:extLst>
              <a:ext uri="{FF2B5EF4-FFF2-40B4-BE49-F238E27FC236}">
                <a16:creationId xmlns:a16="http://schemas.microsoft.com/office/drawing/2014/main" id="{75CD798E-BCAB-49DC-94E1-7A2C1A628C14}"/>
              </a:ext>
            </a:extLst>
          </p:cNvPr>
          <p:cNvSpPr>
            <a:spLocks noGrp="1"/>
          </p:cNvSpPr>
          <p:nvPr>
            <p:ph idx="1"/>
          </p:nvPr>
        </p:nvSpPr>
        <p:spPr>
          <a:xfrm>
            <a:off x="304800" y="1417638"/>
            <a:ext cx="4191000" cy="3962400"/>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en-US" sz="2800" dirty="0"/>
              <a:t>A GBV case worker stays in IYCF centers and provide information on GBV to the users. </a:t>
            </a:r>
          </a:p>
          <a:p>
            <a:r>
              <a:rPr lang="en-US" sz="2800" dirty="0"/>
              <a:t>Any people who want to access GBV services can seek support from the GBV case worker or directly access to services. </a:t>
            </a:r>
          </a:p>
        </p:txBody>
      </p:sp>
      <p:sp>
        <p:nvSpPr>
          <p:cNvPr id="4" name="TextBox 3">
            <a:extLst>
              <a:ext uri="{FF2B5EF4-FFF2-40B4-BE49-F238E27FC236}">
                <a16:creationId xmlns:a16="http://schemas.microsoft.com/office/drawing/2014/main" id="{624B76BC-E335-4083-BC59-F412712AD092}"/>
              </a:ext>
            </a:extLst>
          </p:cNvPr>
          <p:cNvSpPr txBox="1"/>
          <p:nvPr/>
        </p:nvSpPr>
        <p:spPr>
          <a:xfrm>
            <a:off x="5257800" y="1676400"/>
            <a:ext cx="3581400"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More women access Women Friendly Space. </a:t>
            </a:r>
          </a:p>
          <a:p>
            <a:endParaRPr lang="en-US" sz="2800" dirty="0"/>
          </a:p>
          <a:p>
            <a:r>
              <a:rPr lang="en-US" sz="2800" dirty="0"/>
              <a:t>More survivors of GBV seek support through the case worker. </a:t>
            </a:r>
          </a:p>
        </p:txBody>
      </p:sp>
      <p:sp>
        <p:nvSpPr>
          <p:cNvPr id="5" name="Arrow: Right 4">
            <a:extLst>
              <a:ext uri="{FF2B5EF4-FFF2-40B4-BE49-F238E27FC236}">
                <a16:creationId xmlns:a16="http://schemas.microsoft.com/office/drawing/2014/main" id="{3179AE2F-822F-471D-A7DD-843882106C86}"/>
              </a:ext>
            </a:extLst>
          </p:cNvPr>
          <p:cNvSpPr/>
          <p:nvPr/>
        </p:nvSpPr>
        <p:spPr>
          <a:xfrm>
            <a:off x="4648200" y="2672328"/>
            <a:ext cx="4572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6A520A2-D648-4FB7-B9BC-7C4672BC59E2}"/>
              </a:ext>
            </a:extLst>
          </p:cNvPr>
          <p:cNvSpPr txBox="1"/>
          <p:nvPr/>
        </p:nvSpPr>
        <p:spPr>
          <a:xfrm>
            <a:off x="431800" y="5562600"/>
            <a:ext cx="80010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a:t>A simple collaboration like this can save life. When women receive adequate care, there is positive effect to nutrition outcome of children and the women. </a:t>
            </a:r>
          </a:p>
        </p:txBody>
      </p:sp>
    </p:spTree>
    <p:extLst>
      <p:ext uri="{BB962C8B-B14F-4D97-AF65-F5344CB8AC3E}">
        <p14:creationId xmlns:p14="http://schemas.microsoft.com/office/powerpoint/2010/main" val="370864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p:nvPr/>
        </p:nvSpPr>
        <p:spPr>
          <a:xfrm>
            <a:off x="2888787" y="3712496"/>
            <a:ext cx="3560595" cy="1"/>
          </a:xfrm>
          <a:prstGeom prst="line">
            <a:avLst/>
          </a:prstGeom>
          <a:ln w="12700">
            <a:solidFill>
              <a:srgbClr val="FFFFFF"/>
            </a:solidFill>
            <a:miter/>
          </a:ln>
        </p:spPr>
        <p:txBody>
          <a:bodyPr lIns="0" tIns="0" rIns="0" bIns="0"/>
          <a:lstStyle/>
          <a:p>
            <a:pPr defTabSz="457200">
              <a:defRPr sz="1200"/>
            </a:pPr>
            <a:endParaRPr sz="1200" kern="0">
              <a:solidFill>
                <a:sysClr val="windowText" lastClr="000000"/>
              </a:solidFill>
              <a:sym typeface="Helvetica"/>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85800" y="1905000"/>
            <a:ext cx="4800599" cy="4325693"/>
          </a:xfrm>
          <a:prstGeom prst="rect">
            <a:avLst/>
          </a:prstGeom>
          <a:ln>
            <a:solidFill>
              <a:schemeClr val="tx1"/>
            </a:solidFill>
          </a:ln>
        </p:spPr>
      </p:pic>
      <p:sp>
        <p:nvSpPr>
          <p:cNvPr id="2" name="Title 1">
            <a:extLst>
              <a:ext uri="{FF2B5EF4-FFF2-40B4-BE49-F238E27FC236}">
                <a16:creationId xmlns:a16="http://schemas.microsoft.com/office/drawing/2014/main" id="{BBA45334-1063-46F4-9B58-48F817E86387}"/>
              </a:ext>
            </a:extLst>
          </p:cNvPr>
          <p:cNvSpPr>
            <a:spLocks noGrp="1"/>
          </p:cNvSpPr>
          <p:nvPr>
            <p:ph type="title"/>
          </p:nvPr>
        </p:nvSpPr>
        <p:spPr>
          <a:ln>
            <a:solidFill>
              <a:schemeClr val="tx1"/>
            </a:solidFill>
          </a:ln>
        </p:spPr>
        <p:txBody>
          <a:bodyPr/>
          <a:lstStyle/>
          <a:p>
            <a:r>
              <a:rPr lang="en-US" dirty="0"/>
              <a:t>Examples – South Sudan</a:t>
            </a:r>
          </a:p>
        </p:txBody>
      </p:sp>
      <p:sp>
        <p:nvSpPr>
          <p:cNvPr id="3" name="TextBox 2">
            <a:extLst>
              <a:ext uri="{FF2B5EF4-FFF2-40B4-BE49-F238E27FC236}">
                <a16:creationId xmlns:a16="http://schemas.microsoft.com/office/drawing/2014/main" id="{F442AD52-A8F7-49DB-B206-2CEE6332DF5F}"/>
              </a:ext>
            </a:extLst>
          </p:cNvPr>
          <p:cNvSpPr txBox="1"/>
          <p:nvPr/>
        </p:nvSpPr>
        <p:spPr>
          <a:xfrm>
            <a:off x="5867400" y="1981200"/>
            <a:ext cx="2514600" cy="31700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dirty="0"/>
              <a:t>Integrating GBV messages into IYCF card. </a:t>
            </a:r>
          </a:p>
          <a:p>
            <a:endParaRPr lang="en-US" sz="2000" dirty="0"/>
          </a:p>
          <a:p>
            <a:r>
              <a:rPr lang="en-US" sz="2000" dirty="0"/>
              <a:t>Nutrition has bigger and different outreach from GBV actors. This integration can disseminate critical message. </a:t>
            </a:r>
          </a:p>
        </p:txBody>
      </p:sp>
    </p:spTree>
    <p:extLst>
      <p:ext uri="{BB962C8B-B14F-4D97-AF65-F5344CB8AC3E}">
        <p14:creationId xmlns:p14="http://schemas.microsoft.com/office/powerpoint/2010/main" val="54018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FBB5F0E3-C719-408D-BA14-7EB63A401AD0}"/>
              </a:ext>
            </a:extLst>
          </p:cNvPr>
          <p:cNvSpPr txBox="1">
            <a:spLocks noGrp="1"/>
          </p:cNvSpPr>
          <p:nvPr>
            <p:ph type="title"/>
          </p:nvPr>
        </p:nvSpPr>
        <p:spPr>
          <a:ln>
            <a:solidFill>
              <a:schemeClr val="tx1"/>
            </a:solidFill>
          </a:ln>
        </p:spPr>
        <p:txBody>
          <a:bodyPr>
            <a:normAutofit fontScale="90000"/>
          </a:bodyPr>
          <a:lstStyle/>
          <a:p>
            <a:r>
              <a:rPr lang="en-US" altLang="en-US" sz="3000" b="1" dirty="0">
                <a:latin typeface="Calibri Light" panose="020F0302020204030204" pitchFamily="34" charset="0"/>
              </a:rPr>
              <a:t>Integrating GBV and Nutrition – tools</a:t>
            </a:r>
            <a:br>
              <a:rPr lang="en-US" altLang="en-US" sz="3000" b="1" dirty="0">
                <a:latin typeface="Calibri Light" panose="020F0302020204030204" pitchFamily="34" charset="0"/>
              </a:rPr>
            </a:br>
            <a:r>
              <a:rPr altLang="en-US" sz="3000" b="1" dirty="0">
                <a:latin typeface="Calibri Light" panose="020F0302020204030204" pitchFamily="34" charset="0"/>
              </a:rPr>
              <a:t>IASC GBV Guidelines – Thematic Area Guide for Nutrition </a:t>
            </a:r>
          </a:p>
        </p:txBody>
      </p:sp>
      <p:pic>
        <p:nvPicPr>
          <p:cNvPr id="33796" name="Content Placeholder 5">
            <a:extLst>
              <a:ext uri="{FF2B5EF4-FFF2-40B4-BE49-F238E27FC236}">
                <a16:creationId xmlns:a16="http://schemas.microsoft.com/office/drawing/2014/main" id="{0281C731-15F5-40E1-A088-67F8AFE442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84032" y="1828800"/>
            <a:ext cx="3167100" cy="4396834"/>
          </a:xfrm>
        </p:spPr>
      </p:pic>
      <p:sp>
        <p:nvSpPr>
          <p:cNvPr id="4" name="TextBox 4">
            <a:extLst>
              <a:ext uri="{FF2B5EF4-FFF2-40B4-BE49-F238E27FC236}">
                <a16:creationId xmlns:a16="http://schemas.microsoft.com/office/drawing/2014/main" id="{D835F6BF-D7FD-47A2-A8DA-079AE73C1335}"/>
              </a:ext>
            </a:extLst>
          </p:cNvPr>
          <p:cNvSpPr txBox="1"/>
          <p:nvPr/>
        </p:nvSpPr>
        <p:spPr>
          <a:xfrm>
            <a:off x="215504" y="1752600"/>
            <a:ext cx="5368528" cy="5016758"/>
          </a:xfrm>
          <a:prstGeom prst="rect">
            <a:avLst/>
          </a:prstGeom>
          <a:noFill/>
          <a:ln cap="flat">
            <a:noFill/>
          </a:ln>
        </p:spPr>
        <p:txBody>
          <a:bodyPr>
            <a:spAutoFit/>
          </a:bodyPr>
          <a:lstStyle/>
          <a:p>
            <a:pPr marL="214313" indent="-214313">
              <a:buSzPct val="100000"/>
              <a:buFont typeface="Arial" pitchFamily="34"/>
              <a:buChar char="•"/>
              <a:defRPr sz="1800" b="0" i="0" u="none" strike="noStrike" kern="0" cap="none" spc="0" baseline="0">
                <a:solidFill>
                  <a:srgbClr val="000000"/>
                </a:solidFill>
                <a:uFillTx/>
              </a:defRPr>
            </a:pPr>
            <a:r>
              <a:rPr lang="en-US" sz="2000" kern="0" dirty="0">
                <a:solidFill>
                  <a:srgbClr val="000000"/>
                </a:solidFill>
                <a:latin typeface="Calibri"/>
              </a:rPr>
              <a:t>Key consideration to integrate GBV interventions in Education in 5 areas:</a:t>
            </a:r>
          </a:p>
          <a:p>
            <a:pPr marL="557213" lvl="1" indent="-214313">
              <a:buSzPct val="100000"/>
              <a:buFont typeface="Wingdings" pitchFamily="2"/>
              <a:buChar char="ü"/>
              <a:defRPr sz="1800" b="0" i="0" u="none" strike="noStrike" kern="0" cap="none" spc="0" baseline="0">
                <a:solidFill>
                  <a:srgbClr val="000000"/>
                </a:solidFill>
                <a:uFillTx/>
              </a:defRPr>
            </a:pPr>
            <a:r>
              <a:rPr lang="en-US" sz="2000" kern="0" dirty="0">
                <a:solidFill>
                  <a:srgbClr val="000000"/>
                </a:solidFill>
                <a:latin typeface="Calibri"/>
              </a:rPr>
              <a:t>Assessment, Analysis and Planning</a:t>
            </a:r>
          </a:p>
          <a:p>
            <a:pPr marL="557213" lvl="1" indent="-214313">
              <a:buSzPct val="100000"/>
              <a:buFont typeface="Wingdings" pitchFamily="2"/>
              <a:buChar char="ü"/>
              <a:defRPr sz="1800" b="0" i="0" u="none" strike="noStrike" kern="0" cap="none" spc="0" baseline="0">
                <a:solidFill>
                  <a:srgbClr val="000000"/>
                </a:solidFill>
                <a:uFillTx/>
              </a:defRPr>
            </a:pPr>
            <a:r>
              <a:rPr lang="en-US" sz="2000" kern="0" dirty="0">
                <a:solidFill>
                  <a:srgbClr val="000000"/>
                </a:solidFill>
                <a:latin typeface="Calibri"/>
              </a:rPr>
              <a:t>Resource mobilization</a:t>
            </a:r>
          </a:p>
          <a:p>
            <a:pPr marL="557213" lvl="1" indent="-214313">
              <a:buSzPct val="100000"/>
              <a:buFont typeface="Wingdings" pitchFamily="2"/>
              <a:buChar char="ü"/>
              <a:defRPr sz="1800" b="0" i="0" u="none" strike="noStrike" kern="0" cap="none" spc="0" baseline="0">
                <a:solidFill>
                  <a:srgbClr val="000000"/>
                </a:solidFill>
                <a:uFillTx/>
              </a:defRPr>
            </a:pPr>
            <a:r>
              <a:rPr lang="en-US" sz="2000" kern="0" dirty="0">
                <a:solidFill>
                  <a:srgbClr val="000000"/>
                </a:solidFill>
                <a:latin typeface="Calibri"/>
              </a:rPr>
              <a:t>Implementation</a:t>
            </a:r>
          </a:p>
          <a:p>
            <a:pPr marL="557213" lvl="1" indent="-214313">
              <a:buSzPct val="100000"/>
              <a:buFont typeface="Wingdings" pitchFamily="2"/>
              <a:buChar char="ü"/>
              <a:defRPr sz="1800" b="0" i="0" u="none" strike="noStrike" kern="0" cap="none" spc="0" baseline="0">
                <a:solidFill>
                  <a:srgbClr val="000000"/>
                </a:solidFill>
                <a:uFillTx/>
              </a:defRPr>
            </a:pPr>
            <a:r>
              <a:rPr lang="en-US" sz="2000" kern="0" dirty="0">
                <a:solidFill>
                  <a:srgbClr val="000000"/>
                </a:solidFill>
                <a:latin typeface="Calibri"/>
              </a:rPr>
              <a:t>Coordination</a:t>
            </a:r>
          </a:p>
          <a:p>
            <a:pPr marL="557213" lvl="1" indent="-214313">
              <a:buSzPct val="100000"/>
              <a:buFont typeface="Wingdings" pitchFamily="2"/>
              <a:buChar char="ü"/>
              <a:defRPr sz="1800" b="0" i="0" u="none" strike="noStrike" kern="0" cap="none" spc="0" baseline="0">
                <a:solidFill>
                  <a:srgbClr val="000000"/>
                </a:solidFill>
                <a:uFillTx/>
              </a:defRPr>
            </a:pPr>
            <a:r>
              <a:rPr lang="en-US" sz="2000" kern="0" dirty="0">
                <a:solidFill>
                  <a:srgbClr val="000000"/>
                </a:solidFill>
                <a:latin typeface="Calibri"/>
              </a:rPr>
              <a:t>M&amp;E</a:t>
            </a:r>
          </a:p>
          <a:p>
            <a:pPr marL="214313" indent="-214313">
              <a:buSzPct val="100000"/>
              <a:buFont typeface="Arial" pitchFamily="34"/>
              <a:buChar char="•"/>
              <a:defRPr sz="1800" b="0" i="0" u="none" strike="noStrike" kern="0" cap="none" spc="0" baseline="0">
                <a:solidFill>
                  <a:srgbClr val="000000"/>
                </a:solidFill>
                <a:uFillTx/>
              </a:defRPr>
            </a:pPr>
            <a:r>
              <a:rPr lang="en-US" sz="2000" kern="0" dirty="0">
                <a:solidFill>
                  <a:srgbClr val="000000"/>
                </a:solidFill>
                <a:latin typeface="Calibri"/>
              </a:rPr>
              <a:t>Essential Action Sheet</a:t>
            </a:r>
          </a:p>
          <a:p>
            <a:pPr>
              <a:defRPr sz="1800" b="0" i="0" u="none" strike="noStrike" kern="0" cap="none" spc="0" baseline="0">
                <a:solidFill>
                  <a:srgbClr val="000000"/>
                </a:solidFill>
                <a:uFillTx/>
              </a:defRPr>
            </a:pPr>
            <a:endParaRPr lang="en-US" sz="2000" kern="0" dirty="0">
              <a:solidFill>
                <a:srgbClr val="000000"/>
              </a:solidFill>
              <a:latin typeface="Calibri"/>
            </a:endParaRPr>
          </a:p>
          <a:p>
            <a:pPr>
              <a:defRPr sz="1800" b="0" i="0" u="none" strike="noStrike" kern="0" cap="none" spc="0" baseline="0">
                <a:solidFill>
                  <a:srgbClr val="000000"/>
                </a:solidFill>
                <a:uFillTx/>
              </a:defRPr>
            </a:pPr>
            <a:r>
              <a:rPr lang="en-US" sz="2000" kern="0" dirty="0">
                <a:solidFill>
                  <a:srgbClr val="000000"/>
                </a:solidFill>
                <a:latin typeface="Calibri"/>
              </a:rPr>
              <a:t>Other accompanied resources:</a:t>
            </a:r>
          </a:p>
          <a:p>
            <a:pPr marL="214313" indent="-214313">
              <a:buSzPct val="100000"/>
              <a:buFont typeface="Arial" pitchFamily="34"/>
              <a:buChar char="•"/>
              <a:defRPr sz="1800" b="0" i="0" u="none" strike="noStrike" kern="0" cap="none" spc="0" baseline="0">
                <a:solidFill>
                  <a:srgbClr val="000000"/>
                </a:solidFill>
                <a:uFillTx/>
              </a:defRPr>
            </a:pPr>
            <a:r>
              <a:rPr lang="en-US" sz="2000" kern="0" dirty="0">
                <a:solidFill>
                  <a:srgbClr val="000000"/>
                </a:solidFill>
                <a:latin typeface="Calibri"/>
              </a:rPr>
              <a:t>Donor advocacy tools</a:t>
            </a:r>
          </a:p>
          <a:p>
            <a:pPr marL="214313" indent="-214313">
              <a:buSzPct val="100000"/>
              <a:buFont typeface="Arial" pitchFamily="34"/>
              <a:buChar char="•"/>
              <a:defRPr sz="1800" b="0" i="0" u="none" strike="noStrike" kern="0" cap="none" spc="0" baseline="0">
                <a:solidFill>
                  <a:srgbClr val="000000"/>
                </a:solidFill>
                <a:uFillTx/>
              </a:defRPr>
            </a:pPr>
            <a:r>
              <a:rPr lang="en-US" sz="2000" kern="0" dirty="0">
                <a:solidFill>
                  <a:srgbClr val="000000"/>
                </a:solidFill>
                <a:latin typeface="Calibri"/>
              </a:rPr>
              <a:t>Pocket guide – how to support survivors of GBV when a GBV actor is not available in your area.</a:t>
            </a:r>
          </a:p>
          <a:p>
            <a:pPr>
              <a:buSzPct val="100000"/>
              <a:defRPr sz="1800" b="0" i="0" u="none" strike="noStrike" kern="0" cap="none" spc="0" baseline="0">
                <a:solidFill>
                  <a:srgbClr val="000000"/>
                </a:solidFill>
                <a:uFillTx/>
              </a:defRPr>
            </a:pPr>
            <a:endParaRPr lang="en-US" sz="2000" kern="0" dirty="0">
              <a:solidFill>
                <a:srgbClr val="000000"/>
              </a:solidFill>
              <a:latin typeface="Calibri"/>
            </a:endParaRPr>
          </a:p>
          <a:p>
            <a:pPr>
              <a:buSzPct val="100000"/>
              <a:defRPr sz="1800" b="0" i="0" u="none" strike="noStrike" kern="0" cap="none" spc="0" baseline="0">
                <a:solidFill>
                  <a:srgbClr val="000000"/>
                </a:solidFill>
                <a:uFillTx/>
              </a:defRPr>
            </a:pPr>
            <a:r>
              <a:rPr lang="en-US" sz="2000" kern="0" dirty="0">
                <a:solidFill>
                  <a:srgbClr val="000000"/>
                </a:solidFill>
                <a:latin typeface="Calibri"/>
                <a:hlinkClick r:id="rId4"/>
              </a:rPr>
              <a:t>www.gbvguidelines.org</a:t>
            </a:r>
            <a:endParaRPr lang="en-US" sz="2000" kern="0" dirty="0">
              <a:solidFill>
                <a:srgbClr val="000000"/>
              </a:solidFill>
              <a:latin typeface="Calibri"/>
            </a:endParaRPr>
          </a:p>
          <a:p>
            <a:pPr>
              <a:buSzPct val="100000"/>
              <a:defRPr sz="1800" b="0" i="0" u="none" strike="noStrike" kern="0" cap="none" spc="0" baseline="0">
                <a:solidFill>
                  <a:srgbClr val="000000"/>
                </a:solidFill>
                <a:uFillTx/>
              </a:defRPr>
            </a:pPr>
            <a:endParaRPr lang="en-US" sz="2000" kern="0" dirty="0">
              <a:solidFill>
                <a:srgbClr val="000000"/>
              </a:solidFill>
              <a:latin typeface="Calibri"/>
            </a:endParaRPr>
          </a:p>
        </p:txBody>
      </p:sp>
    </p:spTree>
    <p:extLst>
      <p:ext uri="{BB962C8B-B14F-4D97-AF65-F5344CB8AC3E}">
        <p14:creationId xmlns:p14="http://schemas.microsoft.com/office/powerpoint/2010/main" val="27340014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704D9B6A-FDE3-4F59-AE50-3BF8618DA6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417" y="1447800"/>
            <a:ext cx="2819400" cy="35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a:extLst>
              <a:ext uri="{FF2B5EF4-FFF2-40B4-BE49-F238E27FC236}">
                <a16:creationId xmlns:a16="http://schemas.microsoft.com/office/drawing/2014/main" id="{AB4FCE48-A34B-4689-8BC4-B4E41EEF533B}"/>
              </a:ext>
            </a:extLst>
          </p:cNvPr>
          <p:cNvSpPr txBox="1">
            <a:spLocks noChangeArrowheads="1"/>
          </p:cNvSpPr>
          <p:nvPr/>
        </p:nvSpPr>
        <p:spPr bwMode="auto">
          <a:xfrm>
            <a:off x="2971800" y="1536755"/>
            <a:ext cx="2286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Char char="-"/>
            </a:pPr>
            <a:r>
              <a:rPr lang="en-US" altLang="en-US" sz="1800" dirty="0">
                <a:solidFill>
                  <a:schemeClr val="tx1"/>
                </a:solidFill>
              </a:rPr>
              <a:t>Step by step guide for non-GBV specialists</a:t>
            </a:r>
          </a:p>
          <a:p>
            <a:pPr>
              <a:lnSpc>
                <a:spcPct val="100000"/>
              </a:lnSpc>
              <a:spcBef>
                <a:spcPct val="0"/>
              </a:spcBef>
              <a:buSzTx/>
              <a:buFontTx/>
              <a:buChar char="-"/>
            </a:pPr>
            <a:r>
              <a:rPr lang="en-US" altLang="en-US" sz="1800" dirty="0">
                <a:solidFill>
                  <a:schemeClr val="tx1"/>
                </a:solidFill>
              </a:rPr>
              <a:t>Key messages that you can use to the survivor</a:t>
            </a:r>
          </a:p>
          <a:p>
            <a:pPr>
              <a:lnSpc>
                <a:spcPct val="100000"/>
              </a:lnSpc>
              <a:spcBef>
                <a:spcPct val="0"/>
              </a:spcBef>
              <a:buSzTx/>
              <a:buFontTx/>
              <a:buChar char="-"/>
            </a:pPr>
            <a:r>
              <a:rPr lang="en-US" altLang="en-US" sz="1800" dirty="0">
                <a:solidFill>
                  <a:schemeClr val="tx1"/>
                </a:solidFill>
              </a:rPr>
              <a:t>Special consideration for child survivors. </a:t>
            </a:r>
          </a:p>
          <a:p>
            <a:pPr>
              <a:lnSpc>
                <a:spcPct val="100000"/>
              </a:lnSpc>
              <a:spcBef>
                <a:spcPct val="0"/>
              </a:spcBef>
              <a:buSzTx/>
              <a:buFontTx/>
              <a:buChar char="-"/>
            </a:pPr>
            <a:r>
              <a:rPr lang="en-US" altLang="en-US" sz="1800" dirty="0">
                <a:solidFill>
                  <a:schemeClr val="tx1"/>
                </a:solidFill>
              </a:rPr>
              <a:t>Ethiopian version is being developed. </a:t>
            </a:r>
          </a:p>
          <a:p>
            <a:pPr>
              <a:lnSpc>
                <a:spcPct val="100000"/>
              </a:lnSpc>
              <a:spcBef>
                <a:spcPct val="0"/>
              </a:spcBef>
              <a:buSzTx/>
              <a:buFontTx/>
              <a:buChar char="-"/>
            </a:pPr>
            <a:endParaRPr lang="en-US" altLang="en-US" sz="1800" dirty="0">
              <a:solidFill>
                <a:schemeClr val="tx1"/>
              </a:solidFill>
            </a:endParaRPr>
          </a:p>
        </p:txBody>
      </p:sp>
      <p:sp>
        <p:nvSpPr>
          <p:cNvPr id="6" name="TextBox 5">
            <a:extLst>
              <a:ext uri="{FF2B5EF4-FFF2-40B4-BE49-F238E27FC236}">
                <a16:creationId xmlns:a16="http://schemas.microsoft.com/office/drawing/2014/main" id="{80ED88A4-1D06-478F-9B37-33E0035DC61E}"/>
              </a:ext>
            </a:extLst>
          </p:cNvPr>
          <p:cNvSpPr txBox="1">
            <a:spLocks noChangeArrowheads="1"/>
          </p:cNvSpPr>
          <p:nvPr/>
        </p:nvSpPr>
        <p:spPr bwMode="auto">
          <a:xfrm>
            <a:off x="2057400" y="5321245"/>
            <a:ext cx="2590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r>
              <a:rPr lang="en-US" altLang="en-US" sz="1800" b="1" i="1" dirty="0">
                <a:solidFill>
                  <a:srgbClr val="7030A0"/>
                </a:solidFill>
              </a:rPr>
              <a:t>GBV pocket guide mobile app is available in google play and </a:t>
            </a:r>
            <a:r>
              <a:rPr lang="en-US" altLang="en-US" sz="1800" b="1" i="1" dirty="0" err="1">
                <a:solidFill>
                  <a:srgbClr val="7030A0"/>
                </a:solidFill>
              </a:rPr>
              <a:t>iTune</a:t>
            </a:r>
            <a:r>
              <a:rPr lang="en-US" altLang="en-US" sz="1800" b="1" i="1" dirty="0">
                <a:solidFill>
                  <a:srgbClr val="7030A0"/>
                </a:solidFill>
              </a:rPr>
              <a:t> store. Search “GBV pocket guide”</a:t>
            </a:r>
          </a:p>
        </p:txBody>
      </p:sp>
      <p:sp>
        <p:nvSpPr>
          <p:cNvPr id="5" name="Title 1">
            <a:extLst>
              <a:ext uri="{FF2B5EF4-FFF2-40B4-BE49-F238E27FC236}">
                <a16:creationId xmlns:a16="http://schemas.microsoft.com/office/drawing/2014/main" id="{5E166EEE-70D2-4178-BD27-716B4B09E727}"/>
              </a:ext>
            </a:extLst>
          </p:cNvPr>
          <p:cNvSpPr txBox="1">
            <a:spLocks/>
          </p:cNvSpPr>
          <p:nvPr/>
        </p:nvSpPr>
        <p:spPr>
          <a:xfrm>
            <a:off x="457200" y="122238"/>
            <a:ext cx="8229600" cy="1143000"/>
          </a:xfrm>
          <a:prstGeom prst="rect">
            <a:avLst/>
          </a:prstGeom>
          <a:ln>
            <a:solidFill>
              <a:schemeClr val="tx1"/>
            </a:solidFill>
          </a:ln>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000" b="1" dirty="0">
                <a:latin typeface="Calibri Light" panose="020F0302020204030204" pitchFamily="34" charset="0"/>
              </a:rPr>
              <a:t>Integrating GBV and Nutrition – tools</a:t>
            </a:r>
            <a:br>
              <a:rPr lang="en-US" altLang="en-US" sz="3000" b="1" dirty="0">
                <a:latin typeface="Calibri Light" panose="020F0302020204030204" pitchFamily="34" charset="0"/>
              </a:rPr>
            </a:br>
            <a:r>
              <a:rPr lang="en-US" altLang="en-US" sz="3000" b="1" dirty="0">
                <a:latin typeface="Calibri Light" panose="020F0302020204030204" pitchFamily="34" charset="0"/>
              </a:rPr>
              <a:t>GBV pocket guide and Cash and Voucher Assistance and GBV compendium</a:t>
            </a:r>
          </a:p>
        </p:txBody>
      </p:sp>
      <p:pic>
        <p:nvPicPr>
          <p:cNvPr id="7" name="Picture 6">
            <a:extLst>
              <a:ext uri="{FF2B5EF4-FFF2-40B4-BE49-F238E27FC236}">
                <a16:creationId xmlns:a16="http://schemas.microsoft.com/office/drawing/2014/main" id="{A8F7C3F7-AC45-4110-894E-A3ABD53D87E6}"/>
              </a:ext>
            </a:extLst>
          </p:cNvPr>
          <p:cNvPicPr>
            <a:picLocks noChangeAspect="1"/>
          </p:cNvPicPr>
          <p:nvPr/>
        </p:nvPicPr>
        <p:blipFill>
          <a:blip r:embed="rId4"/>
          <a:stretch>
            <a:fillRect/>
          </a:stretch>
        </p:blipFill>
        <p:spPr>
          <a:xfrm>
            <a:off x="228600" y="5257800"/>
            <a:ext cx="1395695" cy="1236691"/>
          </a:xfrm>
          <a:prstGeom prst="rect">
            <a:avLst/>
          </a:prstGeom>
          <a:noFill/>
          <a:ln cap="flat">
            <a:noFill/>
          </a:ln>
        </p:spPr>
      </p:pic>
      <p:pic>
        <p:nvPicPr>
          <p:cNvPr id="3" name="Picture 2">
            <a:extLst>
              <a:ext uri="{FF2B5EF4-FFF2-40B4-BE49-F238E27FC236}">
                <a16:creationId xmlns:a16="http://schemas.microsoft.com/office/drawing/2014/main" id="{FA73C258-52E7-49C0-8A76-7C661FC480D9}"/>
              </a:ext>
            </a:extLst>
          </p:cNvPr>
          <p:cNvPicPr>
            <a:picLocks noChangeAspect="1"/>
          </p:cNvPicPr>
          <p:nvPr/>
        </p:nvPicPr>
        <p:blipFill>
          <a:blip r:embed="rId5"/>
          <a:stretch>
            <a:fillRect/>
          </a:stretch>
        </p:blipFill>
        <p:spPr>
          <a:xfrm>
            <a:off x="5257800" y="1447800"/>
            <a:ext cx="3766783" cy="3155200"/>
          </a:xfrm>
          <a:prstGeom prst="rect">
            <a:avLst/>
          </a:prstGeom>
        </p:spPr>
      </p:pic>
      <p:sp>
        <p:nvSpPr>
          <p:cNvPr id="4" name="TextBox 3">
            <a:extLst>
              <a:ext uri="{FF2B5EF4-FFF2-40B4-BE49-F238E27FC236}">
                <a16:creationId xmlns:a16="http://schemas.microsoft.com/office/drawing/2014/main" id="{D50CA4BE-9C22-484D-BE26-4F6247C996A6}"/>
              </a:ext>
            </a:extLst>
          </p:cNvPr>
          <p:cNvSpPr txBox="1"/>
          <p:nvPr/>
        </p:nvSpPr>
        <p:spPr>
          <a:xfrm>
            <a:off x="5333999" y="4724400"/>
            <a:ext cx="3766783" cy="923330"/>
          </a:xfrm>
          <a:prstGeom prst="rect">
            <a:avLst/>
          </a:prstGeom>
          <a:noFill/>
        </p:spPr>
        <p:txBody>
          <a:bodyPr wrap="square" rtlCol="0">
            <a:spAutoFit/>
          </a:bodyPr>
          <a:lstStyle/>
          <a:p>
            <a:r>
              <a:rPr lang="en-US" dirty="0"/>
              <a:t>Practical guidance on how to mitigate GBV risks in cash and voucher assistance. </a:t>
            </a:r>
          </a:p>
        </p:txBody>
      </p:sp>
    </p:spTree>
    <p:extLst>
      <p:ext uri="{BB962C8B-B14F-4D97-AF65-F5344CB8AC3E}">
        <p14:creationId xmlns:p14="http://schemas.microsoft.com/office/powerpoint/2010/main" val="32535816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7030A0"/>
            </a:solidFill>
          </a:ln>
        </p:spPr>
        <p:txBody>
          <a:bodyPr/>
          <a:lstStyle/>
          <a:p>
            <a:r>
              <a:rPr lang="en-US" dirty="0"/>
              <a:t>Take Home Messages</a:t>
            </a:r>
          </a:p>
        </p:txBody>
      </p:sp>
      <p:sp>
        <p:nvSpPr>
          <p:cNvPr id="3" name="Content Placeholder 2"/>
          <p:cNvSpPr>
            <a:spLocks noGrp="1"/>
          </p:cNvSpPr>
          <p:nvPr>
            <p:ph idx="1"/>
          </p:nvPr>
        </p:nvSpPr>
        <p:spPr>
          <a:ln>
            <a:solidFill>
              <a:schemeClr val="tx1"/>
            </a:solidFill>
          </a:ln>
        </p:spPr>
        <p:txBody>
          <a:bodyPr>
            <a:normAutofit lnSpcReduction="10000"/>
          </a:bodyPr>
          <a:lstStyle/>
          <a:p>
            <a:r>
              <a:rPr lang="en-US" dirty="0"/>
              <a:t>GBV is one of drivers of malnutrition.</a:t>
            </a:r>
          </a:p>
          <a:p>
            <a:r>
              <a:rPr lang="en-US" dirty="0"/>
              <a:t>Nutrition services could exacerbate GBV risks without identifying and addressing GBV risks related to nutrition services. </a:t>
            </a:r>
          </a:p>
          <a:p>
            <a:r>
              <a:rPr lang="en-US" dirty="0"/>
              <a:t>By integrating GBV risk mitigation, nutrition services can improve quality of services &amp; access to services for the most vulnerable. </a:t>
            </a:r>
          </a:p>
          <a:p>
            <a:r>
              <a:rPr lang="en-US" dirty="0"/>
              <a:t>Talk to GBV actors to identify good ways of working</a:t>
            </a:r>
            <a:r>
              <a:rPr lang="en-US"/>
              <a:t>/collaboration</a:t>
            </a:r>
            <a:endParaRPr lang="en-US" dirty="0"/>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a:t>Session Learning Objectives</a:t>
            </a:r>
          </a:p>
        </p:txBody>
      </p:sp>
      <p:sp>
        <p:nvSpPr>
          <p:cNvPr id="3" name="Content Placeholder 2"/>
          <p:cNvSpPr>
            <a:spLocks noGrp="1"/>
          </p:cNvSpPr>
          <p:nvPr>
            <p:ph idx="1"/>
          </p:nvPr>
        </p:nvSpPr>
        <p:spPr>
          <a:xfrm>
            <a:off x="533400" y="1600200"/>
            <a:ext cx="8153400" cy="4648200"/>
          </a:xfrm>
          <a:ln>
            <a:solidFill>
              <a:schemeClr val="tx1"/>
            </a:solidFill>
          </a:ln>
        </p:spPr>
        <p:txBody>
          <a:bodyPr>
            <a:normAutofit/>
          </a:bodyPr>
          <a:lstStyle/>
          <a:p>
            <a:pPr>
              <a:buNone/>
            </a:pPr>
            <a:r>
              <a:rPr lang="en-US" dirty="0"/>
              <a:t>By the end of this session, participants will:</a:t>
            </a:r>
          </a:p>
          <a:p>
            <a:r>
              <a:rPr lang="en-US" dirty="0"/>
              <a:t>Explain the linkage between GBV and Nutrition. </a:t>
            </a:r>
          </a:p>
          <a:p>
            <a:endParaRPr lang="en-US" dirty="0"/>
          </a:p>
          <a:p>
            <a:r>
              <a:rPr lang="en-US" dirty="0"/>
              <a:t>Identify specific activities for the integration of GBV and nutrition interventions</a:t>
            </a:r>
          </a:p>
          <a:p>
            <a:pPr>
              <a:buNone/>
            </a:pPr>
            <a:endParaRPr lang="en-US" dirty="0"/>
          </a:p>
          <a:p>
            <a:endParaRPr lang="en-US" dirty="0"/>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7030A0"/>
            </a:solidFill>
          </a:ln>
        </p:spPr>
        <p:txBody>
          <a:bodyPr/>
          <a:lstStyle/>
          <a:p>
            <a:r>
              <a:rPr lang="en-US" dirty="0"/>
              <a:t>Definition: Gender-based violence</a:t>
            </a:r>
          </a:p>
        </p:txBody>
      </p:sp>
      <p:sp>
        <p:nvSpPr>
          <p:cNvPr id="3" name="Content Placeholder 2"/>
          <p:cNvSpPr>
            <a:spLocks noGrp="1"/>
          </p:cNvSpPr>
          <p:nvPr>
            <p:ph idx="1"/>
          </p:nvPr>
        </p:nvSpPr>
        <p:spPr>
          <a:xfrm>
            <a:off x="457200" y="2133600"/>
            <a:ext cx="8229600" cy="3886201"/>
          </a:xfrm>
          <a:ln>
            <a:solidFill>
              <a:srgbClr val="7030A0"/>
            </a:solidFill>
          </a:ln>
        </p:spPr>
        <p:txBody>
          <a:bodyPr>
            <a:noAutofit/>
          </a:bodyPr>
          <a:lstStyle/>
          <a:p>
            <a:pPr marL="0" indent="0">
              <a:buNone/>
              <a:defRPr/>
            </a:pPr>
            <a:r>
              <a:rPr lang="en-US" sz="2400" dirty="0">
                <a:solidFill>
                  <a:srgbClr val="000000"/>
                </a:solidFill>
              </a:rPr>
              <a:t>Gender-based violence is an umbrella term for </a:t>
            </a:r>
            <a:r>
              <a:rPr lang="en-US" sz="2400" b="1" i="1" dirty="0">
                <a:solidFill>
                  <a:srgbClr val="FF0000"/>
                </a:solidFill>
              </a:rPr>
              <a:t>any harmful act that is perpetrated against a person’s will</a:t>
            </a:r>
            <a:r>
              <a:rPr lang="en-US" sz="2400" dirty="0">
                <a:solidFill>
                  <a:srgbClr val="000000"/>
                </a:solidFill>
              </a:rPr>
              <a:t> and is based on socially ascribed (i.e. gender) differences between males and females. It includes acts that inflict physical, sexual or mental harm or suffering, threats of such actions, coercion and other deprivations of liberty.</a:t>
            </a:r>
          </a:p>
          <a:p>
            <a:pPr marL="0">
              <a:buNone/>
            </a:pPr>
            <a:endParaRPr lang="en-US" sz="2400" dirty="0"/>
          </a:p>
          <a:p>
            <a:pPr marL="0">
              <a:buNone/>
            </a:pPr>
            <a:r>
              <a:rPr lang="en-US" sz="2400" dirty="0"/>
              <a:t>GBV includes rape, sexual violence, physical violence, emotional violence, deprivation of opportunities and services, intimate partner violence etc. </a:t>
            </a:r>
          </a:p>
          <a:p>
            <a:pPr marL="0">
              <a:buNone/>
            </a:pPr>
            <a:endParaRPr lang="en-US" sz="2400" dirty="0">
              <a:latin typeface="Calibri" charset="0"/>
            </a:endParaRPr>
          </a:p>
          <a:p>
            <a:pPr marL="0">
              <a:buNone/>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6961" y="1033097"/>
            <a:ext cx="7323993" cy="72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Quality, Safe and accessible nutrition services</a:t>
            </a:r>
          </a:p>
          <a:p>
            <a:pPr algn="ctr"/>
            <a:r>
              <a:rPr lang="en-US" b="1" dirty="0"/>
              <a:t>Reach to the most vulnerable populations </a:t>
            </a:r>
          </a:p>
        </p:txBody>
      </p:sp>
      <p:sp>
        <p:nvSpPr>
          <p:cNvPr id="8" name="Rectangle 7"/>
          <p:cNvSpPr/>
          <p:nvPr/>
        </p:nvSpPr>
        <p:spPr>
          <a:xfrm>
            <a:off x="1107831" y="2686050"/>
            <a:ext cx="2338754" cy="20486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Safe/dignified access and use of nutrition services</a:t>
            </a:r>
          </a:p>
        </p:txBody>
      </p:sp>
      <p:sp>
        <p:nvSpPr>
          <p:cNvPr id="9" name="Rectangle 8"/>
          <p:cNvSpPr/>
          <p:nvPr/>
        </p:nvSpPr>
        <p:spPr>
          <a:xfrm>
            <a:off x="3618035" y="2686050"/>
            <a:ext cx="2338754" cy="20486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Ethical nutrition services/programming </a:t>
            </a:r>
          </a:p>
        </p:txBody>
      </p:sp>
      <p:sp>
        <p:nvSpPr>
          <p:cNvPr id="10" name="Rectangle 9"/>
          <p:cNvSpPr/>
          <p:nvPr/>
        </p:nvSpPr>
        <p:spPr>
          <a:xfrm>
            <a:off x="6172201" y="2686049"/>
            <a:ext cx="2338754" cy="20486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Survivor-centered GBV referral </a:t>
            </a:r>
          </a:p>
        </p:txBody>
      </p:sp>
      <p:sp>
        <p:nvSpPr>
          <p:cNvPr id="11" name="Rectangle 10"/>
          <p:cNvSpPr/>
          <p:nvPr/>
        </p:nvSpPr>
        <p:spPr>
          <a:xfrm>
            <a:off x="1107830" y="4857750"/>
            <a:ext cx="7403124" cy="685800"/>
          </a:xfrm>
          <a:prstGeom prst="rect">
            <a:avLst/>
          </a:prstGeom>
          <a:solidFill>
            <a:srgbClr val="F13B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Safe and meaningful participation of women, girls and other at risk groups throughout the HPC . </a:t>
            </a:r>
          </a:p>
        </p:txBody>
      </p:sp>
      <p:sp>
        <p:nvSpPr>
          <p:cNvPr id="12" name="Arrow: Up 11"/>
          <p:cNvSpPr/>
          <p:nvPr/>
        </p:nvSpPr>
        <p:spPr>
          <a:xfrm>
            <a:off x="3921369" y="1929912"/>
            <a:ext cx="1863970" cy="5451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008F59AF-EF2A-47AA-B469-4FE9A7A24D9D}"/>
              </a:ext>
            </a:extLst>
          </p:cNvPr>
          <p:cNvSpPr txBox="1"/>
          <p:nvPr/>
        </p:nvSpPr>
        <p:spPr>
          <a:xfrm>
            <a:off x="304800" y="152400"/>
            <a:ext cx="5943600" cy="830997"/>
          </a:xfrm>
          <a:prstGeom prst="rect">
            <a:avLst/>
          </a:prstGeom>
          <a:noFill/>
        </p:spPr>
        <p:txBody>
          <a:bodyPr wrap="square" rtlCol="0">
            <a:spAutoFit/>
          </a:bodyPr>
          <a:lstStyle/>
          <a:p>
            <a:r>
              <a:rPr lang="en-US" sz="2400" dirty="0"/>
              <a:t>How does GBV integrated Nutrition services look like?</a:t>
            </a:r>
          </a:p>
        </p:txBody>
      </p:sp>
      <p:sp>
        <p:nvSpPr>
          <p:cNvPr id="3" name="Left Brace 2">
            <a:extLst>
              <a:ext uri="{FF2B5EF4-FFF2-40B4-BE49-F238E27FC236}">
                <a16:creationId xmlns:a16="http://schemas.microsoft.com/office/drawing/2014/main" id="{26ECD908-462F-47A3-AD78-0BDAA88A4182}"/>
              </a:ext>
            </a:extLst>
          </p:cNvPr>
          <p:cNvSpPr/>
          <p:nvPr/>
        </p:nvSpPr>
        <p:spPr>
          <a:xfrm>
            <a:off x="793505" y="2505515"/>
            <a:ext cx="228600" cy="31051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9C38E2CF-F3BA-43D0-9DF2-F982C0779E59}"/>
              </a:ext>
            </a:extLst>
          </p:cNvPr>
          <p:cNvSpPr txBox="1"/>
          <p:nvPr/>
        </p:nvSpPr>
        <p:spPr>
          <a:xfrm>
            <a:off x="300335" y="3505200"/>
            <a:ext cx="461665" cy="2971800"/>
          </a:xfrm>
          <a:prstGeom prst="rect">
            <a:avLst/>
          </a:prstGeom>
          <a:noFill/>
        </p:spPr>
        <p:txBody>
          <a:bodyPr vert="eaVert" wrap="square" rtlCol="0">
            <a:spAutoFit/>
          </a:bodyPr>
          <a:lstStyle/>
          <a:p>
            <a:r>
              <a:rPr lang="en-US" dirty="0"/>
              <a:t>GBV integration </a:t>
            </a:r>
          </a:p>
        </p:txBody>
      </p:sp>
      <p:sp>
        <p:nvSpPr>
          <p:cNvPr id="5" name="Rectangle 4">
            <a:extLst>
              <a:ext uri="{FF2B5EF4-FFF2-40B4-BE49-F238E27FC236}">
                <a16:creationId xmlns:a16="http://schemas.microsoft.com/office/drawing/2014/main" id="{33CC314C-47E6-4038-8591-33FD56956163}"/>
              </a:ext>
            </a:extLst>
          </p:cNvPr>
          <p:cNvSpPr/>
          <p:nvPr/>
        </p:nvSpPr>
        <p:spPr>
          <a:xfrm>
            <a:off x="152400" y="5791200"/>
            <a:ext cx="891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GBV integration is one of strategies to achieve quality, safe and accessible nutrition services. </a:t>
            </a:r>
          </a:p>
        </p:txBody>
      </p:sp>
    </p:spTree>
    <p:extLst>
      <p:ext uri="{BB962C8B-B14F-4D97-AF65-F5344CB8AC3E}">
        <p14:creationId xmlns:p14="http://schemas.microsoft.com/office/powerpoint/2010/main" val="3376094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842C-9DB6-4546-A6DC-DA9CDD943B74}"/>
              </a:ext>
            </a:extLst>
          </p:cNvPr>
          <p:cNvSpPr>
            <a:spLocks noGrp="1"/>
          </p:cNvSpPr>
          <p:nvPr>
            <p:ph type="title"/>
          </p:nvPr>
        </p:nvSpPr>
        <p:spPr>
          <a:ln>
            <a:solidFill>
              <a:schemeClr val="tx1"/>
            </a:solidFill>
          </a:ln>
        </p:spPr>
        <p:txBody>
          <a:bodyPr/>
          <a:lstStyle/>
          <a:p>
            <a:r>
              <a:rPr lang="en-US" dirty="0"/>
              <a:t>Definition </a:t>
            </a:r>
          </a:p>
        </p:txBody>
      </p:sp>
      <p:sp>
        <p:nvSpPr>
          <p:cNvPr id="3" name="Content Placeholder 2">
            <a:extLst>
              <a:ext uri="{FF2B5EF4-FFF2-40B4-BE49-F238E27FC236}">
                <a16:creationId xmlns:a16="http://schemas.microsoft.com/office/drawing/2014/main" id="{7C45C41E-B10F-4AB4-97D0-15B88C24899B}"/>
              </a:ext>
            </a:extLst>
          </p:cNvPr>
          <p:cNvSpPr>
            <a:spLocks noGrp="1"/>
          </p:cNvSpPr>
          <p:nvPr>
            <p:ph idx="1"/>
          </p:nvPr>
        </p:nvSpPr>
        <p:spPr>
          <a:ln>
            <a:solidFill>
              <a:schemeClr val="tx1"/>
            </a:solidFill>
          </a:ln>
        </p:spPr>
        <p:txBody>
          <a:bodyPr/>
          <a:lstStyle/>
          <a:p>
            <a:r>
              <a:rPr lang="en-US" dirty="0">
                <a:latin typeface="Calibri" charset="0"/>
              </a:rPr>
              <a:t>GBV integration </a:t>
            </a:r>
            <a:r>
              <a:rPr lang="en-US" dirty="0">
                <a:latin typeface="Calibri" charset="0"/>
                <a:sym typeface="Symbol" charset="0"/>
              </a:rPr>
              <a:t> GBV programming</a:t>
            </a:r>
          </a:p>
          <a:p>
            <a:r>
              <a:rPr lang="en-US" dirty="0">
                <a:latin typeface="Calibri" charset="0"/>
                <a:sym typeface="Symbol" charset="0"/>
              </a:rPr>
              <a:t>GBV integration = good </a:t>
            </a:r>
            <a:r>
              <a:rPr lang="en-US" dirty="0" err="1">
                <a:latin typeface="Calibri" charset="0"/>
                <a:sym typeface="Symbol" charset="0"/>
              </a:rPr>
              <a:t>pragramming</a:t>
            </a:r>
            <a:endParaRPr lang="en-US" dirty="0">
              <a:latin typeface="Calibri" charset="0"/>
              <a:sym typeface="Symbol" charset="0"/>
            </a:endParaRPr>
          </a:p>
          <a:p>
            <a:pPr marL="0" indent="0">
              <a:buNone/>
            </a:pPr>
            <a:endParaRPr lang="en-US" dirty="0">
              <a:latin typeface="Calibri" charset="0"/>
            </a:endParaRPr>
          </a:p>
          <a:p>
            <a:r>
              <a:rPr lang="en-US" dirty="0">
                <a:latin typeface="Calibri" charset="0"/>
              </a:rPr>
              <a:t>By integrating GBV, nutrition </a:t>
            </a:r>
            <a:r>
              <a:rPr lang="en-US" dirty="0" err="1">
                <a:latin typeface="Calibri" charset="0"/>
              </a:rPr>
              <a:t>programmes</a:t>
            </a:r>
            <a:r>
              <a:rPr lang="en-US" dirty="0">
                <a:latin typeface="Calibri" charset="0"/>
              </a:rPr>
              <a:t> can improve quality of nutrition response, mitigate risks of malnutrition, reach to the most vulnerable and prevent and mitigate risks of GBV of the affected population</a:t>
            </a:r>
            <a:endParaRPr lang="en-US" dirty="0"/>
          </a:p>
        </p:txBody>
      </p:sp>
    </p:spTree>
    <p:extLst>
      <p:ext uri="{BB962C8B-B14F-4D97-AF65-F5344CB8AC3E}">
        <p14:creationId xmlns:p14="http://schemas.microsoft.com/office/powerpoint/2010/main" val="33538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7030A0"/>
            </a:solidFill>
          </a:ln>
        </p:spPr>
        <p:txBody>
          <a:bodyPr>
            <a:normAutofit fontScale="90000"/>
          </a:bodyPr>
          <a:lstStyle/>
          <a:p>
            <a:r>
              <a:rPr lang="en-US" dirty="0"/>
              <a:t>Linkage between GBV and Nutrition </a:t>
            </a:r>
          </a:p>
        </p:txBody>
      </p:sp>
      <p:sp>
        <p:nvSpPr>
          <p:cNvPr id="3" name="Content Placeholder 2"/>
          <p:cNvSpPr>
            <a:spLocks noGrp="1"/>
          </p:cNvSpPr>
          <p:nvPr>
            <p:ph idx="1"/>
          </p:nvPr>
        </p:nvSpPr>
        <p:spPr>
          <a:xfrm>
            <a:off x="457200" y="1905000"/>
            <a:ext cx="8229600" cy="4114801"/>
          </a:xfrm>
          <a:ln>
            <a:solidFill>
              <a:srgbClr val="7030A0"/>
            </a:solidFill>
          </a:ln>
        </p:spPr>
        <p:txBody>
          <a:bodyPr>
            <a:noAutofit/>
          </a:bodyPr>
          <a:lstStyle/>
          <a:p>
            <a:pPr marL="571500" indent="-571500" defTabSz="584200" hangingPunct="0">
              <a:buFont typeface="Arial" charset="0"/>
              <a:buChar char="•"/>
            </a:pPr>
            <a:r>
              <a:rPr lang="en-US" sz="2400" dirty="0">
                <a:solidFill>
                  <a:srgbClr val="000000"/>
                </a:solidFill>
                <a:latin typeface="Calibri Body"/>
                <a:ea typeface="Helvetica Light"/>
                <a:cs typeface="Calibri Body"/>
                <a:sym typeface="Wingdings"/>
              </a:rPr>
              <a:t>GBV is one of drivers of malnutrition. </a:t>
            </a:r>
          </a:p>
          <a:p>
            <a:pPr marL="571500" indent="-571500" defTabSz="584200" hangingPunct="0">
              <a:buFont typeface="Arial" charset="0"/>
              <a:buChar char="•"/>
            </a:pPr>
            <a:r>
              <a:rPr lang="en-US" sz="2400" dirty="0">
                <a:solidFill>
                  <a:srgbClr val="000000"/>
                </a:solidFill>
                <a:latin typeface="Calibri Body"/>
                <a:ea typeface="Helvetica Light"/>
                <a:cs typeface="Calibri Body"/>
                <a:sym typeface="Wingdings"/>
              </a:rPr>
              <a:t>Gender/power dynamics in the home have major implications for effectiveness of nutrition interventions and uptake of the services. </a:t>
            </a:r>
          </a:p>
          <a:p>
            <a:pPr marL="571500" indent="-571500" defTabSz="584200" hangingPunct="0">
              <a:buFont typeface="Arial" charset="0"/>
              <a:buChar char="•"/>
            </a:pPr>
            <a:r>
              <a:rPr lang="en-US" sz="2400" dirty="0">
                <a:solidFill>
                  <a:srgbClr val="000000"/>
                </a:solidFill>
                <a:latin typeface="Calibri Body"/>
                <a:ea typeface="Helvetica Light"/>
                <a:cs typeface="Calibri Body"/>
                <a:sym typeface="Helvetica Light"/>
              </a:rPr>
              <a:t>Lack of food </a:t>
            </a:r>
            <a:r>
              <a:rPr lang="en-US" sz="2400" dirty="0">
                <a:solidFill>
                  <a:srgbClr val="000000"/>
                </a:solidFill>
                <a:latin typeface="Calibri Body"/>
                <a:ea typeface="Helvetica Light"/>
                <a:cs typeface="Calibri Body"/>
                <a:sym typeface="Wingdings"/>
              </a:rPr>
              <a:t>as a driver for forced marriage + increased risk of sexual exploitation and abuse. </a:t>
            </a:r>
          </a:p>
          <a:p>
            <a:pPr marL="571500" indent="-571500" defTabSz="584200" hangingPunct="0">
              <a:buFont typeface="Arial" charset="0"/>
              <a:buChar char="•"/>
            </a:pPr>
            <a:r>
              <a:rPr lang="en-US" sz="2400" dirty="0">
                <a:solidFill>
                  <a:srgbClr val="000000"/>
                </a:solidFill>
                <a:latin typeface="Calibri Body"/>
                <a:ea typeface="Helvetica Light"/>
                <a:cs typeface="Calibri Body"/>
                <a:sym typeface="Wingdings"/>
              </a:rPr>
              <a:t>Location and timing of nutrition services/distribution points can increase GBV risk</a:t>
            </a:r>
          </a:p>
          <a:p>
            <a:pPr marL="571500" indent="-571500" defTabSz="584200" hangingPunct="0">
              <a:buFont typeface="Arial" charset="0"/>
              <a:buChar char="•"/>
            </a:pPr>
            <a:r>
              <a:rPr lang="en-US" sz="2400" dirty="0">
                <a:solidFill>
                  <a:srgbClr val="000000"/>
                </a:solidFill>
                <a:latin typeface="Calibri Body"/>
                <a:ea typeface="Helvetica Light"/>
                <a:cs typeface="Calibri Body"/>
                <a:sym typeface="Wingdings"/>
              </a:rPr>
              <a:t>Caregiver’s experience of GBV can have negative implications for child nutrition outcomes</a:t>
            </a:r>
          </a:p>
          <a:p>
            <a:pPr marL="0">
              <a:buNone/>
            </a:pPr>
            <a:endParaRPr lang="en-US" sz="2400" dirty="0"/>
          </a:p>
        </p:txBody>
      </p:sp>
    </p:spTree>
    <p:extLst>
      <p:ext uri="{BB962C8B-B14F-4D97-AF65-F5344CB8AC3E}">
        <p14:creationId xmlns:p14="http://schemas.microsoft.com/office/powerpoint/2010/main" val="333060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06C6-8FEA-473B-AD7C-BD8BAEF9A4F7}"/>
              </a:ext>
            </a:extLst>
          </p:cNvPr>
          <p:cNvSpPr>
            <a:spLocks noGrp="1"/>
          </p:cNvSpPr>
          <p:nvPr>
            <p:ph type="title"/>
          </p:nvPr>
        </p:nvSpPr>
        <p:spPr>
          <a:xfrm>
            <a:off x="324852" y="5114340"/>
            <a:ext cx="5875645" cy="1264588"/>
          </a:xfrm>
        </p:spPr>
        <p:txBody>
          <a:bodyPr vert="horz" lIns="91440" tIns="45720" rIns="91440" bIns="45720" rtlCol="0" anchor="ctr">
            <a:normAutofit fontScale="90000"/>
          </a:bodyPr>
          <a:lstStyle/>
          <a:p>
            <a:pPr algn="r"/>
            <a:r>
              <a:rPr lang="en-US" sz="4200"/>
              <a:t>GBV increases the risk of Stunting</a:t>
            </a:r>
          </a:p>
        </p:txBody>
      </p:sp>
      <p:sp>
        <p:nvSpPr>
          <p:cNvPr id="17" name="Content Placeholder 16">
            <a:extLst>
              <a:ext uri="{FF2B5EF4-FFF2-40B4-BE49-F238E27FC236}">
                <a16:creationId xmlns:a16="http://schemas.microsoft.com/office/drawing/2014/main" id="{D9232532-47F6-4722-A96A-5E02CA5F1F1D}"/>
              </a:ext>
            </a:extLst>
          </p:cNvPr>
          <p:cNvSpPr>
            <a:spLocks noGrp="1"/>
          </p:cNvSpPr>
          <p:nvPr>
            <p:ph sz="half" idx="2"/>
          </p:nvPr>
        </p:nvSpPr>
        <p:spPr>
          <a:xfrm>
            <a:off x="6374331" y="5091764"/>
            <a:ext cx="2230655" cy="1264587"/>
          </a:xfrm>
        </p:spPr>
        <p:txBody>
          <a:bodyPr vert="horz" lIns="91440" tIns="45720" rIns="91440" bIns="45720" rtlCol="0" anchor="ctr">
            <a:normAutofit fontScale="92500" lnSpcReduction="20000"/>
          </a:bodyPr>
          <a:lstStyle/>
          <a:p>
            <a:pPr marL="0" indent="0">
              <a:buNone/>
            </a:pPr>
            <a:r>
              <a:rPr lang="en-US" sz="2000" b="1"/>
              <a:t>Women who experienced any form of IPV were more likely to have stunted children</a:t>
            </a:r>
          </a:p>
        </p:txBody>
      </p:sp>
      <p:sp>
        <p:nvSpPr>
          <p:cNvPr id="5" name="Slide Number Placeholder 4">
            <a:extLst>
              <a:ext uri="{FF2B5EF4-FFF2-40B4-BE49-F238E27FC236}">
                <a16:creationId xmlns:a16="http://schemas.microsoft.com/office/drawing/2014/main" id="{0DBCEBEB-83F4-4979-9A58-EFC78A555D15}"/>
              </a:ext>
            </a:extLst>
          </p:cNvPr>
          <p:cNvSpPr>
            <a:spLocks noGrp="1"/>
          </p:cNvSpPr>
          <p:nvPr>
            <p:ph type="sldNum" sz="quarter" idx="12"/>
          </p:nvPr>
        </p:nvSpPr>
        <p:spPr>
          <a:xfrm>
            <a:off x="6457950" y="6356351"/>
            <a:ext cx="2057400" cy="365125"/>
          </a:xfrm>
        </p:spPr>
        <p:txBody>
          <a:bodyPr vert="horz" lIns="91440" tIns="45720" rIns="91440" bIns="45720" rtlCol="0" anchor="ctr">
            <a:normAutofit/>
          </a:bodyPr>
          <a:lstStyle/>
          <a:p>
            <a:pPr defTabSz="914400">
              <a:spcAft>
                <a:spcPts val="600"/>
              </a:spcAft>
              <a:defRPr/>
            </a:pPr>
            <a:fld id="{AA10E888-B939-46B1-9EBF-3F47964254FB}" type="slidenum">
              <a:rPr lang="en-US">
                <a:solidFill>
                  <a:srgbClr val="FFFFFF">
                    <a:alpha val="80000"/>
                  </a:srgbClr>
                </a:solidFill>
                <a:latin typeface="Calibri" panose="020F0502020204030204"/>
              </a:rPr>
              <a:pPr defTabSz="914400">
                <a:spcAft>
                  <a:spcPts val="600"/>
                </a:spcAft>
                <a:defRPr/>
              </a:pPr>
              <a:t>7</a:t>
            </a:fld>
            <a:endParaRPr lang="en-US">
              <a:solidFill>
                <a:srgbClr val="FFFFFF">
                  <a:alpha val="80000"/>
                </a:srgbClr>
              </a:solidFill>
              <a:latin typeface="Calibri" panose="020F0502020204030204"/>
            </a:endParaRPr>
          </a:p>
        </p:txBody>
      </p:sp>
      <p:pic>
        <p:nvPicPr>
          <p:cNvPr id="6" name="Picture 5">
            <a:extLst>
              <a:ext uri="{FF2B5EF4-FFF2-40B4-BE49-F238E27FC236}">
                <a16:creationId xmlns:a16="http://schemas.microsoft.com/office/drawing/2014/main" id="{744380F2-4B73-4245-AAB4-6AA965A84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091764"/>
          </a:xfrm>
          <a:prstGeom prst="rect">
            <a:avLst/>
          </a:prstGeom>
        </p:spPr>
      </p:pic>
    </p:spTree>
    <p:extLst>
      <p:ext uri="{BB962C8B-B14F-4D97-AF65-F5344CB8AC3E}">
        <p14:creationId xmlns:p14="http://schemas.microsoft.com/office/powerpoint/2010/main" val="96062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06C6-8FEA-473B-AD7C-BD8BAEF9A4F7}"/>
              </a:ext>
            </a:extLst>
          </p:cNvPr>
          <p:cNvSpPr>
            <a:spLocks noGrp="1"/>
          </p:cNvSpPr>
          <p:nvPr>
            <p:ph type="title"/>
          </p:nvPr>
        </p:nvSpPr>
        <p:spPr>
          <a:xfrm>
            <a:off x="324852" y="5114340"/>
            <a:ext cx="5875645" cy="1264588"/>
          </a:xfrm>
        </p:spPr>
        <p:txBody>
          <a:bodyPr vert="horz" lIns="91440" tIns="45720" rIns="91440" bIns="45720" rtlCol="0" anchor="ctr">
            <a:normAutofit fontScale="90000"/>
          </a:bodyPr>
          <a:lstStyle/>
          <a:p>
            <a:pPr algn="r"/>
            <a:r>
              <a:rPr lang="en-US" dirty="0">
                <a:solidFill>
                  <a:srgbClr val="000000"/>
                </a:solidFill>
              </a:rPr>
              <a:t>GBV affects fetal growth and development</a:t>
            </a:r>
            <a:endParaRPr lang="en-US" sz="4200" dirty="0">
              <a:solidFill>
                <a:srgbClr val="000000"/>
              </a:solidFill>
            </a:endParaRPr>
          </a:p>
        </p:txBody>
      </p:sp>
      <p:sp>
        <p:nvSpPr>
          <p:cNvPr id="17" name="Content Placeholder 16">
            <a:extLst>
              <a:ext uri="{FF2B5EF4-FFF2-40B4-BE49-F238E27FC236}">
                <a16:creationId xmlns:a16="http://schemas.microsoft.com/office/drawing/2014/main" id="{D9232532-47F6-4722-A96A-5E02CA5F1F1D}"/>
              </a:ext>
            </a:extLst>
          </p:cNvPr>
          <p:cNvSpPr>
            <a:spLocks noGrp="1"/>
          </p:cNvSpPr>
          <p:nvPr>
            <p:ph sz="half" idx="2"/>
          </p:nvPr>
        </p:nvSpPr>
        <p:spPr>
          <a:xfrm>
            <a:off x="6374331" y="5091764"/>
            <a:ext cx="2769670" cy="1766237"/>
          </a:xfrm>
        </p:spPr>
        <p:txBody>
          <a:bodyPr vert="horz" lIns="91440" tIns="45720" rIns="91440" bIns="45720" rtlCol="0" anchor="ctr">
            <a:normAutofit fontScale="85000" lnSpcReduction="20000"/>
          </a:bodyPr>
          <a:lstStyle/>
          <a:p>
            <a:pPr>
              <a:spcAft>
                <a:spcPts val="600"/>
              </a:spcAft>
            </a:pPr>
            <a:r>
              <a:rPr lang="en-US" sz="2000" b="1" dirty="0"/>
              <a:t>Women experiencing any form of IPV during or before pregnancy were more likely to have Low Birth Weight (LBW) children or children who were too small for their gestational age.</a:t>
            </a:r>
          </a:p>
        </p:txBody>
      </p:sp>
      <p:sp>
        <p:nvSpPr>
          <p:cNvPr id="5" name="Slide Number Placeholder 4">
            <a:extLst>
              <a:ext uri="{FF2B5EF4-FFF2-40B4-BE49-F238E27FC236}">
                <a16:creationId xmlns:a16="http://schemas.microsoft.com/office/drawing/2014/main" id="{0DBCEBEB-83F4-4979-9A58-EFC78A555D15}"/>
              </a:ext>
            </a:extLst>
          </p:cNvPr>
          <p:cNvSpPr>
            <a:spLocks noGrp="1"/>
          </p:cNvSpPr>
          <p:nvPr>
            <p:ph type="sldNum" sz="quarter" idx="12"/>
          </p:nvPr>
        </p:nvSpPr>
        <p:spPr>
          <a:xfrm>
            <a:off x="6457950" y="6356351"/>
            <a:ext cx="2057400" cy="365125"/>
          </a:xfrm>
        </p:spPr>
        <p:txBody>
          <a:bodyPr vert="horz" lIns="91440" tIns="45720" rIns="91440" bIns="45720" rtlCol="0" anchor="ctr">
            <a:normAutofit/>
          </a:bodyPr>
          <a:lstStyle/>
          <a:p>
            <a:pPr defTabSz="914400">
              <a:spcAft>
                <a:spcPts val="600"/>
              </a:spcAft>
              <a:defRPr/>
            </a:pPr>
            <a:fld id="{AA10E888-B939-46B1-9EBF-3F47964254FB}" type="slidenum">
              <a:rPr lang="en-US">
                <a:solidFill>
                  <a:srgbClr val="FFFFFF">
                    <a:alpha val="80000"/>
                  </a:srgbClr>
                </a:solidFill>
                <a:latin typeface="Calibri" panose="020F0502020204030204"/>
              </a:rPr>
              <a:pPr defTabSz="914400">
                <a:spcAft>
                  <a:spcPts val="600"/>
                </a:spcAft>
                <a:defRPr/>
              </a:pPr>
              <a:t>8</a:t>
            </a:fld>
            <a:endParaRPr lang="en-US">
              <a:solidFill>
                <a:srgbClr val="FFFFFF">
                  <a:alpha val="80000"/>
                </a:srgbClr>
              </a:solidFill>
              <a:latin typeface="Calibri" panose="020F0502020204030204"/>
            </a:endParaRPr>
          </a:p>
        </p:txBody>
      </p:sp>
      <p:pic>
        <p:nvPicPr>
          <p:cNvPr id="4" name="Picture 3">
            <a:extLst>
              <a:ext uri="{FF2B5EF4-FFF2-40B4-BE49-F238E27FC236}">
                <a16:creationId xmlns:a16="http://schemas.microsoft.com/office/drawing/2014/main" id="{FFB737CC-09ED-40BD-B072-0B77D361E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091762"/>
          </a:xfrm>
          <a:prstGeom prst="rect">
            <a:avLst/>
          </a:prstGeom>
        </p:spPr>
      </p:pic>
    </p:spTree>
    <p:extLst>
      <p:ext uri="{BB962C8B-B14F-4D97-AF65-F5344CB8AC3E}">
        <p14:creationId xmlns:p14="http://schemas.microsoft.com/office/powerpoint/2010/main" val="1090133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BE47-0DAA-4C0E-9B1B-10E23579E2A2}"/>
              </a:ext>
            </a:extLst>
          </p:cNvPr>
          <p:cNvSpPr>
            <a:spLocks noGrp="1"/>
          </p:cNvSpPr>
          <p:nvPr>
            <p:ph type="title"/>
          </p:nvPr>
        </p:nvSpPr>
        <p:spPr>
          <a:xfrm>
            <a:off x="628650" y="963507"/>
            <a:ext cx="2620772" cy="4930986"/>
          </a:xfrm>
        </p:spPr>
        <p:txBody>
          <a:bodyPr>
            <a:normAutofit/>
          </a:bodyPr>
          <a:lstStyle/>
          <a:p>
            <a:pPr algn="r"/>
            <a:r>
              <a:rPr lang="en-US" dirty="0">
                <a:solidFill>
                  <a:schemeClr val="accent1"/>
                </a:solidFill>
              </a:rPr>
              <a:t>GBV increases the risk of early cessation of breast feeding </a:t>
            </a:r>
          </a:p>
        </p:txBody>
      </p:sp>
      <p:sp>
        <p:nvSpPr>
          <p:cNvPr id="3" name="Content Placeholder 2">
            <a:extLst>
              <a:ext uri="{FF2B5EF4-FFF2-40B4-BE49-F238E27FC236}">
                <a16:creationId xmlns:a16="http://schemas.microsoft.com/office/drawing/2014/main" id="{4952D4CF-860A-4739-9CF9-CCEA0175ADA9}"/>
              </a:ext>
            </a:extLst>
          </p:cNvPr>
          <p:cNvSpPr>
            <a:spLocks noGrp="1"/>
          </p:cNvSpPr>
          <p:nvPr>
            <p:ph sz="half" idx="1"/>
          </p:nvPr>
        </p:nvSpPr>
        <p:spPr>
          <a:xfrm>
            <a:off x="3732023" y="1411112"/>
            <a:ext cx="4688205" cy="1857023"/>
          </a:xfrm>
        </p:spPr>
        <p:txBody>
          <a:bodyPr anchor="b">
            <a:normAutofit fontScale="70000" lnSpcReduction="20000"/>
          </a:bodyPr>
          <a:lstStyle/>
          <a:p>
            <a:r>
              <a:rPr lang="en-US" b="1" dirty="0"/>
              <a:t>Immediate Initiation of Breast Feeding</a:t>
            </a:r>
          </a:p>
          <a:p>
            <a:pPr marL="0" indent="0">
              <a:buNone/>
            </a:pPr>
            <a:endParaRPr lang="en-US" dirty="0"/>
          </a:p>
          <a:p>
            <a:pPr marL="457200" lvl="1" indent="0">
              <a:buNone/>
            </a:pPr>
            <a:r>
              <a:rPr lang="en-US" dirty="0"/>
              <a:t>Mothers who were exposed to IPV had a greater likelihood of feeding their children liquids within 24 hours of birth compared to those who were not.</a:t>
            </a:r>
          </a:p>
        </p:txBody>
      </p:sp>
      <p:sp>
        <p:nvSpPr>
          <p:cNvPr id="4" name="Content Placeholder 3">
            <a:extLst>
              <a:ext uri="{FF2B5EF4-FFF2-40B4-BE49-F238E27FC236}">
                <a16:creationId xmlns:a16="http://schemas.microsoft.com/office/drawing/2014/main" id="{D2C2DAC5-CE4E-41A3-9BA7-A6F4CDB6FA0A}"/>
              </a:ext>
            </a:extLst>
          </p:cNvPr>
          <p:cNvSpPr>
            <a:spLocks noGrp="1"/>
          </p:cNvSpPr>
          <p:nvPr>
            <p:ph sz="half" idx="2"/>
          </p:nvPr>
        </p:nvSpPr>
        <p:spPr>
          <a:xfrm>
            <a:off x="3732023" y="3589866"/>
            <a:ext cx="4688205" cy="2304628"/>
          </a:xfrm>
        </p:spPr>
        <p:txBody>
          <a:bodyPr>
            <a:normAutofit fontScale="70000" lnSpcReduction="20000"/>
          </a:bodyPr>
          <a:lstStyle/>
          <a:p>
            <a:r>
              <a:rPr lang="en-US" b="1" dirty="0"/>
              <a:t>Exclusive Breast Feeding</a:t>
            </a:r>
          </a:p>
          <a:p>
            <a:endParaRPr lang="en-US" b="1" dirty="0"/>
          </a:p>
          <a:p>
            <a:pPr marL="457200" lvl="1" indent="0">
              <a:buNone/>
            </a:pPr>
            <a:r>
              <a:rPr lang="en-US" dirty="0"/>
              <a:t>Women who experienced any form of IPV during pregnancy were more likely to stop exclusive breast feeding within 6 months after birth. </a:t>
            </a:r>
          </a:p>
          <a:p>
            <a:endParaRPr lang="en-US" dirty="0"/>
          </a:p>
        </p:txBody>
      </p:sp>
      <p:sp>
        <p:nvSpPr>
          <p:cNvPr id="5" name="Slide Number Placeholder 4">
            <a:extLst>
              <a:ext uri="{FF2B5EF4-FFF2-40B4-BE49-F238E27FC236}">
                <a16:creationId xmlns:a16="http://schemas.microsoft.com/office/drawing/2014/main" id="{07626AC2-2655-4326-B7D0-8C5646E94173}"/>
              </a:ext>
            </a:extLst>
          </p:cNvPr>
          <p:cNvSpPr>
            <a:spLocks noGrp="1"/>
          </p:cNvSpPr>
          <p:nvPr>
            <p:ph type="sldNum" sz="quarter" idx="12"/>
          </p:nvPr>
        </p:nvSpPr>
        <p:spPr>
          <a:xfrm>
            <a:off x="7928638" y="6033480"/>
            <a:ext cx="586712" cy="365125"/>
          </a:xfrm>
        </p:spPr>
        <p:txBody>
          <a:bodyPr>
            <a:normAutofit/>
          </a:bodyPr>
          <a:lstStyle/>
          <a:p>
            <a:pPr>
              <a:spcAft>
                <a:spcPts val="600"/>
              </a:spcAft>
            </a:pPr>
            <a:fld id="{AA10E888-B939-46B1-9EBF-3F47964254FB}" type="slidenum">
              <a:rPr lang="en-US" sz="1050">
                <a:solidFill>
                  <a:schemeClr val="tx1">
                    <a:alpha val="80000"/>
                  </a:schemeClr>
                </a:solidFill>
              </a:rPr>
              <a:pPr>
                <a:spcAft>
                  <a:spcPts val="600"/>
                </a:spcAft>
              </a:pPr>
              <a:t>9</a:t>
            </a:fld>
            <a:endParaRPr lang="en-US" sz="1050">
              <a:solidFill>
                <a:schemeClr val="tx1">
                  <a:alpha val="80000"/>
                </a:schemeClr>
              </a:solidFill>
            </a:endParaRPr>
          </a:p>
        </p:txBody>
      </p:sp>
    </p:spTree>
    <p:extLst>
      <p:ext uri="{BB962C8B-B14F-4D97-AF65-F5344CB8AC3E}">
        <p14:creationId xmlns:p14="http://schemas.microsoft.com/office/powerpoint/2010/main" val="2967284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3" ma:contentTypeDescription="" ma:contentTypeScope="" ma:versionID="395ddac05b61b6f15a331cb2bfbf9998">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d65fe1726b7670b5f91e5a4e5c3fcdd1"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_dlc_DocId xmlns="5858627f-d058-4b92-9b52-677b5fd7d454">EMOPSGCCU-1435067120-27813</_dlc_DocId>
    <TaxCatchAll xmlns="ca283e0b-db31-4043-a2ef-b80661bf084a">
      <Value>3</Value>
    </TaxCatchAll>
    <_dlc_DocIdUrl xmlns="5858627f-d058-4b92-9b52-677b5fd7d454">
      <Url>https://unicef.sharepoint.com/teams/EMOPS-GCCU/_layouts/15/DocIdRedir.aspx?ID=EMOPSGCCU-1435067120-27813</Url>
      <Description>EMOPSGCCU-1435067120-27813</Description>
    </_dlc_DocIdUrl>
    <ContentLanguage xmlns="ca283e0b-db31-4043-a2ef-b80661bf084a">English</ContentLanguage>
    <TaxKeywordTaxHTField xmlns="5858627f-d058-4b92-9b52-677b5fd7d454">
      <Terms xmlns="http://schemas.microsoft.com/office/infopath/2007/PartnerControls"/>
    </TaxKeywordTaxHTField>
    <k8c968e8c72a4eda96b7e8fdbe192be2 xmlns="ca283e0b-db31-4043-a2ef-b80661bf084a">
      <Terms xmlns="http://schemas.microsoft.com/office/infopath/2007/PartnerControls"/>
    </k8c968e8c72a4eda96b7e8fdbe192be2>
    <DateTransmittedEmail xmlns="ca283e0b-db31-4043-a2ef-b80661bf084a" xsi:nil="true"/>
    <ContentStatus xmlns="ca283e0b-db31-4043-a2ef-b80661bf084a" xsi:nil="true"/>
    <SenderEmail xmlns="ca283e0b-db31-4043-a2ef-b80661bf084a" xsi:nil="true"/>
    <IconOverlay xmlns="http://schemas.microsoft.com/sharepoint/v4" xsi:nil="true"/>
    <h6a71f3e574e4344bc34f3fc9dd20054 xmlns="ca283e0b-db31-4043-a2ef-b80661bf084a">
      <Terms xmlns="http://schemas.microsoft.com/office/infopath/2007/PartnerControls"/>
    </h6a71f3e574e4344bc34f3fc9dd20054>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WrittenBy xmlns="ca283e0b-db31-4043-a2ef-b80661bf084a">
      <UserInfo>
        <DisplayName/>
        <AccountId xsi:nil="true"/>
        <AccountType/>
      </UserInfo>
    </WrittenBy>
  </documentManagement>
</p:properties>
</file>

<file path=customXml/itemProps1.xml><?xml version="1.0" encoding="utf-8"?>
<ds:datastoreItem xmlns:ds="http://schemas.openxmlformats.org/officeDocument/2006/customXml" ds:itemID="{4FE22EE3-7593-450B-A9BF-24E1357CA86F}"/>
</file>

<file path=customXml/itemProps2.xml><?xml version="1.0" encoding="utf-8"?>
<ds:datastoreItem xmlns:ds="http://schemas.openxmlformats.org/officeDocument/2006/customXml" ds:itemID="{327E1D43-6773-45E6-9CD7-F56AB925A98E}"/>
</file>

<file path=customXml/itemProps3.xml><?xml version="1.0" encoding="utf-8"?>
<ds:datastoreItem xmlns:ds="http://schemas.openxmlformats.org/officeDocument/2006/customXml" ds:itemID="{9D45B28C-D352-4732-B260-F97CA99895E4}"/>
</file>

<file path=customXml/itemProps4.xml><?xml version="1.0" encoding="utf-8"?>
<ds:datastoreItem xmlns:ds="http://schemas.openxmlformats.org/officeDocument/2006/customXml" ds:itemID="{235FD4E8-F4E7-4F6C-9AD7-63F8C2508D7C}"/>
</file>

<file path=customXml/itemProps5.xml><?xml version="1.0" encoding="utf-8"?>
<ds:datastoreItem xmlns:ds="http://schemas.openxmlformats.org/officeDocument/2006/customXml" ds:itemID="{AE196E6B-8552-4477-9730-380D389ADE80}"/>
</file>

<file path=customXml/itemProps6.xml><?xml version="1.0" encoding="utf-8"?>
<ds:datastoreItem xmlns:ds="http://schemas.openxmlformats.org/officeDocument/2006/customXml" ds:itemID="{E22B6DF2-25C9-480A-9870-7FB10CEE1F84}"/>
</file>

<file path=docProps/app.xml><?xml version="1.0" encoding="utf-8"?>
<Properties xmlns="http://schemas.openxmlformats.org/officeDocument/2006/extended-properties" xmlns:vt="http://schemas.openxmlformats.org/officeDocument/2006/docPropsVTypes">
  <TotalTime>1621</TotalTime>
  <Words>2171</Words>
  <Application>Microsoft Office PowerPoint</Application>
  <PresentationFormat>On-screen Show (4:3)</PresentationFormat>
  <Paragraphs>166</Paragraphs>
  <Slides>17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ＭＳ Ｐゴシック</vt:lpstr>
      <vt:lpstr>Arial</vt:lpstr>
      <vt:lpstr>Calibri</vt:lpstr>
      <vt:lpstr>Calibri Body</vt:lpstr>
      <vt:lpstr>Calibri Light</vt:lpstr>
      <vt:lpstr>Helvetica</vt:lpstr>
      <vt:lpstr>Helvetica Light</vt:lpstr>
      <vt:lpstr>Symbol</vt:lpstr>
      <vt:lpstr>Wingdings</vt:lpstr>
      <vt:lpstr>Office Theme</vt:lpstr>
      <vt:lpstr>GBV and Nutrition Key linkages, activities and guidance for integrated programming</vt:lpstr>
      <vt:lpstr>Session Learning Objectives</vt:lpstr>
      <vt:lpstr>Definition: Gender-based violence</vt:lpstr>
      <vt:lpstr>PowerPoint Presentation</vt:lpstr>
      <vt:lpstr>Definition </vt:lpstr>
      <vt:lpstr>Linkage between GBV and Nutrition </vt:lpstr>
      <vt:lpstr>GBV increases the risk of Stunting</vt:lpstr>
      <vt:lpstr>GBV affects fetal growth and development</vt:lpstr>
      <vt:lpstr>GBV increases the risk of early cessation of breast feeding </vt:lpstr>
      <vt:lpstr>PowerPoint Presentation</vt:lpstr>
      <vt:lpstr>PowerPoint Presentation</vt:lpstr>
      <vt:lpstr>PowerPoint Presentation</vt:lpstr>
      <vt:lpstr>Examples - Ethiopia</vt:lpstr>
      <vt:lpstr>Examples – South Sudan</vt:lpstr>
      <vt:lpstr>Integrating GBV and Nutrition – tools IASC GBV Guidelines – Thematic Area Guide for Nutrition </vt:lpstr>
      <vt:lpstr>PowerPoint Presentation</vt:lpstr>
      <vt:lpstr>Take Home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dc:creator>
  <cp:lastModifiedBy>Angeline Grant</cp:lastModifiedBy>
  <cp:revision>107</cp:revision>
  <dcterms:created xsi:type="dcterms:W3CDTF">2018-02-26T07:29:13Z</dcterms:created>
  <dcterms:modified xsi:type="dcterms:W3CDTF">2019-06-11T13:03:35Z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0x0101009BA85F8052A6DA4FA3E31FF9F74C6970006192CA8317E1FF49B6A7FEB870A3A8D6</vt:lpwstr>
  </property>
  <property fmtid="{D5CDD505-2E9C-101B-9397-08002B2CF9AE}" pid="4" name="OfficeDivision">
    <vt:lpwstr>3;#Office of Emergency Prog.-456F|98de697e-6403-48a0-9bce-654c90399d04</vt:lpwstr>
  </property>
  <property fmtid="{D5CDD505-2E9C-101B-9397-08002B2CF9AE}" pid="5" name="_dlc_DocIdItemGuid">
    <vt:lpwstr>14c6fda6-2431-43e2-af92-77b1865af0f8</vt:lpwstr>
  </property>
</Properties>
</file>