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3.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drawing1.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1839" r:id="rId3"/>
    <p:sldId id="1843" r:id="rId4"/>
    <p:sldId id="1845" r:id="rId5"/>
    <p:sldId id="1846" r:id="rId6"/>
    <p:sldId id="1850" r:id="rId7"/>
    <p:sldId id="1844" r:id="rId8"/>
    <p:sldId id="1849" r:id="rId9"/>
    <p:sldId id="1840" r:id="rId10"/>
    <p:sldId id="1848" r:id="rId11"/>
    <p:sldId id="1842" r:id="rId12"/>
    <p:sldId id="1851" r:id="rId13"/>
    <p:sldId id="185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1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Situma" initials="R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9812C"/>
    <a:srgbClr val="CB3F4A"/>
    <a:srgbClr val="BAD36A"/>
    <a:srgbClr val="F29A91"/>
    <a:srgbClr val="FF9F9A"/>
    <a:srgbClr val="89CDD3"/>
    <a:srgbClr val="FECC56"/>
    <a:srgbClr val="932840"/>
    <a:srgbClr val="C0D4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1" autoAdjust="0"/>
    <p:restoredTop sz="70025" autoAdjust="0"/>
  </p:normalViewPr>
  <p:slideViewPr>
    <p:cSldViewPr snapToGrid="0">
      <p:cViewPr>
        <p:scale>
          <a:sx n="55" d="100"/>
          <a:sy n="55" d="100"/>
        </p:scale>
        <p:origin x="-1302" y="-72"/>
      </p:cViewPr>
      <p:guideLst>
        <p:guide orient="horz" pos="528"/>
        <p:guide pos="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26" Type="http://schemas.openxmlformats.org/officeDocument/2006/relationships/customXml" Target="../customXml/item6.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9226A-CF83-48DB-8FCB-0AA1F6497117}" type="doc">
      <dgm:prSet loTypeId="urn:microsoft.com/office/officeart/2005/8/layout/cycle8" loCatId="cycle" qsTypeId="urn:microsoft.com/office/officeart/2005/8/quickstyle/simple1" qsCatId="simple" csTypeId="urn:microsoft.com/office/officeart/2005/8/colors/colorful4" csCatId="colorful" phldr="1"/>
      <dgm:spPr/>
    </dgm:pt>
    <dgm:pt modelId="{8EB74B91-7E5F-443F-81EB-0F3EB8FF9B84}">
      <dgm:prSet phldrT="[Text]" custT="1"/>
      <dgm:spPr>
        <a:solidFill>
          <a:srgbClr val="44C1A3">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en-US" sz="1500" b="1" kern="1200" dirty="0">
              <a:solidFill>
                <a:prstClr val="white"/>
              </a:solidFill>
              <a:latin typeface="Franklin Gothic Book" panose="020B0503020102020204"/>
              <a:ea typeface="+mn-ea"/>
              <a:cs typeface="+mn-cs"/>
            </a:rPr>
            <a:t>Invest in gathering reliable, accurate, systematic and coordinated data and information</a:t>
          </a:r>
        </a:p>
      </dgm:t>
    </dgm:pt>
    <dgm:pt modelId="{75369CE5-601F-4264-82E3-7B7375D94B5A}" type="parTrans" cxnId="{B6E6818F-6605-487E-A072-B6C3E90B9799}">
      <dgm:prSet/>
      <dgm:spPr/>
      <dgm:t>
        <a:bodyPr/>
        <a:lstStyle/>
        <a:p>
          <a:endParaRPr lang="en-US"/>
        </a:p>
      </dgm:t>
    </dgm:pt>
    <dgm:pt modelId="{16EE01E4-14CE-4AA1-B7F1-468CD18BFB86}" type="sibTrans" cxnId="{B6E6818F-6605-487E-A072-B6C3E90B9799}">
      <dgm:prSet/>
      <dgm:spPr/>
      <dgm:t>
        <a:bodyPr/>
        <a:lstStyle/>
        <a:p>
          <a:endParaRPr lang="en-US"/>
        </a:p>
      </dgm:t>
    </dgm:pt>
    <dgm:pt modelId="{8EBD8136-3DF8-40A7-8384-94AC1C1C396F}">
      <dgm:prSet phldrT="[Text]"/>
      <dgm:spPr/>
      <dgm:t>
        <a:bodyPr/>
        <a:lstStyle/>
        <a:p>
          <a:r>
            <a:rPr lang="en-US" b="1" dirty="0"/>
            <a:t>Triangulate Information Sources; Review, Analyze and Report</a:t>
          </a:r>
        </a:p>
      </dgm:t>
    </dgm:pt>
    <dgm:pt modelId="{88CA4C5E-1ADE-49BA-85E1-AE87A2A42173}" type="parTrans" cxnId="{8E2CC3E1-1A66-4A7A-A3EE-74DC883DFED4}">
      <dgm:prSet/>
      <dgm:spPr/>
      <dgm:t>
        <a:bodyPr/>
        <a:lstStyle/>
        <a:p>
          <a:endParaRPr lang="en-US"/>
        </a:p>
      </dgm:t>
    </dgm:pt>
    <dgm:pt modelId="{1310B793-17B2-4243-B120-2F88FAD9223C}" type="sibTrans" cxnId="{8E2CC3E1-1A66-4A7A-A3EE-74DC883DFED4}">
      <dgm:prSet/>
      <dgm:spPr/>
      <dgm:t>
        <a:bodyPr/>
        <a:lstStyle/>
        <a:p>
          <a:endParaRPr lang="en-US"/>
        </a:p>
      </dgm:t>
    </dgm:pt>
    <dgm:pt modelId="{2A12A933-2500-4409-BDED-ABF597CDD1B3}">
      <dgm:prSet phldrT="[Text]"/>
      <dgm:spPr/>
      <dgm:t>
        <a:bodyPr/>
        <a:lstStyle/>
        <a:p>
          <a:r>
            <a:rPr lang="en-US" b="1" dirty="0"/>
            <a:t>Use information to plan, monitor and implement relevant IYCF programmes</a:t>
          </a:r>
        </a:p>
      </dgm:t>
    </dgm:pt>
    <dgm:pt modelId="{362ED23A-3559-4D4E-896A-1865D86BAD80}" type="parTrans" cxnId="{E7AADE6F-55DB-4721-AF64-DC633F83F8D3}">
      <dgm:prSet/>
      <dgm:spPr/>
      <dgm:t>
        <a:bodyPr/>
        <a:lstStyle/>
        <a:p>
          <a:endParaRPr lang="en-US"/>
        </a:p>
      </dgm:t>
    </dgm:pt>
    <dgm:pt modelId="{31233A5E-5C98-41C0-A358-00F22EBC1A87}" type="sibTrans" cxnId="{E7AADE6F-55DB-4721-AF64-DC633F83F8D3}">
      <dgm:prSet/>
      <dgm:spPr/>
      <dgm:t>
        <a:bodyPr/>
        <a:lstStyle/>
        <a:p>
          <a:endParaRPr lang="en-US"/>
        </a:p>
      </dgm:t>
    </dgm:pt>
    <dgm:pt modelId="{64B41057-0EB5-49BA-B879-A0651509A3CF}" type="pres">
      <dgm:prSet presAssocID="{8789226A-CF83-48DB-8FCB-0AA1F6497117}" presName="compositeShape" presStyleCnt="0">
        <dgm:presLayoutVars>
          <dgm:chMax val="7"/>
          <dgm:dir/>
          <dgm:resizeHandles val="exact"/>
        </dgm:presLayoutVars>
      </dgm:prSet>
      <dgm:spPr/>
    </dgm:pt>
    <dgm:pt modelId="{426FFE43-CC5D-4CB8-BDDE-0927DBE98D3B}" type="pres">
      <dgm:prSet presAssocID="{8789226A-CF83-48DB-8FCB-0AA1F6497117}" presName="wedge1" presStyleLbl="node1" presStyleIdx="0" presStyleCnt="3"/>
      <dgm:spPr>
        <a:xfrm>
          <a:off x="1661856" y="340689"/>
          <a:ext cx="4402754" cy="4402754"/>
        </a:xfrm>
        <a:prstGeom prst="pie">
          <a:avLst>
            <a:gd name="adj1" fmla="val 16200000"/>
            <a:gd name="adj2" fmla="val 1800000"/>
          </a:avLst>
        </a:prstGeom>
      </dgm:spPr>
    </dgm:pt>
    <dgm:pt modelId="{02BDD7E1-CA7F-41C9-8FF1-B377474199EA}" type="pres">
      <dgm:prSet presAssocID="{8789226A-CF83-48DB-8FCB-0AA1F6497117}" presName="dummy1a" presStyleCnt="0"/>
      <dgm:spPr/>
    </dgm:pt>
    <dgm:pt modelId="{B2F8ECBF-EEBB-4C82-B81A-A5046F5CDD19}" type="pres">
      <dgm:prSet presAssocID="{8789226A-CF83-48DB-8FCB-0AA1F6497117}" presName="dummy1b" presStyleCnt="0"/>
      <dgm:spPr/>
    </dgm:pt>
    <dgm:pt modelId="{2910E6D6-6EF2-40F0-90DF-A9739E9D1AC4}" type="pres">
      <dgm:prSet presAssocID="{8789226A-CF83-48DB-8FCB-0AA1F6497117}" presName="wedge1Tx" presStyleLbl="node1" presStyleIdx="0" presStyleCnt="3">
        <dgm:presLayoutVars>
          <dgm:chMax val="0"/>
          <dgm:chPref val="0"/>
          <dgm:bulletEnabled val="1"/>
        </dgm:presLayoutVars>
      </dgm:prSet>
      <dgm:spPr/>
    </dgm:pt>
    <dgm:pt modelId="{63C911FE-7BFD-40B1-B2C6-41996DFB9B4F}" type="pres">
      <dgm:prSet presAssocID="{8789226A-CF83-48DB-8FCB-0AA1F6497117}" presName="wedge2" presStyleLbl="node1" presStyleIdx="1" presStyleCnt="3"/>
      <dgm:spPr/>
    </dgm:pt>
    <dgm:pt modelId="{598FD37B-6FF9-4B8F-AFA2-ED3694F81878}" type="pres">
      <dgm:prSet presAssocID="{8789226A-CF83-48DB-8FCB-0AA1F6497117}" presName="dummy2a" presStyleCnt="0"/>
      <dgm:spPr/>
    </dgm:pt>
    <dgm:pt modelId="{52F57B1A-2489-4931-882B-49763F1AD894}" type="pres">
      <dgm:prSet presAssocID="{8789226A-CF83-48DB-8FCB-0AA1F6497117}" presName="dummy2b" presStyleCnt="0"/>
      <dgm:spPr/>
    </dgm:pt>
    <dgm:pt modelId="{C64F6997-E653-4749-9009-D3CE036A37BA}" type="pres">
      <dgm:prSet presAssocID="{8789226A-CF83-48DB-8FCB-0AA1F6497117}" presName="wedge2Tx" presStyleLbl="node1" presStyleIdx="1" presStyleCnt="3">
        <dgm:presLayoutVars>
          <dgm:chMax val="0"/>
          <dgm:chPref val="0"/>
          <dgm:bulletEnabled val="1"/>
        </dgm:presLayoutVars>
      </dgm:prSet>
      <dgm:spPr/>
    </dgm:pt>
    <dgm:pt modelId="{DD5CF377-9103-43E6-AED8-FD47458D3C14}" type="pres">
      <dgm:prSet presAssocID="{8789226A-CF83-48DB-8FCB-0AA1F6497117}" presName="wedge3" presStyleLbl="node1" presStyleIdx="2" presStyleCnt="3"/>
      <dgm:spPr/>
    </dgm:pt>
    <dgm:pt modelId="{63BCA712-DE01-4FA2-BB0E-88685B5519CA}" type="pres">
      <dgm:prSet presAssocID="{8789226A-CF83-48DB-8FCB-0AA1F6497117}" presName="dummy3a" presStyleCnt="0"/>
      <dgm:spPr/>
    </dgm:pt>
    <dgm:pt modelId="{9339018D-9654-494F-89EF-DE25EFCD5743}" type="pres">
      <dgm:prSet presAssocID="{8789226A-CF83-48DB-8FCB-0AA1F6497117}" presName="dummy3b" presStyleCnt="0"/>
      <dgm:spPr/>
    </dgm:pt>
    <dgm:pt modelId="{C29D0E90-2162-4018-A8A7-F166A435793D}" type="pres">
      <dgm:prSet presAssocID="{8789226A-CF83-48DB-8FCB-0AA1F6497117}" presName="wedge3Tx" presStyleLbl="node1" presStyleIdx="2" presStyleCnt="3">
        <dgm:presLayoutVars>
          <dgm:chMax val="0"/>
          <dgm:chPref val="0"/>
          <dgm:bulletEnabled val="1"/>
        </dgm:presLayoutVars>
      </dgm:prSet>
      <dgm:spPr/>
    </dgm:pt>
    <dgm:pt modelId="{CB2EC0C3-4A0C-4E7B-A739-36A3D616B21B}" type="pres">
      <dgm:prSet presAssocID="{16EE01E4-14CE-4AA1-B7F1-468CD18BFB86}" presName="arrowWedge1" presStyleLbl="fgSibTrans2D1" presStyleIdx="0" presStyleCnt="3"/>
      <dgm:spPr/>
    </dgm:pt>
    <dgm:pt modelId="{1785918A-F599-4C82-8A57-1D54AF162217}" type="pres">
      <dgm:prSet presAssocID="{1310B793-17B2-4243-B120-2F88FAD9223C}" presName="arrowWedge2" presStyleLbl="fgSibTrans2D1" presStyleIdx="1" presStyleCnt="3"/>
      <dgm:spPr/>
    </dgm:pt>
    <dgm:pt modelId="{3915248E-019A-4AA5-A287-62F6BABD891B}" type="pres">
      <dgm:prSet presAssocID="{31233A5E-5C98-41C0-A358-00F22EBC1A87}" presName="arrowWedge3" presStyleLbl="fgSibTrans2D1" presStyleIdx="2" presStyleCnt="3"/>
      <dgm:spPr/>
    </dgm:pt>
  </dgm:ptLst>
  <dgm:cxnLst>
    <dgm:cxn modelId="{34E0E80B-C8FD-4A16-8583-1EE1EA021AF9}" type="presOf" srcId="{8EB74B91-7E5F-443F-81EB-0F3EB8FF9B84}" destId="{426FFE43-CC5D-4CB8-BDDE-0927DBE98D3B}" srcOrd="0" destOrd="0" presId="urn:microsoft.com/office/officeart/2005/8/layout/cycle8"/>
    <dgm:cxn modelId="{B34E9F36-AEBB-4DF4-BD52-3ABD909562A2}" type="presOf" srcId="{8EB74B91-7E5F-443F-81EB-0F3EB8FF9B84}" destId="{2910E6D6-6EF2-40F0-90DF-A9739E9D1AC4}" srcOrd="1" destOrd="0" presId="urn:microsoft.com/office/officeart/2005/8/layout/cycle8"/>
    <dgm:cxn modelId="{5FC5965B-C2CD-4810-9A63-9F5D07ABD3AA}" type="presOf" srcId="{8789226A-CF83-48DB-8FCB-0AA1F6497117}" destId="{64B41057-0EB5-49BA-B879-A0651509A3CF}" srcOrd="0" destOrd="0" presId="urn:microsoft.com/office/officeart/2005/8/layout/cycle8"/>
    <dgm:cxn modelId="{E7AADE6F-55DB-4721-AF64-DC633F83F8D3}" srcId="{8789226A-CF83-48DB-8FCB-0AA1F6497117}" destId="{2A12A933-2500-4409-BDED-ABF597CDD1B3}" srcOrd="2" destOrd="0" parTransId="{362ED23A-3559-4D4E-896A-1865D86BAD80}" sibTransId="{31233A5E-5C98-41C0-A358-00F22EBC1A87}"/>
    <dgm:cxn modelId="{2EC3D68B-7A20-4699-91F3-8132C10F4CB4}" type="presOf" srcId="{2A12A933-2500-4409-BDED-ABF597CDD1B3}" destId="{DD5CF377-9103-43E6-AED8-FD47458D3C14}" srcOrd="0" destOrd="0" presId="urn:microsoft.com/office/officeart/2005/8/layout/cycle8"/>
    <dgm:cxn modelId="{B6E6818F-6605-487E-A072-B6C3E90B9799}" srcId="{8789226A-CF83-48DB-8FCB-0AA1F6497117}" destId="{8EB74B91-7E5F-443F-81EB-0F3EB8FF9B84}" srcOrd="0" destOrd="0" parTransId="{75369CE5-601F-4264-82E3-7B7375D94B5A}" sibTransId="{16EE01E4-14CE-4AA1-B7F1-468CD18BFB86}"/>
    <dgm:cxn modelId="{35FB46B5-5005-41EA-A62C-B3CFBA7C2FFC}" type="presOf" srcId="{2A12A933-2500-4409-BDED-ABF597CDD1B3}" destId="{C29D0E90-2162-4018-A8A7-F166A435793D}" srcOrd="1" destOrd="0" presId="urn:microsoft.com/office/officeart/2005/8/layout/cycle8"/>
    <dgm:cxn modelId="{420D9EDF-D3B7-4DAB-87BD-4095EBEEB8F6}" type="presOf" srcId="{8EBD8136-3DF8-40A7-8384-94AC1C1C396F}" destId="{63C911FE-7BFD-40B1-B2C6-41996DFB9B4F}" srcOrd="0" destOrd="0" presId="urn:microsoft.com/office/officeart/2005/8/layout/cycle8"/>
    <dgm:cxn modelId="{8E2CC3E1-1A66-4A7A-A3EE-74DC883DFED4}" srcId="{8789226A-CF83-48DB-8FCB-0AA1F6497117}" destId="{8EBD8136-3DF8-40A7-8384-94AC1C1C396F}" srcOrd="1" destOrd="0" parTransId="{88CA4C5E-1ADE-49BA-85E1-AE87A2A42173}" sibTransId="{1310B793-17B2-4243-B120-2F88FAD9223C}"/>
    <dgm:cxn modelId="{AF65B0F3-3ADD-4F20-966F-C283850676DA}" type="presOf" srcId="{8EBD8136-3DF8-40A7-8384-94AC1C1C396F}" destId="{C64F6997-E653-4749-9009-D3CE036A37BA}" srcOrd="1" destOrd="0" presId="urn:microsoft.com/office/officeart/2005/8/layout/cycle8"/>
    <dgm:cxn modelId="{B07610F0-0682-4A78-B9F3-3C4222B4538F}" type="presParOf" srcId="{64B41057-0EB5-49BA-B879-A0651509A3CF}" destId="{426FFE43-CC5D-4CB8-BDDE-0927DBE98D3B}" srcOrd="0" destOrd="0" presId="urn:microsoft.com/office/officeart/2005/8/layout/cycle8"/>
    <dgm:cxn modelId="{C4D33224-5BFA-4EE2-87D2-9AD57AA2772D}" type="presParOf" srcId="{64B41057-0EB5-49BA-B879-A0651509A3CF}" destId="{02BDD7E1-CA7F-41C9-8FF1-B377474199EA}" srcOrd="1" destOrd="0" presId="urn:microsoft.com/office/officeart/2005/8/layout/cycle8"/>
    <dgm:cxn modelId="{9EB831F4-AEF8-4859-8D97-1C36B9EE5174}" type="presParOf" srcId="{64B41057-0EB5-49BA-B879-A0651509A3CF}" destId="{B2F8ECBF-EEBB-4C82-B81A-A5046F5CDD19}" srcOrd="2" destOrd="0" presId="urn:microsoft.com/office/officeart/2005/8/layout/cycle8"/>
    <dgm:cxn modelId="{D93A38DC-6ABC-49F3-B65A-52732554E9FD}" type="presParOf" srcId="{64B41057-0EB5-49BA-B879-A0651509A3CF}" destId="{2910E6D6-6EF2-40F0-90DF-A9739E9D1AC4}" srcOrd="3" destOrd="0" presId="urn:microsoft.com/office/officeart/2005/8/layout/cycle8"/>
    <dgm:cxn modelId="{581068C2-8E6B-45F6-87A5-E32177CE1059}" type="presParOf" srcId="{64B41057-0EB5-49BA-B879-A0651509A3CF}" destId="{63C911FE-7BFD-40B1-B2C6-41996DFB9B4F}" srcOrd="4" destOrd="0" presId="urn:microsoft.com/office/officeart/2005/8/layout/cycle8"/>
    <dgm:cxn modelId="{4C6DDBF7-A4F3-414C-9AAF-4F47DDF20D9F}" type="presParOf" srcId="{64B41057-0EB5-49BA-B879-A0651509A3CF}" destId="{598FD37B-6FF9-4B8F-AFA2-ED3694F81878}" srcOrd="5" destOrd="0" presId="urn:microsoft.com/office/officeart/2005/8/layout/cycle8"/>
    <dgm:cxn modelId="{66594111-AE09-4C7C-9ED7-9A1983AC418F}" type="presParOf" srcId="{64B41057-0EB5-49BA-B879-A0651509A3CF}" destId="{52F57B1A-2489-4931-882B-49763F1AD894}" srcOrd="6" destOrd="0" presId="urn:microsoft.com/office/officeart/2005/8/layout/cycle8"/>
    <dgm:cxn modelId="{8BB3AE88-6009-4A9B-8E6C-F8AB822C4B01}" type="presParOf" srcId="{64B41057-0EB5-49BA-B879-A0651509A3CF}" destId="{C64F6997-E653-4749-9009-D3CE036A37BA}" srcOrd="7" destOrd="0" presId="urn:microsoft.com/office/officeart/2005/8/layout/cycle8"/>
    <dgm:cxn modelId="{D8B70267-8B4C-4C38-A663-95F2EBA18D64}" type="presParOf" srcId="{64B41057-0EB5-49BA-B879-A0651509A3CF}" destId="{DD5CF377-9103-43E6-AED8-FD47458D3C14}" srcOrd="8" destOrd="0" presId="urn:microsoft.com/office/officeart/2005/8/layout/cycle8"/>
    <dgm:cxn modelId="{5A2849AD-DC53-4CFE-A3B4-0187A80E0EF4}" type="presParOf" srcId="{64B41057-0EB5-49BA-B879-A0651509A3CF}" destId="{63BCA712-DE01-4FA2-BB0E-88685B5519CA}" srcOrd="9" destOrd="0" presId="urn:microsoft.com/office/officeart/2005/8/layout/cycle8"/>
    <dgm:cxn modelId="{438B264C-4A31-4B69-AB8B-A43A74B5764B}" type="presParOf" srcId="{64B41057-0EB5-49BA-B879-A0651509A3CF}" destId="{9339018D-9654-494F-89EF-DE25EFCD5743}" srcOrd="10" destOrd="0" presId="urn:microsoft.com/office/officeart/2005/8/layout/cycle8"/>
    <dgm:cxn modelId="{2698D842-098F-4911-BFDA-8878894E4206}" type="presParOf" srcId="{64B41057-0EB5-49BA-B879-A0651509A3CF}" destId="{C29D0E90-2162-4018-A8A7-F166A435793D}" srcOrd="11" destOrd="0" presId="urn:microsoft.com/office/officeart/2005/8/layout/cycle8"/>
    <dgm:cxn modelId="{1385EEBA-868F-4CFA-A4B1-4FCE1AF860E4}" type="presParOf" srcId="{64B41057-0EB5-49BA-B879-A0651509A3CF}" destId="{CB2EC0C3-4A0C-4E7B-A739-36A3D616B21B}" srcOrd="12" destOrd="0" presId="urn:microsoft.com/office/officeart/2005/8/layout/cycle8"/>
    <dgm:cxn modelId="{7398ECE6-795E-4898-A432-52A5F0D4AB1C}" type="presParOf" srcId="{64B41057-0EB5-49BA-B879-A0651509A3CF}" destId="{1785918A-F599-4C82-8A57-1D54AF162217}" srcOrd="13" destOrd="0" presId="urn:microsoft.com/office/officeart/2005/8/layout/cycle8"/>
    <dgm:cxn modelId="{A7B56EB0-7C3D-472F-A718-5EBAEE27AAFF}" type="presParOf" srcId="{64B41057-0EB5-49BA-B879-A0651509A3CF}" destId="{3915248E-019A-4AA5-A287-62F6BABD891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58F327-CB6B-41BE-B9B1-CC3B162C9799}"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3FA0E596-1153-421B-A436-B668A002EA2B}">
      <dgm:prSet phldrT="[Text]" custT="1"/>
      <dgm:spPr>
        <a:solidFill>
          <a:srgbClr val="4EB3CF">
            <a:hueOff val="375767"/>
            <a:satOff val="36001"/>
            <a:lumOff val="8823"/>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55245" tIns="36830" rIns="55245" bIns="36830" numCol="1" spcCol="1270" anchor="ctr" anchorCtr="0"/>
        <a:lstStyle/>
        <a:p>
          <a:pPr marL="0" lvl="0" indent="0" algn="ctr" defTabSz="1289050">
            <a:lnSpc>
              <a:spcPct val="90000"/>
            </a:lnSpc>
            <a:spcBef>
              <a:spcPct val="0"/>
            </a:spcBef>
            <a:spcAft>
              <a:spcPct val="35000"/>
            </a:spcAft>
            <a:buNone/>
          </a:pPr>
          <a:r>
            <a:rPr lang="en-US" sz="2900" b="1" kern="1200" dirty="0">
              <a:solidFill>
                <a:prstClr val="white"/>
              </a:solidFill>
              <a:latin typeface="Franklin Gothic Book" panose="020B0503020102020204"/>
              <a:ea typeface="+mn-ea"/>
              <a:cs typeface="+mn-cs"/>
            </a:rPr>
            <a:t>Contextual Data</a:t>
          </a:r>
        </a:p>
      </dgm:t>
    </dgm:pt>
    <dgm:pt modelId="{6DE8A5B4-CA2E-43ED-B705-821C32A6D0AF}" type="parTrans" cxnId="{144A03A7-D186-4480-983E-CC6CB4D25345}">
      <dgm:prSet/>
      <dgm:spPr/>
      <dgm:t>
        <a:bodyPr/>
        <a:lstStyle/>
        <a:p>
          <a:endParaRPr lang="en-US"/>
        </a:p>
      </dgm:t>
    </dgm:pt>
    <dgm:pt modelId="{A3150C7C-F4E9-4C26-83CD-0F7F26F32757}" type="sibTrans" cxnId="{144A03A7-D186-4480-983E-CC6CB4D25345}">
      <dgm:prSet/>
      <dgm:spPr/>
      <dgm:t>
        <a:bodyPr/>
        <a:lstStyle/>
        <a:p>
          <a:endParaRPr lang="en-US"/>
        </a:p>
      </dgm:t>
    </dgm:pt>
    <dgm:pt modelId="{7B52E6F1-68B1-453B-81C8-12266C54ED92}">
      <dgm:prSet phldrT="[Text]" custT="1"/>
      <dgm:spPr/>
      <dgm:t>
        <a:bodyPr/>
        <a:lstStyle/>
        <a:p>
          <a:r>
            <a:rPr lang="en-US" sz="1600" b="1" dirty="0"/>
            <a:t>Policy environment</a:t>
          </a:r>
        </a:p>
      </dgm:t>
    </dgm:pt>
    <dgm:pt modelId="{DA26260C-9925-48E1-83B4-857B9DA393E4}" type="parTrans" cxnId="{899693FF-E89D-4505-A4BB-BEFF69A42C54}">
      <dgm:prSet/>
      <dgm:spPr/>
      <dgm:t>
        <a:bodyPr/>
        <a:lstStyle/>
        <a:p>
          <a:endParaRPr lang="en-US"/>
        </a:p>
      </dgm:t>
    </dgm:pt>
    <dgm:pt modelId="{0B9AF05E-6C67-41C4-87CC-89CD4ED6931B}" type="sibTrans" cxnId="{899693FF-E89D-4505-A4BB-BEFF69A42C54}">
      <dgm:prSet/>
      <dgm:spPr/>
      <dgm:t>
        <a:bodyPr/>
        <a:lstStyle/>
        <a:p>
          <a:endParaRPr lang="en-US"/>
        </a:p>
      </dgm:t>
    </dgm:pt>
    <dgm:pt modelId="{9EC74AF3-BE81-492C-831D-11CC54B99B19}">
      <dgm:prSet phldrT="[Text]" custT="1"/>
      <dgm:spPr/>
      <dgm:t>
        <a:bodyPr/>
        <a:lstStyle/>
        <a:p>
          <a:r>
            <a:rPr lang="en-US" sz="1600" b="1" kern="1200" dirty="0">
              <a:solidFill>
                <a:prstClr val="black">
                  <a:hueOff val="0"/>
                  <a:satOff val="0"/>
                  <a:lumOff val="0"/>
                  <a:alphaOff val="0"/>
                </a:prstClr>
              </a:solidFill>
              <a:latin typeface="Franklin Gothic Book" panose="020B0503020102020204"/>
              <a:ea typeface="+mn-ea"/>
              <a:cs typeface="+mn-cs"/>
            </a:rPr>
            <a:t>Child</a:t>
          </a:r>
          <a:r>
            <a:rPr lang="en-US" sz="1000" kern="1200" dirty="0"/>
            <a:t> </a:t>
          </a:r>
          <a:r>
            <a:rPr lang="en-US" sz="1600" b="1" kern="1200" dirty="0">
              <a:solidFill>
                <a:prstClr val="black">
                  <a:hueOff val="0"/>
                  <a:satOff val="0"/>
                  <a:lumOff val="0"/>
                  <a:alphaOff val="0"/>
                </a:prstClr>
              </a:solidFill>
              <a:latin typeface="Franklin Gothic Book" panose="020B0503020102020204"/>
              <a:ea typeface="+mn-ea"/>
              <a:cs typeface="+mn-cs"/>
            </a:rPr>
            <a:t>nutritional status</a:t>
          </a:r>
        </a:p>
      </dgm:t>
    </dgm:pt>
    <dgm:pt modelId="{8D662CDA-2E42-40A5-8946-97C4D0F428CE}" type="parTrans" cxnId="{7303D92B-8661-455B-B314-BB7492067067}">
      <dgm:prSet/>
      <dgm:spPr/>
      <dgm:t>
        <a:bodyPr/>
        <a:lstStyle/>
        <a:p>
          <a:endParaRPr lang="en-US"/>
        </a:p>
      </dgm:t>
    </dgm:pt>
    <dgm:pt modelId="{9B477451-8C7D-4CA3-ADD7-74A22314BAD8}" type="sibTrans" cxnId="{7303D92B-8661-455B-B314-BB7492067067}">
      <dgm:prSet/>
      <dgm:spPr/>
      <dgm:t>
        <a:bodyPr/>
        <a:lstStyle/>
        <a:p>
          <a:endParaRPr lang="en-US"/>
        </a:p>
      </dgm:t>
    </dgm:pt>
    <dgm:pt modelId="{7E3F97D7-2EA4-4262-A298-1E8229EBB989}">
      <dgm:prSet phldrT="[Text]"/>
      <dgm:spPr/>
      <dgm:t>
        <a:bodyPr/>
        <a:lstStyle/>
        <a:p>
          <a:r>
            <a:rPr lang="en-US" b="1" dirty="0"/>
            <a:t>IYCF Data</a:t>
          </a:r>
        </a:p>
      </dgm:t>
    </dgm:pt>
    <dgm:pt modelId="{B2E449C0-4266-4AD9-BDC6-BCE6C3486D2C}" type="parTrans" cxnId="{994BDE6D-3F53-4720-A51C-8E6B4EA05BF0}">
      <dgm:prSet/>
      <dgm:spPr/>
      <dgm:t>
        <a:bodyPr/>
        <a:lstStyle/>
        <a:p>
          <a:endParaRPr lang="en-US"/>
        </a:p>
      </dgm:t>
    </dgm:pt>
    <dgm:pt modelId="{E2FF5407-6360-4A79-8A94-DDCE90FFC6E2}" type="sibTrans" cxnId="{994BDE6D-3F53-4720-A51C-8E6B4EA05BF0}">
      <dgm:prSet/>
      <dgm:spPr/>
      <dgm:t>
        <a:bodyPr/>
        <a:lstStyle/>
        <a:p>
          <a:endParaRPr lang="en-US"/>
        </a:p>
      </dgm:t>
    </dgm:pt>
    <dgm:pt modelId="{0B0B031C-4265-4821-82C2-F8F0F778EAF6}">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Pre emergency Feeding Practices</a:t>
          </a:r>
        </a:p>
      </dgm:t>
    </dgm:pt>
    <dgm:pt modelId="{E3E47833-B6E6-4CBA-91D8-AB960EF92E6C}" type="parTrans" cxnId="{5CBEB42D-E60C-4DC8-AC08-1C533352CDC1}">
      <dgm:prSet/>
      <dgm:spPr/>
      <dgm:t>
        <a:bodyPr/>
        <a:lstStyle/>
        <a:p>
          <a:endParaRPr lang="en-US"/>
        </a:p>
      </dgm:t>
    </dgm:pt>
    <dgm:pt modelId="{1A603AEC-1E99-4598-8061-77026006BC1F}" type="sibTrans" cxnId="{5CBEB42D-E60C-4DC8-AC08-1C533352CDC1}">
      <dgm:prSet/>
      <dgm:spPr/>
      <dgm:t>
        <a:bodyPr/>
        <a:lstStyle/>
        <a:p>
          <a:endParaRPr lang="en-US"/>
        </a:p>
      </dgm:t>
    </dgm:pt>
    <dgm:pt modelId="{EAF0540A-1ABC-40BE-9B07-A21699648048}">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KAP regarding IYCF</a:t>
          </a:r>
        </a:p>
      </dgm:t>
    </dgm:pt>
    <dgm:pt modelId="{2475BB7B-C0DE-4F14-A740-5F498A666D77}" type="parTrans" cxnId="{E3DBB35E-A477-4711-B7B7-F5C360E37AE0}">
      <dgm:prSet/>
      <dgm:spPr/>
      <dgm:t>
        <a:bodyPr/>
        <a:lstStyle/>
        <a:p>
          <a:endParaRPr lang="en-US"/>
        </a:p>
      </dgm:t>
    </dgm:pt>
    <dgm:pt modelId="{5FFB53E9-0703-46CE-A733-144E849F9A95}" type="sibTrans" cxnId="{E3DBB35E-A477-4711-B7B7-F5C360E37AE0}">
      <dgm:prSet/>
      <dgm:spPr/>
      <dgm:t>
        <a:bodyPr/>
        <a:lstStyle/>
        <a:p>
          <a:endParaRPr lang="en-US"/>
        </a:p>
      </dgm:t>
    </dgm:pt>
    <dgm:pt modelId="{D7B18E4B-CCFA-42E5-BFEC-3B80A74E007A}">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Population Security and Access</a:t>
          </a:r>
        </a:p>
      </dgm:t>
    </dgm:pt>
    <dgm:pt modelId="{2A5576CF-3389-4085-A201-A63A2A071581}" type="parTrans" cxnId="{FF394A01-1D5B-469A-B5EB-B63DC730357D}">
      <dgm:prSet/>
      <dgm:spPr/>
      <dgm:t>
        <a:bodyPr/>
        <a:lstStyle/>
        <a:p>
          <a:endParaRPr lang="en-US"/>
        </a:p>
      </dgm:t>
    </dgm:pt>
    <dgm:pt modelId="{F474F7A0-1B14-454C-A2D5-D00B8D393B04}" type="sibTrans" cxnId="{FF394A01-1D5B-469A-B5EB-B63DC730357D}">
      <dgm:prSet/>
      <dgm:spPr/>
      <dgm:t>
        <a:bodyPr/>
        <a:lstStyle/>
        <a:p>
          <a:endParaRPr lang="en-US"/>
        </a:p>
      </dgm:t>
    </dgm:pt>
    <dgm:pt modelId="{6F18F6A0-C881-4C48-A6CF-81C3F4B9A2FA}">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Estimated Caseloads of Children under two</a:t>
          </a:r>
        </a:p>
      </dgm:t>
    </dgm:pt>
    <dgm:pt modelId="{A2524BA5-9896-41CD-9E41-0161C18BD2BA}" type="parTrans" cxnId="{246D4CBE-9062-453D-8608-8829F3498FC0}">
      <dgm:prSet/>
      <dgm:spPr/>
      <dgm:t>
        <a:bodyPr/>
        <a:lstStyle/>
        <a:p>
          <a:endParaRPr lang="en-US"/>
        </a:p>
      </dgm:t>
    </dgm:pt>
    <dgm:pt modelId="{9EC3F260-01DD-4860-AB7D-54E8665EA649}" type="sibTrans" cxnId="{246D4CBE-9062-453D-8608-8829F3498FC0}">
      <dgm:prSet/>
      <dgm:spPr/>
      <dgm:t>
        <a:bodyPr/>
        <a:lstStyle/>
        <a:p>
          <a:endParaRPr lang="en-US"/>
        </a:p>
      </dgm:t>
    </dgm:pt>
    <dgm:pt modelId="{14FCACE0-A76A-4C7A-A10C-1631BC38E5CD}">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Prevalence Reports of Higher Risk Infants</a:t>
          </a:r>
        </a:p>
      </dgm:t>
    </dgm:pt>
    <dgm:pt modelId="{31AEA513-4650-465A-A944-20490FE5B0E2}" type="parTrans" cxnId="{3BE03118-B572-49C5-A3EE-F870D6669EFC}">
      <dgm:prSet/>
      <dgm:spPr/>
      <dgm:t>
        <a:bodyPr/>
        <a:lstStyle/>
        <a:p>
          <a:endParaRPr lang="en-US"/>
        </a:p>
      </dgm:t>
    </dgm:pt>
    <dgm:pt modelId="{91D1E7FA-3CB1-4D8A-B1B7-9D7729DFB6A0}" type="sibTrans" cxnId="{3BE03118-B572-49C5-A3EE-F870D6669EFC}">
      <dgm:prSet/>
      <dgm:spPr/>
      <dgm:t>
        <a:bodyPr/>
        <a:lstStyle/>
        <a:p>
          <a:endParaRPr lang="en-US"/>
        </a:p>
      </dgm:t>
    </dgm:pt>
    <dgm:pt modelId="{59B3AA6C-F509-463B-8936-BBAAAF54945F}">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Household Food Security</a:t>
          </a:r>
        </a:p>
      </dgm:t>
    </dgm:pt>
    <dgm:pt modelId="{6236D0D3-81F3-4DEF-8E1A-031AE30FADBC}" type="parTrans" cxnId="{5D6B9AEB-4BBD-4031-ACD4-11243C68E32C}">
      <dgm:prSet/>
      <dgm:spPr/>
      <dgm:t>
        <a:bodyPr/>
        <a:lstStyle/>
        <a:p>
          <a:endParaRPr lang="en-US"/>
        </a:p>
      </dgm:t>
    </dgm:pt>
    <dgm:pt modelId="{D87B7D59-0870-4114-81C7-6C498203D31D}" type="sibTrans" cxnId="{5D6B9AEB-4BBD-4031-ACD4-11243C68E32C}">
      <dgm:prSet/>
      <dgm:spPr/>
      <dgm:t>
        <a:bodyPr/>
        <a:lstStyle/>
        <a:p>
          <a:endParaRPr lang="en-US"/>
        </a:p>
      </dgm:t>
    </dgm:pt>
    <dgm:pt modelId="{B664C687-D69F-46FC-BBE6-C6A763AFFB40}">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Health Environment</a:t>
          </a:r>
        </a:p>
      </dgm:t>
    </dgm:pt>
    <dgm:pt modelId="{797EEC3F-C7A0-4602-B976-669F5DC789D2}" type="parTrans" cxnId="{1268B535-8716-43F2-ACC5-DA60887AFD98}">
      <dgm:prSet/>
      <dgm:spPr/>
      <dgm:t>
        <a:bodyPr/>
        <a:lstStyle/>
        <a:p>
          <a:endParaRPr lang="en-US"/>
        </a:p>
      </dgm:t>
    </dgm:pt>
    <dgm:pt modelId="{B1CDE046-E3E3-4F19-B717-210E9873BB39}" type="sibTrans" cxnId="{1268B535-8716-43F2-ACC5-DA60887AFD98}">
      <dgm:prSet/>
      <dgm:spPr/>
      <dgm:t>
        <a:bodyPr/>
        <a:lstStyle/>
        <a:p>
          <a:endParaRPr lang="en-US"/>
        </a:p>
      </dgm:t>
    </dgm:pt>
    <dgm:pt modelId="{C431B542-38E9-48D3-AE89-DDDA17CD8D99}">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Capacity and Availability of Potential Support</a:t>
          </a:r>
        </a:p>
      </dgm:t>
    </dgm:pt>
    <dgm:pt modelId="{57684DD5-21B8-4D83-81BB-B8174C0941C3}" type="parTrans" cxnId="{B4C1115A-85E2-456E-8D95-E7958EF4A4CA}">
      <dgm:prSet/>
      <dgm:spPr/>
      <dgm:t>
        <a:bodyPr/>
        <a:lstStyle/>
        <a:p>
          <a:endParaRPr lang="en-US"/>
        </a:p>
      </dgm:t>
    </dgm:pt>
    <dgm:pt modelId="{EF8DC9DC-8A3C-473E-8CD7-613178B86AF0}" type="sibTrans" cxnId="{B4C1115A-85E2-456E-8D95-E7958EF4A4CA}">
      <dgm:prSet/>
      <dgm:spPr/>
      <dgm:t>
        <a:bodyPr/>
        <a:lstStyle/>
        <a:p>
          <a:endParaRPr lang="en-US"/>
        </a:p>
      </dgm:t>
    </dgm:pt>
    <dgm:pt modelId="{B0C9C0FB-02EF-42BA-A88B-387037075281}">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Complementary Feeding Practices</a:t>
          </a:r>
        </a:p>
      </dgm:t>
    </dgm:pt>
    <dgm:pt modelId="{802C0C89-D280-47EB-B384-4D4CE3D331E2}" type="parTrans" cxnId="{0DC1CD82-4A61-4F47-93D4-FBB5127FA11D}">
      <dgm:prSet/>
      <dgm:spPr/>
      <dgm:t>
        <a:bodyPr/>
        <a:lstStyle/>
        <a:p>
          <a:endParaRPr lang="en-US"/>
        </a:p>
      </dgm:t>
    </dgm:pt>
    <dgm:pt modelId="{2E5B5595-A488-4C1A-AF6C-A753B7748635}" type="sibTrans" cxnId="{0DC1CD82-4A61-4F47-93D4-FBB5127FA11D}">
      <dgm:prSet/>
      <dgm:spPr/>
      <dgm:t>
        <a:bodyPr/>
        <a:lstStyle/>
        <a:p>
          <a:endParaRPr lang="en-US"/>
        </a:p>
      </dgm:t>
    </dgm:pt>
    <dgm:pt modelId="{121159C2-9D0F-4C11-A71A-4B774ACA3092}">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Acceptability and Feasibility of wet nursing</a:t>
          </a:r>
        </a:p>
      </dgm:t>
    </dgm:pt>
    <dgm:pt modelId="{9E052F15-603D-479B-AB6A-758775ED5133}" type="parTrans" cxnId="{4EB3DB1C-D58A-40B3-B00D-D0921C566E4B}">
      <dgm:prSet/>
      <dgm:spPr/>
      <dgm:t>
        <a:bodyPr/>
        <a:lstStyle/>
        <a:p>
          <a:endParaRPr lang="en-US"/>
        </a:p>
      </dgm:t>
    </dgm:pt>
    <dgm:pt modelId="{B25AF89F-171C-4DD7-BD17-0C695AF53686}" type="sibTrans" cxnId="{4EB3DB1C-D58A-40B3-B00D-D0921C566E4B}">
      <dgm:prSet/>
      <dgm:spPr/>
      <dgm:t>
        <a:bodyPr/>
        <a:lstStyle/>
        <a:p>
          <a:endParaRPr lang="en-US"/>
        </a:p>
      </dgm:t>
    </dgm:pt>
    <dgm:pt modelId="{DC7D5A23-1460-44F0-B9A4-F99F315A7D8B}">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Disability and care feeding practices</a:t>
          </a:r>
        </a:p>
      </dgm:t>
    </dgm:pt>
    <dgm:pt modelId="{449C813C-8E39-4EE4-A340-9016D79F3F0D}" type="parTrans" cxnId="{4EB5FD28-9026-49DA-959B-C2F5B4C2683C}">
      <dgm:prSet/>
      <dgm:spPr/>
      <dgm:t>
        <a:bodyPr/>
        <a:lstStyle/>
        <a:p>
          <a:endParaRPr lang="en-US"/>
        </a:p>
      </dgm:t>
    </dgm:pt>
    <dgm:pt modelId="{5FF81739-CB11-40E5-90B0-BF866C08C72E}" type="sibTrans" cxnId="{4EB5FD28-9026-49DA-959B-C2F5B4C2683C}">
      <dgm:prSet/>
      <dgm:spPr/>
      <dgm:t>
        <a:bodyPr/>
        <a:lstStyle/>
        <a:p>
          <a:endParaRPr lang="en-US"/>
        </a:p>
      </dgm:t>
    </dgm:pt>
    <dgm:pt modelId="{B7482D78-FE9E-4D72-B072-5BABEF52E9F9}">
      <dgm:prSet phldrT="[Text]" custT="1"/>
      <dgm:spPr/>
      <dgm: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Feeding Difficulties</a:t>
          </a:r>
        </a:p>
      </dgm:t>
    </dgm:pt>
    <dgm:pt modelId="{D9A6686A-FF5C-44DD-87A3-9949B7BA955F}" type="parTrans" cxnId="{BD2B0172-EC7D-44F6-A805-B39F4950DEB2}">
      <dgm:prSet/>
      <dgm:spPr/>
      <dgm:t>
        <a:bodyPr/>
        <a:lstStyle/>
        <a:p>
          <a:endParaRPr lang="en-US"/>
        </a:p>
      </dgm:t>
    </dgm:pt>
    <dgm:pt modelId="{C0CED263-893A-4DC9-9186-191A066B15B8}" type="sibTrans" cxnId="{BD2B0172-EC7D-44F6-A805-B39F4950DEB2}">
      <dgm:prSet/>
      <dgm:spPr/>
      <dgm:t>
        <a:bodyPr/>
        <a:lstStyle/>
        <a:p>
          <a:endParaRPr lang="en-US"/>
        </a:p>
      </dgm:t>
    </dgm:pt>
    <dgm:pt modelId="{C258E425-6CE4-49D6-B6A2-73D4FBC70712}">
      <dgm:prSet phldrT="[Text]" custT="1"/>
      <dgm:spPr/>
      <dgm:t>
        <a:bodyPr/>
        <a:lstStyle/>
        <a:p>
          <a:r>
            <a:rPr lang="en-US" sz="1600" b="1" kern="1200" dirty="0">
              <a:solidFill>
                <a:prstClr val="black">
                  <a:hueOff val="0"/>
                  <a:satOff val="0"/>
                  <a:lumOff val="0"/>
                  <a:alphaOff val="0"/>
                </a:prstClr>
              </a:solidFill>
              <a:latin typeface="Franklin Gothic Book" panose="020B0503020102020204"/>
              <a:ea typeface="+mn-ea"/>
              <a:cs typeface="+mn-cs"/>
            </a:rPr>
            <a:t>Untargeted distribution or donations of BMS</a:t>
          </a:r>
        </a:p>
      </dgm:t>
    </dgm:pt>
    <dgm:pt modelId="{B556AC2C-2B36-4142-83BE-8F89D866A0C8}" type="parTrans" cxnId="{1EB66E2B-359E-4F0B-ACCF-E0B23F765C5C}">
      <dgm:prSet/>
      <dgm:spPr/>
      <dgm:t>
        <a:bodyPr/>
        <a:lstStyle/>
        <a:p>
          <a:endParaRPr lang="en-US"/>
        </a:p>
      </dgm:t>
    </dgm:pt>
    <dgm:pt modelId="{23F08D67-5655-47B1-AE41-30061E41CC30}" type="sibTrans" cxnId="{1EB66E2B-359E-4F0B-ACCF-E0B23F765C5C}">
      <dgm:prSet/>
      <dgm:spPr/>
      <dgm:t>
        <a:bodyPr/>
        <a:lstStyle/>
        <a:p>
          <a:endParaRPr lang="en-US"/>
        </a:p>
      </dgm:t>
    </dgm:pt>
    <dgm:pt modelId="{C40B78D7-D1F6-4688-908D-EF94BBF11358}" type="pres">
      <dgm:prSet presAssocID="{1758F327-CB6B-41BE-B9B1-CC3B162C9799}" presName="diagram" presStyleCnt="0">
        <dgm:presLayoutVars>
          <dgm:chPref val="1"/>
          <dgm:dir/>
          <dgm:animOne val="branch"/>
          <dgm:animLvl val="lvl"/>
          <dgm:resizeHandles/>
        </dgm:presLayoutVars>
      </dgm:prSet>
      <dgm:spPr/>
    </dgm:pt>
    <dgm:pt modelId="{D9D40035-3A2A-4FD6-92B3-291E6A46C2D3}" type="pres">
      <dgm:prSet presAssocID="{3FA0E596-1153-421B-A436-B668A002EA2B}" presName="root" presStyleCnt="0"/>
      <dgm:spPr/>
    </dgm:pt>
    <dgm:pt modelId="{30C2F70E-0F71-4C29-AF69-1CA082ED438A}" type="pres">
      <dgm:prSet presAssocID="{3FA0E596-1153-421B-A436-B668A002EA2B}" presName="rootComposite" presStyleCnt="0"/>
      <dgm:spPr/>
    </dgm:pt>
    <dgm:pt modelId="{DF301B78-912D-45C8-ACC0-C5D38E3F7108}" type="pres">
      <dgm:prSet presAssocID="{3FA0E596-1153-421B-A436-B668A002EA2B}" presName="rootText" presStyleLbl="node1" presStyleIdx="0" presStyleCnt="2" custScaleX="334223" custLinFactNeighborX="15137" custLinFactNeighborY="-135"/>
      <dgm:spPr>
        <a:xfrm>
          <a:off x="0" y="15044"/>
          <a:ext cx="3294727" cy="492893"/>
        </a:xfrm>
        <a:prstGeom prst="roundRect">
          <a:avLst>
            <a:gd name="adj" fmla="val 10000"/>
          </a:avLst>
        </a:prstGeom>
      </dgm:spPr>
    </dgm:pt>
    <dgm:pt modelId="{D1307ED9-DE96-4BBE-944C-6966EF98E3EF}" type="pres">
      <dgm:prSet presAssocID="{3FA0E596-1153-421B-A436-B668A002EA2B}" presName="rootConnector" presStyleLbl="node1" presStyleIdx="0" presStyleCnt="2"/>
      <dgm:spPr/>
    </dgm:pt>
    <dgm:pt modelId="{84D40EA0-FF0E-4F4B-9EA4-96287F98888C}" type="pres">
      <dgm:prSet presAssocID="{3FA0E596-1153-421B-A436-B668A002EA2B}" presName="childShape" presStyleCnt="0"/>
      <dgm:spPr/>
    </dgm:pt>
    <dgm:pt modelId="{01CE6429-E6FC-49E2-B21B-864338A94B3D}" type="pres">
      <dgm:prSet presAssocID="{DA26260C-9925-48E1-83B4-857B9DA393E4}" presName="Name13" presStyleLbl="parChTrans1D2" presStyleIdx="0" presStyleCnt="15"/>
      <dgm:spPr/>
    </dgm:pt>
    <dgm:pt modelId="{341BCC51-F590-4711-9B8E-4F038661207B}" type="pres">
      <dgm:prSet presAssocID="{7B52E6F1-68B1-453B-81C8-12266C54ED92}" presName="childText" presStyleLbl="bgAcc1" presStyleIdx="0" presStyleCnt="15" custScaleX="275833" custScaleY="107347">
        <dgm:presLayoutVars>
          <dgm:bulletEnabled val="1"/>
        </dgm:presLayoutVars>
      </dgm:prSet>
      <dgm:spPr/>
    </dgm:pt>
    <dgm:pt modelId="{9C54F6C5-2A3C-4C6A-B576-28B33325D927}" type="pres">
      <dgm:prSet presAssocID="{8D662CDA-2E42-40A5-8946-97C4D0F428CE}" presName="Name13" presStyleLbl="parChTrans1D2" presStyleIdx="1" presStyleCnt="15"/>
      <dgm:spPr/>
    </dgm:pt>
    <dgm:pt modelId="{227B6157-67A3-4D28-9C2C-B4AD02004448}" type="pres">
      <dgm:prSet presAssocID="{9EC74AF3-BE81-492C-831D-11CC54B99B19}" presName="childText" presStyleLbl="bgAcc1" presStyleIdx="1" presStyleCnt="15" custScaleX="276152">
        <dgm:presLayoutVars>
          <dgm:bulletEnabled val="1"/>
        </dgm:presLayoutVars>
      </dgm:prSet>
      <dgm:spPr/>
    </dgm:pt>
    <dgm:pt modelId="{CB8C662B-BF69-45AB-B6F6-0E9E047DE7FB}" type="pres">
      <dgm:prSet presAssocID="{2A5576CF-3389-4085-A201-A63A2A071581}" presName="Name13" presStyleLbl="parChTrans1D2" presStyleIdx="2" presStyleCnt="15"/>
      <dgm:spPr/>
    </dgm:pt>
    <dgm:pt modelId="{F8421E2D-EB7D-4106-A370-81497ED3E679}" type="pres">
      <dgm:prSet presAssocID="{D7B18E4B-CCFA-42E5-BFEC-3B80A74E007A}" presName="childText" presStyleLbl="bgAcc1" presStyleIdx="2" presStyleCnt="15" custScaleX="276152">
        <dgm:presLayoutVars>
          <dgm:bulletEnabled val="1"/>
        </dgm:presLayoutVars>
      </dgm:prSet>
      <dgm:spPr/>
    </dgm:pt>
    <dgm:pt modelId="{A81E8BBA-3F98-47DD-A967-3BE2CC547C9D}" type="pres">
      <dgm:prSet presAssocID="{A2524BA5-9896-41CD-9E41-0161C18BD2BA}" presName="Name13" presStyleLbl="parChTrans1D2" presStyleIdx="3" presStyleCnt="15"/>
      <dgm:spPr/>
    </dgm:pt>
    <dgm:pt modelId="{BFC3758F-4479-4CF7-9FA4-094E0FA8C7B5}" type="pres">
      <dgm:prSet presAssocID="{6F18F6A0-C881-4C48-A6CF-81C3F4B9A2FA}" presName="childText" presStyleLbl="bgAcc1" presStyleIdx="3" presStyleCnt="15" custScaleX="276152">
        <dgm:presLayoutVars>
          <dgm:bulletEnabled val="1"/>
        </dgm:presLayoutVars>
      </dgm:prSet>
      <dgm:spPr/>
    </dgm:pt>
    <dgm:pt modelId="{B8A2C2B6-F2CB-48D8-955F-70D5FB64D2CD}" type="pres">
      <dgm:prSet presAssocID="{31AEA513-4650-465A-A944-20490FE5B0E2}" presName="Name13" presStyleLbl="parChTrans1D2" presStyleIdx="4" presStyleCnt="15"/>
      <dgm:spPr/>
    </dgm:pt>
    <dgm:pt modelId="{19FD09E5-ADD4-4003-9A19-D4713D12C98E}" type="pres">
      <dgm:prSet presAssocID="{14FCACE0-A76A-4C7A-A10C-1631BC38E5CD}" presName="childText" presStyleLbl="bgAcc1" presStyleIdx="4" presStyleCnt="15" custScaleX="276152">
        <dgm:presLayoutVars>
          <dgm:bulletEnabled val="1"/>
        </dgm:presLayoutVars>
      </dgm:prSet>
      <dgm:spPr/>
    </dgm:pt>
    <dgm:pt modelId="{B6296E53-6B3A-45C0-9615-9E1064B10742}" type="pres">
      <dgm:prSet presAssocID="{6236D0D3-81F3-4DEF-8E1A-031AE30FADBC}" presName="Name13" presStyleLbl="parChTrans1D2" presStyleIdx="5" presStyleCnt="15"/>
      <dgm:spPr/>
    </dgm:pt>
    <dgm:pt modelId="{D64FD3A2-0173-4744-B1D1-A9E62282448B}" type="pres">
      <dgm:prSet presAssocID="{59B3AA6C-F509-463B-8936-BBAAAF54945F}" presName="childText" presStyleLbl="bgAcc1" presStyleIdx="5" presStyleCnt="15" custScaleX="276152">
        <dgm:presLayoutVars>
          <dgm:bulletEnabled val="1"/>
        </dgm:presLayoutVars>
      </dgm:prSet>
      <dgm:spPr/>
    </dgm:pt>
    <dgm:pt modelId="{FE76152D-28D9-4E5E-96CE-D1A896A59E21}" type="pres">
      <dgm:prSet presAssocID="{797EEC3F-C7A0-4602-B976-669F5DC789D2}" presName="Name13" presStyleLbl="parChTrans1D2" presStyleIdx="6" presStyleCnt="15"/>
      <dgm:spPr/>
    </dgm:pt>
    <dgm:pt modelId="{40CECAF4-37BE-471F-BB23-45DCBCA5604B}" type="pres">
      <dgm:prSet presAssocID="{B664C687-D69F-46FC-BBE6-C6A763AFFB40}" presName="childText" presStyleLbl="bgAcc1" presStyleIdx="6" presStyleCnt="15" custScaleX="276152">
        <dgm:presLayoutVars>
          <dgm:bulletEnabled val="1"/>
        </dgm:presLayoutVars>
      </dgm:prSet>
      <dgm:spPr/>
    </dgm:pt>
    <dgm:pt modelId="{2109B8F3-1FB6-40FC-869C-2D1900E48B87}" type="pres">
      <dgm:prSet presAssocID="{57684DD5-21B8-4D83-81BB-B8174C0941C3}" presName="Name13" presStyleLbl="parChTrans1D2" presStyleIdx="7" presStyleCnt="15"/>
      <dgm:spPr/>
    </dgm:pt>
    <dgm:pt modelId="{FEB1791F-0DA1-46CD-9142-A8ED6F30C1E5}" type="pres">
      <dgm:prSet presAssocID="{C431B542-38E9-48D3-AE89-DDDA17CD8D99}" presName="childText" presStyleLbl="bgAcc1" presStyleIdx="7" presStyleCnt="15" custScaleX="276152">
        <dgm:presLayoutVars>
          <dgm:bulletEnabled val="1"/>
        </dgm:presLayoutVars>
      </dgm:prSet>
      <dgm:spPr/>
    </dgm:pt>
    <dgm:pt modelId="{0E25E338-280E-4C59-8065-5A586326C4FE}" type="pres">
      <dgm:prSet presAssocID="{7E3F97D7-2EA4-4262-A298-1E8229EBB989}" presName="root" presStyleCnt="0"/>
      <dgm:spPr/>
    </dgm:pt>
    <dgm:pt modelId="{2A97962C-8F1F-42EE-8501-D6E54721BE28}" type="pres">
      <dgm:prSet presAssocID="{7E3F97D7-2EA4-4262-A298-1E8229EBB989}" presName="rootComposite" presStyleCnt="0"/>
      <dgm:spPr/>
    </dgm:pt>
    <dgm:pt modelId="{AE6B88FD-6BE8-499C-BEDD-A99362983253}" type="pres">
      <dgm:prSet presAssocID="{7E3F97D7-2EA4-4262-A298-1E8229EBB989}" presName="rootText" presStyleLbl="node1" presStyleIdx="1" presStyleCnt="2" custScaleX="338978" custLinFactNeighborX="22052" custLinFactNeighborY="44"/>
      <dgm:spPr/>
    </dgm:pt>
    <dgm:pt modelId="{AD58BC66-9838-452A-87F6-305D19B93661}" type="pres">
      <dgm:prSet presAssocID="{7E3F97D7-2EA4-4262-A298-1E8229EBB989}" presName="rootConnector" presStyleLbl="node1" presStyleIdx="1" presStyleCnt="2"/>
      <dgm:spPr/>
    </dgm:pt>
    <dgm:pt modelId="{74289947-4F45-4CCC-8327-512BC58E11A6}" type="pres">
      <dgm:prSet presAssocID="{7E3F97D7-2EA4-4262-A298-1E8229EBB989}" presName="childShape" presStyleCnt="0"/>
      <dgm:spPr/>
    </dgm:pt>
    <dgm:pt modelId="{8BD24143-93CA-41C7-B100-155E552034B0}" type="pres">
      <dgm:prSet presAssocID="{E3E47833-B6E6-4CBA-91D8-AB960EF92E6C}" presName="Name13" presStyleLbl="parChTrans1D2" presStyleIdx="8" presStyleCnt="15"/>
      <dgm:spPr/>
    </dgm:pt>
    <dgm:pt modelId="{D9FA7A62-8103-4586-93F4-AB5458439EC5}" type="pres">
      <dgm:prSet presAssocID="{0B0B031C-4265-4821-82C2-F8F0F778EAF6}" presName="childText" presStyleLbl="bgAcc1" presStyleIdx="8" presStyleCnt="15" custScaleX="342047">
        <dgm:presLayoutVars>
          <dgm:bulletEnabled val="1"/>
        </dgm:presLayoutVars>
      </dgm:prSet>
      <dgm:spPr/>
    </dgm:pt>
    <dgm:pt modelId="{718D4A15-B3AA-4F8B-9BCE-B410FA610628}" type="pres">
      <dgm:prSet presAssocID="{2475BB7B-C0DE-4F14-A740-5F498A666D77}" presName="Name13" presStyleLbl="parChTrans1D2" presStyleIdx="9" presStyleCnt="15"/>
      <dgm:spPr/>
    </dgm:pt>
    <dgm:pt modelId="{DCA76E6F-5AB3-407E-9BDE-E5E2120480A9}" type="pres">
      <dgm:prSet presAssocID="{EAF0540A-1ABC-40BE-9B07-A21699648048}" presName="childText" presStyleLbl="bgAcc1" presStyleIdx="9" presStyleCnt="15" custScaleX="342047">
        <dgm:presLayoutVars>
          <dgm:bulletEnabled val="1"/>
        </dgm:presLayoutVars>
      </dgm:prSet>
      <dgm:spPr/>
    </dgm:pt>
    <dgm:pt modelId="{2765289D-3DD0-467E-B3AA-983A24D38144}" type="pres">
      <dgm:prSet presAssocID="{802C0C89-D280-47EB-B384-4D4CE3D331E2}" presName="Name13" presStyleLbl="parChTrans1D2" presStyleIdx="10" presStyleCnt="15"/>
      <dgm:spPr/>
    </dgm:pt>
    <dgm:pt modelId="{23F4A545-338F-4AC9-AACC-B115EA3045DB}" type="pres">
      <dgm:prSet presAssocID="{B0C9C0FB-02EF-42BA-A88B-387037075281}" presName="childText" presStyleLbl="bgAcc1" presStyleIdx="10" presStyleCnt="15" custScaleX="342047">
        <dgm:presLayoutVars>
          <dgm:bulletEnabled val="1"/>
        </dgm:presLayoutVars>
      </dgm:prSet>
      <dgm:spPr/>
    </dgm:pt>
    <dgm:pt modelId="{BF0858A1-7222-4A8E-8C36-9B5236C440F7}" type="pres">
      <dgm:prSet presAssocID="{9E052F15-603D-479B-AB6A-758775ED5133}" presName="Name13" presStyleLbl="parChTrans1D2" presStyleIdx="11" presStyleCnt="15"/>
      <dgm:spPr/>
    </dgm:pt>
    <dgm:pt modelId="{3F22E267-D12F-4CC5-B790-79D7635635D6}" type="pres">
      <dgm:prSet presAssocID="{121159C2-9D0F-4C11-A71A-4B774ACA3092}" presName="childText" presStyleLbl="bgAcc1" presStyleIdx="11" presStyleCnt="15" custScaleX="342078">
        <dgm:presLayoutVars>
          <dgm:bulletEnabled val="1"/>
        </dgm:presLayoutVars>
      </dgm:prSet>
      <dgm:spPr/>
    </dgm:pt>
    <dgm:pt modelId="{0AF22D6E-4C41-4D38-A31B-5B387498972A}" type="pres">
      <dgm:prSet presAssocID="{449C813C-8E39-4EE4-A340-9016D79F3F0D}" presName="Name13" presStyleLbl="parChTrans1D2" presStyleIdx="12" presStyleCnt="15"/>
      <dgm:spPr/>
    </dgm:pt>
    <dgm:pt modelId="{FAB9712D-A8F7-407B-A6E4-B49AF985E4AD}" type="pres">
      <dgm:prSet presAssocID="{DC7D5A23-1460-44F0-B9A4-F99F315A7D8B}" presName="childText" presStyleLbl="bgAcc1" presStyleIdx="12" presStyleCnt="15" custScaleX="342047">
        <dgm:presLayoutVars>
          <dgm:bulletEnabled val="1"/>
        </dgm:presLayoutVars>
      </dgm:prSet>
      <dgm:spPr/>
    </dgm:pt>
    <dgm:pt modelId="{FBDDF819-DD56-4055-ADF1-9C23DE5B75C6}" type="pres">
      <dgm:prSet presAssocID="{D9A6686A-FF5C-44DD-87A3-9949B7BA955F}" presName="Name13" presStyleLbl="parChTrans1D2" presStyleIdx="13" presStyleCnt="15"/>
      <dgm:spPr/>
    </dgm:pt>
    <dgm:pt modelId="{CCDD45BF-0BA8-4CA4-9DDE-9392B67DE9DD}" type="pres">
      <dgm:prSet presAssocID="{B7482D78-FE9E-4D72-B072-5BABEF52E9F9}" presName="childText" presStyleLbl="bgAcc1" presStyleIdx="13" presStyleCnt="15" custScaleX="342047">
        <dgm:presLayoutVars>
          <dgm:bulletEnabled val="1"/>
        </dgm:presLayoutVars>
      </dgm:prSet>
      <dgm:spPr/>
    </dgm:pt>
    <dgm:pt modelId="{08B3A12A-2536-4F20-9C86-124D34595B66}" type="pres">
      <dgm:prSet presAssocID="{B556AC2C-2B36-4142-83BE-8F89D866A0C8}" presName="Name13" presStyleLbl="parChTrans1D2" presStyleIdx="14" presStyleCnt="15"/>
      <dgm:spPr/>
    </dgm:pt>
    <dgm:pt modelId="{FCE3C09B-C90B-4BB7-AE89-12F311350D3D}" type="pres">
      <dgm:prSet presAssocID="{C258E425-6CE4-49D6-B6A2-73D4FBC70712}" presName="childText" presStyleLbl="bgAcc1" presStyleIdx="14" presStyleCnt="15" custScaleX="342047">
        <dgm:presLayoutVars>
          <dgm:bulletEnabled val="1"/>
        </dgm:presLayoutVars>
      </dgm:prSet>
      <dgm:spPr/>
    </dgm:pt>
  </dgm:ptLst>
  <dgm:cxnLst>
    <dgm:cxn modelId="{FF394A01-1D5B-469A-B5EB-B63DC730357D}" srcId="{3FA0E596-1153-421B-A436-B668A002EA2B}" destId="{D7B18E4B-CCFA-42E5-BFEC-3B80A74E007A}" srcOrd="2" destOrd="0" parTransId="{2A5576CF-3389-4085-A201-A63A2A071581}" sibTransId="{F474F7A0-1B14-454C-A2D5-D00B8D393B04}"/>
    <dgm:cxn modelId="{9647820A-EA84-428A-A5DA-FAC263C9E7D2}" type="presOf" srcId="{DC7D5A23-1460-44F0-B9A4-F99F315A7D8B}" destId="{FAB9712D-A8F7-407B-A6E4-B49AF985E4AD}" srcOrd="0" destOrd="0" presId="urn:microsoft.com/office/officeart/2005/8/layout/hierarchy3"/>
    <dgm:cxn modelId="{058D800B-13A8-43C4-9977-D12A8748B428}" type="presOf" srcId="{14FCACE0-A76A-4C7A-A10C-1631BC38E5CD}" destId="{19FD09E5-ADD4-4003-9A19-D4713D12C98E}" srcOrd="0" destOrd="0" presId="urn:microsoft.com/office/officeart/2005/8/layout/hierarchy3"/>
    <dgm:cxn modelId="{3BE03118-B572-49C5-A3EE-F870D6669EFC}" srcId="{3FA0E596-1153-421B-A436-B668A002EA2B}" destId="{14FCACE0-A76A-4C7A-A10C-1631BC38E5CD}" srcOrd="4" destOrd="0" parTransId="{31AEA513-4650-465A-A944-20490FE5B0E2}" sibTransId="{91D1E7FA-3CB1-4D8A-B1B7-9D7729DFB6A0}"/>
    <dgm:cxn modelId="{4EB3DB1C-D58A-40B3-B00D-D0921C566E4B}" srcId="{7E3F97D7-2EA4-4262-A298-1E8229EBB989}" destId="{121159C2-9D0F-4C11-A71A-4B774ACA3092}" srcOrd="3" destOrd="0" parTransId="{9E052F15-603D-479B-AB6A-758775ED5133}" sibTransId="{B25AF89F-171C-4DD7-BD17-0C695AF53686}"/>
    <dgm:cxn modelId="{C2850123-C38E-4671-8E05-AFFB97E42D3F}" type="presOf" srcId="{6F18F6A0-C881-4C48-A6CF-81C3F4B9A2FA}" destId="{BFC3758F-4479-4CF7-9FA4-094E0FA8C7B5}" srcOrd="0" destOrd="0" presId="urn:microsoft.com/office/officeart/2005/8/layout/hierarchy3"/>
    <dgm:cxn modelId="{4EB5FD28-9026-49DA-959B-C2F5B4C2683C}" srcId="{7E3F97D7-2EA4-4262-A298-1E8229EBB989}" destId="{DC7D5A23-1460-44F0-B9A4-F99F315A7D8B}" srcOrd="4" destOrd="0" parTransId="{449C813C-8E39-4EE4-A340-9016D79F3F0D}" sibTransId="{5FF81739-CB11-40E5-90B0-BF866C08C72E}"/>
    <dgm:cxn modelId="{1EB66E2B-359E-4F0B-ACCF-E0B23F765C5C}" srcId="{7E3F97D7-2EA4-4262-A298-1E8229EBB989}" destId="{C258E425-6CE4-49D6-B6A2-73D4FBC70712}" srcOrd="6" destOrd="0" parTransId="{B556AC2C-2B36-4142-83BE-8F89D866A0C8}" sibTransId="{23F08D67-5655-47B1-AE41-30061E41CC30}"/>
    <dgm:cxn modelId="{7303D92B-8661-455B-B314-BB7492067067}" srcId="{3FA0E596-1153-421B-A436-B668A002EA2B}" destId="{9EC74AF3-BE81-492C-831D-11CC54B99B19}" srcOrd="1" destOrd="0" parTransId="{8D662CDA-2E42-40A5-8946-97C4D0F428CE}" sibTransId="{9B477451-8C7D-4CA3-ADD7-74A22314BAD8}"/>
    <dgm:cxn modelId="{5CBEB42D-E60C-4DC8-AC08-1C533352CDC1}" srcId="{7E3F97D7-2EA4-4262-A298-1E8229EBB989}" destId="{0B0B031C-4265-4821-82C2-F8F0F778EAF6}" srcOrd="0" destOrd="0" parTransId="{E3E47833-B6E6-4CBA-91D8-AB960EF92E6C}" sibTransId="{1A603AEC-1E99-4598-8061-77026006BC1F}"/>
    <dgm:cxn modelId="{41D55F31-3AD1-4076-AEC7-907971EF2109}" type="presOf" srcId="{3FA0E596-1153-421B-A436-B668A002EA2B}" destId="{DF301B78-912D-45C8-ACC0-C5D38E3F7108}" srcOrd="0" destOrd="0" presId="urn:microsoft.com/office/officeart/2005/8/layout/hierarchy3"/>
    <dgm:cxn modelId="{F9B06E31-1C36-4570-95A9-D49713516F5F}" type="presOf" srcId="{121159C2-9D0F-4C11-A71A-4B774ACA3092}" destId="{3F22E267-D12F-4CC5-B790-79D7635635D6}" srcOrd="0" destOrd="0" presId="urn:microsoft.com/office/officeart/2005/8/layout/hierarchy3"/>
    <dgm:cxn modelId="{1268B535-8716-43F2-ACC5-DA60887AFD98}" srcId="{3FA0E596-1153-421B-A436-B668A002EA2B}" destId="{B664C687-D69F-46FC-BBE6-C6A763AFFB40}" srcOrd="6" destOrd="0" parTransId="{797EEC3F-C7A0-4602-B976-669F5DC789D2}" sibTransId="{B1CDE046-E3E3-4F19-B717-210E9873BB39}"/>
    <dgm:cxn modelId="{117AB137-3214-475E-982B-87321B2446FA}" type="presOf" srcId="{D9A6686A-FF5C-44DD-87A3-9949B7BA955F}" destId="{FBDDF819-DD56-4055-ADF1-9C23DE5B75C6}" srcOrd="0" destOrd="0" presId="urn:microsoft.com/office/officeart/2005/8/layout/hierarchy3"/>
    <dgm:cxn modelId="{E3DBB35E-A477-4711-B7B7-F5C360E37AE0}" srcId="{7E3F97D7-2EA4-4262-A298-1E8229EBB989}" destId="{EAF0540A-1ABC-40BE-9B07-A21699648048}" srcOrd="1" destOrd="0" parTransId="{2475BB7B-C0DE-4F14-A740-5F498A666D77}" sibTransId="{5FFB53E9-0703-46CE-A733-144E849F9A95}"/>
    <dgm:cxn modelId="{A9B66241-9D1A-4AA7-831A-25594065C6BD}" type="presOf" srcId="{797EEC3F-C7A0-4602-B976-669F5DC789D2}" destId="{FE76152D-28D9-4E5E-96CE-D1A896A59E21}" srcOrd="0" destOrd="0" presId="urn:microsoft.com/office/officeart/2005/8/layout/hierarchy3"/>
    <dgm:cxn modelId="{D8C13C43-08CD-4FA6-AA76-16E6BCFA6EE6}" type="presOf" srcId="{8D662CDA-2E42-40A5-8946-97C4D0F428CE}" destId="{9C54F6C5-2A3C-4C6A-B576-28B33325D927}" srcOrd="0" destOrd="0" presId="urn:microsoft.com/office/officeart/2005/8/layout/hierarchy3"/>
    <dgm:cxn modelId="{05658347-E283-49A5-8D2E-6CEFFCDE702F}" type="presOf" srcId="{2475BB7B-C0DE-4F14-A740-5F498A666D77}" destId="{718D4A15-B3AA-4F8B-9BCE-B410FA610628}" srcOrd="0" destOrd="0" presId="urn:microsoft.com/office/officeart/2005/8/layout/hierarchy3"/>
    <dgm:cxn modelId="{A2470268-2766-4BA2-8CC3-3D11828BC204}" type="presOf" srcId="{1758F327-CB6B-41BE-B9B1-CC3B162C9799}" destId="{C40B78D7-D1F6-4688-908D-EF94BBF11358}" srcOrd="0" destOrd="0" presId="urn:microsoft.com/office/officeart/2005/8/layout/hierarchy3"/>
    <dgm:cxn modelId="{B1EE8F69-56FB-4D17-A7F0-58BF8512CCFC}" type="presOf" srcId="{B7482D78-FE9E-4D72-B072-5BABEF52E9F9}" destId="{CCDD45BF-0BA8-4CA4-9DDE-9392B67DE9DD}" srcOrd="0" destOrd="0" presId="urn:microsoft.com/office/officeart/2005/8/layout/hierarchy3"/>
    <dgm:cxn modelId="{994BDE6D-3F53-4720-A51C-8E6B4EA05BF0}" srcId="{1758F327-CB6B-41BE-B9B1-CC3B162C9799}" destId="{7E3F97D7-2EA4-4262-A298-1E8229EBB989}" srcOrd="1" destOrd="0" parTransId="{B2E449C0-4266-4AD9-BDC6-BCE6C3486D2C}" sibTransId="{E2FF5407-6360-4A79-8A94-DDCE90FFC6E2}"/>
    <dgm:cxn modelId="{BD2B0172-EC7D-44F6-A805-B39F4950DEB2}" srcId="{7E3F97D7-2EA4-4262-A298-1E8229EBB989}" destId="{B7482D78-FE9E-4D72-B072-5BABEF52E9F9}" srcOrd="5" destOrd="0" parTransId="{D9A6686A-FF5C-44DD-87A3-9949B7BA955F}" sibTransId="{C0CED263-893A-4DC9-9186-191A066B15B8}"/>
    <dgm:cxn modelId="{C9968752-0780-4DA7-AA28-E8D6A4A3EA42}" type="presOf" srcId="{3FA0E596-1153-421B-A436-B668A002EA2B}" destId="{D1307ED9-DE96-4BBE-944C-6966EF98E3EF}" srcOrd="1" destOrd="0" presId="urn:microsoft.com/office/officeart/2005/8/layout/hierarchy3"/>
    <dgm:cxn modelId="{F9521974-790C-4C47-A694-C71A9CC14495}" type="presOf" srcId="{EAF0540A-1ABC-40BE-9B07-A21699648048}" destId="{DCA76E6F-5AB3-407E-9BDE-E5E2120480A9}" srcOrd="0" destOrd="0" presId="urn:microsoft.com/office/officeart/2005/8/layout/hierarchy3"/>
    <dgm:cxn modelId="{B9844975-A3FF-4E05-9F59-366AA77E65B4}" type="presOf" srcId="{449C813C-8E39-4EE4-A340-9016D79F3F0D}" destId="{0AF22D6E-4C41-4D38-A31B-5B387498972A}" srcOrd="0" destOrd="0" presId="urn:microsoft.com/office/officeart/2005/8/layout/hierarchy3"/>
    <dgm:cxn modelId="{B4C1115A-85E2-456E-8D95-E7958EF4A4CA}" srcId="{3FA0E596-1153-421B-A436-B668A002EA2B}" destId="{C431B542-38E9-48D3-AE89-DDDA17CD8D99}" srcOrd="7" destOrd="0" parTransId="{57684DD5-21B8-4D83-81BB-B8174C0941C3}" sibTransId="{EF8DC9DC-8A3C-473E-8CD7-613178B86AF0}"/>
    <dgm:cxn modelId="{F465387A-FBF5-4828-9419-53F992A6C7C0}" type="presOf" srcId="{C431B542-38E9-48D3-AE89-DDDA17CD8D99}" destId="{FEB1791F-0DA1-46CD-9142-A8ED6F30C1E5}" srcOrd="0" destOrd="0" presId="urn:microsoft.com/office/officeart/2005/8/layout/hierarchy3"/>
    <dgm:cxn modelId="{65A7BC5A-63B0-4F9E-B1C2-407BB4C28357}" type="presOf" srcId="{9EC74AF3-BE81-492C-831D-11CC54B99B19}" destId="{227B6157-67A3-4D28-9C2C-B4AD02004448}" srcOrd="0" destOrd="0" presId="urn:microsoft.com/office/officeart/2005/8/layout/hierarchy3"/>
    <dgm:cxn modelId="{E586D17C-F92C-434F-8866-2CB4EB9A018E}" type="presOf" srcId="{2A5576CF-3389-4085-A201-A63A2A071581}" destId="{CB8C662B-BF69-45AB-B6F6-0E9E047DE7FB}" srcOrd="0" destOrd="0" presId="urn:microsoft.com/office/officeart/2005/8/layout/hierarchy3"/>
    <dgm:cxn modelId="{4D3F4581-A7BF-4905-9513-F91CB44B59C1}" type="presOf" srcId="{802C0C89-D280-47EB-B384-4D4CE3D331E2}" destId="{2765289D-3DD0-467E-B3AA-983A24D38144}" srcOrd="0" destOrd="0" presId="urn:microsoft.com/office/officeart/2005/8/layout/hierarchy3"/>
    <dgm:cxn modelId="{0DC1CD82-4A61-4F47-93D4-FBB5127FA11D}" srcId="{7E3F97D7-2EA4-4262-A298-1E8229EBB989}" destId="{B0C9C0FB-02EF-42BA-A88B-387037075281}" srcOrd="2" destOrd="0" parTransId="{802C0C89-D280-47EB-B384-4D4CE3D331E2}" sibTransId="{2E5B5595-A488-4C1A-AF6C-A753B7748635}"/>
    <dgm:cxn modelId="{2A6E9293-90B8-4060-BAFE-C639FAB21BEA}" type="presOf" srcId="{B664C687-D69F-46FC-BBE6-C6A763AFFB40}" destId="{40CECAF4-37BE-471F-BB23-45DCBCA5604B}" srcOrd="0" destOrd="0" presId="urn:microsoft.com/office/officeart/2005/8/layout/hierarchy3"/>
    <dgm:cxn modelId="{47F105A4-4D06-4A55-8B83-382BC44E3A03}" type="presOf" srcId="{DA26260C-9925-48E1-83B4-857B9DA393E4}" destId="{01CE6429-E6FC-49E2-B21B-864338A94B3D}" srcOrd="0" destOrd="0" presId="urn:microsoft.com/office/officeart/2005/8/layout/hierarchy3"/>
    <dgm:cxn modelId="{144A03A7-D186-4480-983E-CC6CB4D25345}" srcId="{1758F327-CB6B-41BE-B9B1-CC3B162C9799}" destId="{3FA0E596-1153-421B-A436-B668A002EA2B}" srcOrd="0" destOrd="0" parTransId="{6DE8A5B4-CA2E-43ED-B705-821C32A6D0AF}" sibTransId="{A3150C7C-F4E9-4C26-83CD-0F7F26F32757}"/>
    <dgm:cxn modelId="{8E4C8DA7-5381-4456-A73E-2EB561FC019B}" type="presOf" srcId="{0B0B031C-4265-4821-82C2-F8F0F778EAF6}" destId="{D9FA7A62-8103-4586-93F4-AB5458439EC5}" srcOrd="0" destOrd="0" presId="urn:microsoft.com/office/officeart/2005/8/layout/hierarchy3"/>
    <dgm:cxn modelId="{5D9B3BAE-D8DF-4648-8638-E0807C3131D8}" type="presOf" srcId="{59B3AA6C-F509-463B-8936-BBAAAF54945F}" destId="{D64FD3A2-0173-4744-B1D1-A9E62282448B}" srcOrd="0" destOrd="0" presId="urn:microsoft.com/office/officeart/2005/8/layout/hierarchy3"/>
    <dgm:cxn modelId="{478CECB5-EC19-4293-BD3E-09D505D6EC84}" type="presOf" srcId="{7E3F97D7-2EA4-4262-A298-1E8229EBB989}" destId="{AE6B88FD-6BE8-499C-BEDD-A99362983253}" srcOrd="0" destOrd="0" presId="urn:microsoft.com/office/officeart/2005/8/layout/hierarchy3"/>
    <dgm:cxn modelId="{246D4CBE-9062-453D-8608-8829F3498FC0}" srcId="{3FA0E596-1153-421B-A436-B668A002EA2B}" destId="{6F18F6A0-C881-4C48-A6CF-81C3F4B9A2FA}" srcOrd="3" destOrd="0" parTransId="{A2524BA5-9896-41CD-9E41-0161C18BD2BA}" sibTransId="{9EC3F260-01DD-4860-AB7D-54E8665EA649}"/>
    <dgm:cxn modelId="{C11B77BE-5A73-4119-9C4E-6DB38A421CB7}" type="presOf" srcId="{7E3F97D7-2EA4-4262-A298-1E8229EBB989}" destId="{AD58BC66-9838-452A-87F6-305D19B93661}" srcOrd="1" destOrd="0" presId="urn:microsoft.com/office/officeart/2005/8/layout/hierarchy3"/>
    <dgm:cxn modelId="{32C59CC3-A7EE-4208-B430-92C18944B13B}" type="presOf" srcId="{B556AC2C-2B36-4142-83BE-8F89D866A0C8}" destId="{08B3A12A-2536-4F20-9C86-124D34595B66}" srcOrd="0" destOrd="0" presId="urn:microsoft.com/office/officeart/2005/8/layout/hierarchy3"/>
    <dgm:cxn modelId="{2E1BA0CB-6246-47F1-AAC7-4589AF34CA1F}" type="presOf" srcId="{A2524BA5-9896-41CD-9E41-0161C18BD2BA}" destId="{A81E8BBA-3F98-47DD-A967-3BE2CC547C9D}" srcOrd="0" destOrd="0" presId="urn:microsoft.com/office/officeart/2005/8/layout/hierarchy3"/>
    <dgm:cxn modelId="{58F012CD-03C6-4CDA-8972-BDAA19A60457}" type="presOf" srcId="{D7B18E4B-CCFA-42E5-BFEC-3B80A74E007A}" destId="{F8421E2D-EB7D-4106-A370-81497ED3E679}" srcOrd="0" destOrd="0" presId="urn:microsoft.com/office/officeart/2005/8/layout/hierarchy3"/>
    <dgm:cxn modelId="{7D7D43CD-F087-44A6-A9B5-1DC1BE60556B}" type="presOf" srcId="{57684DD5-21B8-4D83-81BB-B8174C0941C3}" destId="{2109B8F3-1FB6-40FC-869C-2D1900E48B87}" srcOrd="0" destOrd="0" presId="urn:microsoft.com/office/officeart/2005/8/layout/hierarchy3"/>
    <dgm:cxn modelId="{A2F605CF-59EA-40A6-8790-F86CCC0C0173}" type="presOf" srcId="{9E052F15-603D-479B-AB6A-758775ED5133}" destId="{BF0858A1-7222-4A8E-8C36-9B5236C440F7}" srcOrd="0" destOrd="0" presId="urn:microsoft.com/office/officeart/2005/8/layout/hierarchy3"/>
    <dgm:cxn modelId="{16CBEDE2-4013-4BB8-9C2B-080C290EFD9A}" type="presOf" srcId="{C258E425-6CE4-49D6-B6A2-73D4FBC70712}" destId="{FCE3C09B-C90B-4BB7-AE89-12F311350D3D}" srcOrd="0" destOrd="0" presId="urn:microsoft.com/office/officeart/2005/8/layout/hierarchy3"/>
    <dgm:cxn modelId="{B2C4EEEA-21D6-4463-AE8E-617A301A22F3}" type="presOf" srcId="{6236D0D3-81F3-4DEF-8E1A-031AE30FADBC}" destId="{B6296E53-6B3A-45C0-9615-9E1064B10742}" srcOrd="0" destOrd="0" presId="urn:microsoft.com/office/officeart/2005/8/layout/hierarchy3"/>
    <dgm:cxn modelId="{5D6B9AEB-4BBD-4031-ACD4-11243C68E32C}" srcId="{3FA0E596-1153-421B-A436-B668A002EA2B}" destId="{59B3AA6C-F509-463B-8936-BBAAAF54945F}" srcOrd="5" destOrd="0" parTransId="{6236D0D3-81F3-4DEF-8E1A-031AE30FADBC}" sibTransId="{D87B7D59-0870-4114-81C7-6C498203D31D}"/>
    <dgm:cxn modelId="{C6551EF0-C98A-4F09-9D92-1F1ABD70BEB0}" type="presOf" srcId="{31AEA513-4650-465A-A944-20490FE5B0E2}" destId="{B8A2C2B6-F2CB-48D8-955F-70D5FB64D2CD}" srcOrd="0" destOrd="0" presId="urn:microsoft.com/office/officeart/2005/8/layout/hierarchy3"/>
    <dgm:cxn modelId="{262151F4-A68A-4FBD-AB44-AC60CD6B3113}" type="presOf" srcId="{B0C9C0FB-02EF-42BA-A88B-387037075281}" destId="{23F4A545-338F-4AC9-AACC-B115EA3045DB}" srcOrd="0" destOrd="0" presId="urn:microsoft.com/office/officeart/2005/8/layout/hierarchy3"/>
    <dgm:cxn modelId="{32427CFA-7088-440D-9434-60ADFBABFFED}" type="presOf" srcId="{7B52E6F1-68B1-453B-81C8-12266C54ED92}" destId="{341BCC51-F590-4711-9B8E-4F038661207B}" srcOrd="0" destOrd="0" presId="urn:microsoft.com/office/officeart/2005/8/layout/hierarchy3"/>
    <dgm:cxn modelId="{98ECDAFE-32D3-45F1-8ECE-D2F558DDA3E2}" type="presOf" srcId="{E3E47833-B6E6-4CBA-91D8-AB960EF92E6C}" destId="{8BD24143-93CA-41C7-B100-155E552034B0}" srcOrd="0" destOrd="0" presId="urn:microsoft.com/office/officeart/2005/8/layout/hierarchy3"/>
    <dgm:cxn modelId="{899693FF-E89D-4505-A4BB-BEFF69A42C54}" srcId="{3FA0E596-1153-421B-A436-B668A002EA2B}" destId="{7B52E6F1-68B1-453B-81C8-12266C54ED92}" srcOrd="0" destOrd="0" parTransId="{DA26260C-9925-48E1-83B4-857B9DA393E4}" sibTransId="{0B9AF05E-6C67-41C4-87CC-89CD4ED6931B}"/>
    <dgm:cxn modelId="{04DF6F04-BC7F-4005-A634-104082CDFCA3}" type="presParOf" srcId="{C40B78D7-D1F6-4688-908D-EF94BBF11358}" destId="{D9D40035-3A2A-4FD6-92B3-291E6A46C2D3}" srcOrd="0" destOrd="0" presId="urn:microsoft.com/office/officeart/2005/8/layout/hierarchy3"/>
    <dgm:cxn modelId="{1166407A-2DE5-4713-B523-6E66ABE6899F}" type="presParOf" srcId="{D9D40035-3A2A-4FD6-92B3-291E6A46C2D3}" destId="{30C2F70E-0F71-4C29-AF69-1CA082ED438A}" srcOrd="0" destOrd="0" presId="urn:microsoft.com/office/officeart/2005/8/layout/hierarchy3"/>
    <dgm:cxn modelId="{4F470B73-FEFB-4F3F-B241-16D9D27C4029}" type="presParOf" srcId="{30C2F70E-0F71-4C29-AF69-1CA082ED438A}" destId="{DF301B78-912D-45C8-ACC0-C5D38E3F7108}" srcOrd="0" destOrd="0" presId="urn:microsoft.com/office/officeart/2005/8/layout/hierarchy3"/>
    <dgm:cxn modelId="{901334D1-86C3-45EF-9040-12E5C16700F8}" type="presParOf" srcId="{30C2F70E-0F71-4C29-AF69-1CA082ED438A}" destId="{D1307ED9-DE96-4BBE-944C-6966EF98E3EF}" srcOrd="1" destOrd="0" presId="urn:microsoft.com/office/officeart/2005/8/layout/hierarchy3"/>
    <dgm:cxn modelId="{26666038-A7AB-4BDD-BAE0-42E2047B91C6}" type="presParOf" srcId="{D9D40035-3A2A-4FD6-92B3-291E6A46C2D3}" destId="{84D40EA0-FF0E-4F4B-9EA4-96287F98888C}" srcOrd="1" destOrd="0" presId="urn:microsoft.com/office/officeart/2005/8/layout/hierarchy3"/>
    <dgm:cxn modelId="{1796B09A-34A2-4598-87B7-C61E0E8531E3}" type="presParOf" srcId="{84D40EA0-FF0E-4F4B-9EA4-96287F98888C}" destId="{01CE6429-E6FC-49E2-B21B-864338A94B3D}" srcOrd="0" destOrd="0" presId="urn:microsoft.com/office/officeart/2005/8/layout/hierarchy3"/>
    <dgm:cxn modelId="{623C6007-4FAE-40CA-A372-B15335CFDA8B}" type="presParOf" srcId="{84D40EA0-FF0E-4F4B-9EA4-96287F98888C}" destId="{341BCC51-F590-4711-9B8E-4F038661207B}" srcOrd="1" destOrd="0" presId="urn:microsoft.com/office/officeart/2005/8/layout/hierarchy3"/>
    <dgm:cxn modelId="{DDF010BA-41B3-4C15-9722-43F1E37DCCFE}" type="presParOf" srcId="{84D40EA0-FF0E-4F4B-9EA4-96287F98888C}" destId="{9C54F6C5-2A3C-4C6A-B576-28B33325D927}" srcOrd="2" destOrd="0" presId="urn:microsoft.com/office/officeart/2005/8/layout/hierarchy3"/>
    <dgm:cxn modelId="{CFBE04AD-8283-4171-89E3-BF6773A858D1}" type="presParOf" srcId="{84D40EA0-FF0E-4F4B-9EA4-96287F98888C}" destId="{227B6157-67A3-4D28-9C2C-B4AD02004448}" srcOrd="3" destOrd="0" presId="urn:microsoft.com/office/officeart/2005/8/layout/hierarchy3"/>
    <dgm:cxn modelId="{94838CA5-A543-496A-9C7B-176D34A0232B}" type="presParOf" srcId="{84D40EA0-FF0E-4F4B-9EA4-96287F98888C}" destId="{CB8C662B-BF69-45AB-B6F6-0E9E047DE7FB}" srcOrd="4" destOrd="0" presId="urn:microsoft.com/office/officeart/2005/8/layout/hierarchy3"/>
    <dgm:cxn modelId="{186ACCFC-C6ED-4178-9AA0-3A3A71B3397C}" type="presParOf" srcId="{84D40EA0-FF0E-4F4B-9EA4-96287F98888C}" destId="{F8421E2D-EB7D-4106-A370-81497ED3E679}" srcOrd="5" destOrd="0" presId="urn:microsoft.com/office/officeart/2005/8/layout/hierarchy3"/>
    <dgm:cxn modelId="{1FD7C489-9E98-4EA5-92A4-CFD9BD4191B1}" type="presParOf" srcId="{84D40EA0-FF0E-4F4B-9EA4-96287F98888C}" destId="{A81E8BBA-3F98-47DD-A967-3BE2CC547C9D}" srcOrd="6" destOrd="0" presId="urn:microsoft.com/office/officeart/2005/8/layout/hierarchy3"/>
    <dgm:cxn modelId="{C5A86B65-6BFF-4157-968D-8984F9C5A1BB}" type="presParOf" srcId="{84D40EA0-FF0E-4F4B-9EA4-96287F98888C}" destId="{BFC3758F-4479-4CF7-9FA4-094E0FA8C7B5}" srcOrd="7" destOrd="0" presId="urn:microsoft.com/office/officeart/2005/8/layout/hierarchy3"/>
    <dgm:cxn modelId="{6A752036-BEB1-4474-A7B7-9707D25946CD}" type="presParOf" srcId="{84D40EA0-FF0E-4F4B-9EA4-96287F98888C}" destId="{B8A2C2B6-F2CB-48D8-955F-70D5FB64D2CD}" srcOrd="8" destOrd="0" presId="urn:microsoft.com/office/officeart/2005/8/layout/hierarchy3"/>
    <dgm:cxn modelId="{D2476903-DB62-4E62-B905-8FC4D7AF611E}" type="presParOf" srcId="{84D40EA0-FF0E-4F4B-9EA4-96287F98888C}" destId="{19FD09E5-ADD4-4003-9A19-D4713D12C98E}" srcOrd="9" destOrd="0" presId="urn:microsoft.com/office/officeart/2005/8/layout/hierarchy3"/>
    <dgm:cxn modelId="{580AD4B8-E8DA-4ABD-8642-15F2E9FC73E0}" type="presParOf" srcId="{84D40EA0-FF0E-4F4B-9EA4-96287F98888C}" destId="{B6296E53-6B3A-45C0-9615-9E1064B10742}" srcOrd="10" destOrd="0" presId="urn:microsoft.com/office/officeart/2005/8/layout/hierarchy3"/>
    <dgm:cxn modelId="{02A390C1-4AA4-4E6A-AFA1-D3AECC4855C4}" type="presParOf" srcId="{84D40EA0-FF0E-4F4B-9EA4-96287F98888C}" destId="{D64FD3A2-0173-4744-B1D1-A9E62282448B}" srcOrd="11" destOrd="0" presId="urn:microsoft.com/office/officeart/2005/8/layout/hierarchy3"/>
    <dgm:cxn modelId="{BA9C91C3-CAE3-40AC-80DB-0F67BDBE37B5}" type="presParOf" srcId="{84D40EA0-FF0E-4F4B-9EA4-96287F98888C}" destId="{FE76152D-28D9-4E5E-96CE-D1A896A59E21}" srcOrd="12" destOrd="0" presId="urn:microsoft.com/office/officeart/2005/8/layout/hierarchy3"/>
    <dgm:cxn modelId="{78B08F8D-9D88-4C73-96B6-889862AEEB68}" type="presParOf" srcId="{84D40EA0-FF0E-4F4B-9EA4-96287F98888C}" destId="{40CECAF4-37BE-471F-BB23-45DCBCA5604B}" srcOrd="13" destOrd="0" presId="urn:microsoft.com/office/officeart/2005/8/layout/hierarchy3"/>
    <dgm:cxn modelId="{4E200151-5322-4B14-8644-0FA252F8F555}" type="presParOf" srcId="{84D40EA0-FF0E-4F4B-9EA4-96287F98888C}" destId="{2109B8F3-1FB6-40FC-869C-2D1900E48B87}" srcOrd="14" destOrd="0" presId="urn:microsoft.com/office/officeart/2005/8/layout/hierarchy3"/>
    <dgm:cxn modelId="{A635E37B-12A8-4AFC-A886-E84946C107AF}" type="presParOf" srcId="{84D40EA0-FF0E-4F4B-9EA4-96287F98888C}" destId="{FEB1791F-0DA1-46CD-9142-A8ED6F30C1E5}" srcOrd="15" destOrd="0" presId="urn:microsoft.com/office/officeart/2005/8/layout/hierarchy3"/>
    <dgm:cxn modelId="{320E8760-15FF-4DCF-88A9-22F9C32F0F17}" type="presParOf" srcId="{C40B78D7-D1F6-4688-908D-EF94BBF11358}" destId="{0E25E338-280E-4C59-8065-5A586326C4FE}" srcOrd="1" destOrd="0" presId="urn:microsoft.com/office/officeart/2005/8/layout/hierarchy3"/>
    <dgm:cxn modelId="{6876D0F8-81A2-4EA9-BEFF-ADA6B637EAF3}" type="presParOf" srcId="{0E25E338-280E-4C59-8065-5A586326C4FE}" destId="{2A97962C-8F1F-42EE-8501-D6E54721BE28}" srcOrd="0" destOrd="0" presId="urn:microsoft.com/office/officeart/2005/8/layout/hierarchy3"/>
    <dgm:cxn modelId="{E074C0EA-F8B7-44F2-AEA8-E3429C8547FA}" type="presParOf" srcId="{2A97962C-8F1F-42EE-8501-D6E54721BE28}" destId="{AE6B88FD-6BE8-499C-BEDD-A99362983253}" srcOrd="0" destOrd="0" presId="urn:microsoft.com/office/officeart/2005/8/layout/hierarchy3"/>
    <dgm:cxn modelId="{F0220FE4-6951-408D-BABC-F46F40D8C426}" type="presParOf" srcId="{2A97962C-8F1F-42EE-8501-D6E54721BE28}" destId="{AD58BC66-9838-452A-87F6-305D19B93661}" srcOrd="1" destOrd="0" presId="urn:microsoft.com/office/officeart/2005/8/layout/hierarchy3"/>
    <dgm:cxn modelId="{7EE715B6-45B5-4A40-8317-C398AA986B19}" type="presParOf" srcId="{0E25E338-280E-4C59-8065-5A586326C4FE}" destId="{74289947-4F45-4CCC-8327-512BC58E11A6}" srcOrd="1" destOrd="0" presId="urn:microsoft.com/office/officeart/2005/8/layout/hierarchy3"/>
    <dgm:cxn modelId="{60D871D7-029A-4033-8D6A-9BBAB81C09E3}" type="presParOf" srcId="{74289947-4F45-4CCC-8327-512BC58E11A6}" destId="{8BD24143-93CA-41C7-B100-155E552034B0}" srcOrd="0" destOrd="0" presId="urn:microsoft.com/office/officeart/2005/8/layout/hierarchy3"/>
    <dgm:cxn modelId="{A963FC82-C10F-4C43-932D-FD6D9F09AD99}" type="presParOf" srcId="{74289947-4F45-4CCC-8327-512BC58E11A6}" destId="{D9FA7A62-8103-4586-93F4-AB5458439EC5}" srcOrd="1" destOrd="0" presId="urn:microsoft.com/office/officeart/2005/8/layout/hierarchy3"/>
    <dgm:cxn modelId="{75E01E73-0B9D-47C6-82F0-BA38DDB87871}" type="presParOf" srcId="{74289947-4F45-4CCC-8327-512BC58E11A6}" destId="{718D4A15-B3AA-4F8B-9BCE-B410FA610628}" srcOrd="2" destOrd="0" presId="urn:microsoft.com/office/officeart/2005/8/layout/hierarchy3"/>
    <dgm:cxn modelId="{E78B39A3-10DA-4B9B-A925-D9EA4CB0D022}" type="presParOf" srcId="{74289947-4F45-4CCC-8327-512BC58E11A6}" destId="{DCA76E6F-5AB3-407E-9BDE-E5E2120480A9}" srcOrd="3" destOrd="0" presId="urn:microsoft.com/office/officeart/2005/8/layout/hierarchy3"/>
    <dgm:cxn modelId="{B02F638E-E550-409C-9B2F-2BB48D630658}" type="presParOf" srcId="{74289947-4F45-4CCC-8327-512BC58E11A6}" destId="{2765289D-3DD0-467E-B3AA-983A24D38144}" srcOrd="4" destOrd="0" presId="urn:microsoft.com/office/officeart/2005/8/layout/hierarchy3"/>
    <dgm:cxn modelId="{6D97AC38-0B57-4FDD-AB47-4D7B48078793}" type="presParOf" srcId="{74289947-4F45-4CCC-8327-512BC58E11A6}" destId="{23F4A545-338F-4AC9-AACC-B115EA3045DB}" srcOrd="5" destOrd="0" presId="urn:microsoft.com/office/officeart/2005/8/layout/hierarchy3"/>
    <dgm:cxn modelId="{C83FB1B6-1379-4164-A872-F3EC4F03E361}" type="presParOf" srcId="{74289947-4F45-4CCC-8327-512BC58E11A6}" destId="{BF0858A1-7222-4A8E-8C36-9B5236C440F7}" srcOrd="6" destOrd="0" presId="urn:microsoft.com/office/officeart/2005/8/layout/hierarchy3"/>
    <dgm:cxn modelId="{237D8A16-C98B-4ACD-AA2E-5ECDFD6BCFAB}" type="presParOf" srcId="{74289947-4F45-4CCC-8327-512BC58E11A6}" destId="{3F22E267-D12F-4CC5-B790-79D7635635D6}" srcOrd="7" destOrd="0" presId="urn:microsoft.com/office/officeart/2005/8/layout/hierarchy3"/>
    <dgm:cxn modelId="{0340DEDD-E53C-4E2A-AEAE-5B82A2F8D442}" type="presParOf" srcId="{74289947-4F45-4CCC-8327-512BC58E11A6}" destId="{0AF22D6E-4C41-4D38-A31B-5B387498972A}" srcOrd="8" destOrd="0" presId="urn:microsoft.com/office/officeart/2005/8/layout/hierarchy3"/>
    <dgm:cxn modelId="{E43B3B6B-74A1-41B7-85D8-2163960CABF4}" type="presParOf" srcId="{74289947-4F45-4CCC-8327-512BC58E11A6}" destId="{FAB9712D-A8F7-407B-A6E4-B49AF985E4AD}" srcOrd="9" destOrd="0" presId="urn:microsoft.com/office/officeart/2005/8/layout/hierarchy3"/>
    <dgm:cxn modelId="{4E2FF6AE-AFB6-4C6A-9002-04D4106ADF9B}" type="presParOf" srcId="{74289947-4F45-4CCC-8327-512BC58E11A6}" destId="{FBDDF819-DD56-4055-ADF1-9C23DE5B75C6}" srcOrd="10" destOrd="0" presId="urn:microsoft.com/office/officeart/2005/8/layout/hierarchy3"/>
    <dgm:cxn modelId="{28AD29AB-4739-45E7-A9A4-43FDE102F1AF}" type="presParOf" srcId="{74289947-4F45-4CCC-8327-512BC58E11A6}" destId="{CCDD45BF-0BA8-4CA4-9DDE-9392B67DE9DD}" srcOrd="11" destOrd="0" presId="urn:microsoft.com/office/officeart/2005/8/layout/hierarchy3"/>
    <dgm:cxn modelId="{C8DFC433-5888-4694-93B9-27595A18360F}" type="presParOf" srcId="{74289947-4F45-4CCC-8327-512BC58E11A6}" destId="{08B3A12A-2536-4F20-9C86-124D34595B66}" srcOrd="12" destOrd="0" presId="urn:microsoft.com/office/officeart/2005/8/layout/hierarchy3"/>
    <dgm:cxn modelId="{014200CB-E316-4669-8D9D-B93EF8A74AB0}" type="presParOf" srcId="{74289947-4F45-4CCC-8327-512BC58E11A6}" destId="{FCE3C09B-C90B-4BB7-AE89-12F311350D3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F08CE2-3CB7-4FEC-BA3D-C90CB564A2A3}" type="doc">
      <dgm:prSet loTypeId="urn:microsoft.com/office/officeart/2011/layout/RadialPictureList" loCatId="picture" qsTypeId="urn:microsoft.com/office/officeart/2005/8/quickstyle/simple1" qsCatId="simple" csTypeId="urn:microsoft.com/office/officeart/2005/8/colors/colorful4" csCatId="colorful" phldr="1"/>
      <dgm:spPr/>
      <dgm:t>
        <a:bodyPr/>
        <a:lstStyle/>
        <a:p>
          <a:endParaRPr lang="en-US"/>
        </a:p>
      </dgm:t>
    </dgm:pt>
    <dgm:pt modelId="{B1A25A8B-BA56-4D21-B759-EEA587CFFEC8}">
      <dgm:prSet phldrT="[Text]" custT="1"/>
      <dgm:spPr/>
      <dgm:t>
        <a:bodyPr/>
        <a:lstStyle/>
        <a:p>
          <a:r>
            <a:rPr lang="en-US" sz="4800" b="0" dirty="0">
              <a:latin typeface="Arial Black" panose="020B0A04020102020204" pitchFamily="34" charset="0"/>
            </a:rPr>
            <a:t>Data Gaps </a:t>
          </a:r>
        </a:p>
      </dgm:t>
    </dgm:pt>
    <dgm:pt modelId="{AEBAF3E3-B29C-4153-8AA8-67736C7D3805}" type="parTrans" cxnId="{ABAA72CE-C6F8-4A05-A270-D9319F02944F}">
      <dgm:prSet/>
      <dgm:spPr/>
      <dgm:t>
        <a:bodyPr/>
        <a:lstStyle/>
        <a:p>
          <a:endParaRPr lang="en-US"/>
        </a:p>
      </dgm:t>
    </dgm:pt>
    <dgm:pt modelId="{DB347194-B07D-47A0-93A6-E74AE17C3063}" type="sibTrans" cxnId="{ABAA72CE-C6F8-4A05-A270-D9319F02944F}">
      <dgm:prSet/>
      <dgm:spPr/>
      <dgm:t>
        <a:bodyPr/>
        <a:lstStyle/>
        <a:p>
          <a:endParaRPr lang="en-US"/>
        </a:p>
      </dgm:t>
    </dgm:pt>
    <dgm:pt modelId="{AC52CA24-AEF0-4778-BE47-41519B988977}">
      <dgm:prSet phldrT="[Text]" custT="1"/>
      <dgm:spPr/>
      <dgm:t>
        <a:bodyPr/>
        <a:lstStyle/>
        <a:p>
          <a:r>
            <a:rPr lang="en-US" sz="2800" b="1" kern="1200" dirty="0">
              <a:solidFill>
                <a:srgbClr val="FF6600"/>
              </a:solidFill>
              <a:latin typeface="+mj-lt"/>
              <a:ea typeface="MS PGothic" panose="020B0600070205080204" pitchFamily="34" charset="-128"/>
              <a:cs typeface="+mj-cs"/>
            </a:rPr>
            <a:t>Type of Emergency </a:t>
          </a:r>
        </a:p>
      </dgm:t>
    </dgm:pt>
    <dgm:pt modelId="{D12FE08F-245A-4CF0-B114-92CD2E779627}" type="parTrans" cxnId="{5A9E9208-31F9-4919-991C-11EAA30D660D}">
      <dgm:prSet/>
      <dgm:spPr/>
      <dgm:t>
        <a:bodyPr/>
        <a:lstStyle/>
        <a:p>
          <a:endParaRPr lang="en-US"/>
        </a:p>
      </dgm:t>
    </dgm:pt>
    <dgm:pt modelId="{8A4161AB-C76A-4D1D-9FAE-C0970BEB8EDB}" type="sibTrans" cxnId="{5A9E9208-31F9-4919-991C-11EAA30D660D}">
      <dgm:prSet/>
      <dgm:spPr/>
      <dgm:t>
        <a:bodyPr/>
        <a:lstStyle/>
        <a:p>
          <a:endParaRPr lang="en-US"/>
        </a:p>
      </dgm:t>
    </dgm:pt>
    <dgm:pt modelId="{518F8142-E904-4C7D-8871-00721FFA9114}">
      <dgm:prSet phldrT="[Text]" custT="1"/>
      <dgm:spPr/>
      <dgm:t>
        <a:bodyPr/>
        <a:lstStyle/>
        <a:p>
          <a:pPr marL="0" lvl="0" indent="0" algn="l" defTabSz="1244600">
            <a:lnSpc>
              <a:spcPct val="90000"/>
            </a:lnSpc>
            <a:spcBef>
              <a:spcPct val="0"/>
            </a:spcBef>
            <a:spcAft>
              <a:spcPct val="10000"/>
            </a:spcAft>
            <a:buNone/>
          </a:pPr>
          <a:r>
            <a:rPr lang="en-US" sz="2800" b="1" kern="1200" dirty="0">
              <a:solidFill>
                <a:srgbClr val="FF6600"/>
              </a:solidFill>
              <a:latin typeface="Franklin Gothic Medium" panose="020B0603020102020204"/>
              <a:ea typeface="MS PGothic" panose="020B0600070205080204" pitchFamily="34" charset="-128"/>
              <a:cs typeface="+mn-cs"/>
            </a:rPr>
            <a:t>Access to Population</a:t>
          </a:r>
        </a:p>
      </dgm:t>
    </dgm:pt>
    <dgm:pt modelId="{E92A0C24-66A6-48D2-95D3-75816C36D4D3}" type="parTrans" cxnId="{3DE4566D-788A-4F86-96C8-CC638DF0388D}">
      <dgm:prSet/>
      <dgm:spPr/>
      <dgm:t>
        <a:bodyPr/>
        <a:lstStyle/>
        <a:p>
          <a:endParaRPr lang="en-US"/>
        </a:p>
      </dgm:t>
    </dgm:pt>
    <dgm:pt modelId="{A4B60014-961F-4977-9FCF-464928EAE095}" type="sibTrans" cxnId="{3DE4566D-788A-4F86-96C8-CC638DF0388D}">
      <dgm:prSet/>
      <dgm:spPr/>
      <dgm:t>
        <a:bodyPr/>
        <a:lstStyle/>
        <a:p>
          <a:endParaRPr lang="en-US"/>
        </a:p>
      </dgm:t>
    </dgm:pt>
    <dgm:pt modelId="{6B19E603-1B02-456D-9DFA-F0B0CA4C86C0}">
      <dgm:prSet phldrT="[Text]" custT="1"/>
      <dgm:spPr/>
      <dgm:t>
        <a:bodyPr/>
        <a:lstStyle/>
        <a:p>
          <a:pPr marL="0" lvl="0" indent="0" algn="l" defTabSz="1244600">
            <a:lnSpc>
              <a:spcPct val="90000"/>
            </a:lnSpc>
            <a:spcBef>
              <a:spcPct val="0"/>
            </a:spcBef>
            <a:spcAft>
              <a:spcPct val="10000"/>
            </a:spcAft>
            <a:buNone/>
          </a:pPr>
          <a:r>
            <a:rPr lang="en-US" sz="2800" b="1" kern="1200" dirty="0">
              <a:solidFill>
                <a:srgbClr val="FF6600"/>
              </a:solidFill>
              <a:latin typeface="Franklin Gothic Medium" panose="020B0603020102020204"/>
              <a:ea typeface="MS PGothic" panose="020B0600070205080204" pitchFamily="34" charset="-128"/>
              <a:cs typeface="+mn-cs"/>
            </a:rPr>
            <a:t>Resources and capacity available </a:t>
          </a:r>
        </a:p>
      </dgm:t>
    </dgm:pt>
    <dgm:pt modelId="{DCCCD5B0-5956-49CC-86CC-2F078D4E0567}" type="parTrans" cxnId="{4FC0EF0C-2D78-4BB9-B058-6E0B7E3F0730}">
      <dgm:prSet/>
      <dgm:spPr/>
      <dgm:t>
        <a:bodyPr/>
        <a:lstStyle/>
        <a:p>
          <a:endParaRPr lang="en-US"/>
        </a:p>
      </dgm:t>
    </dgm:pt>
    <dgm:pt modelId="{F65172C3-3DB5-4EB7-BAD6-67C87A208544}" type="sibTrans" cxnId="{4FC0EF0C-2D78-4BB9-B058-6E0B7E3F0730}">
      <dgm:prSet/>
      <dgm:spPr/>
      <dgm:t>
        <a:bodyPr/>
        <a:lstStyle/>
        <a:p>
          <a:endParaRPr lang="en-US"/>
        </a:p>
      </dgm:t>
    </dgm:pt>
    <dgm:pt modelId="{876456EF-2FEC-4372-844C-584E0EB85975}" type="pres">
      <dgm:prSet presAssocID="{06F08CE2-3CB7-4FEC-BA3D-C90CB564A2A3}" presName="Name0" presStyleCnt="0">
        <dgm:presLayoutVars>
          <dgm:chMax val="1"/>
          <dgm:chPref val="1"/>
          <dgm:dir/>
          <dgm:resizeHandles/>
        </dgm:presLayoutVars>
      </dgm:prSet>
      <dgm:spPr/>
    </dgm:pt>
    <dgm:pt modelId="{96F11A66-81A5-4083-9656-81D2BF3E089D}" type="pres">
      <dgm:prSet presAssocID="{B1A25A8B-BA56-4D21-B759-EEA587CFFEC8}" presName="Parent" presStyleLbl="node1" presStyleIdx="0" presStyleCnt="2" custScaleX="126490" custScaleY="118509" custLinFactNeighborX="-51221" custLinFactNeighborY="-6844">
        <dgm:presLayoutVars>
          <dgm:chMax val="4"/>
          <dgm:chPref val="3"/>
        </dgm:presLayoutVars>
      </dgm:prSet>
      <dgm:spPr/>
    </dgm:pt>
    <dgm:pt modelId="{84501045-4D69-40BC-867A-B45B28C6C6D3}" type="pres">
      <dgm:prSet presAssocID="{AC52CA24-AEF0-4778-BE47-41519B988977}" presName="Accent" presStyleLbl="node1" presStyleIdx="1" presStyleCnt="2"/>
      <dgm:spPr/>
    </dgm:pt>
    <dgm:pt modelId="{2958288D-49F1-43C9-84BB-4D74934D9637}" type="pres">
      <dgm:prSet presAssocID="{AC52CA24-AEF0-4778-BE47-41519B988977}" presName="Image1" presStyleLbl="fgImgPlace1" presStyleIdx="0" presStyleCnt="3" custScaleX="120181" custScaleY="114248" custLinFactNeighborX="2127" custLinFactNeighborY="-372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94D7AD07-6E8F-4A57-AEE4-4460F37015D5}" type="pres">
      <dgm:prSet presAssocID="{AC52CA24-AEF0-4778-BE47-41519B988977}" presName="Child1" presStyleLbl="revTx" presStyleIdx="0" presStyleCnt="3" custScaleX="159819" custScaleY="36754" custLinFactNeighborX="42950" custLinFactNeighborY="-15929">
        <dgm:presLayoutVars>
          <dgm:chMax val="0"/>
          <dgm:chPref val="0"/>
          <dgm:bulletEnabled val="1"/>
        </dgm:presLayoutVars>
      </dgm:prSet>
      <dgm:spPr/>
    </dgm:pt>
    <dgm:pt modelId="{A9EDAB07-86A6-4D9A-A7B3-734908863D58}" type="pres">
      <dgm:prSet presAssocID="{518F8142-E904-4C7D-8871-00721FFA9114}" presName="Image2" presStyleCnt="0"/>
      <dgm:spPr/>
    </dgm:pt>
    <dgm:pt modelId="{845A521D-AD6E-4396-AEB4-A724E4395338}" type="pres">
      <dgm:prSet presAssocID="{518F8142-E904-4C7D-8871-00721FFA9114}" presName="Image" presStyleLbl="fgImgPlace1" presStyleIdx="1" presStyleCnt="3" custScaleX="114531" custScaleY="105734" custLinFactNeighborX="28714" custLinFactNeighborY="-53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F3BB22D6-447F-4BFD-8F82-1E5FD2E5B770}" type="pres">
      <dgm:prSet presAssocID="{518F8142-E904-4C7D-8871-00721FFA9114}" presName="Child2" presStyleLbl="revTx" presStyleIdx="1" presStyleCnt="3" custScaleX="169024" custScaleY="31657" custLinFactNeighborX="62954" custLinFactNeighborY="3096">
        <dgm:presLayoutVars>
          <dgm:chMax val="0"/>
          <dgm:chPref val="0"/>
          <dgm:bulletEnabled val="1"/>
        </dgm:presLayoutVars>
      </dgm:prSet>
      <dgm:spPr/>
    </dgm:pt>
    <dgm:pt modelId="{D975DD96-1C5E-4E13-BD87-6A440189EC94}" type="pres">
      <dgm:prSet presAssocID="{6B19E603-1B02-456D-9DFA-F0B0CA4C86C0}" presName="Image3" presStyleCnt="0"/>
      <dgm:spPr/>
    </dgm:pt>
    <dgm:pt modelId="{59413DCD-AF1B-410B-8A8B-EEB17AD5A0D7}" type="pres">
      <dgm:prSet presAssocID="{6B19E603-1B02-456D-9DFA-F0B0CA4C86C0}"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7DEF29B5-47AB-4647-B398-2E82D7DA8A85}" type="pres">
      <dgm:prSet presAssocID="{6B19E603-1B02-456D-9DFA-F0B0CA4C86C0}" presName="Child3" presStyleLbl="revTx" presStyleIdx="2" presStyleCnt="3" custScaleX="230621" custScaleY="42176" custLinFactNeighborX="65150" custLinFactNeighborY="31307">
        <dgm:presLayoutVars>
          <dgm:chMax val="0"/>
          <dgm:chPref val="0"/>
          <dgm:bulletEnabled val="1"/>
        </dgm:presLayoutVars>
      </dgm:prSet>
      <dgm:spPr/>
    </dgm:pt>
  </dgm:ptLst>
  <dgm:cxnLst>
    <dgm:cxn modelId="{5A9E9208-31F9-4919-991C-11EAA30D660D}" srcId="{B1A25A8B-BA56-4D21-B759-EEA587CFFEC8}" destId="{AC52CA24-AEF0-4778-BE47-41519B988977}" srcOrd="0" destOrd="0" parTransId="{D12FE08F-245A-4CF0-B114-92CD2E779627}" sibTransId="{8A4161AB-C76A-4D1D-9FAE-C0970BEB8EDB}"/>
    <dgm:cxn modelId="{4FC0EF0C-2D78-4BB9-B058-6E0B7E3F0730}" srcId="{B1A25A8B-BA56-4D21-B759-EEA587CFFEC8}" destId="{6B19E603-1B02-456D-9DFA-F0B0CA4C86C0}" srcOrd="2" destOrd="0" parTransId="{DCCCD5B0-5956-49CC-86CC-2F078D4E0567}" sibTransId="{F65172C3-3DB5-4EB7-BAD6-67C87A208544}"/>
    <dgm:cxn modelId="{5392BB13-4F40-4A87-8F74-80AE1790B320}" type="presOf" srcId="{6B19E603-1B02-456D-9DFA-F0B0CA4C86C0}" destId="{7DEF29B5-47AB-4647-B398-2E82D7DA8A85}" srcOrd="0" destOrd="0" presId="urn:microsoft.com/office/officeart/2011/layout/RadialPictureList"/>
    <dgm:cxn modelId="{3DE4566D-788A-4F86-96C8-CC638DF0388D}" srcId="{B1A25A8B-BA56-4D21-B759-EEA587CFFEC8}" destId="{518F8142-E904-4C7D-8871-00721FFA9114}" srcOrd="1" destOrd="0" parTransId="{E92A0C24-66A6-48D2-95D3-75816C36D4D3}" sibTransId="{A4B60014-961F-4977-9FCF-464928EAE095}"/>
    <dgm:cxn modelId="{10E0DF7D-EDF6-47D7-9ED7-EBDF66F5D830}" type="presOf" srcId="{AC52CA24-AEF0-4778-BE47-41519B988977}" destId="{94D7AD07-6E8F-4A57-AEE4-4460F37015D5}" srcOrd="0" destOrd="0" presId="urn:microsoft.com/office/officeart/2011/layout/RadialPictureList"/>
    <dgm:cxn modelId="{DBBEE6B8-D8E6-40D0-B059-19D8B164E06B}" type="presOf" srcId="{B1A25A8B-BA56-4D21-B759-EEA587CFFEC8}" destId="{96F11A66-81A5-4083-9656-81D2BF3E089D}" srcOrd="0" destOrd="0" presId="urn:microsoft.com/office/officeart/2011/layout/RadialPictureList"/>
    <dgm:cxn modelId="{6908BCC0-3856-4F50-94D6-3632E48AF93D}" type="presOf" srcId="{518F8142-E904-4C7D-8871-00721FFA9114}" destId="{F3BB22D6-447F-4BFD-8F82-1E5FD2E5B770}" srcOrd="0" destOrd="0" presId="urn:microsoft.com/office/officeart/2011/layout/RadialPictureList"/>
    <dgm:cxn modelId="{ABAA72CE-C6F8-4A05-A270-D9319F02944F}" srcId="{06F08CE2-3CB7-4FEC-BA3D-C90CB564A2A3}" destId="{B1A25A8B-BA56-4D21-B759-EEA587CFFEC8}" srcOrd="0" destOrd="0" parTransId="{AEBAF3E3-B29C-4153-8AA8-67736C7D3805}" sibTransId="{DB347194-B07D-47A0-93A6-E74AE17C3063}"/>
    <dgm:cxn modelId="{7DF9C4E9-0EA9-4886-BBDB-67FC8DBE9854}" type="presOf" srcId="{06F08CE2-3CB7-4FEC-BA3D-C90CB564A2A3}" destId="{876456EF-2FEC-4372-844C-584E0EB85975}" srcOrd="0" destOrd="0" presId="urn:microsoft.com/office/officeart/2011/layout/RadialPictureList"/>
    <dgm:cxn modelId="{78064906-0F91-482B-A97E-70269B23BF89}" type="presParOf" srcId="{876456EF-2FEC-4372-844C-584E0EB85975}" destId="{96F11A66-81A5-4083-9656-81D2BF3E089D}" srcOrd="0" destOrd="0" presId="urn:microsoft.com/office/officeart/2011/layout/RadialPictureList"/>
    <dgm:cxn modelId="{890DF779-CCDA-46B2-846E-8B2D6CDA43B2}" type="presParOf" srcId="{876456EF-2FEC-4372-844C-584E0EB85975}" destId="{84501045-4D69-40BC-867A-B45B28C6C6D3}" srcOrd="1" destOrd="0" presId="urn:microsoft.com/office/officeart/2011/layout/RadialPictureList"/>
    <dgm:cxn modelId="{9A1B22B1-09A8-49D2-A094-CC7DA1DC42AD}" type="presParOf" srcId="{876456EF-2FEC-4372-844C-584E0EB85975}" destId="{2958288D-49F1-43C9-84BB-4D74934D9637}" srcOrd="2" destOrd="0" presId="urn:microsoft.com/office/officeart/2011/layout/RadialPictureList"/>
    <dgm:cxn modelId="{B6462CE0-20C1-41B6-8CA0-6E1B6509263E}" type="presParOf" srcId="{876456EF-2FEC-4372-844C-584E0EB85975}" destId="{94D7AD07-6E8F-4A57-AEE4-4460F37015D5}" srcOrd="3" destOrd="0" presId="urn:microsoft.com/office/officeart/2011/layout/RadialPictureList"/>
    <dgm:cxn modelId="{3C76BD6D-8A5F-412A-9AB5-4E7D7ADB8621}" type="presParOf" srcId="{876456EF-2FEC-4372-844C-584E0EB85975}" destId="{A9EDAB07-86A6-4D9A-A7B3-734908863D58}" srcOrd="4" destOrd="0" presId="urn:microsoft.com/office/officeart/2011/layout/RadialPictureList"/>
    <dgm:cxn modelId="{7435A87A-91A2-4A05-BCDC-8687038163A3}" type="presParOf" srcId="{A9EDAB07-86A6-4D9A-A7B3-734908863D58}" destId="{845A521D-AD6E-4396-AEB4-A724E4395338}" srcOrd="0" destOrd="0" presId="urn:microsoft.com/office/officeart/2011/layout/RadialPictureList"/>
    <dgm:cxn modelId="{84E159B2-9052-4FE5-956F-CB2C530E79D8}" type="presParOf" srcId="{876456EF-2FEC-4372-844C-584E0EB85975}" destId="{F3BB22D6-447F-4BFD-8F82-1E5FD2E5B770}" srcOrd="5" destOrd="0" presId="urn:microsoft.com/office/officeart/2011/layout/RadialPictureList"/>
    <dgm:cxn modelId="{E3C0A752-A6E8-4FCF-BDD4-1E904FBC9CFF}" type="presParOf" srcId="{876456EF-2FEC-4372-844C-584E0EB85975}" destId="{D975DD96-1C5E-4E13-BD87-6A440189EC94}" srcOrd="6" destOrd="0" presId="urn:microsoft.com/office/officeart/2011/layout/RadialPictureList"/>
    <dgm:cxn modelId="{618D57B3-BF2E-4F7E-86D8-18C305D27190}" type="presParOf" srcId="{D975DD96-1C5E-4E13-BD87-6A440189EC94}" destId="{59413DCD-AF1B-410B-8A8B-EEB17AD5A0D7}" srcOrd="0" destOrd="0" presId="urn:microsoft.com/office/officeart/2011/layout/RadialPictureList"/>
    <dgm:cxn modelId="{E0AE17F6-9CA7-444C-83C9-5E4ECF0EA8FD}" type="presParOf" srcId="{876456EF-2FEC-4372-844C-584E0EB85975}" destId="{7DEF29B5-47AB-4647-B398-2E82D7DA8A85}"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FFE43-CC5D-4CB8-BDDE-0927DBE98D3B}">
      <dsp:nvSpPr>
        <dsp:cNvPr id="0" name=""/>
        <dsp:cNvSpPr/>
      </dsp:nvSpPr>
      <dsp:spPr>
        <a:xfrm>
          <a:off x="1661856" y="340689"/>
          <a:ext cx="4402754" cy="4402754"/>
        </a:xfrm>
        <a:prstGeom prst="pie">
          <a:avLst>
            <a:gd name="adj1" fmla="val 16200000"/>
            <a:gd name="adj2" fmla="val 1800000"/>
          </a:avLst>
        </a:prstGeom>
        <a:solidFill>
          <a:srgbClr val="44C1A3">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prstClr val="white"/>
              </a:solidFill>
              <a:latin typeface="Franklin Gothic Book" panose="020B0503020102020204"/>
              <a:ea typeface="+mn-ea"/>
              <a:cs typeface="+mn-cs"/>
            </a:rPr>
            <a:t>Invest in gathering reliable, accurate, systematic and coordinated data and information</a:t>
          </a:r>
        </a:p>
      </dsp:txBody>
      <dsp:txXfrm>
        <a:off x="3982212" y="1273653"/>
        <a:ext cx="1572412" cy="1310343"/>
      </dsp:txXfrm>
    </dsp:sp>
    <dsp:sp modelId="{63C911FE-7BFD-40B1-B2C6-41996DFB9B4F}">
      <dsp:nvSpPr>
        <dsp:cNvPr id="0" name=""/>
        <dsp:cNvSpPr/>
      </dsp:nvSpPr>
      <dsp:spPr>
        <a:xfrm>
          <a:off x="1571180" y="497930"/>
          <a:ext cx="4402754" cy="4402754"/>
        </a:xfrm>
        <a:prstGeom prst="pie">
          <a:avLst>
            <a:gd name="adj1" fmla="val 1800000"/>
            <a:gd name="adj2" fmla="val 9000000"/>
          </a:avLst>
        </a:prstGeom>
        <a:solidFill>
          <a:schemeClr val="accent4">
            <a:hueOff val="822717"/>
            <a:satOff val="3566"/>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Triangulate Information Sources; Review, Analyze and Report</a:t>
          </a:r>
        </a:p>
      </dsp:txBody>
      <dsp:txXfrm>
        <a:off x="2619455" y="3354479"/>
        <a:ext cx="2358618" cy="1153102"/>
      </dsp:txXfrm>
    </dsp:sp>
    <dsp:sp modelId="{DD5CF377-9103-43E6-AED8-FD47458D3C14}">
      <dsp:nvSpPr>
        <dsp:cNvPr id="0" name=""/>
        <dsp:cNvSpPr/>
      </dsp:nvSpPr>
      <dsp:spPr>
        <a:xfrm>
          <a:off x="1480504" y="340689"/>
          <a:ext cx="4402754" cy="4402754"/>
        </a:xfrm>
        <a:prstGeom prst="pie">
          <a:avLst>
            <a:gd name="adj1" fmla="val 9000000"/>
            <a:gd name="adj2" fmla="val 16200000"/>
          </a:avLst>
        </a:prstGeom>
        <a:solidFill>
          <a:schemeClr val="accent4">
            <a:hueOff val="1645434"/>
            <a:satOff val="7132"/>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Use information to plan, monitor and implement relevant IYCF programmes</a:t>
          </a:r>
        </a:p>
      </dsp:txBody>
      <dsp:txXfrm>
        <a:off x="1990490" y="1273653"/>
        <a:ext cx="1572412" cy="1310343"/>
      </dsp:txXfrm>
    </dsp:sp>
    <dsp:sp modelId="{CB2EC0C3-4A0C-4E7B-A739-36A3D616B21B}">
      <dsp:nvSpPr>
        <dsp:cNvPr id="0" name=""/>
        <dsp:cNvSpPr/>
      </dsp:nvSpPr>
      <dsp:spPr>
        <a:xfrm>
          <a:off x="1389668" y="68137"/>
          <a:ext cx="4947857" cy="4947857"/>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85918A-F599-4C82-8A57-1D54AF162217}">
      <dsp:nvSpPr>
        <dsp:cNvPr id="0" name=""/>
        <dsp:cNvSpPr/>
      </dsp:nvSpPr>
      <dsp:spPr>
        <a:xfrm>
          <a:off x="1298628" y="225100"/>
          <a:ext cx="4947857" cy="4947857"/>
        </a:xfrm>
        <a:prstGeom prst="circularArrow">
          <a:avLst>
            <a:gd name="adj1" fmla="val 5085"/>
            <a:gd name="adj2" fmla="val 327528"/>
            <a:gd name="adj3" fmla="val 8671970"/>
            <a:gd name="adj4" fmla="val 1800502"/>
            <a:gd name="adj5" fmla="val 5932"/>
          </a:avLst>
        </a:prstGeom>
        <a:solidFill>
          <a:schemeClr val="accent4">
            <a:hueOff val="822717"/>
            <a:satOff val="356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15248E-019A-4AA5-A287-62F6BABD891B}">
      <dsp:nvSpPr>
        <dsp:cNvPr id="0" name=""/>
        <dsp:cNvSpPr/>
      </dsp:nvSpPr>
      <dsp:spPr>
        <a:xfrm>
          <a:off x="1207589" y="68137"/>
          <a:ext cx="4947857" cy="4947857"/>
        </a:xfrm>
        <a:prstGeom prst="circularArrow">
          <a:avLst>
            <a:gd name="adj1" fmla="val 5085"/>
            <a:gd name="adj2" fmla="val 327528"/>
            <a:gd name="adj3" fmla="val 15873039"/>
            <a:gd name="adj4" fmla="val 9000000"/>
            <a:gd name="adj5" fmla="val 5932"/>
          </a:avLst>
        </a:prstGeom>
        <a:solidFill>
          <a:schemeClr val="accent4">
            <a:hueOff val="1645434"/>
            <a:satOff val="713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01B78-912D-45C8-ACC0-C5D38E3F7108}">
      <dsp:nvSpPr>
        <dsp:cNvPr id="0" name=""/>
        <dsp:cNvSpPr/>
      </dsp:nvSpPr>
      <dsp:spPr>
        <a:xfrm>
          <a:off x="184389" y="2739"/>
          <a:ext cx="3329435" cy="498085"/>
        </a:xfrm>
        <a:prstGeom prst="roundRect">
          <a:avLst>
            <a:gd name="adj" fmla="val 10000"/>
          </a:avLst>
        </a:prstGeom>
        <a:solidFill>
          <a:srgbClr val="4EB3CF">
            <a:hueOff val="375767"/>
            <a:satOff val="36001"/>
            <a:lumOff val="8823"/>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prstClr val="white"/>
              </a:solidFill>
              <a:latin typeface="Franklin Gothic Book" panose="020B0503020102020204"/>
              <a:ea typeface="+mn-ea"/>
              <a:cs typeface="+mn-cs"/>
            </a:rPr>
            <a:t>Contextual Data</a:t>
          </a:r>
        </a:p>
      </dsp:txBody>
      <dsp:txXfrm>
        <a:off x="198977" y="17327"/>
        <a:ext cx="3300259" cy="468909"/>
      </dsp:txXfrm>
    </dsp:sp>
    <dsp:sp modelId="{01CE6429-E6FC-49E2-B21B-864338A94B3D}">
      <dsp:nvSpPr>
        <dsp:cNvPr id="0" name=""/>
        <dsp:cNvSpPr/>
      </dsp:nvSpPr>
      <dsp:spPr>
        <a:xfrm>
          <a:off x="517332" y="500825"/>
          <a:ext cx="182153" cy="392534"/>
        </a:xfrm>
        <a:custGeom>
          <a:avLst/>
          <a:gdLst/>
          <a:ahLst/>
          <a:cxnLst/>
          <a:rect l="0" t="0" r="0" b="0"/>
          <a:pathLst>
            <a:path>
              <a:moveTo>
                <a:pt x="0" y="0"/>
              </a:moveTo>
              <a:lnTo>
                <a:pt x="0" y="392534"/>
              </a:lnTo>
              <a:lnTo>
                <a:pt x="182153" y="3925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1BCC51-F590-4711-9B8E-4F038661207B}">
      <dsp:nvSpPr>
        <dsp:cNvPr id="0" name=""/>
        <dsp:cNvSpPr/>
      </dsp:nvSpPr>
      <dsp:spPr>
        <a:xfrm>
          <a:off x="699485" y="626019"/>
          <a:ext cx="2198216" cy="5346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Policy environment</a:t>
          </a:r>
        </a:p>
      </dsp:txBody>
      <dsp:txXfrm>
        <a:off x="715145" y="641679"/>
        <a:ext cx="2166896" cy="503360"/>
      </dsp:txXfrm>
    </dsp:sp>
    <dsp:sp modelId="{9C54F6C5-2A3C-4C6A-B576-28B33325D927}">
      <dsp:nvSpPr>
        <dsp:cNvPr id="0" name=""/>
        <dsp:cNvSpPr/>
      </dsp:nvSpPr>
      <dsp:spPr>
        <a:xfrm>
          <a:off x="517332" y="500825"/>
          <a:ext cx="182153" cy="1033438"/>
        </a:xfrm>
        <a:custGeom>
          <a:avLst/>
          <a:gdLst/>
          <a:ahLst/>
          <a:cxnLst/>
          <a:rect l="0" t="0" r="0" b="0"/>
          <a:pathLst>
            <a:path>
              <a:moveTo>
                <a:pt x="0" y="0"/>
              </a:moveTo>
              <a:lnTo>
                <a:pt x="0" y="1033438"/>
              </a:lnTo>
              <a:lnTo>
                <a:pt x="182153" y="10334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7B6157-67A3-4D28-9C2C-B4AD02004448}">
      <dsp:nvSpPr>
        <dsp:cNvPr id="0" name=""/>
        <dsp:cNvSpPr/>
      </dsp:nvSpPr>
      <dsp:spPr>
        <a:xfrm>
          <a:off x="699485" y="1285220"/>
          <a:ext cx="2200758"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6841"/>
              <a:satOff val="2572"/>
              <a:lumOff val="6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Child</a:t>
          </a:r>
          <a:r>
            <a:rPr lang="en-US" sz="1000" kern="1200" dirty="0"/>
            <a:t> </a:t>
          </a:r>
          <a:r>
            <a:rPr lang="en-US" sz="1600" b="1" kern="1200" dirty="0">
              <a:solidFill>
                <a:prstClr val="black">
                  <a:hueOff val="0"/>
                  <a:satOff val="0"/>
                  <a:lumOff val="0"/>
                  <a:alphaOff val="0"/>
                </a:prstClr>
              </a:solidFill>
              <a:latin typeface="Franklin Gothic Book" panose="020B0503020102020204"/>
              <a:ea typeface="+mn-ea"/>
              <a:cs typeface="+mn-cs"/>
            </a:rPr>
            <a:t>nutritional status</a:t>
          </a:r>
        </a:p>
      </dsp:txBody>
      <dsp:txXfrm>
        <a:off x="714073" y="1299808"/>
        <a:ext cx="2171582" cy="468909"/>
      </dsp:txXfrm>
    </dsp:sp>
    <dsp:sp modelId="{CB8C662B-BF69-45AB-B6F6-0E9E047DE7FB}">
      <dsp:nvSpPr>
        <dsp:cNvPr id="0" name=""/>
        <dsp:cNvSpPr/>
      </dsp:nvSpPr>
      <dsp:spPr>
        <a:xfrm>
          <a:off x="517332" y="500825"/>
          <a:ext cx="182153" cy="1656046"/>
        </a:xfrm>
        <a:custGeom>
          <a:avLst/>
          <a:gdLst/>
          <a:ahLst/>
          <a:cxnLst/>
          <a:rect l="0" t="0" r="0" b="0"/>
          <a:pathLst>
            <a:path>
              <a:moveTo>
                <a:pt x="0" y="0"/>
              </a:moveTo>
              <a:lnTo>
                <a:pt x="0" y="1656046"/>
              </a:lnTo>
              <a:lnTo>
                <a:pt x="182153" y="16560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421E2D-EB7D-4106-A370-81497ED3E679}">
      <dsp:nvSpPr>
        <dsp:cNvPr id="0" name=""/>
        <dsp:cNvSpPr/>
      </dsp:nvSpPr>
      <dsp:spPr>
        <a:xfrm>
          <a:off x="699485" y="1907828"/>
          <a:ext cx="2200758"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3681"/>
              <a:satOff val="5143"/>
              <a:lumOff val="12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Population Security and Access</a:t>
          </a:r>
        </a:p>
      </dsp:txBody>
      <dsp:txXfrm>
        <a:off x="714073" y="1922416"/>
        <a:ext cx="2171582" cy="468909"/>
      </dsp:txXfrm>
    </dsp:sp>
    <dsp:sp modelId="{A81E8BBA-3F98-47DD-A967-3BE2CC547C9D}">
      <dsp:nvSpPr>
        <dsp:cNvPr id="0" name=""/>
        <dsp:cNvSpPr/>
      </dsp:nvSpPr>
      <dsp:spPr>
        <a:xfrm>
          <a:off x="517332" y="500825"/>
          <a:ext cx="182153" cy="2278653"/>
        </a:xfrm>
        <a:custGeom>
          <a:avLst/>
          <a:gdLst/>
          <a:ahLst/>
          <a:cxnLst/>
          <a:rect l="0" t="0" r="0" b="0"/>
          <a:pathLst>
            <a:path>
              <a:moveTo>
                <a:pt x="0" y="0"/>
              </a:moveTo>
              <a:lnTo>
                <a:pt x="0" y="2278653"/>
              </a:lnTo>
              <a:lnTo>
                <a:pt x="182153" y="22786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C3758F-4479-4CF7-9FA4-094E0FA8C7B5}">
      <dsp:nvSpPr>
        <dsp:cNvPr id="0" name=""/>
        <dsp:cNvSpPr/>
      </dsp:nvSpPr>
      <dsp:spPr>
        <a:xfrm>
          <a:off x="699485" y="2530435"/>
          <a:ext cx="2200758"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0522"/>
              <a:satOff val="7715"/>
              <a:lumOff val="18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Estimated Caseloads of Children under two</a:t>
          </a:r>
        </a:p>
      </dsp:txBody>
      <dsp:txXfrm>
        <a:off x="714073" y="2545023"/>
        <a:ext cx="2171582" cy="468909"/>
      </dsp:txXfrm>
    </dsp:sp>
    <dsp:sp modelId="{B8A2C2B6-F2CB-48D8-955F-70D5FB64D2CD}">
      <dsp:nvSpPr>
        <dsp:cNvPr id="0" name=""/>
        <dsp:cNvSpPr/>
      </dsp:nvSpPr>
      <dsp:spPr>
        <a:xfrm>
          <a:off x="517332" y="500825"/>
          <a:ext cx="182153" cy="2901261"/>
        </a:xfrm>
        <a:custGeom>
          <a:avLst/>
          <a:gdLst/>
          <a:ahLst/>
          <a:cxnLst/>
          <a:rect l="0" t="0" r="0" b="0"/>
          <a:pathLst>
            <a:path>
              <a:moveTo>
                <a:pt x="0" y="0"/>
              </a:moveTo>
              <a:lnTo>
                <a:pt x="0" y="2901261"/>
              </a:lnTo>
              <a:lnTo>
                <a:pt x="182153" y="290126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FD09E5-ADD4-4003-9A19-D4713D12C98E}">
      <dsp:nvSpPr>
        <dsp:cNvPr id="0" name=""/>
        <dsp:cNvSpPr/>
      </dsp:nvSpPr>
      <dsp:spPr>
        <a:xfrm>
          <a:off x="699485" y="3153043"/>
          <a:ext cx="2200758"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07362"/>
              <a:satOff val="10286"/>
              <a:lumOff val="25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Prevalence Reports of Higher Risk Infants</a:t>
          </a:r>
        </a:p>
      </dsp:txBody>
      <dsp:txXfrm>
        <a:off x="714073" y="3167631"/>
        <a:ext cx="2171582" cy="468909"/>
      </dsp:txXfrm>
    </dsp:sp>
    <dsp:sp modelId="{B6296E53-6B3A-45C0-9615-9E1064B10742}">
      <dsp:nvSpPr>
        <dsp:cNvPr id="0" name=""/>
        <dsp:cNvSpPr/>
      </dsp:nvSpPr>
      <dsp:spPr>
        <a:xfrm>
          <a:off x="517332" y="500825"/>
          <a:ext cx="182153" cy="3523868"/>
        </a:xfrm>
        <a:custGeom>
          <a:avLst/>
          <a:gdLst/>
          <a:ahLst/>
          <a:cxnLst/>
          <a:rect l="0" t="0" r="0" b="0"/>
          <a:pathLst>
            <a:path>
              <a:moveTo>
                <a:pt x="0" y="0"/>
              </a:moveTo>
              <a:lnTo>
                <a:pt x="0" y="3523868"/>
              </a:lnTo>
              <a:lnTo>
                <a:pt x="182153" y="35238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4FD3A2-0173-4744-B1D1-A9E62282448B}">
      <dsp:nvSpPr>
        <dsp:cNvPr id="0" name=""/>
        <dsp:cNvSpPr/>
      </dsp:nvSpPr>
      <dsp:spPr>
        <a:xfrm>
          <a:off x="699485" y="3775650"/>
          <a:ext cx="2200758"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34203"/>
              <a:satOff val="12858"/>
              <a:lumOff val="31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Household Food Security</a:t>
          </a:r>
        </a:p>
      </dsp:txBody>
      <dsp:txXfrm>
        <a:off x="714073" y="3790238"/>
        <a:ext cx="2171582" cy="468909"/>
      </dsp:txXfrm>
    </dsp:sp>
    <dsp:sp modelId="{FE76152D-28D9-4E5E-96CE-D1A896A59E21}">
      <dsp:nvSpPr>
        <dsp:cNvPr id="0" name=""/>
        <dsp:cNvSpPr/>
      </dsp:nvSpPr>
      <dsp:spPr>
        <a:xfrm>
          <a:off x="517332" y="500825"/>
          <a:ext cx="182153" cy="4146475"/>
        </a:xfrm>
        <a:custGeom>
          <a:avLst/>
          <a:gdLst/>
          <a:ahLst/>
          <a:cxnLst/>
          <a:rect l="0" t="0" r="0" b="0"/>
          <a:pathLst>
            <a:path>
              <a:moveTo>
                <a:pt x="0" y="0"/>
              </a:moveTo>
              <a:lnTo>
                <a:pt x="0" y="4146475"/>
              </a:lnTo>
              <a:lnTo>
                <a:pt x="182153" y="41464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CECAF4-37BE-471F-BB23-45DCBCA5604B}">
      <dsp:nvSpPr>
        <dsp:cNvPr id="0" name=""/>
        <dsp:cNvSpPr/>
      </dsp:nvSpPr>
      <dsp:spPr>
        <a:xfrm>
          <a:off x="699485" y="4398258"/>
          <a:ext cx="2200758"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1043"/>
              <a:satOff val="15429"/>
              <a:lumOff val="3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Health Environment</a:t>
          </a:r>
        </a:p>
      </dsp:txBody>
      <dsp:txXfrm>
        <a:off x="714073" y="4412846"/>
        <a:ext cx="2171582" cy="468909"/>
      </dsp:txXfrm>
    </dsp:sp>
    <dsp:sp modelId="{2109B8F3-1FB6-40FC-869C-2D1900E48B87}">
      <dsp:nvSpPr>
        <dsp:cNvPr id="0" name=""/>
        <dsp:cNvSpPr/>
      </dsp:nvSpPr>
      <dsp:spPr>
        <a:xfrm>
          <a:off x="517332" y="500825"/>
          <a:ext cx="182153" cy="4769083"/>
        </a:xfrm>
        <a:custGeom>
          <a:avLst/>
          <a:gdLst/>
          <a:ahLst/>
          <a:cxnLst/>
          <a:rect l="0" t="0" r="0" b="0"/>
          <a:pathLst>
            <a:path>
              <a:moveTo>
                <a:pt x="0" y="0"/>
              </a:moveTo>
              <a:lnTo>
                <a:pt x="0" y="4769083"/>
              </a:lnTo>
              <a:lnTo>
                <a:pt x="182153" y="476908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1791F-0DA1-46CD-9142-A8ED6F30C1E5}">
      <dsp:nvSpPr>
        <dsp:cNvPr id="0" name=""/>
        <dsp:cNvSpPr/>
      </dsp:nvSpPr>
      <dsp:spPr>
        <a:xfrm>
          <a:off x="699485" y="5020865"/>
          <a:ext cx="2200758"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87884"/>
              <a:satOff val="18001"/>
              <a:lumOff val="44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Capacity and Availability of Potential Support</a:t>
          </a:r>
        </a:p>
      </dsp:txBody>
      <dsp:txXfrm>
        <a:off x="714073" y="5035453"/>
        <a:ext cx="2171582" cy="468909"/>
      </dsp:txXfrm>
    </dsp:sp>
    <dsp:sp modelId="{AE6B88FD-6BE8-499C-BEDD-A99362983253}">
      <dsp:nvSpPr>
        <dsp:cNvPr id="0" name=""/>
        <dsp:cNvSpPr/>
      </dsp:nvSpPr>
      <dsp:spPr>
        <a:xfrm>
          <a:off x="3670381" y="3630"/>
          <a:ext cx="3376803" cy="498085"/>
        </a:xfrm>
        <a:prstGeom prst="roundRect">
          <a:avLst>
            <a:gd name="adj" fmla="val 10000"/>
          </a:avLst>
        </a:prstGeom>
        <a:solidFill>
          <a:schemeClr val="accent5">
            <a:hueOff val="375767"/>
            <a:satOff val="36001"/>
            <a:lumOff val="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t>IYCF Data</a:t>
          </a:r>
        </a:p>
      </dsp:txBody>
      <dsp:txXfrm>
        <a:off x="3684969" y="18218"/>
        <a:ext cx="3347627" cy="468909"/>
      </dsp:txXfrm>
    </dsp:sp>
    <dsp:sp modelId="{8BD24143-93CA-41C7-B100-155E552034B0}">
      <dsp:nvSpPr>
        <dsp:cNvPr id="0" name=""/>
        <dsp:cNvSpPr/>
      </dsp:nvSpPr>
      <dsp:spPr>
        <a:xfrm>
          <a:off x="4008061" y="501716"/>
          <a:ext cx="279376" cy="373345"/>
        </a:xfrm>
        <a:custGeom>
          <a:avLst/>
          <a:gdLst/>
          <a:ahLst/>
          <a:cxnLst/>
          <a:rect l="0" t="0" r="0" b="0"/>
          <a:pathLst>
            <a:path>
              <a:moveTo>
                <a:pt x="0" y="0"/>
              </a:moveTo>
              <a:lnTo>
                <a:pt x="0" y="373345"/>
              </a:lnTo>
              <a:lnTo>
                <a:pt x="279376" y="3733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FA7A62-8103-4586-93F4-AB5458439EC5}">
      <dsp:nvSpPr>
        <dsp:cNvPr id="0" name=""/>
        <dsp:cNvSpPr/>
      </dsp:nvSpPr>
      <dsp:spPr>
        <a:xfrm>
          <a:off x="4287438" y="626019"/>
          <a:ext cx="2725900"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14724"/>
              <a:satOff val="20572"/>
              <a:lumOff val="50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Pre emergency Feeding Practices</a:t>
          </a:r>
        </a:p>
      </dsp:txBody>
      <dsp:txXfrm>
        <a:off x="4302026" y="640607"/>
        <a:ext cx="2696724" cy="468909"/>
      </dsp:txXfrm>
    </dsp:sp>
    <dsp:sp modelId="{718D4A15-B3AA-4F8B-9BCE-B410FA610628}">
      <dsp:nvSpPr>
        <dsp:cNvPr id="0" name=""/>
        <dsp:cNvSpPr/>
      </dsp:nvSpPr>
      <dsp:spPr>
        <a:xfrm>
          <a:off x="4008061" y="501716"/>
          <a:ext cx="279376" cy="995952"/>
        </a:xfrm>
        <a:custGeom>
          <a:avLst/>
          <a:gdLst/>
          <a:ahLst/>
          <a:cxnLst/>
          <a:rect l="0" t="0" r="0" b="0"/>
          <a:pathLst>
            <a:path>
              <a:moveTo>
                <a:pt x="0" y="0"/>
              </a:moveTo>
              <a:lnTo>
                <a:pt x="0" y="995952"/>
              </a:lnTo>
              <a:lnTo>
                <a:pt x="279376" y="99595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A76E6F-5AB3-407E-9BDE-E5E2120480A9}">
      <dsp:nvSpPr>
        <dsp:cNvPr id="0" name=""/>
        <dsp:cNvSpPr/>
      </dsp:nvSpPr>
      <dsp:spPr>
        <a:xfrm>
          <a:off x="4287438" y="1248626"/>
          <a:ext cx="2725900"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1565"/>
              <a:satOff val="23144"/>
              <a:lumOff val="56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KAP regarding IYCF</a:t>
          </a:r>
        </a:p>
      </dsp:txBody>
      <dsp:txXfrm>
        <a:off x="4302026" y="1263214"/>
        <a:ext cx="2696724" cy="468909"/>
      </dsp:txXfrm>
    </dsp:sp>
    <dsp:sp modelId="{2765289D-3DD0-467E-B3AA-983A24D38144}">
      <dsp:nvSpPr>
        <dsp:cNvPr id="0" name=""/>
        <dsp:cNvSpPr/>
      </dsp:nvSpPr>
      <dsp:spPr>
        <a:xfrm>
          <a:off x="4008061" y="501716"/>
          <a:ext cx="279376" cy="1618560"/>
        </a:xfrm>
        <a:custGeom>
          <a:avLst/>
          <a:gdLst/>
          <a:ahLst/>
          <a:cxnLst/>
          <a:rect l="0" t="0" r="0" b="0"/>
          <a:pathLst>
            <a:path>
              <a:moveTo>
                <a:pt x="0" y="0"/>
              </a:moveTo>
              <a:lnTo>
                <a:pt x="0" y="1618560"/>
              </a:lnTo>
              <a:lnTo>
                <a:pt x="279376" y="161856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4A545-338F-4AC9-AACC-B115EA3045DB}">
      <dsp:nvSpPr>
        <dsp:cNvPr id="0" name=""/>
        <dsp:cNvSpPr/>
      </dsp:nvSpPr>
      <dsp:spPr>
        <a:xfrm>
          <a:off x="4287438" y="1871233"/>
          <a:ext cx="2725900"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68405"/>
              <a:satOff val="25715"/>
              <a:lumOff val="63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Complementary Feeding Practices</a:t>
          </a:r>
        </a:p>
      </dsp:txBody>
      <dsp:txXfrm>
        <a:off x="4302026" y="1885821"/>
        <a:ext cx="2696724" cy="468909"/>
      </dsp:txXfrm>
    </dsp:sp>
    <dsp:sp modelId="{BF0858A1-7222-4A8E-8C36-9B5236C440F7}">
      <dsp:nvSpPr>
        <dsp:cNvPr id="0" name=""/>
        <dsp:cNvSpPr/>
      </dsp:nvSpPr>
      <dsp:spPr>
        <a:xfrm>
          <a:off x="4008061" y="501716"/>
          <a:ext cx="279376" cy="2241167"/>
        </a:xfrm>
        <a:custGeom>
          <a:avLst/>
          <a:gdLst/>
          <a:ahLst/>
          <a:cxnLst/>
          <a:rect l="0" t="0" r="0" b="0"/>
          <a:pathLst>
            <a:path>
              <a:moveTo>
                <a:pt x="0" y="0"/>
              </a:moveTo>
              <a:lnTo>
                <a:pt x="0" y="2241167"/>
              </a:lnTo>
              <a:lnTo>
                <a:pt x="279376" y="224116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22E267-D12F-4CC5-B790-79D7635635D6}">
      <dsp:nvSpPr>
        <dsp:cNvPr id="0" name=""/>
        <dsp:cNvSpPr/>
      </dsp:nvSpPr>
      <dsp:spPr>
        <a:xfrm>
          <a:off x="4287438" y="2493841"/>
          <a:ext cx="2726147"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95246"/>
              <a:satOff val="28287"/>
              <a:lumOff val="69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Acceptability and Feasibility of wet nursing</a:t>
          </a:r>
        </a:p>
      </dsp:txBody>
      <dsp:txXfrm>
        <a:off x="4302026" y="2508429"/>
        <a:ext cx="2696971" cy="468909"/>
      </dsp:txXfrm>
    </dsp:sp>
    <dsp:sp modelId="{0AF22D6E-4C41-4D38-A31B-5B387498972A}">
      <dsp:nvSpPr>
        <dsp:cNvPr id="0" name=""/>
        <dsp:cNvSpPr/>
      </dsp:nvSpPr>
      <dsp:spPr>
        <a:xfrm>
          <a:off x="4008061" y="501716"/>
          <a:ext cx="279376" cy="2863775"/>
        </a:xfrm>
        <a:custGeom>
          <a:avLst/>
          <a:gdLst/>
          <a:ahLst/>
          <a:cxnLst/>
          <a:rect l="0" t="0" r="0" b="0"/>
          <a:pathLst>
            <a:path>
              <a:moveTo>
                <a:pt x="0" y="0"/>
              </a:moveTo>
              <a:lnTo>
                <a:pt x="0" y="2863775"/>
              </a:lnTo>
              <a:lnTo>
                <a:pt x="279376" y="28637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B9712D-A8F7-407B-A6E4-B49AF985E4AD}">
      <dsp:nvSpPr>
        <dsp:cNvPr id="0" name=""/>
        <dsp:cNvSpPr/>
      </dsp:nvSpPr>
      <dsp:spPr>
        <a:xfrm>
          <a:off x="4287438" y="3116448"/>
          <a:ext cx="2725900"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22086"/>
              <a:satOff val="30858"/>
              <a:lumOff val="75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Disability and care feeding practices</a:t>
          </a:r>
        </a:p>
      </dsp:txBody>
      <dsp:txXfrm>
        <a:off x="4302026" y="3131036"/>
        <a:ext cx="2696724" cy="468909"/>
      </dsp:txXfrm>
    </dsp:sp>
    <dsp:sp modelId="{FBDDF819-DD56-4055-ADF1-9C23DE5B75C6}">
      <dsp:nvSpPr>
        <dsp:cNvPr id="0" name=""/>
        <dsp:cNvSpPr/>
      </dsp:nvSpPr>
      <dsp:spPr>
        <a:xfrm>
          <a:off x="4008061" y="501716"/>
          <a:ext cx="279376" cy="3486382"/>
        </a:xfrm>
        <a:custGeom>
          <a:avLst/>
          <a:gdLst/>
          <a:ahLst/>
          <a:cxnLst/>
          <a:rect l="0" t="0" r="0" b="0"/>
          <a:pathLst>
            <a:path>
              <a:moveTo>
                <a:pt x="0" y="0"/>
              </a:moveTo>
              <a:lnTo>
                <a:pt x="0" y="3486382"/>
              </a:lnTo>
              <a:lnTo>
                <a:pt x="279376" y="34863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DD45BF-0BA8-4CA4-9DDE-9392B67DE9DD}">
      <dsp:nvSpPr>
        <dsp:cNvPr id="0" name=""/>
        <dsp:cNvSpPr/>
      </dsp:nvSpPr>
      <dsp:spPr>
        <a:xfrm>
          <a:off x="4287438" y="3739056"/>
          <a:ext cx="2725900"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48927"/>
              <a:satOff val="33430"/>
              <a:lumOff val="81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Feeding Difficulties</a:t>
          </a:r>
        </a:p>
      </dsp:txBody>
      <dsp:txXfrm>
        <a:off x="4302026" y="3753644"/>
        <a:ext cx="2696724" cy="468909"/>
      </dsp:txXfrm>
    </dsp:sp>
    <dsp:sp modelId="{08B3A12A-2536-4F20-9C86-124D34595B66}">
      <dsp:nvSpPr>
        <dsp:cNvPr id="0" name=""/>
        <dsp:cNvSpPr/>
      </dsp:nvSpPr>
      <dsp:spPr>
        <a:xfrm>
          <a:off x="4008061" y="501716"/>
          <a:ext cx="279376" cy="4108989"/>
        </a:xfrm>
        <a:custGeom>
          <a:avLst/>
          <a:gdLst/>
          <a:ahLst/>
          <a:cxnLst/>
          <a:rect l="0" t="0" r="0" b="0"/>
          <a:pathLst>
            <a:path>
              <a:moveTo>
                <a:pt x="0" y="0"/>
              </a:moveTo>
              <a:lnTo>
                <a:pt x="0" y="4108989"/>
              </a:lnTo>
              <a:lnTo>
                <a:pt x="279376" y="410898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E3C09B-C90B-4BB7-AE89-12F311350D3D}">
      <dsp:nvSpPr>
        <dsp:cNvPr id="0" name=""/>
        <dsp:cNvSpPr/>
      </dsp:nvSpPr>
      <dsp:spPr>
        <a:xfrm>
          <a:off x="4287438" y="4361663"/>
          <a:ext cx="2725900" cy="49808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75767"/>
              <a:satOff val="36001"/>
              <a:lumOff val="88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prstClr val="black">
                  <a:hueOff val="0"/>
                  <a:satOff val="0"/>
                  <a:lumOff val="0"/>
                  <a:alphaOff val="0"/>
                </a:prstClr>
              </a:solidFill>
              <a:latin typeface="Franklin Gothic Book" panose="020B0503020102020204"/>
              <a:ea typeface="+mn-ea"/>
              <a:cs typeface="+mn-cs"/>
            </a:rPr>
            <a:t>Untargeted distribution or donations of BMS</a:t>
          </a:r>
        </a:p>
      </dsp:txBody>
      <dsp:txXfrm>
        <a:off x="4302026" y="4376251"/>
        <a:ext cx="2696724" cy="468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11A66-81A5-4083-9656-81D2BF3E089D}">
      <dsp:nvSpPr>
        <dsp:cNvPr id="0" name=""/>
        <dsp:cNvSpPr/>
      </dsp:nvSpPr>
      <dsp:spPr>
        <a:xfrm>
          <a:off x="932433" y="1093172"/>
          <a:ext cx="3500343" cy="32796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0" kern="1200" dirty="0">
              <a:latin typeface="Arial Black" panose="020B0A04020102020204" pitchFamily="34" charset="0"/>
            </a:rPr>
            <a:t>Data Gaps </a:t>
          </a:r>
        </a:p>
      </dsp:txBody>
      <dsp:txXfrm>
        <a:off x="1445046" y="1573465"/>
        <a:ext cx="2475117" cy="2319062"/>
      </dsp:txXfrm>
    </dsp:sp>
    <dsp:sp modelId="{84501045-4D69-40BC-867A-B45B28C6C6D3}">
      <dsp:nvSpPr>
        <dsp:cNvPr id="0" name=""/>
        <dsp:cNvSpPr/>
      </dsp:nvSpPr>
      <dsp:spPr>
        <a:xfrm>
          <a:off x="1289342" y="0"/>
          <a:ext cx="5578397" cy="5815141"/>
        </a:xfrm>
        <a:prstGeom prst="blockArc">
          <a:avLst>
            <a:gd name="adj1" fmla="val 17527788"/>
            <a:gd name="adj2" fmla="val 4119114"/>
            <a:gd name="adj3" fmla="val 5750"/>
          </a:avLst>
        </a:prstGeom>
        <a:solidFill>
          <a:schemeClr val="accent4">
            <a:hueOff val="1645434"/>
            <a:satOff val="7132"/>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8288D-49F1-43C9-84BB-4D74934D9637}">
      <dsp:nvSpPr>
        <dsp:cNvPr id="0" name=""/>
        <dsp:cNvSpPr/>
      </dsp:nvSpPr>
      <dsp:spPr>
        <a:xfrm>
          <a:off x="5278814" y="329400"/>
          <a:ext cx="1781619" cy="169413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D7AD07-6E8F-4A57-AEE4-4460F37015D5}">
      <dsp:nvSpPr>
        <dsp:cNvPr id="0" name=""/>
        <dsp:cNvSpPr/>
      </dsp:nvSpPr>
      <dsp:spPr>
        <a:xfrm>
          <a:off x="7250524" y="739295"/>
          <a:ext cx="3171307" cy="527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b="1" kern="1200" dirty="0">
              <a:solidFill>
                <a:srgbClr val="FF6600"/>
              </a:solidFill>
              <a:latin typeface="+mj-lt"/>
              <a:ea typeface="MS PGothic" panose="020B0600070205080204" pitchFamily="34" charset="-128"/>
              <a:cs typeface="+mj-cs"/>
            </a:rPr>
            <a:t>Type of Emergency </a:t>
          </a:r>
        </a:p>
      </dsp:txBody>
      <dsp:txXfrm>
        <a:off x="7250524" y="739295"/>
        <a:ext cx="3171307" cy="527484"/>
      </dsp:txXfrm>
    </dsp:sp>
    <dsp:sp modelId="{845A521D-AD6E-4396-AEB4-A724E4395338}">
      <dsp:nvSpPr>
        <dsp:cNvPr id="0" name=""/>
        <dsp:cNvSpPr/>
      </dsp:nvSpPr>
      <dsp:spPr>
        <a:xfrm>
          <a:off x="6287801" y="2126786"/>
          <a:ext cx="1697860" cy="156788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B22D6-447F-4BFD-8F82-1E5FD2E5B770}">
      <dsp:nvSpPr>
        <dsp:cNvPr id="0" name=""/>
        <dsp:cNvSpPr/>
      </dsp:nvSpPr>
      <dsp:spPr>
        <a:xfrm>
          <a:off x="8137376" y="2732977"/>
          <a:ext cx="3353963" cy="45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b="1" kern="1200" dirty="0">
              <a:solidFill>
                <a:srgbClr val="FF6600"/>
              </a:solidFill>
              <a:latin typeface="Franklin Gothic Medium" panose="020B0603020102020204"/>
              <a:ea typeface="MS PGothic" panose="020B0600070205080204" pitchFamily="34" charset="-128"/>
              <a:cs typeface="+mn-cs"/>
            </a:rPr>
            <a:t>Access to Population</a:t>
          </a:r>
        </a:p>
      </dsp:txBody>
      <dsp:txXfrm>
        <a:off x="8137376" y="2732977"/>
        <a:ext cx="3353963" cy="454333"/>
      </dsp:txXfrm>
    </dsp:sp>
    <dsp:sp modelId="{59413DCD-AF1B-410B-8A8B-EEB17AD5A0D7}">
      <dsp:nvSpPr>
        <dsp:cNvPr id="0" name=""/>
        <dsp:cNvSpPr/>
      </dsp:nvSpPr>
      <dsp:spPr>
        <a:xfrm>
          <a:off x="5396868" y="3888003"/>
          <a:ext cx="1482446" cy="148286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EF29B5-47AB-4647-B398-2E82D7DA8A85}">
      <dsp:nvSpPr>
        <dsp:cNvPr id="0" name=""/>
        <dsp:cNvSpPr/>
      </dsp:nvSpPr>
      <dsp:spPr>
        <a:xfrm>
          <a:off x="6985138" y="4782491"/>
          <a:ext cx="4576240" cy="605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b="1" kern="1200" dirty="0">
              <a:solidFill>
                <a:srgbClr val="FF6600"/>
              </a:solidFill>
              <a:latin typeface="Franklin Gothic Medium" panose="020B0603020102020204"/>
              <a:ea typeface="MS PGothic" panose="020B0600070205080204" pitchFamily="34" charset="-128"/>
              <a:cs typeface="+mn-cs"/>
            </a:rPr>
            <a:t>Resources and capacity available </a:t>
          </a:r>
        </a:p>
      </dsp:txBody>
      <dsp:txXfrm>
        <a:off x="6985138" y="4782491"/>
        <a:ext cx="4576240" cy="60530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CD8EB881-9460-486E-9727-FB03C7FA07AE}" type="datetimeFigureOut">
              <a:rPr lang="en-US" smtClean="0"/>
              <a:t>9/11/2019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986F0791-8DD8-4555-B99A-7511A9BABCFB}" type="slidenum">
              <a:rPr lang="en-US" smtClean="0"/>
              <a:t>‹#›</a:t>
            </a:fld>
            <a:endParaRPr lang="en-US" dirty="0"/>
          </a:p>
        </p:txBody>
      </p:sp>
    </p:spTree>
    <p:extLst>
      <p:ext uri="{BB962C8B-B14F-4D97-AF65-F5344CB8AC3E}">
        <p14:creationId xmlns:p14="http://schemas.microsoft.com/office/powerpoint/2010/main" val="245359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F0791-8DD8-4555-B99A-7511A9BABCFB}" type="slidenum">
              <a:rPr lang="en-US" smtClean="0"/>
              <a:t>1</a:t>
            </a:fld>
            <a:endParaRPr lang="en-US" dirty="0"/>
          </a:p>
        </p:txBody>
      </p:sp>
    </p:spTree>
    <p:extLst>
      <p:ext uri="{BB962C8B-B14F-4D97-AF65-F5344CB8AC3E}">
        <p14:creationId xmlns:p14="http://schemas.microsoft.com/office/powerpoint/2010/main" val="210285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F0791-8DD8-4555-B99A-7511A9BABCFB}" type="slidenum">
              <a:rPr lang="en-US" smtClean="0"/>
              <a:t>3</a:t>
            </a:fld>
            <a:endParaRPr lang="en-US" dirty="0"/>
          </a:p>
        </p:txBody>
      </p:sp>
    </p:spTree>
    <p:extLst>
      <p:ext uri="{BB962C8B-B14F-4D97-AF65-F5344CB8AC3E}">
        <p14:creationId xmlns:p14="http://schemas.microsoft.com/office/powerpoint/2010/main" val="294100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preparedness it is essential to invest in systems that continuously and systematically gather information on IYCF programme monitoring and coverage. </a:t>
            </a:r>
          </a:p>
          <a:p>
            <a:r>
              <a:rPr lang="en-US" dirty="0"/>
              <a:t>This is helpful as a baseline in emergencies- whether they are acute or slow onset emergencies.  </a:t>
            </a:r>
          </a:p>
          <a:p>
            <a:r>
              <a:rPr lang="en-US" dirty="0"/>
              <a:t>As there are various sources of IYCF data it would be important to triangulate and synthesize this information – conducting a situation analysis that considers all data available- e.g. the policies available and being used in the country, the status of key IYCF indicators </a:t>
            </a:r>
            <a:r>
              <a:rPr lang="en-US" dirty="0" err="1"/>
              <a:t>e.g</a:t>
            </a:r>
            <a:r>
              <a:rPr lang="en-US" dirty="0"/>
              <a:t> EBF, MDD and MAD, bottle feeding, the CODE etc.  </a:t>
            </a:r>
          </a:p>
          <a:p>
            <a:r>
              <a:rPr lang="en-US" dirty="0"/>
              <a:t>Develop a clear story of this data and come up with a situation analysis, this will help inform the programmes on the key areas to prioritize. </a:t>
            </a:r>
          </a:p>
          <a:p>
            <a:r>
              <a:rPr lang="en-US" dirty="0"/>
              <a:t>The data reported and the information shared should be linked to response- it is important to work closely with IYCF programme colleagues to ensure that the data and information is used in response</a:t>
            </a:r>
          </a:p>
        </p:txBody>
      </p:sp>
      <p:sp>
        <p:nvSpPr>
          <p:cNvPr id="4" name="Slide Number Placeholder 3"/>
          <p:cNvSpPr>
            <a:spLocks noGrp="1"/>
          </p:cNvSpPr>
          <p:nvPr>
            <p:ph type="sldNum" sz="quarter" idx="10"/>
          </p:nvPr>
        </p:nvSpPr>
        <p:spPr/>
        <p:txBody>
          <a:bodyPr/>
          <a:lstStyle/>
          <a:p>
            <a:fld id="{986F0791-8DD8-4555-B99A-7511A9BABCFB}" type="slidenum">
              <a:rPr lang="en-US" smtClean="0"/>
              <a:t>4</a:t>
            </a:fld>
            <a:endParaRPr lang="en-US" dirty="0"/>
          </a:p>
        </p:txBody>
      </p:sp>
    </p:spTree>
    <p:extLst>
      <p:ext uri="{BB962C8B-B14F-4D97-AF65-F5344CB8AC3E}">
        <p14:creationId xmlns:p14="http://schemas.microsoft.com/office/powerpoint/2010/main" val="3715512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 Emergency Feeding practices- </a:t>
            </a:r>
            <a:r>
              <a:rPr lang="en-US" sz="1200" b="1" kern="1200" dirty="0">
                <a:solidFill>
                  <a:prstClr val="black">
                    <a:hueOff val="0"/>
                    <a:satOff val="0"/>
                    <a:lumOff val="0"/>
                    <a:alphaOff val="0"/>
                  </a:prstClr>
                </a:solidFill>
                <a:latin typeface="Franklin Gothic Book" panose="020B0503020102020204"/>
                <a:ea typeface="+mn-ea"/>
                <a:cs typeface="+mn-cs"/>
              </a:rPr>
              <a:t>EBF, early </a:t>
            </a:r>
            <a:r>
              <a:rPr lang="en-US" sz="1200" b="1" kern="1200" dirty="0" err="1">
                <a:solidFill>
                  <a:prstClr val="black">
                    <a:hueOff val="0"/>
                    <a:satOff val="0"/>
                    <a:lumOff val="0"/>
                    <a:alphaOff val="0"/>
                  </a:prstClr>
                </a:solidFill>
                <a:latin typeface="Franklin Gothic Book" panose="020B0503020102020204"/>
                <a:ea typeface="+mn-ea"/>
                <a:cs typeface="+mn-cs"/>
              </a:rPr>
              <a:t>intiation</a:t>
            </a:r>
            <a:r>
              <a:rPr lang="en-US" sz="1200" b="1" kern="1200" dirty="0">
                <a:solidFill>
                  <a:prstClr val="black">
                    <a:hueOff val="0"/>
                    <a:satOff val="0"/>
                    <a:lumOff val="0"/>
                    <a:alphaOff val="0"/>
                  </a:prstClr>
                </a:solidFill>
                <a:latin typeface="Franklin Gothic Book" panose="020B0503020102020204"/>
                <a:ea typeface="+mn-ea"/>
                <a:cs typeface="+mn-cs"/>
              </a:rPr>
              <a:t>, non-breastfed infants, breastfeeding, BMS use bottle feeding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hueOff val="0"/>
                    <a:satOff val="0"/>
                    <a:lumOff val="0"/>
                    <a:alphaOff val="0"/>
                  </a:prstClr>
                </a:solidFill>
                <a:latin typeface="Franklin Gothic Book" panose="020B0503020102020204"/>
                <a:ea typeface="+mn-ea"/>
                <a:cs typeface="+mn-cs"/>
              </a:rPr>
              <a:t>KAP studies that address the why? Understanding the reasons behind practices and attitudes help to address targeted response and support for IYCF programmes- </a:t>
            </a:r>
            <a:r>
              <a:rPr lang="en-US" sz="1200" b="0" kern="1200" dirty="0" err="1">
                <a:solidFill>
                  <a:prstClr val="black">
                    <a:hueOff val="0"/>
                    <a:satOff val="0"/>
                    <a:lumOff val="0"/>
                    <a:alphaOff val="0"/>
                  </a:prstClr>
                </a:solidFill>
                <a:latin typeface="Franklin Gothic Book" panose="020B0503020102020204"/>
                <a:ea typeface="+mn-ea"/>
                <a:cs typeface="+mn-cs"/>
              </a:rPr>
              <a:t>thi</a:t>
            </a:r>
            <a:r>
              <a:rPr lang="en-US" sz="1200" b="0" kern="1200" dirty="0">
                <a:solidFill>
                  <a:prstClr val="black">
                    <a:hueOff val="0"/>
                    <a:satOff val="0"/>
                    <a:lumOff val="0"/>
                    <a:alphaOff val="0"/>
                  </a:prstClr>
                </a:solidFill>
                <a:latin typeface="Franklin Gothic Book" panose="020B0503020102020204"/>
                <a:ea typeface="+mn-ea"/>
                <a:cs typeface="+mn-cs"/>
              </a:rPr>
              <a:t> </a:t>
            </a:r>
            <a:r>
              <a:rPr lang="en-US" sz="1200" b="0" kern="1200" dirty="0" err="1">
                <a:solidFill>
                  <a:prstClr val="black">
                    <a:hueOff val="0"/>
                    <a:satOff val="0"/>
                    <a:lumOff val="0"/>
                    <a:alphaOff val="0"/>
                  </a:prstClr>
                </a:solidFill>
                <a:latin typeface="Franklin Gothic Book" panose="020B0503020102020204"/>
                <a:ea typeface="+mn-ea"/>
                <a:cs typeface="+mn-cs"/>
              </a:rPr>
              <a:t>sincludes</a:t>
            </a:r>
            <a:r>
              <a:rPr lang="en-US" sz="1200" b="0" kern="1200" dirty="0">
                <a:solidFill>
                  <a:prstClr val="black">
                    <a:hueOff val="0"/>
                    <a:satOff val="0"/>
                    <a:lumOff val="0"/>
                    <a:alphaOff val="0"/>
                  </a:prstClr>
                </a:solidFill>
                <a:latin typeface="Franklin Gothic Book" panose="020B0503020102020204"/>
                <a:ea typeface="+mn-ea"/>
                <a:cs typeface="+mn-cs"/>
              </a:rPr>
              <a:t>  </a:t>
            </a:r>
            <a:r>
              <a:rPr lang="en-US" sz="1200" b="0" kern="1200" dirty="0" err="1">
                <a:solidFill>
                  <a:prstClr val="black">
                    <a:hueOff val="0"/>
                    <a:satOff val="0"/>
                    <a:lumOff val="0"/>
                    <a:alphaOff val="0"/>
                  </a:prstClr>
                </a:solidFill>
                <a:latin typeface="Franklin Gothic Book" panose="020B0503020102020204"/>
                <a:ea typeface="+mn-ea"/>
                <a:cs typeface="+mn-cs"/>
              </a:rPr>
              <a:t>e.g</a:t>
            </a:r>
            <a:r>
              <a:rPr lang="en-US" sz="1200" b="0" kern="1200" dirty="0">
                <a:solidFill>
                  <a:prstClr val="black">
                    <a:hueOff val="0"/>
                    <a:satOff val="0"/>
                    <a:lumOff val="0"/>
                    <a:alphaOff val="0"/>
                  </a:prstClr>
                </a:solidFill>
                <a:latin typeface="Franklin Gothic Book" panose="020B0503020102020204"/>
                <a:ea typeface="+mn-ea"/>
                <a:cs typeface="+mn-cs"/>
              </a:rPr>
              <a:t> what are the practices of feeding during illness, cultural practices, how are decisions made on feeding, feeding difficulties,  </a:t>
            </a:r>
            <a:r>
              <a:rPr lang="en-US" sz="1200" b="0" kern="1200" dirty="0" err="1">
                <a:solidFill>
                  <a:prstClr val="black">
                    <a:hueOff val="0"/>
                    <a:satOff val="0"/>
                    <a:lumOff val="0"/>
                    <a:alphaOff val="0"/>
                  </a:prstClr>
                </a:solidFill>
                <a:latin typeface="Franklin Gothic Book" panose="020B0503020102020204"/>
                <a:ea typeface="+mn-ea"/>
                <a:cs typeface="+mn-cs"/>
              </a:rPr>
              <a:t>etc</a:t>
            </a:r>
            <a:endParaRPr lang="en-US" sz="1200" b="0" kern="1200" dirty="0">
              <a:solidFill>
                <a:prstClr val="black">
                  <a:hueOff val="0"/>
                  <a:satOff val="0"/>
                  <a:lumOff val="0"/>
                  <a:alphaOff val="0"/>
                </a:prstClr>
              </a:solidFill>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hueOff val="0"/>
                    <a:satOff val="0"/>
                    <a:lumOff val="0"/>
                    <a:alphaOff val="0"/>
                  </a:prstClr>
                </a:solidFill>
                <a:latin typeface="Franklin Gothic Book" panose="020B0503020102020204"/>
                <a:ea typeface="+mn-ea"/>
                <a:cs typeface="+mn-cs"/>
              </a:rPr>
              <a:t>IYCF data can be gathered from a number of sources- MICS, DHS, IYCF assessments </a:t>
            </a:r>
            <a:r>
              <a:rPr lang="en-US" sz="1200" b="0" kern="1200" dirty="0" err="1">
                <a:solidFill>
                  <a:prstClr val="black">
                    <a:hueOff val="0"/>
                    <a:satOff val="0"/>
                    <a:lumOff val="0"/>
                    <a:alphaOff val="0"/>
                  </a:prstClr>
                </a:solidFill>
                <a:latin typeface="Franklin Gothic Book" panose="020B0503020102020204"/>
                <a:ea typeface="+mn-ea"/>
                <a:cs typeface="+mn-cs"/>
              </a:rPr>
              <a:t>etc</a:t>
            </a:r>
            <a:r>
              <a:rPr lang="en-US" sz="1200" b="0" kern="1200" dirty="0">
                <a:solidFill>
                  <a:prstClr val="black">
                    <a:hueOff val="0"/>
                    <a:satOff val="0"/>
                    <a:lumOff val="0"/>
                    <a:alphaOff val="0"/>
                  </a:prstClr>
                </a:solidFill>
                <a:latin typeface="Franklin Gothic Book" panose="020B0503020102020204"/>
                <a:ea typeface="+mn-ea"/>
                <a:cs typeface="+mn-cs"/>
              </a:rPr>
              <a:t> this data should also be understood in the context of routine programme data </a:t>
            </a:r>
            <a:r>
              <a:rPr lang="en-US" sz="1200" b="0" kern="1200" dirty="0" err="1">
                <a:solidFill>
                  <a:prstClr val="black">
                    <a:hueOff val="0"/>
                    <a:satOff val="0"/>
                    <a:lumOff val="0"/>
                    <a:alphaOff val="0"/>
                  </a:prstClr>
                </a:solidFill>
                <a:latin typeface="Franklin Gothic Book" panose="020B0503020102020204"/>
                <a:ea typeface="+mn-ea"/>
                <a:cs typeface="+mn-cs"/>
              </a:rPr>
              <a:t>e.g</a:t>
            </a:r>
            <a:r>
              <a:rPr lang="en-US" sz="1200" b="0" kern="1200" dirty="0">
                <a:solidFill>
                  <a:prstClr val="black">
                    <a:hueOff val="0"/>
                    <a:satOff val="0"/>
                    <a:lumOff val="0"/>
                    <a:alphaOff val="0"/>
                  </a:prstClr>
                </a:solidFill>
                <a:latin typeface="Franklin Gothic Book" panose="020B0503020102020204"/>
                <a:ea typeface="+mn-ea"/>
                <a:cs typeface="+mn-cs"/>
              </a:rPr>
              <a:t> IYCF counselling coverage, monitoring of the CODE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prstClr val="black">
                  <a:hueOff val="0"/>
                  <a:satOff val="0"/>
                  <a:lumOff val="0"/>
                  <a:alphaOff val="0"/>
                </a:prstClr>
              </a:solidFill>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hueOff val="0"/>
                    <a:satOff val="0"/>
                    <a:lumOff val="0"/>
                    <a:alphaOff val="0"/>
                  </a:prstClr>
                </a:solidFill>
                <a:latin typeface="Franklin Gothic Book" panose="020B0503020102020204"/>
                <a:ea typeface="+mn-ea"/>
                <a:cs typeface="+mn-cs"/>
              </a:rPr>
              <a:t>Information on policies helps to inform and guide the response team, this data on available policies for breastfeeding, complementary feeding </a:t>
            </a:r>
            <a:r>
              <a:rPr lang="en-US" sz="1200" b="0" kern="1200" dirty="0" err="1">
                <a:solidFill>
                  <a:prstClr val="black">
                    <a:hueOff val="0"/>
                    <a:satOff val="0"/>
                    <a:lumOff val="0"/>
                    <a:alphaOff val="0"/>
                  </a:prstClr>
                </a:solidFill>
                <a:latin typeface="Franklin Gothic Book" panose="020B0503020102020204"/>
                <a:ea typeface="+mn-ea"/>
                <a:cs typeface="+mn-cs"/>
              </a:rPr>
              <a:t>etc</a:t>
            </a:r>
            <a:r>
              <a:rPr lang="en-US" sz="1200" b="0" kern="1200" dirty="0">
                <a:solidFill>
                  <a:prstClr val="black">
                    <a:hueOff val="0"/>
                    <a:satOff val="0"/>
                    <a:lumOff val="0"/>
                    <a:alphaOff val="0"/>
                  </a:prstClr>
                </a:solidFill>
                <a:latin typeface="Franklin Gothic Book" panose="020B0503020102020204"/>
                <a:ea typeface="+mn-ea"/>
                <a:cs typeface="+mn-cs"/>
              </a:rPr>
              <a:t> should be well understood.  The background information such as the nutritional status of the children, key drivers of malnutrition </a:t>
            </a:r>
            <a:r>
              <a:rPr lang="en-US" sz="1200" b="0" kern="1200" dirty="0" err="1">
                <a:solidFill>
                  <a:prstClr val="black">
                    <a:hueOff val="0"/>
                    <a:satOff val="0"/>
                    <a:lumOff val="0"/>
                    <a:alphaOff val="0"/>
                  </a:prstClr>
                </a:solidFill>
                <a:latin typeface="Franklin Gothic Book" panose="020B0503020102020204"/>
                <a:ea typeface="+mn-ea"/>
                <a:cs typeface="+mn-cs"/>
              </a:rPr>
              <a:t>e.g</a:t>
            </a:r>
            <a:r>
              <a:rPr lang="en-US" sz="1200" b="0" kern="1200" dirty="0">
                <a:solidFill>
                  <a:prstClr val="black">
                    <a:hueOff val="0"/>
                    <a:satOff val="0"/>
                    <a:lumOff val="0"/>
                    <a:alphaOff val="0"/>
                  </a:prstClr>
                </a:solidFill>
                <a:latin typeface="Franklin Gothic Book" panose="020B0503020102020204"/>
                <a:ea typeface="+mn-ea"/>
                <a:cs typeface="+mn-cs"/>
              </a:rPr>
              <a:t> dietary intake and household food security, morbidity and access to health services and WASH (clean water and sanitation basic services) also useful to understand the situation and context of the population and will help in the development of IYCF response programmes.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dirty="0"/>
              <a:t> </a:t>
            </a:r>
          </a:p>
        </p:txBody>
      </p:sp>
      <p:sp>
        <p:nvSpPr>
          <p:cNvPr id="4" name="Slide Number Placeholder 3"/>
          <p:cNvSpPr>
            <a:spLocks noGrp="1"/>
          </p:cNvSpPr>
          <p:nvPr>
            <p:ph type="sldNum" sz="quarter" idx="10"/>
          </p:nvPr>
        </p:nvSpPr>
        <p:spPr/>
        <p:txBody>
          <a:bodyPr/>
          <a:lstStyle/>
          <a:p>
            <a:fld id="{986F0791-8DD8-4555-B99A-7511A9BABCFB}" type="slidenum">
              <a:rPr lang="en-US" smtClean="0"/>
              <a:t>5</a:t>
            </a:fld>
            <a:endParaRPr lang="en-US" dirty="0"/>
          </a:p>
        </p:txBody>
      </p:sp>
    </p:spTree>
    <p:extLst>
      <p:ext uri="{BB962C8B-B14F-4D97-AF65-F5344CB8AC3E}">
        <p14:creationId xmlns:p14="http://schemas.microsoft.com/office/powerpoint/2010/main" val="323516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to consider the above key points when reviewing the data we need.  This will help us to collect information that will be useful to the programming to avoid duplication and also to collect data in a sustainable and efficient manner.  This also helps contributes to the quality of the data collected and linking information to action. </a:t>
            </a:r>
          </a:p>
        </p:txBody>
      </p:sp>
      <p:sp>
        <p:nvSpPr>
          <p:cNvPr id="4" name="Slide Number Placeholder 3"/>
          <p:cNvSpPr>
            <a:spLocks noGrp="1"/>
          </p:cNvSpPr>
          <p:nvPr>
            <p:ph type="sldNum" sz="quarter" idx="10"/>
          </p:nvPr>
        </p:nvSpPr>
        <p:spPr/>
        <p:txBody>
          <a:bodyPr/>
          <a:lstStyle/>
          <a:p>
            <a:fld id="{986F0791-8DD8-4555-B99A-7511A9BABCFB}" type="slidenum">
              <a:rPr lang="en-US" smtClean="0"/>
              <a:t>6</a:t>
            </a:fld>
            <a:endParaRPr lang="en-US" dirty="0"/>
          </a:p>
        </p:txBody>
      </p:sp>
    </p:spTree>
    <p:extLst>
      <p:ext uri="{BB962C8B-B14F-4D97-AF65-F5344CB8AC3E}">
        <p14:creationId xmlns:p14="http://schemas.microsoft.com/office/powerpoint/2010/main" val="354996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information only on the data gaps identified.  The type of assessment will be dependent on the type of emergency- is it acute or slow onset both may have different approaches based on the amount of information available prior to the assessment, if the population has been displaced, are there in camps etc.  Access to the population could be in camps or for example in slow onset emergencies in normal settings.  The resources and capacity that are available both technically  and financially are also a key factor to consider to ensure that we collect quality data that can be used to inform response. </a:t>
            </a:r>
          </a:p>
          <a:p>
            <a:endParaRPr lang="en-US" dirty="0"/>
          </a:p>
          <a:p>
            <a:r>
              <a:rPr lang="en-US" dirty="0"/>
              <a:t>Try and draw on other sector needs assessments to collect information- WASH, Health</a:t>
            </a:r>
          </a:p>
          <a:p>
            <a:r>
              <a:rPr lang="en-US" dirty="0"/>
              <a:t>Ensure to collect disaggregated data where possible ad also data on PLW- consider ethnicity, location context etc.</a:t>
            </a:r>
          </a:p>
          <a:p>
            <a:r>
              <a:rPr lang="en-US" dirty="0"/>
              <a:t>Inform strategic decisions- target population, geography, type of problem, scale of problem, individuals affected, operational decisions</a:t>
            </a:r>
          </a:p>
        </p:txBody>
      </p:sp>
      <p:sp>
        <p:nvSpPr>
          <p:cNvPr id="4" name="Slide Number Placeholder 3"/>
          <p:cNvSpPr>
            <a:spLocks noGrp="1"/>
          </p:cNvSpPr>
          <p:nvPr>
            <p:ph type="sldNum" sz="quarter" idx="10"/>
          </p:nvPr>
        </p:nvSpPr>
        <p:spPr/>
        <p:txBody>
          <a:bodyPr/>
          <a:lstStyle/>
          <a:p>
            <a:fld id="{986F0791-8DD8-4555-B99A-7511A9BABCFB}" type="slidenum">
              <a:rPr lang="en-US" smtClean="0"/>
              <a:t>7</a:t>
            </a:fld>
            <a:endParaRPr lang="en-US" dirty="0"/>
          </a:p>
        </p:txBody>
      </p:sp>
    </p:spTree>
    <p:extLst>
      <p:ext uri="{BB962C8B-B14F-4D97-AF65-F5344CB8AC3E}">
        <p14:creationId xmlns:p14="http://schemas.microsoft.com/office/powerpoint/2010/main" val="7561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Humanitarian indicator guide; WHO IYCF guide</a:t>
            </a:r>
          </a:p>
          <a:p>
            <a:r>
              <a:rPr lang="en-US" dirty="0"/>
              <a:t>UN- SENS survey module has a module on IYCF </a:t>
            </a:r>
          </a:p>
        </p:txBody>
      </p:sp>
      <p:sp>
        <p:nvSpPr>
          <p:cNvPr id="4" name="Slide Number Placeholder 3"/>
          <p:cNvSpPr>
            <a:spLocks noGrp="1"/>
          </p:cNvSpPr>
          <p:nvPr>
            <p:ph type="sldNum" sz="quarter" idx="10"/>
          </p:nvPr>
        </p:nvSpPr>
        <p:spPr/>
        <p:txBody>
          <a:bodyPr/>
          <a:lstStyle/>
          <a:p>
            <a:fld id="{986F0791-8DD8-4555-B99A-7511A9BABCFB}" type="slidenum">
              <a:rPr lang="en-US" smtClean="0"/>
              <a:t>9</a:t>
            </a:fld>
            <a:endParaRPr lang="en-US" dirty="0"/>
          </a:p>
        </p:txBody>
      </p:sp>
    </p:spTree>
    <p:extLst>
      <p:ext uri="{BB962C8B-B14F-4D97-AF65-F5344CB8AC3E}">
        <p14:creationId xmlns:p14="http://schemas.microsoft.com/office/powerpoint/2010/main" val="70369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Humanitarian indicator guide; WHO IYCF guide</a:t>
            </a:r>
          </a:p>
        </p:txBody>
      </p:sp>
      <p:sp>
        <p:nvSpPr>
          <p:cNvPr id="4" name="Slide Number Placeholder 3"/>
          <p:cNvSpPr>
            <a:spLocks noGrp="1"/>
          </p:cNvSpPr>
          <p:nvPr>
            <p:ph type="sldNum" sz="quarter" idx="10"/>
          </p:nvPr>
        </p:nvSpPr>
        <p:spPr/>
        <p:txBody>
          <a:bodyPr/>
          <a:lstStyle/>
          <a:p>
            <a:fld id="{986F0791-8DD8-4555-B99A-7511A9BABCFB}" type="slidenum">
              <a:rPr lang="en-US" smtClean="0"/>
              <a:t>10</a:t>
            </a:fld>
            <a:endParaRPr lang="en-US" dirty="0"/>
          </a:p>
        </p:txBody>
      </p:sp>
    </p:spTree>
    <p:extLst>
      <p:ext uri="{BB962C8B-B14F-4D97-AF65-F5344CB8AC3E}">
        <p14:creationId xmlns:p14="http://schemas.microsoft.com/office/powerpoint/2010/main" val="325266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Borrowed from SENS module…</a:t>
            </a:r>
          </a:p>
        </p:txBody>
      </p:sp>
      <p:sp>
        <p:nvSpPr>
          <p:cNvPr id="4" name="Slide Number Placeholder 3"/>
          <p:cNvSpPr>
            <a:spLocks noGrp="1"/>
          </p:cNvSpPr>
          <p:nvPr>
            <p:ph type="sldNum" sz="quarter" idx="10"/>
          </p:nvPr>
        </p:nvSpPr>
        <p:spPr/>
        <p:txBody>
          <a:bodyPr/>
          <a:lstStyle/>
          <a:p>
            <a:fld id="{986F0791-8DD8-4555-B99A-7511A9BABCFB}" type="slidenum">
              <a:rPr lang="en-US" smtClean="0"/>
              <a:t>11</a:t>
            </a:fld>
            <a:endParaRPr lang="en-US" dirty="0"/>
          </a:p>
        </p:txBody>
      </p:sp>
    </p:spTree>
    <p:extLst>
      <p:ext uri="{BB962C8B-B14F-4D97-AF65-F5344CB8AC3E}">
        <p14:creationId xmlns:p14="http://schemas.microsoft.com/office/powerpoint/2010/main" val="6332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nchorCtr="0">
            <a:no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188599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137173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30778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22276"/>
            <a:ext cx="7772400" cy="763588"/>
          </a:xfrm>
        </p:spPr>
        <p:txBody>
          <a:bodyPr anchor="t" anchorCtr="0">
            <a:noAutofit/>
          </a:bodyPr>
          <a:lstStyle/>
          <a:p>
            <a:r>
              <a:rPr lang="en-US"/>
              <a:t>Click to edit Master title style</a:t>
            </a:r>
          </a:p>
        </p:txBody>
      </p:sp>
      <p:sp>
        <p:nvSpPr>
          <p:cNvPr id="3" name="Content Placeholder 2"/>
          <p:cNvSpPr>
            <a:spLocks noGrp="1"/>
          </p:cNvSpPr>
          <p:nvPr>
            <p:ph idx="1"/>
          </p:nvPr>
        </p:nvSpPr>
        <p:spPr>
          <a:xfrm>
            <a:off x="381000" y="1253331"/>
            <a:ext cx="10515600" cy="4351338"/>
          </a:xfrm>
        </p:spPr>
        <p:txBody>
          <a:bodyPr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B043A-7BAD-42E3-B089-D4B92B192302}" type="slidenum">
              <a:rPr lang="en-US" smtClean="0"/>
              <a:t>‹#›</a:t>
            </a:fld>
            <a:endParaRPr lang="en-US" dirty="0"/>
          </a:p>
        </p:txBody>
      </p:sp>
      <p:pic>
        <p:nvPicPr>
          <p:cNvPr id="8" name="Picture 7">
            <a:extLst>
              <a:ext uri="{FF2B5EF4-FFF2-40B4-BE49-F238E27FC236}">
                <a16:creationId xmlns:a16="http://schemas.microsoft.com/office/drawing/2014/main" id="{DAFF8CCB-6D89-0946-A8CA-92B5E805ECF2}"/>
              </a:ext>
            </a:extLst>
          </p:cNvPr>
          <p:cNvPicPr>
            <a:picLocks noChangeAspect="1"/>
          </p:cNvPicPr>
          <p:nvPr userDrawn="1"/>
        </p:nvPicPr>
        <p:blipFill>
          <a:blip r:embed="rId2"/>
          <a:stretch>
            <a:fillRect/>
          </a:stretch>
        </p:blipFill>
        <p:spPr>
          <a:xfrm>
            <a:off x="0" y="6633760"/>
            <a:ext cx="12192000" cy="241300"/>
          </a:xfrm>
          <a:prstGeom prst="rect">
            <a:avLst/>
          </a:prstGeom>
        </p:spPr>
      </p:pic>
    </p:spTree>
    <p:extLst>
      <p:ext uri="{BB962C8B-B14F-4D97-AF65-F5344CB8AC3E}">
        <p14:creationId xmlns:p14="http://schemas.microsoft.com/office/powerpoint/2010/main" val="167835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42600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320676"/>
            <a:ext cx="10515600" cy="622300"/>
          </a:xfrm>
        </p:spPr>
        <p:txBody>
          <a:bodyPr anchor="t" anchorCtr="0">
            <a:no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148852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67164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333980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83547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342198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C14B6D-6683-4304-976A-C8F761CE0F17}" type="datetimeFigureOut">
              <a:rPr lang="en-US" smtClean="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8B043A-7BAD-42E3-B089-D4B92B192302}" type="slidenum">
              <a:rPr lang="en-US" smtClean="0"/>
              <a:t>‹#›</a:t>
            </a:fld>
            <a:endParaRPr lang="en-US" dirty="0"/>
          </a:p>
        </p:txBody>
      </p:sp>
    </p:spTree>
    <p:extLst>
      <p:ext uri="{BB962C8B-B14F-4D97-AF65-F5344CB8AC3E}">
        <p14:creationId xmlns:p14="http://schemas.microsoft.com/office/powerpoint/2010/main" val="362261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713" y="320675"/>
            <a:ext cx="10515600" cy="132556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14B6D-6683-4304-976A-C8F761CE0F17}" type="datetimeFigureOut">
              <a:rPr lang="en-US" smtClean="0"/>
              <a:t>9/11/2019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B043A-7BAD-42E3-B089-D4B92B192302}" type="slidenum">
              <a:rPr lang="en-US" smtClean="0"/>
              <a:t>‹#›</a:t>
            </a:fld>
            <a:endParaRPr lang="en-US" dirty="0"/>
          </a:p>
        </p:txBody>
      </p:sp>
    </p:spTree>
    <p:extLst>
      <p:ext uri="{BB962C8B-B14F-4D97-AF65-F5344CB8AC3E}">
        <p14:creationId xmlns:p14="http://schemas.microsoft.com/office/powerpoint/2010/main" val="312574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nutrition/publications/infantfeeding/9789241599290/en/" TargetMode="External"/><Relationship Id="rId2" Type="http://schemas.openxmlformats.org/officeDocument/2006/relationships/hyperlink" Target="https://reliefweb.int/report/world/infant-and-young-child-feeding-emergencies-operational-guidance-emergency-relief-0" TargetMode="External"/><Relationship Id="rId1" Type="http://schemas.openxmlformats.org/officeDocument/2006/relationships/slideLayout" Target="../slideLayouts/slideLayout2.xml"/><Relationship Id="rId5" Type="http://schemas.openxmlformats.org/officeDocument/2006/relationships/hyperlink" Target="http://sens.unhcr.org/introduction/module-3-iycf/" TargetMode="External"/><Relationship Id="rId4" Type="http://schemas.openxmlformats.org/officeDocument/2006/relationships/hyperlink" Target="https://www.spherestandards.org/handbook-201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4820" y="3499945"/>
            <a:ext cx="8748074" cy="1550519"/>
          </a:xfrm>
        </p:spPr>
        <p:txBody>
          <a:bodyPr>
            <a:noAutofit/>
          </a:bodyPr>
          <a:lstStyle/>
          <a:p>
            <a:r>
              <a:rPr lang="en-US" sz="2800" b="1" dirty="0">
                <a:solidFill>
                  <a:schemeClr val="bg1">
                    <a:lumMod val="50000"/>
                  </a:schemeClr>
                </a:solidFill>
                <a:latin typeface="+mn-lt"/>
              </a:rPr>
              <a:t>Global Technical Assistance Mechanism for Nutrition</a:t>
            </a:r>
          </a:p>
        </p:txBody>
      </p:sp>
      <p:sp>
        <p:nvSpPr>
          <p:cNvPr id="4" name="Subtitle 2"/>
          <p:cNvSpPr txBox="1">
            <a:spLocks/>
          </p:cNvSpPr>
          <p:nvPr/>
        </p:nvSpPr>
        <p:spPr>
          <a:xfrm>
            <a:off x="2084240" y="4581594"/>
            <a:ext cx="7593457" cy="5031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b="1" dirty="0">
                <a:solidFill>
                  <a:srgbClr val="EC6742"/>
                </a:solidFill>
              </a:rPr>
              <a:t>Advice.</a:t>
            </a:r>
            <a:r>
              <a:rPr lang="en-US" sz="3200" b="1" dirty="0">
                <a:solidFill>
                  <a:srgbClr val="FF0000"/>
                </a:solidFill>
              </a:rPr>
              <a:t> </a:t>
            </a:r>
            <a:r>
              <a:rPr lang="en-US" sz="3200" b="1" dirty="0">
                <a:solidFill>
                  <a:srgbClr val="BAD36A"/>
                </a:solidFill>
              </a:rPr>
              <a:t>Guidance.</a:t>
            </a:r>
            <a:r>
              <a:rPr lang="en-US" sz="3200" b="1" dirty="0">
                <a:solidFill>
                  <a:srgbClr val="0000FF"/>
                </a:solidFill>
              </a:rPr>
              <a:t> </a:t>
            </a:r>
            <a:r>
              <a:rPr lang="en-US" sz="3200" b="1" dirty="0">
                <a:solidFill>
                  <a:srgbClr val="FBC267"/>
                </a:solidFill>
              </a:rPr>
              <a:t>Expertise.</a:t>
            </a:r>
            <a:r>
              <a:rPr lang="en-US" sz="3200" b="1" dirty="0">
                <a:solidFill>
                  <a:srgbClr val="0000FF"/>
                </a:solidFill>
              </a:rPr>
              <a:t> </a:t>
            </a:r>
            <a:r>
              <a:rPr lang="en-US" sz="3200" b="1" dirty="0">
                <a:solidFill>
                  <a:srgbClr val="89CDD3"/>
                </a:solidFill>
              </a:rPr>
              <a:t>Learning. </a:t>
            </a:r>
          </a:p>
        </p:txBody>
      </p:sp>
      <p:pic>
        <p:nvPicPr>
          <p:cNvPr id="5" name="Picture 4"/>
          <p:cNvPicPr>
            <a:picLocks noChangeAspect="1"/>
          </p:cNvPicPr>
          <p:nvPr/>
        </p:nvPicPr>
        <p:blipFill rotWithShape="1">
          <a:blip r:embed="rId3"/>
          <a:srcRect l="9648" t="19752" r="9648" b="17725"/>
          <a:stretch/>
        </p:blipFill>
        <p:spPr>
          <a:xfrm>
            <a:off x="417188" y="5555392"/>
            <a:ext cx="2563832" cy="1054291"/>
          </a:xfrm>
          <a:prstGeom prst="rect">
            <a:avLst/>
          </a:prstGeom>
        </p:spPr>
      </p:pic>
      <p:pic>
        <p:nvPicPr>
          <p:cNvPr id="7" name="Picture 6">
            <a:extLst>
              <a:ext uri="{FF2B5EF4-FFF2-40B4-BE49-F238E27FC236}">
                <a16:creationId xmlns:a16="http://schemas.microsoft.com/office/drawing/2014/main" id="{EE77B4EB-4B9B-3743-9C49-273FCB212FD1}"/>
              </a:ext>
            </a:extLst>
          </p:cNvPr>
          <p:cNvPicPr>
            <a:picLocks noChangeAspect="1"/>
          </p:cNvPicPr>
          <p:nvPr/>
        </p:nvPicPr>
        <p:blipFill>
          <a:blip r:embed="rId4"/>
          <a:stretch>
            <a:fillRect/>
          </a:stretch>
        </p:blipFill>
        <p:spPr>
          <a:xfrm>
            <a:off x="9210978" y="5697632"/>
            <a:ext cx="2563833" cy="613683"/>
          </a:xfrm>
          <a:prstGeom prst="rect">
            <a:avLst/>
          </a:prstGeom>
        </p:spPr>
      </p:pic>
      <p:pic>
        <p:nvPicPr>
          <p:cNvPr id="9" name="Picture 8">
            <a:extLst>
              <a:ext uri="{FF2B5EF4-FFF2-40B4-BE49-F238E27FC236}">
                <a16:creationId xmlns:a16="http://schemas.microsoft.com/office/drawing/2014/main" id="{C336831D-BB02-9C41-A424-F491C721C93D}"/>
              </a:ext>
            </a:extLst>
          </p:cNvPr>
          <p:cNvPicPr>
            <a:picLocks noChangeAspect="1"/>
          </p:cNvPicPr>
          <p:nvPr/>
        </p:nvPicPr>
        <p:blipFill>
          <a:blip r:embed="rId5"/>
          <a:stretch>
            <a:fillRect/>
          </a:stretch>
        </p:blipFill>
        <p:spPr>
          <a:xfrm>
            <a:off x="-24608" y="6643996"/>
            <a:ext cx="12192000" cy="241300"/>
          </a:xfrm>
          <a:prstGeom prst="rect">
            <a:avLst/>
          </a:prstGeom>
        </p:spPr>
      </p:pic>
      <p:sp>
        <p:nvSpPr>
          <p:cNvPr id="8" name="Rectangle 7">
            <a:extLst>
              <a:ext uri="{FF2B5EF4-FFF2-40B4-BE49-F238E27FC236}">
                <a16:creationId xmlns:a16="http://schemas.microsoft.com/office/drawing/2014/main" id="{A1B001A2-8B3A-4439-8E4F-5334E6EF5493}"/>
              </a:ext>
            </a:extLst>
          </p:cNvPr>
          <p:cNvSpPr/>
          <p:nvPr/>
        </p:nvSpPr>
        <p:spPr>
          <a:xfrm>
            <a:off x="882590" y="458089"/>
            <a:ext cx="9996755" cy="2332408"/>
          </a:xfrm>
          <a:prstGeom prst="rect">
            <a:avLst/>
          </a:prstGeom>
        </p:spPr>
        <p:txBody>
          <a:bodyPr vert="horz" lIns="91440" tIns="45720" rIns="91440" bIns="45720" rtlCol="0" anchor="t" anchorCtr="0">
            <a:noAutofit/>
          </a:bodyPr>
          <a:lstStyle/>
          <a:p>
            <a:pPr algn="ctr">
              <a:lnSpc>
                <a:spcPct val="90000"/>
              </a:lnSpc>
              <a:spcBef>
                <a:spcPct val="0"/>
              </a:spcBef>
            </a:pPr>
            <a:r>
              <a:rPr lang="en-US" sz="4000" b="1" dirty="0">
                <a:solidFill>
                  <a:srgbClr val="FF6600"/>
                </a:solidFill>
                <a:ea typeface="+mj-ea"/>
                <a:cs typeface="+mj-cs"/>
              </a:rPr>
              <a:t>What does a good Infant and Young Child Feeding in Emergency intervention look like? </a:t>
            </a:r>
          </a:p>
          <a:p>
            <a:pPr algn="ctr">
              <a:lnSpc>
                <a:spcPct val="90000"/>
              </a:lnSpc>
              <a:spcBef>
                <a:spcPct val="0"/>
              </a:spcBef>
            </a:pPr>
            <a:r>
              <a:rPr lang="en-US" sz="4000" b="1" dirty="0">
                <a:solidFill>
                  <a:srgbClr val="FF6600"/>
                </a:solidFill>
                <a:ea typeface="+mj-ea"/>
                <a:cs typeface="+mj-cs"/>
              </a:rPr>
              <a:t>From assessment, to implementation and monitoring </a:t>
            </a:r>
          </a:p>
        </p:txBody>
      </p:sp>
      <p:sp>
        <p:nvSpPr>
          <p:cNvPr id="3" name="TextBox 2">
            <a:extLst>
              <a:ext uri="{FF2B5EF4-FFF2-40B4-BE49-F238E27FC236}">
                <a16:creationId xmlns:a16="http://schemas.microsoft.com/office/drawing/2014/main" id="{D40267E1-8DDA-4AF5-9BA5-6DACAA1C09D4}"/>
              </a:ext>
            </a:extLst>
          </p:cNvPr>
          <p:cNvSpPr txBox="1"/>
          <p:nvPr/>
        </p:nvSpPr>
        <p:spPr>
          <a:xfrm>
            <a:off x="4334005" y="5860665"/>
            <a:ext cx="3093929" cy="461665"/>
          </a:xfrm>
          <a:prstGeom prst="rect">
            <a:avLst/>
          </a:prstGeom>
          <a:noFill/>
        </p:spPr>
        <p:txBody>
          <a:bodyPr wrap="square" rtlCol="0">
            <a:spAutoFit/>
          </a:bodyPr>
          <a:lstStyle/>
          <a:p>
            <a:pPr algn="ctr"/>
            <a:r>
              <a:rPr lang="en-US" sz="2400" b="1" dirty="0"/>
              <a:t>17th April 2019 </a:t>
            </a:r>
          </a:p>
        </p:txBody>
      </p:sp>
    </p:spTree>
    <p:extLst>
      <p:ext uri="{BB962C8B-B14F-4D97-AF65-F5344CB8AC3E}">
        <p14:creationId xmlns:p14="http://schemas.microsoft.com/office/powerpoint/2010/main" val="52394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3F5C5859-E80D-4F58-8B6E-56B9E573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19" y="1326139"/>
            <a:ext cx="6298067" cy="4205721"/>
          </a:xfrm>
          <a:prstGeom prst="rect">
            <a:avLst/>
          </a:prstGeom>
        </p:spPr>
      </p:pic>
      <p:sp>
        <p:nvSpPr>
          <p:cNvPr id="5" name="Content Placeholder 9">
            <a:extLst>
              <a:ext uri="{FF2B5EF4-FFF2-40B4-BE49-F238E27FC236}">
                <a16:creationId xmlns:a16="http://schemas.microsoft.com/office/drawing/2014/main" id="{CCA6F560-B49D-45CE-A509-E350378E035D}"/>
              </a:ext>
            </a:extLst>
          </p:cNvPr>
          <p:cNvSpPr>
            <a:spLocks noGrp="1"/>
          </p:cNvSpPr>
          <p:nvPr>
            <p:ph sz="half" idx="1"/>
          </p:nvPr>
        </p:nvSpPr>
        <p:spPr>
          <a:xfrm>
            <a:off x="6777182" y="1326139"/>
            <a:ext cx="5181600" cy="4351338"/>
          </a:xfrm>
        </p:spPr>
        <p:txBody>
          <a:bodyPr/>
          <a:lstStyle/>
          <a:p>
            <a:r>
              <a:rPr lang="en-US" sz="2400" dirty="0"/>
              <a:t>Representative  surveys- IYCF surveys, KAP surveys</a:t>
            </a:r>
          </a:p>
          <a:p>
            <a:r>
              <a:rPr lang="en-US" sz="2400" dirty="0"/>
              <a:t>The sampling procedure should also consider the disaggregation of the different age groups </a:t>
            </a:r>
          </a:p>
          <a:p>
            <a:r>
              <a:rPr lang="en-US" sz="2400" dirty="0"/>
              <a:t>Use standard indicators – breastfeeding, complementary feeding, bottle feeding,  </a:t>
            </a:r>
          </a:p>
          <a:p>
            <a:r>
              <a:rPr lang="en-US" sz="2400" dirty="0"/>
              <a:t>If possible include qualitative information</a:t>
            </a:r>
          </a:p>
          <a:p>
            <a:r>
              <a:rPr lang="en-US" sz="2400" dirty="0"/>
              <a:t>Triangulate results with other information- anthropometry, health, WASH </a:t>
            </a:r>
            <a:r>
              <a:rPr lang="en-US" sz="2400" dirty="0" err="1"/>
              <a:t>etc</a:t>
            </a:r>
            <a:endParaRPr lang="en-US" sz="2400" dirty="0"/>
          </a:p>
          <a:p>
            <a:r>
              <a:rPr lang="en-US" sz="2400" dirty="0"/>
              <a:t>. </a:t>
            </a:r>
          </a:p>
          <a:p>
            <a:endParaRPr lang="en-US" dirty="0"/>
          </a:p>
        </p:txBody>
      </p:sp>
      <p:sp>
        <p:nvSpPr>
          <p:cNvPr id="6" name="Title 1">
            <a:extLst>
              <a:ext uri="{FF2B5EF4-FFF2-40B4-BE49-F238E27FC236}">
                <a16:creationId xmlns:a16="http://schemas.microsoft.com/office/drawing/2014/main" id="{304C0F55-28C0-4D2B-B51F-B2D89386541E}"/>
              </a:ext>
            </a:extLst>
          </p:cNvPr>
          <p:cNvSpPr txBox="1">
            <a:spLocks/>
          </p:cNvSpPr>
          <p:nvPr/>
        </p:nvSpPr>
        <p:spPr>
          <a:xfrm>
            <a:off x="107094" y="202469"/>
            <a:ext cx="10515600" cy="6223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b="1" dirty="0">
                <a:solidFill>
                  <a:srgbClr val="FF6600"/>
                </a:solidFill>
                <a:ea typeface="MS PGothic" panose="020B0600070205080204" pitchFamily="34" charset="-128"/>
              </a:rPr>
              <a:t> Protracted Emergencies </a:t>
            </a:r>
          </a:p>
        </p:txBody>
      </p:sp>
    </p:spTree>
    <p:extLst>
      <p:ext uri="{BB962C8B-B14F-4D97-AF65-F5344CB8AC3E}">
        <p14:creationId xmlns:p14="http://schemas.microsoft.com/office/powerpoint/2010/main" val="125690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5" y="150812"/>
            <a:ext cx="11360421" cy="763588"/>
          </a:xfrm>
        </p:spPr>
        <p:txBody>
          <a:bodyPr/>
          <a:lstStyle/>
          <a:p>
            <a:r>
              <a:rPr lang="en-US" b="1" dirty="0">
                <a:solidFill>
                  <a:srgbClr val="FF6600"/>
                </a:solidFill>
                <a:ea typeface="MS PGothic" panose="020B0600070205080204" pitchFamily="34" charset="-128"/>
              </a:rPr>
              <a:t>Key Points to Consider during assessments ..</a:t>
            </a:r>
          </a:p>
        </p:txBody>
      </p:sp>
      <p:graphicFrame>
        <p:nvGraphicFramePr>
          <p:cNvPr id="4" name="Content Placeholder 3">
            <a:extLst>
              <a:ext uri="{FF2B5EF4-FFF2-40B4-BE49-F238E27FC236}">
                <a16:creationId xmlns:a16="http://schemas.microsoft.com/office/drawing/2014/main" id="{5CB5F81E-D601-478F-80E4-499C74860FC8}"/>
              </a:ext>
            </a:extLst>
          </p:cNvPr>
          <p:cNvGraphicFramePr>
            <a:graphicFrameLocks noGrp="1"/>
          </p:cNvGraphicFramePr>
          <p:nvPr>
            <p:ph idx="1"/>
            <p:extLst>
              <p:ext uri="{D42A27DB-BD31-4B8C-83A1-F6EECF244321}">
                <p14:modId xmlns:p14="http://schemas.microsoft.com/office/powerpoint/2010/main" val="461352728"/>
              </p:ext>
            </p:extLst>
          </p:nvPr>
        </p:nvGraphicFramePr>
        <p:xfrm>
          <a:off x="463296" y="914400"/>
          <a:ext cx="11021568" cy="5056815"/>
        </p:xfrm>
        <a:graphic>
          <a:graphicData uri="http://schemas.openxmlformats.org/drawingml/2006/table">
            <a:tbl>
              <a:tblPr firstRow="1" firstCol="1" lastRow="1" lastCol="1" bandRow="1" bandCol="1"/>
              <a:tblGrid>
                <a:gridCol w="2690560">
                  <a:extLst>
                    <a:ext uri="{9D8B030D-6E8A-4147-A177-3AD203B41FA5}">
                      <a16:colId xmlns:a16="http://schemas.microsoft.com/office/drawing/2014/main" val="1641557264"/>
                    </a:ext>
                  </a:extLst>
                </a:gridCol>
                <a:gridCol w="3681143">
                  <a:extLst>
                    <a:ext uri="{9D8B030D-6E8A-4147-A177-3AD203B41FA5}">
                      <a16:colId xmlns:a16="http://schemas.microsoft.com/office/drawing/2014/main" val="3536362136"/>
                    </a:ext>
                  </a:extLst>
                </a:gridCol>
                <a:gridCol w="4649865">
                  <a:extLst>
                    <a:ext uri="{9D8B030D-6E8A-4147-A177-3AD203B41FA5}">
                      <a16:colId xmlns:a16="http://schemas.microsoft.com/office/drawing/2014/main" val="3005313189"/>
                    </a:ext>
                  </a:extLst>
                </a:gridCol>
              </a:tblGrid>
              <a:tr h="162440">
                <a:tc>
                  <a:txBody>
                    <a:bodyPr/>
                    <a:lstStyle/>
                    <a:p>
                      <a:pPr marL="0" marR="0" algn="ctr">
                        <a:spcBef>
                          <a:spcPts val="0"/>
                        </a:spcBef>
                        <a:spcAft>
                          <a:spcPts val="0"/>
                        </a:spcAft>
                      </a:pPr>
                      <a:r>
                        <a:rPr lang="en-GB"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Common errors</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GB" sz="20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Examples</a:t>
                      </a:r>
                      <a:endParaRPr lang="en-GB" sz="2400">
                        <a:solidFill>
                          <a:schemeClr val="bg1"/>
                        </a:solidFill>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GB"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Solution</a:t>
                      </a:r>
                      <a:endParaRPr lang="en-GB" sz="2400" dirty="0">
                        <a:solidFill>
                          <a:schemeClr val="bg1"/>
                        </a:solidFill>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solidFill>
                  </a:tcPr>
                </a:tc>
                <a:extLst>
                  <a:ext uri="{0D108BD9-81ED-4DB2-BD59-A6C34878D82A}">
                    <a16:rowId xmlns:a16="http://schemas.microsoft.com/office/drawing/2014/main" val="1211088874"/>
                  </a:ext>
                </a:extLst>
              </a:tr>
              <a:tr h="853440">
                <a:tc>
                  <a:txBody>
                    <a:bodyPr/>
                    <a:lstStyle/>
                    <a:p>
                      <a:pPr marL="0" marR="0">
                        <a:spcBef>
                          <a:spcPts val="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Wrongly assessing age eligibility of the child</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Completing the IYCF interview on a child that is 24 months of age and has reached his / her second birthday.</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Ensure that the inclusion and exclusion birthdates and months are clear to the surveyors. Provide the team leader with an age guide where inclusion and exclusion dates are provided for children 0-5 months and 6-23 months. </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58552678"/>
                  </a:ext>
                </a:extLst>
              </a:tr>
              <a:tr h="487321">
                <a:tc>
                  <a:txBody>
                    <a:bodyPr/>
                    <a:lstStyle/>
                    <a:p>
                      <a:pPr marL="0" marR="0">
                        <a:spcBef>
                          <a:spcPts val="0"/>
                        </a:spcBef>
                        <a:spcAft>
                          <a:spcPts val="0"/>
                        </a:spcAf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Respondents feel embarrassed to answer the questions</a:t>
                      </a:r>
                      <a:endParaRPr lang="en-GB" sz="160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Women may not feel comfortable answering questions if the enumerator is male.</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Investigate the likelihood of this being a problem prior to the survey and ensure that there are female interviewers.</a:t>
                      </a:r>
                      <a:endParaRPr lang="en-GB" sz="160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62009266"/>
                  </a:ext>
                </a:extLst>
              </a:tr>
              <a:tr h="812202">
                <a:tc>
                  <a:txBody>
                    <a:bodyPr/>
                    <a:lstStyle/>
                    <a:p>
                      <a:pPr marL="0" marR="0">
                        <a:spcBef>
                          <a:spcPts val="0"/>
                        </a:spcBef>
                        <a:spcAft>
                          <a:spcPts val="0"/>
                        </a:spcAf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Respondents do not understand the questions or the information is too difficult to report</a:t>
                      </a:r>
                      <a:endParaRPr lang="en-GB" sz="160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High percentage of ‘don’t know’ categories.</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Review questions and translation.</a:t>
                      </a:r>
                      <a:endParaRPr lang="en-GB" sz="16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Ensure that the respondent is the main caregiver of the child.</a:t>
                      </a:r>
                      <a:endParaRPr lang="en-GB" sz="160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59412024"/>
                  </a:ext>
                </a:extLst>
              </a:tr>
              <a:tr h="649763">
                <a:tc>
                  <a:txBody>
                    <a:bodyPr/>
                    <a:lstStyle/>
                    <a:p>
                      <a:pPr marL="0" marR="0">
                        <a:spcBef>
                          <a:spcPts val="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Inconsistencies in data collection – lack of logical responses</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The child has never been breastfed (response no to ‘ever breastfed’) but the child was breastfed yesterday.</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a:effectLst/>
                          <a:latin typeface="Calibri" panose="020F0502020204030204" pitchFamily="34" charset="0"/>
                          <a:ea typeface="Times New Roman" panose="02020603050405020304" pitchFamily="18" charset="0"/>
                          <a:cs typeface="Times New Roman" panose="02020603050405020304" pitchFamily="18" charset="0"/>
                        </a:rPr>
                        <a:t>The supervisor must check the questionnaires; either in the field or at the end of the day and rectify any errors as quickly as possible.</a:t>
                      </a:r>
                      <a:endParaRPr lang="en-GB" sz="160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26156388"/>
                  </a:ext>
                </a:extLst>
              </a:tr>
              <a:tr h="649763">
                <a:tc>
                  <a:txBody>
                    <a:bodyPr/>
                    <a:lstStyle/>
                    <a:p>
                      <a:pPr marL="0" marR="0">
                        <a:spcBef>
                          <a:spcPts val="0"/>
                        </a:spcBef>
                        <a:spcAft>
                          <a:spcPts val="0"/>
                        </a:spcAft>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Surveyor does not understand the question well enough</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The surveyor thinks that a clear broth is a solid or semi-solid (soft, mushy) food as opposed to a water-based liquid.</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The training needs to ensure that surveyors are well prepared so that they can explain this question to the respondents in a standardised fashion.</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15959692"/>
                  </a:ext>
                </a:extLst>
              </a:tr>
              <a:tr h="649763">
                <a:tc>
                  <a:txBody>
                    <a:bodyPr/>
                    <a:lstStyle/>
                    <a:p>
                      <a:pPr marL="0" marR="0">
                        <a:spcBef>
                          <a:spcPts val="0"/>
                        </a:spcBef>
                        <a:spcAft>
                          <a:spcPts val="0"/>
                        </a:spcAft>
                      </a:pPr>
                      <a:r>
                        <a:rPr lang="en-GB" sz="1400" b="1">
                          <a:effectLst/>
                          <a:latin typeface="Calibri" panose="020F0502020204030204" pitchFamily="34" charset="0"/>
                          <a:ea typeface="Times New Roman" panose="02020603050405020304" pitchFamily="18" charset="0"/>
                          <a:cs typeface="Times New Roman" panose="02020603050405020304" pitchFamily="18" charset="0"/>
                        </a:rPr>
                        <a:t>The respondent does not understand the reasons for the survey</a:t>
                      </a:r>
                      <a:endParaRPr lang="en-GB" sz="160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The respondent thinks it will entitle them to additional food and hence overestimates the age of the children, biasing the answers.</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spcBef>
                          <a:spcPts val="0"/>
                        </a:spcBef>
                        <a:spcAft>
                          <a:spcPts val="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The training needs to ensure that surveyors understand the purpose of the survey and explain it well to respondents.</a:t>
                      </a:r>
                      <a:endParaRPr lang="en-GB" sz="1600" dirty="0">
                        <a:effectLst/>
                        <a:latin typeface="Times New Roman" panose="02020603050405020304" pitchFamily="18" charset="0"/>
                        <a:ea typeface="Times New Roman" panose="02020603050405020304" pitchFamily="18" charset="0"/>
                      </a:endParaRP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12197972"/>
                  </a:ext>
                </a:extLst>
              </a:tr>
              <a:tr h="649763">
                <a:tc>
                  <a:txBody>
                    <a:bodyPr/>
                    <a:lstStyle/>
                    <a:p>
                      <a:pPr marL="0" marR="0" algn="l" defTabSz="914400" rtl="0" eaLnBrk="1" latinLnBrk="0" hangingPunct="1">
                        <a:spcBef>
                          <a:spcPts val="0"/>
                        </a:spcBef>
                        <a:spcAft>
                          <a:spcPts val="0"/>
                        </a:spcAft>
                      </a:pPr>
                      <a:r>
                        <a:rPr lang="en-GB" sz="1400" b="1"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Small sample size</a:t>
                      </a: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GB" sz="14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Sample size not calculated with IYCF parameters including for the disaggregated sub groups</a:t>
                      </a: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GB" sz="14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Ensure that sample size is calculated for all the age groups </a:t>
                      </a:r>
                    </a:p>
                  </a:txBody>
                  <a:tcPr marL="52356" marR="523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83790063"/>
                  </a:ext>
                </a:extLst>
              </a:tr>
            </a:tbl>
          </a:graphicData>
        </a:graphic>
      </p:graphicFrame>
    </p:spTree>
    <p:extLst>
      <p:ext uri="{BB962C8B-B14F-4D97-AF65-F5344CB8AC3E}">
        <p14:creationId xmlns:p14="http://schemas.microsoft.com/office/powerpoint/2010/main" val="172303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1E2DB-82B5-48BA-863A-57BE952D6C68}"/>
              </a:ext>
            </a:extLst>
          </p:cNvPr>
          <p:cNvSpPr>
            <a:spLocks noGrp="1"/>
          </p:cNvSpPr>
          <p:nvPr>
            <p:ph type="title"/>
          </p:nvPr>
        </p:nvSpPr>
        <p:spPr>
          <a:xfrm>
            <a:off x="271272" y="383857"/>
            <a:ext cx="7772400" cy="763588"/>
          </a:xfrm>
        </p:spPr>
        <p:txBody>
          <a:bodyPr/>
          <a:lstStyle/>
          <a:p>
            <a:r>
              <a:rPr lang="en-US" b="1" dirty="0">
                <a:solidFill>
                  <a:srgbClr val="FF6600"/>
                </a:solidFill>
                <a:ea typeface="MS PGothic" panose="020B0600070205080204" pitchFamily="34" charset="-128"/>
              </a:rPr>
              <a:t>Monitoring</a:t>
            </a:r>
            <a:endParaRPr lang="en-US" dirty="0"/>
          </a:p>
        </p:txBody>
      </p:sp>
      <p:sp>
        <p:nvSpPr>
          <p:cNvPr id="3" name="Content Placeholder 2">
            <a:extLst>
              <a:ext uri="{FF2B5EF4-FFF2-40B4-BE49-F238E27FC236}">
                <a16:creationId xmlns:a16="http://schemas.microsoft.com/office/drawing/2014/main" id="{A9B32EC0-58C5-4E36-B73A-92E6B629D0A3}"/>
              </a:ext>
            </a:extLst>
          </p:cNvPr>
          <p:cNvSpPr>
            <a:spLocks noGrp="1"/>
          </p:cNvSpPr>
          <p:nvPr>
            <p:ph idx="1"/>
          </p:nvPr>
        </p:nvSpPr>
        <p:spPr>
          <a:xfrm>
            <a:off x="6035040" y="960723"/>
            <a:ext cx="6156960" cy="4351338"/>
          </a:xfrm>
        </p:spPr>
        <p:txBody>
          <a:bodyPr/>
          <a:lstStyle/>
          <a:p>
            <a:r>
              <a:rPr lang="en-US" dirty="0"/>
              <a:t>Include process/output indicators to measure the quality, coverage, and utilization of services and programmes.  E.g. number of women that received individual counselling at least X time</a:t>
            </a:r>
          </a:p>
          <a:p>
            <a:r>
              <a:rPr lang="en-US" dirty="0"/>
              <a:t>Outcome indicators to determine the effect of the interventions </a:t>
            </a:r>
          </a:p>
          <a:p>
            <a:r>
              <a:rPr lang="en-US" dirty="0"/>
              <a:t>Use standard indicators agreed upon including with the IYCF-E colleagues</a:t>
            </a:r>
          </a:p>
          <a:p>
            <a:r>
              <a:rPr lang="en-US" dirty="0"/>
              <a:t>Monitor IFE against global indicators </a:t>
            </a:r>
            <a:r>
              <a:rPr lang="en-US" dirty="0" err="1"/>
              <a:t>e.g</a:t>
            </a:r>
            <a:r>
              <a:rPr lang="en-US" dirty="0"/>
              <a:t> in the SPHERE</a:t>
            </a:r>
          </a:p>
          <a:p>
            <a:r>
              <a:rPr lang="en-US" dirty="0"/>
              <a:t>Monitor CODE violations</a:t>
            </a:r>
          </a:p>
          <a:p>
            <a:pPr marL="0" indent="0">
              <a:buNone/>
            </a:pPr>
            <a:endParaRPr lang="en-US" dirty="0"/>
          </a:p>
        </p:txBody>
      </p:sp>
      <p:pic>
        <p:nvPicPr>
          <p:cNvPr id="6" name="Picture 5" descr="A person holding a baby&#10;&#10;Description generated with high confidence">
            <a:extLst>
              <a:ext uri="{FF2B5EF4-FFF2-40B4-BE49-F238E27FC236}">
                <a16:creationId xmlns:a16="http://schemas.microsoft.com/office/drawing/2014/main" id="{5DCA4AB2-AA0B-48A2-9785-C3AABCEF01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44" y="1364282"/>
            <a:ext cx="5654040" cy="3769360"/>
          </a:xfrm>
          <a:prstGeom prst="rect">
            <a:avLst/>
          </a:prstGeom>
        </p:spPr>
      </p:pic>
    </p:spTree>
    <p:extLst>
      <p:ext uri="{BB962C8B-B14F-4D97-AF65-F5344CB8AC3E}">
        <p14:creationId xmlns:p14="http://schemas.microsoft.com/office/powerpoint/2010/main" val="148915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3326B-5004-4696-8398-F77DE5A09F4A}"/>
              </a:ext>
            </a:extLst>
          </p:cNvPr>
          <p:cNvSpPr>
            <a:spLocks noGrp="1"/>
          </p:cNvSpPr>
          <p:nvPr>
            <p:ph idx="1"/>
          </p:nvPr>
        </p:nvSpPr>
        <p:spPr/>
        <p:txBody>
          <a:bodyPr/>
          <a:lstStyle/>
          <a:p>
            <a:r>
              <a:rPr lang="en-US" dirty="0">
                <a:hlinkClick r:id="rId2"/>
              </a:rPr>
              <a:t>IYCF- E- Operational Guidance for Emergency Relief Staff and Programme Managers </a:t>
            </a:r>
            <a:endParaRPr lang="en-US" dirty="0"/>
          </a:p>
          <a:p>
            <a:r>
              <a:rPr lang="en-US" dirty="0">
                <a:hlinkClick r:id="rId3"/>
              </a:rPr>
              <a:t>WHO-UNICEF Indicators for Assessing IYCF Practices. Part 1: Definitions </a:t>
            </a:r>
            <a:endParaRPr lang="en-US" dirty="0"/>
          </a:p>
          <a:p>
            <a:r>
              <a:rPr lang="en-US" dirty="0">
                <a:hlinkClick r:id="rId4"/>
              </a:rPr>
              <a:t>The SPHERE Standards </a:t>
            </a:r>
            <a:endParaRPr lang="en-US" dirty="0"/>
          </a:p>
          <a:p>
            <a:r>
              <a:rPr lang="en-US" dirty="0">
                <a:hlinkClick r:id="rId5"/>
              </a:rPr>
              <a:t>SENS Module</a:t>
            </a:r>
            <a:endParaRPr lang="en-US" dirty="0"/>
          </a:p>
        </p:txBody>
      </p:sp>
      <p:sp>
        <p:nvSpPr>
          <p:cNvPr id="4" name="Rectangle 3">
            <a:extLst>
              <a:ext uri="{FF2B5EF4-FFF2-40B4-BE49-F238E27FC236}">
                <a16:creationId xmlns:a16="http://schemas.microsoft.com/office/drawing/2014/main" id="{B2029A0A-8C2D-4A58-BB6B-0549C9591D50}"/>
              </a:ext>
            </a:extLst>
          </p:cNvPr>
          <p:cNvSpPr/>
          <p:nvPr/>
        </p:nvSpPr>
        <p:spPr>
          <a:xfrm>
            <a:off x="536449" y="422276"/>
            <a:ext cx="10655808" cy="584775"/>
          </a:xfrm>
          <a:prstGeom prst="rect">
            <a:avLst/>
          </a:prstGeom>
        </p:spPr>
        <p:txBody>
          <a:bodyPr wrap="square">
            <a:spAutoFit/>
          </a:bodyPr>
          <a:lstStyle/>
          <a:p>
            <a:r>
              <a:rPr lang="en-US" sz="3200" b="1" dirty="0">
                <a:solidFill>
                  <a:srgbClr val="FF6600"/>
                </a:solidFill>
                <a:ea typeface="MS PGothic" panose="020B0600070205080204" pitchFamily="34" charset="-128"/>
              </a:rPr>
              <a:t>Useful References for Indicators </a:t>
            </a:r>
            <a:endParaRPr lang="en-US" sz="3200" dirty="0"/>
          </a:p>
        </p:txBody>
      </p:sp>
    </p:spTree>
    <p:extLst>
      <p:ext uri="{BB962C8B-B14F-4D97-AF65-F5344CB8AC3E}">
        <p14:creationId xmlns:p14="http://schemas.microsoft.com/office/powerpoint/2010/main" val="311027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613B-40E1-4753-A65C-9926A696E7FC}"/>
              </a:ext>
            </a:extLst>
          </p:cNvPr>
          <p:cNvSpPr>
            <a:spLocks noGrp="1"/>
          </p:cNvSpPr>
          <p:nvPr>
            <p:ph type="title"/>
          </p:nvPr>
        </p:nvSpPr>
        <p:spPr>
          <a:xfrm>
            <a:off x="380999" y="422276"/>
            <a:ext cx="10165915" cy="763588"/>
          </a:xfrm>
        </p:spPr>
        <p:txBody>
          <a:bodyPr/>
          <a:lstStyle/>
          <a:p>
            <a:pPr algn="ctr"/>
            <a:r>
              <a:rPr lang="en-US" b="1" dirty="0">
                <a:solidFill>
                  <a:srgbClr val="FF6600"/>
                </a:solidFill>
                <a:ea typeface="MS PGothic" panose="020B0600070205080204" pitchFamily="34" charset="-128"/>
              </a:rPr>
              <a:t>Agenda </a:t>
            </a:r>
            <a:endParaRPr lang="en-US" dirty="0"/>
          </a:p>
        </p:txBody>
      </p:sp>
      <p:sp>
        <p:nvSpPr>
          <p:cNvPr id="3" name="Content Placeholder 2">
            <a:extLst>
              <a:ext uri="{FF2B5EF4-FFF2-40B4-BE49-F238E27FC236}">
                <a16:creationId xmlns:a16="http://schemas.microsoft.com/office/drawing/2014/main" id="{A50E8023-E3A9-46E5-84F4-5C9AD6E6D81F}"/>
              </a:ext>
            </a:extLst>
          </p:cNvPr>
          <p:cNvSpPr>
            <a:spLocks noGrp="1"/>
          </p:cNvSpPr>
          <p:nvPr>
            <p:ph idx="1"/>
          </p:nvPr>
        </p:nvSpPr>
        <p:spPr/>
        <p:txBody>
          <a:bodyPr/>
          <a:lstStyle/>
          <a:p>
            <a:endParaRPr lang="en-US" dirty="0"/>
          </a:p>
          <a:p>
            <a:pPr fontAlgn="base"/>
            <a:r>
              <a:rPr lang="en-US" dirty="0"/>
              <a:t>What type of assessments are recommended to collect data on IYCF-E? </a:t>
            </a:r>
          </a:p>
          <a:p>
            <a:pPr fontAlgn="base"/>
            <a:r>
              <a:rPr lang="en-US" dirty="0"/>
              <a:t> What are the key indicators for IYCFE data collection?  </a:t>
            </a:r>
          </a:p>
          <a:p>
            <a:pPr fontAlgn="base"/>
            <a:r>
              <a:rPr lang="en-US" dirty="0"/>
              <a:t>How to be prepared for an IYCF-E response? </a:t>
            </a:r>
          </a:p>
          <a:p>
            <a:pPr fontAlgn="base"/>
            <a:r>
              <a:rPr lang="en-US" dirty="0"/>
              <a:t>The checklist to run through once the emergency hits </a:t>
            </a:r>
          </a:p>
          <a:p>
            <a:pPr fontAlgn="base"/>
            <a:r>
              <a:rPr lang="en-US" dirty="0"/>
              <a:t>Key aspects of an appropriate IYCF-E response</a:t>
            </a:r>
          </a:p>
          <a:p>
            <a:pPr fontAlgn="base"/>
            <a:r>
              <a:rPr lang="en-US" dirty="0"/>
              <a:t>Monitoring tips and tools </a:t>
            </a:r>
          </a:p>
          <a:p>
            <a:pPr fontAlgn="base"/>
            <a:r>
              <a:rPr lang="en-US" dirty="0"/>
              <a:t>Questions and answers </a:t>
            </a:r>
          </a:p>
          <a:p>
            <a:pPr marL="0" indent="0">
              <a:buNone/>
            </a:pPr>
            <a:br>
              <a:rPr lang="en-US" dirty="0"/>
            </a:br>
            <a:endParaRPr lang="en-US" dirty="0"/>
          </a:p>
        </p:txBody>
      </p:sp>
    </p:spTree>
    <p:extLst>
      <p:ext uri="{BB962C8B-B14F-4D97-AF65-F5344CB8AC3E}">
        <p14:creationId xmlns:p14="http://schemas.microsoft.com/office/powerpoint/2010/main" val="3842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613B-40E1-4753-A65C-9926A696E7FC}"/>
              </a:ext>
            </a:extLst>
          </p:cNvPr>
          <p:cNvSpPr>
            <a:spLocks noGrp="1"/>
          </p:cNvSpPr>
          <p:nvPr>
            <p:ph type="title"/>
          </p:nvPr>
        </p:nvSpPr>
        <p:spPr>
          <a:xfrm>
            <a:off x="4540469" y="119943"/>
            <a:ext cx="7651531" cy="763588"/>
          </a:xfrm>
        </p:spPr>
        <p:txBody>
          <a:bodyPr/>
          <a:lstStyle/>
          <a:p>
            <a:r>
              <a:rPr lang="en-US" b="1" dirty="0">
                <a:solidFill>
                  <a:srgbClr val="FF6600"/>
                </a:solidFill>
                <a:ea typeface="MS PGothic" panose="020B0600070205080204" pitchFamily="34" charset="-128"/>
              </a:rPr>
              <a:t>IYCF Assessments in Emergencies  </a:t>
            </a:r>
            <a:endParaRPr lang="en-US" dirty="0"/>
          </a:p>
        </p:txBody>
      </p:sp>
      <p:pic>
        <p:nvPicPr>
          <p:cNvPr id="5" name="Picture 4" descr="A picture containing person, table, cup, indoor&#10;&#10;Description generated with very high confidence">
            <a:extLst>
              <a:ext uri="{FF2B5EF4-FFF2-40B4-BE49-F238E27FC236}">
                <a16:creationId xmlns:a16="http://schemas.microsoft.com/office/drawing/2014/main" id="{B0838FAF-8730-4F62-8F21-CFA907881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34" y="190886"/>
            <a:ext cx="4155576" cy="6227283"/>
          </a:xfrm>
          <a:prstGeom prst="rect">
            <a:avLst/>
          </a:prstGeom>
        </p:spPr>
      </p:pic>
      <p:sp>
        <p:nvSpPr>
          <p:cNvPr id="8" name="Content Placeholder 2">
            <a:extLst>
              <a:ext uri="{FF2B5EF4-FFF2-40B4-BE49-F238E27FC236}">
                <a16:creationId xmlns:a16="http://schemas.microsoft.com/office/drawing/2014/main" id="{C6F17D4F-BBB0-4488-A08F-37B9264B3FA7}"/>
              </a:ext>
            </a:extLst>
          </p:cNvPr>
          <p:cNvSpPr>
            <a:spLocks noGrp="1"/>
          </p:cNvSpPr>
          <p:nvPr>
            <p:ph idx="1"/>
          </p:nvPr>
        </p:nvSpPr>
        <p:spPr>
          <a:xfrm>
            <a:off x="4769772" y="989272"/>
            <a:ext cx="7165428" cy="4879455"/>
          </a:xfrm>
        </p:spPr>
        <p:txBody>
          <a:bodyPr/>
          <a:lstStyle/>
          <a:p>
            <a:endParaRPr lang="en-US" dirty="0"/>
          </a:p>
          <a:p>
            <a:pPr fontAlgn="base">
              <a:lnSpc>
                <a:spcPct val="200000"/>
              </a:lnSpc>
            </a:pPr>
            <a:r>
              <a:rPr lang="en-US" b="1" dirty="0">
                <a:solidFill>
                  <a:schemeClr val="tx1">
                    <a:lumMod val="65000"/>
                    <a:lumOff val="35000"/>
                  </a:schemeClr>
                </a:solidFill>
              </a:rPr>
              <a:t>Overview: Assessing IYCF-E Needs? </a:t>
            </a:r>
          </a:p>
          <a:p>
            <a:pPr fontAlgn="base">
              <a:lnSpc>
                <a:spcPct val="200000"/>
              </a:lnSpc>
            </a:pPr>
            <a:r>
              <a:rPr lang="en-US" b="1" dirty="0">
                <a:solidFill>
                  <a:schemeClr val="tx1">
                    <a:lumMod val="65000"/>
                    <a:lumOff val="35000"/>
                  </a:schemeClr>
                </a:solidFill>
              </a:rPr>
              <a:t> Type of Assessments  </a:t>
            </a:r>
          </a:p>
          <a:p>
            <a:pPr fontAlgn="base">
              <a:lnSpc>
                <a:spcPct val="200000"/>
              </a:lnSpc>
            </a:pPr>
            <a:r>
              <a:rPr lang="en-US" b="1" dirty="0">
                <a:solidFill>
                  <a:schemeClr val="tx1">
                    <a:lumMod val="65000"/>
                    <a:lumOff val="35000"/>
                  </a:schemeClr>
                </a:solidFill>
              </a:rPr>
              <a:t>Key Considerations when Conducting an IYCF Assessment</a:t>
            </a:r>
            <a:r>
              <a:rPr lang="en-US" dirty="0"/>
              <a:t> </a:t>
            </a:r>
          </a:p>
          <a:p>
            <a:pPr marL="0" indent="0" fontAlgn="base">
              <a:lnSpc>
                <a:spcPct val="200000"/>
              </a:lnSpc>
              <a:buNone/>
            </a:pPr>
            <a:r>
              <a:rPr lang="en-US" dirty="0"/>
              <a:t> </a:t>
            </a:r>
          </a:p>
          <a:p>
            <a:pPr marL="0" indent="0">
              <a:buNone/>
            </a:pPr>
            <a:br>
              <a:rPr lang="en-US" dirty="0"/>
            </a:br>
            <a:endParaRPr lang="en-US" dirty="0"/>
          </a:p>
        </p:txBody>
      </p:sp>
    </p:spTree>
    <p:extLst>
      <p:ext uri="{BB962C8B-B14F-4D97-AF65-F5344CB8AC3E}">
        <p14:creationId xmlns:p14="http://schemas.microsoft.com/office/powerpoint/2010/main" val="154862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613B-40E1-4753-A65C-9926A696E7FC}"/>
              </a:ext>
            </a:extLst>
          </p:cNvPr>
          <p:cNvSpPr>
            <a:spLocks noGrp="1"/>
          </p:cNvSpPr>
          <p:nvPr>
            <p:ph type="title"/>
          </p:nvPr>
        </p:nvSpPr>
        <p:spPr>
          <a:xfrm>
            <a:off x="599090" y="143592"/>
            <a:ext cx="10334296" cy="763588"/>
          </a:xfrm>
        </p:spPr>
        <p:txBody>
          <a:bodyPr/>
          <a:lstStyle/>
          <a:p>
            <a:pPr algn="ctr"/>
            <a:r>
              <a:rPr lang="en-US" b="1" dirty="0">
                <a:solidFill>
                  <a:srgbClr val="FF6600"/>
                </a:solidFill>
                <a:ea typeface="MS PGothic" panose="020B0600070205080204" pitchFamily="34" charset="-128"/>
              </a:rPr>
              <a:t>Overview: Assessing IYCF–E Needs </a:t>
            </a:r>
            <a:endParaRPr lang="en-US" dirty="0"/>
          </a:p>
        </p:txBody>
      </p:sp>
      <p:graphicFrame>
        <p:nvGraphicFramePr>
          <p:cNvPr id="7" name="Diagram 6">
            <a:extLst>
              <a:ext uri="{FF2B5EF4-FFF2-40B4-BE49-F238E27FC236}">
                <a16:creationId xmlns:a16="http://schemas.microsoft.com/office/drawing/2014/main" id="{494E50DA-F2BB-465D-BB01-5C599A000792}"/>
              </a:ext>
            </a:extLst>
          </p:cNvPr>
          <p:cNvGraphicFramePr/>
          <p:nvPr>
            <p:extLst>
              <p:ext uri="{D42A27DB-BD31-4B8C-83A1-F6EECF244321}">
                <p14:modId xmlns:p14="http://schemas.microsoft.com/office/powerpoint/2010/main" val="574926860"/>
              </p:ext>
            </p:extLst>
          </p:nvPr>
        </p:nvGraphicFramePr>
        <p:xfrm>
          <a:off x="2198632" y="617119"/>
          <a:ext cx="7545115" cy="5241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B279A7C-7641-4B60-9E92-D8EB3BF39F89}"/>
              </a:ext>
            </a:extLst>
          </p:cNvPr>
          <p:cNvSpPr/>
          <p:nvPr/>
        </p:nvSpPr>
        <p:spPr>
          <a:xfrm>
            <a:off x="8492357" y="1976496"/>
            <a:ext cx="3263463" cy="763588"/>
          </a:xfrm>
          <a:prstGeom prst="rect">
            <a:avLst/>
          </a:prstGeom>
          <a:solidFill>
            <a:srgbClr val="44C1A3">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3200" b="1" dirty="0">
                <a:solidFill>
                  <a:schemeClr val="bg1"/>
                </a:solidFill>
                <a:latin typeface="Franklin Gothic Book" panose="020B0503020102020204"/>
              </a:rPr>
              <a:t>Preparedness</a:t>
            </a:r>
          </a:p>
        </p:txBody>
      </p:sp>
      <p:sp>
        <p:nvSpPr>
          <p:cNvPr id="6" name="Rectangle 5">
            <a:extLst>
              <a:ext uri="{FF2B5EF4-FFF2-40B4-BE49-F238E27FC236}">
                <a16:creationId xmlns:a16="http://schemas.microsoft.com/office/drawing/2014/main" id="{CC781158-CBD4-4197-9753-602CAA7B8C7E}"/>
              </a:ext>
            </a:extLst>
          </p:cNvPr>
          <p:cNvSpPr/>
          <p:nvPr/>
        </p:nvSpPr>
        <p:spPr>
          <a:xfrm>
            <a:off x="4046482" y="5749161"/>
            <a:ext cx="4099035" cy="699878"/>
          </a:xfrm>
          <a:prstGeom prst="rect">
            <a:avLst/>
          </a:prstGeom>
          <a:solidFill>
            <a:srgbClr val="44C1A3">
              <a:hueOff val="822717"/>
              <a:satOff val="3566"/>
              <a:lumOff val="2353"/>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21590" tIns="21590" rIns="21590" bIns="21590" numCol="1" spcCol="1270" anchor="ctr" anchorCtr="0">
            <a:noAutofit/>
          </a:bodyPr>
          <a:lstStyle/>
          <a:p>
            <a:pPr algn="ctr"/>
            <a:r>
              <a:rPr lang="en-US" sz="3200" b="1" dirty="0">
                <a:solidFill>
                  <a:schemeClr val="bg1"/>
                </a:solidFill>
                <a:latin typeface="Franklin Gothic Book" panose="020B0503020102020204"/>
              </a:rPr>
              <a:t>Situational Analysis </a:t>
            </a:r>
          </a:p>
        </p:txBody>
      </p:sp>
      <p:sp>
        <p:nvSpPr>
          <p:cNvPr id="8" name="Rectangle 7">
            <a:extLst>
              <a:ext uri="{FF2B5EF4-FFF2-40B4-BE49-F238E27FC236}">
                <a16:creationId xmlns:a16="http://schemas.microsoft.com/office/drawing/2014/main" id="{1407628B-2331-4B1A-8C05-CEF2831B2F4D}"/>
              </a:ext>
            </a:extLst>
          </p:cNvPr>
          <p:cNvSpPr/>
          <p:nvPr/>
        </p:nvSpPr>
        <p:spPr>
          <a:xfrm>
            <a:off x="186559" y="1977534"/>
            <a:ext cx="3368564" cy="768096"/>
          </a:xfrm>
          <a:prstGeom prst="rect">
            <a:avLst/>
          </a:prstGeom>
          <a:solidFill>
            <a:srgbClr val="44C1A3">
              <a:hueOff val="1645434"/>
              <a:satOff val="7132"/>
              <a:lumOff val="4706"/>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21590" tIns="21590" rIns="21590" bIns="21590" numCol="1" spcCol="1270" anchor="ctr" anchorCtr="0">
            <a:noAutofit/>
          </a:bodyPr>
          <a:lstStyle/>
          <a:p>
            <a:pPr algn="ctr"/>
            <a:r>
              <a:rPr lang="en-US" sz="3200" b="1" dirty="0">
                <a:solidFill>
                  <a:schemeClr val="bg1"/>
                </a:solidFill>
                <a:latin typeface="Franklin Gothic Book" panose="020B0503020102020204"/>
              </a:rPr>
              <a:t>Linking Information to  Action</a:t>
            </a:r>
          </a:p>
        </p:txBody>
      </p:sp>
    </p:spTree>
    <p:extLst>
      <p:ext uri="{BB962C8B-B14F-4D97-AF65-F5344CB8AC3E}">
        <p14:creationId xmlns:p14="http://schemas.microsoft.com/office/powerpoint/2010/main" val="428511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C2BC924-0829-444A-BAEB-FC753A614603}"/>
              </a:ext>
            </a:extLst>
          </p:cNvPr>
          <p:cNvGraphicFramePr>
            <a:graphicFrameLocks noGrp="1"/>
          </p:cNvGraphicFramePr>
          <p:nvPr>
            <p:ph idx="1"/>
            <p:extLst>
              <p:ext uri="{D42A27DB-BD31-4B8C-83A1-F6EECF244321}">
                <p14:modId xmlns:p14="http://schemas.microsoft.com/office/powerpoint/2010/main" val="4184513309"/>
              </p:ext>
            </p:extLst>
          </p:nvPr>
        </p:nvGraphicFramePr>
        <p:xfrm>
          <a:off x="4761186" y="1012444"/>
          <a:ext cx="7047185" cy="552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8CCFF4F-4DBB-4357-8FB4-35C1E97CD46C}"/>
              </a:ext>
            </a:extLst>
          </p:cNvPr>
          <p:cNvSpPr txBox="1">
            <a:spLocks/>
          </p:cNvSpPr>
          <p:nvPr/>
        </p:nvSpPr>
        <p:spPr>
          <a:xfrm>
            <a:off x="246992" y="122732"/>
            <a:ext cx="11561379" cy="76358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b="1" dirty="0">
                <a:solidFill>
                  <a:srgbClr val="FF6600"/>
                </a:solidFill>
                <a:ea typeface="MS PGothic" panose="020B0600070205080204" pitchFamily="34" charset="-128"/>
              </a:rPr>
              <a:t>Consider Pre-Crisis Background Information…</a:t>
            </a:r>
            <a:endParaRPr lang="en-US" dirty="0"/>
          </a:p>
        </p:txBody>
      </p:sp>
      <p:pic>
        <p:nvPicPr>
          <p:cNvPr id="1026" name="Picture 2" descr="Image result for question mark icon">
            <a:extLst>
              <a:ext uri="{FF2B5EF4-FFF2-40B4-BE49-F238E27FC236}">
                <a16:creationId xmlns:a16="http://schemas.microsoft.com/office/drawing/2014/main" id="{30AE3A6F-0201-44B8-B12F-D4EC9ACBF0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792" y="2089525"/>
            <a:ext cx="5042024" cy="366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AC7C5-9102-496B-9C9E-9D0E1E05F317}"/>
              </a:ext>
            </a:extLst>
          </p:cNvPr>
          <p:cNvSpPr>
            <a:spLocks noGrp="1"/>
          </p:cNvSpPr>
          <p:nvPr>
            <p:ph idx="1"/>
          </p:nvPr>
        </p:nvSpPr>
        <p:spPr/>
        <p:txBody>
          <a:bodyPr/>
          <a:lstStyle/>
          <a:p>
            <a:r>
              <a:rPr lang="en-US" dirty="0"/>
              <a:t>How is the indicator linked to the question you are trying to answer? </a:t>
            </a:r>
          </a:p>
          <a:p>
            <a:r>
              <a:rPr lang="en-US" dirty="0"/>
              <a:t>Which is the information gap to fill?</a:t>
            </a:r>
          </a:p>
          <a:p>
            <a:r>
              <a:rPr lang="en-US" dirty="0"/>
              <a:t>Are you able to collect the data? </a:t>
            </a:r>
          </a:p>
          <a:p>
            <a:r>
              <a:rPr lang="en-US" dirty="0"/>
              <a:t>What are the resources required (human, material, financial)? What are the potential risks associated with collecting the data? </a:t>
            </a:r>
          </a:p>
          <a:p>
            <a:r>
              <a:rPr lang="en-US" dirty="0"/>
              <a:t>Is there an existing data source for the information you are looking at?</a:t>
            </a:r>
          </a:p>
          <a:p>
            <a:r>
              <a:rPr lang="en-US" dirty="0"/>
              <a:t> Who will collect the data and how often do you need the information updated?</a:t>
            </a:r>
          </a:p>
        </p:txBody>
      </p:sp>
      <p:sp>
        <p:nvSpPr>
          <p:cNvPr id="4" name="Title 1">
            <a:extLst>
              <a:ext uri="{FF2B5EF4-FFF2-40B4-BE49-F238E27FC236}">
                <a16:creationId xmlns:a16="http://schemas.microsoft.com/office/drawing/2014/main" id="{B9BC32B6-E8E1-43BA-ACE4-8EC716558DE4}"/>
              </a:ext>
            </a:extLst>
          </p:cNvPr>
          <p:cNvSpPr txBox="1">
            <a:spLocks/>
          </p:cNvSpPr>
          <p:nvPr/>
        </p:nvSpPr>
        <p:spPr>
          <a:xfrm>
            <a:off x="144516" y="146380"/>
            <a:ext cx="11561379" cy="76358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b="1" dirty="0">
                <a:solidFill>
                  <a:srgbClr val="FF6600"/>
                </a:solidFill>
                <a:ea typeface="MS PGothic" panose="020B0600070205080204" pitchFamily="34" charset="-128"/>
              </a:rPr>
              <a:t>General guidance for IYCF indicators…</a:t>
            </a:r>
            <a:endParaRPr lang="en-US" dirty="0"/>
          </a:p>
        </p:txBody>
      </p:sp>
    </p:spTree>
    <p:extLst>
      <p:ext uri="{BB962C8B-B14F-4D97-AF65-F5344CB8AC3E}">
        <p14:creationId xmlns:p14="http://schemas.microsoft.com/office/powerpoint/2010/main" val="103582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613B-40E1-4753-A65C-9926A696E7FC}"/>
              </a:ext>
            </a:extLst>
          </p:cNvPr>
          <p:cNvSpPr>
            <a:spLocks noGrp="1"/>
          </p:cNvSpPr>
          <p:nvPr>
            <p:ph type="title"/>
          </p:nvPr>
        </p:nvSpPr>
        <p:spPr>
          <a:xfrm>
            <a:off x="144516" y="146380"/>
            <a:ext cx="11561379" cy="763588"/>
          </a:xfrm>
        </p:spPr>
        <p:txBody>
          <a:bodyPr/>
          <a:lstStyle/>
          <a:p>
            <a:r>
              <a:rPr lang="en-US" b="1" dirty="0">
                <a:solidFill>
                  <a:srgbClr val="FF6600"/>
                </a:solidFill>
                <a:ea typeface="MS PGothic" panose="020B0600070205080204" pitchFamily="34" charset="-128"/>
              </a:rPr>
              <a:t>Type of Assessment will be informed by…</a:t>
            </a:r>
            <a:endParaRPr lang="en-US" dirty="0"/>
          </a:p>
        </p:txBody>
      </p:sp>
      <p:graphicFrame>
        <p:nvGraphicFramePr>
          <p:cNvPr id="4" name="Diagram 3">
            <a:extLst>
              <a:ext uri="{FF2B5EF4-FFF2-40B4-BE49-F238E27FC236}">
                <a16:creationId xmlns:a16="http://schemas.microsoft.com/office/drawing/2014/main" id="{6C690B82-3521-4121-A467-188B447AB2C4}"/>
              </a:ext>
            </a:extLst>
          </p:cNvPr>
          <p:cNvGraphicFramePr/>
          <p:nvPr>
            <p:extLst>
              <p:ext uri="{D42A27DB-BD31-4B8C-83A1-F6EECF244321}">
                <p14:modId xmlns:p14="http://schemas.microsoft.com/office/powerpoint/2010/main" val="174502182"/>
              </p:ext>
            </p:extLst>
          </p:nvPr>
        </p:nvGraphicFramePr>
        <p:xfrm>
          <a:off x="315310" y="696017"/>
          <a:ext cx="11561379" cy="5815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96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27099-630C-4F45-9292-FDAEBE0A8FCA}"/>
              </a:ext>
            </a:extLst>
          </p:cNvPr>
          <p:cNvSpPr>
            <a:spLocks noGrp="1"/>
          </p:cNvSpPr>
          <p:nvPr>
            <p:ph idx="1"/>
          </p:nvPr>
        </p:nvSpPr>
        <p:spPr>
          <a:xfrm>
            <a:off x="327867" y="1141761"/>
            <a:ext cx="11536266" cy="4351338"/>
          </a:xfrm>
        </p:spPr>
        <p:txBody>
          <a:bodyPr/>
          <a:lstStyle/>
          <a:p>
            <a:pPr lvl="0"/>
            <a:r>
              <a:rPr lang="en-GB" sz="3400" dirty="0"/>
              <a:t>General distribution of infant formula and milk products, and/or bottles and teats</a:t>
            </a:r>
          </a:p>
          <a:p>
            <a:pPr lvl="0"/>
            <a:r>
              <a:rPr lang="en-GB" sz="3400" dirty="0"/>
              <a:t>Mothers reporting difficulties in breastfeeding or stopping breastfeeding due to the crisis situation.</a:t>
            </a:r>
          </a:p>
          <a:p>
            <a:pPr lvl="0"/>
            <a:r>
              <a:rPr lang="en-GB" sz="3400" dirty="0"/>
              <a:t>Reports of infants under 6 months who are not breastfed</a:t>
            </a:r>
          </a:p>
          <a:p>
            <a:pPr lvl="0"/>
            <a:r>
              <a:rPr lang="en-GB" sz="3400" dirty="0"/>
              <a:t>Reports of increased diarrhoea in infants under 12 months</a:t>
            </a:r>
          </a:p>
          <a:p>
            <a:pPr lvl="0"/>
            <a:r>
              <a:rPr lang="en-GB" sz="3400" dirty="0"/>
              <a:t>Poor availability of food for complementary feeding in the markets/food aid provided.</a:t>
            </a:r>
          </a:p>
          <a:p>
            <a:r>
              <a:rPr lang="en-GB" sz="3400" dirty="0"/>
              <a:t>Mothers reporting difficulties feeding their children</a:t>
            </a:r>
            <a:endParaRPr lang="en-US" sz="3400" dirty="0"/>
          </a:p>
        </p:txBody>
      </p:sp>
      <p:sp>
        <p:nvSpPr>
          <p:cNvPr id="4" name="Title 1">
            <a:extLst>
              <a:ext uri="{FF2B5EF4-FFF2-40B4-BE49-F238E27FC236}">
                <a16:creationId xmlns:a16="http://schemas.microsoft.com/office/drawing/2014/main" id="{174E3888-ED08-4676-AE35-544F9526DBF2}"/>
              </a:ext>
            </a:extLst>
          </p:cNvPr>
          <p:cNvSpPr txBox="1">
            <a:spLocks/>
          </p:cNvSpPr>
          <p:nvPr/>
        </p:nvSpPr>
        <p:spPr>
          <a:xfrm>
            <a:off x="107094" y="202469"/>
            <a:ext cx="11536266" cy="6223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b="1" dirty="0">
                <a:solidFill>
                  <a:srgbClr val="FF6600"/>
                </a:solidFill>
                <a:ea typeface="MS PGothic" panose="020B0600070205080204" pitchFamily="34" charset="-128"/>
              </a:rPr>
              <a:t>Concerns that need immediate investigation</a:t>
            </a:r>
          </a:p>
        </p:txBody>
      </p:sp>
    </p:spTree>
    <p:extLst>
      <p:ext uri="{BB962C8B-B14F-4D97-AF65-F5344CB8AC3E}">
        <p14:creationId xmlns:p14="http://schemas.microsoft.com/office/powerpoint/2010/main" val="329690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A person sitting at a table with a cake&#10;&#10;Description generated with very high confidence">
            <a:extLst>
              <a:ext uri="{FF2B5EF4-FFF2-40B4-BE49-F238E27FC236}">
                <a16:creationId xmlns:a16="http://schemas.microsoft.com/office/drawing/2014/main" id="{3F5C5859-E80D-4F58-8B6E-56B9E573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18" y="1326139"/>
            <a:ext cx="6298069" cy="4205721"/>
          </a:xfrm>
          <a:prstGeom prst="rect">
            <a:avLst/>
          </a:prstGeom>
        </p:spPr>
      </p:pic>
      <p:sp>
        <p:nvSpPr>
          <p:cNvPr id="5" name="Content Placeholder 9">
            <a:extLst>
              <a:ext uri="{FF2B5EF4-FFF2-40B4-BE49-F238E27FC236}">
                <a16:creationId xmlns:a16="http://schemas.microsoft.com/office/drawing/2014/main" id="{CCA6F560-B49D-45CE-A509-E350378E035D}"/>
              </a:ext>
            </a:extLst>
          </p:cNvPr>
          <p:cNvSpPr>
            <a:spLocks noGrp="1"/>
          </p:cNvSpPr>
          <p:nvPr>
            <p:ph sz="half" idx="1"/>
          </p:nvPr>
        </p:nvSpPr>
        <p:spPr>
          <a:xfrm>
            <a:off x="6777182" y="824769"/>
            <a:ext cx="5181600" cy="4351338"/>
          </a:xfrm>
        </p:spPr>
        <p:txBody>
          <a:bodyPr/>
          <a:lstStyle/>
          <a:p>
            <a:r>
              <a:rPr lang="en-US" sz="2400" dirty="0"/>
              <a:t>Inform strategic decisions- who, where, scale, number to inform operational decisions</a:t>
            </a:r>
          </a:p>
          <a:p>
            <a:r>
              <a:rPr lang="en-US" sz="2400" dirty="0"/>
              <a:t>Where representative survey is not feasible use alternative opportunistic means- FGDs, </a:t>
            </a:r>
            <a:r>
              <a:rPr lang="en-US" sz="2400" dirty="0" err="1"/>
              <a:t>Kis</a:t>
            </a:r>
            <a:r>
              <a:rPr lang="en-US" sz="2400" dirty="0"/>
              <a:t>, transit walks etc.</a:t>
            </a:r>
          </a:p>
          <a:p>
            <a:r>
              <a:rPr lang="en-US" sz="2400" dirty="0"/>
              <a:t>Use standard indicators </a:t>
            </a:r>
          </a:p>
          <a:p>
            <a:r>
              <a:rPr lang="en-US" sz="2400" dirty="0"/>
              <a:t>Develop context specific indicators when necessary- consult with the IFE team</a:t>
            </a:r>
          </a:p>
          <a:p>
            <a:r>
              <a:rPr lang="en-US" sz="2400" dirty="0"/>
              <a:t>Consider key indicators as a guide for further investigation- IMR, U5MR, high GAM, artificial feeding practiced pre-emergency, reports of BMS donations etc. </a:t>
            </a:r>
          </a:p>
          <a:p>
            <a:endParaRPr lang="en-US" dirty="0"/>
          </a:p>
        </p:txBody>
      </p:sp>
      <p:sp>
        <p:nvSpPr>
          <p:cNvPr id="6" name="Title 1">
            <a:extLst>
              <a:ext uri="{FF2B5EF4-FFF2-40B4-BE49-F238E27FC236}">
                <a16:creationId xmlns:a16="http://schemas.microsoft.com/office/drawing/2014/main" id="{304C0F55-28C0-4D2B-B51F-B2D89386541E}"/>
              </a:ext>
            </a:extLst>
          </p:cNvPr>
          <p:cNvSpPr txBox="1">
            <a:spLocks/>
          </p:cNvSpPr>
          <p:nvPr/>
        </p:nvSpPr>
        <p:spPr>
          <a:xfrm>
            <a:off x="107094" y="202469"/>
            <a:ext cx="10515600" cy="6223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b="1" dirty="0">
                <a:solidFill>
                  <a:srgbClr val="FF6600"/>
                </a:solidFill>
                <a:ea typeface="MS PGothic" panose="020B0600070205080204" pitchFamily="34" charset="-128"/>
              </a:rPr>
              <a:t> Early Needs (Rapid) Assessment </a:t>
            </a:r>
          </a:p>
        </p:txBody>
      </p:sp>
    </p:spTree>
    <p:extLst>
      <p:ext uri="{BB962C8B-B14F-4D97-AF65-F5344CB8AC3E}">
        <p14:creationId xmlns:p14="http://schemas.microsoft.com/office/powerpoint/2010/main" val="3014071081"/>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3" ma:contentTypeDescription="" ma:contentTypeScope="" ma:versionID="395ddac05b61b6f15a331cb2bfbf9998">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d65fe1726b7670b5f91e5a4e5c3fcdd1"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_dlc_DocId xmlns="5858627f-d058-4b92-9b52-677b5fd7d454">EMOPSGCCU-1435067120-27846</_dlc_DocId>
    <TaxCatchAll xmlns="ca283e0b-db31-4043-a2ef-b80661bf084a">
      <Value>3</Value>
    </TaxCatchAll>
    <_dlc_DocIdUrl xmlns="5858627f-d058-4b92-9b52-677b5fd7d454">
      <Url>https://unicef.sharepoint.com/teams/EMOPS-GCCU/_layouts/15/DocIdRedir.aspx?ID=EMOPSGCCU-1435067120-27846</Url>
      <Description>EMOPSGCCU-1435067120-27846</Description>
    </_dlc_DocIdUrl>
    <ContentLanguage xmlns="ca283e0b-db31-4043-a2ef-b80661bf084a">English</ContentLanguage>
    <TaxKeywordTaxHTField xmlns="5858627f-d058-4b92-9b52-677b5fd7d454">
      <Terms xmlns="http://schemas.microsoft.com/office/infopath/2007/PartnerControls"/>
    </TaxKeywordTaxHTField>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h6a71f3e574e4344bc34f3fc9dd20054 xmlns="ca283e0b-db31-4043-a2ef-b80661bf084a">
      <Terms xmlns="http://schemas.microsoft.com/office/infopath/2007/PartnerControls"/>
    </h6a71f3e574e4344bc34f3fc9dd20054>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documentManagement>
</p:properties>
</file>

<file path=customXml/itemProps1.xml><?xml version="1.0" encoding="utf-8"?>
<ds:datastoreItem xmlns:ds="http://schemas.openxmlformats.org/officeDocument/2006/customXml" ds:itemID="{D1D286FA-265C-489E-92A4-B02578E58DEE}"/>
</file>

<file path=customXml/itemProps2.xml><?xml version="1.0" encoding="utf-8"?>
<ds:datastoreItem xmlns:ds="http://schemas.openxmlformats.org/officeDocument/2006/customXml" ds:itemID="{173D6229-A24A-4A3B-9302-037C7DF29F8C}"/>
</file>

<file path=customXml/itemProps3.xml><?xml version="1.0" encoding="utf-8"?>
<ds:datastoreItem xmlns:ds="http://schemas.openxmlformats.org/officeDocument/2006/customXml" ds:itemID="{E46A4F18-094E-4605-BB53-E857C8700962}"/>
</file>

<file path=customXml/itemProps4.xml><?xml version="1.0" encoding="utf-8"?>
<ds:datastoreItem xmlns:ds="http://schemas.openxmlformats.org/officeDocument/2006/customXml" ds:itemID="{5F65E5C2-FC51-4D5D-A44E-925F84A395CC}"/>
</file>

<file path=customXml/itemProps5.xml><?xml version="1.0" encoding="utf-8"?>
<ds:datastoreItem xmlns:ds="http://schemas.openxmlformats.org/officeDocument/2006/customXml" ds:itemID="{1FDD027E-0FE5-4609-8B6C-9DE1A3CF3875}"/>
</file>

<file path=customXml/itemProps6.xml><?xml version="1.0" encoding="utf-8"?>
<ds:datastoreItem xmlns:ds="http://schemas.openxmlformats.org/officeDocument/2006/customXml" ds:itemID="{B5FFC274-E8D8-439E-8033-A32D023FEDCC}"/>
</file>

<file path=docProps/app.xml><?xml version="1.0" encoding="utf-8"?>
<Properties xmlns="http://schemas.openxmlformats.org/officeDocument/2006/extended-properties" xmlns:vt="http://schemas.openxmlformats.org/officeDocument/2006/docPropsVTypes">
  <TotalTime>4193</TotalTime>
  <Words>1558</Words>
  <Application>Microsoft Office PowerPoint</Application>
  <PresentationFormat>Widescreen</PresentationFormat>
  <Paragraphs>147</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Global Technical Assistance Mechanism for Nutrition</vt:lpstr>
      <vt:lpstr>Agenda </vt:lpstr>
      <vt:lpstr>IYCF Assessments in Emergencies  </vt:lpstr>
      <vt:lpstr>Overview: Assessing IYCF–E Needs </vt:lpstr>
      <vt:lpstr>PowerPoint Presentation</vt:lpstr>
      <vt:lpstr>PowerPoint Presentation</vt:lpstr>
      <vt:lpstr>Type of Assessment will be informed by…</vt:lpstr>
      <vt:lpstr>PowerPoint Presentation</vt:lpstr>
      <vt:lpstr>PowerPoint Presentation</vt:lpstr>
      <vt:lpstr>PowerPoint Presentation</vt:lpstr>
      <vt:lpstr>Key Points to Consider during assessments ..</vt:lpstr>
      <vt:lpstr>Monitoring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Situma</dc:creator>
  <cp:lastModifiedBy>Yara</cp:lastModifiedBy>
  <cp:revision>397</cp:revision>
  <cp:lastPrinted>2019-01-30T13:23:06Z</cp:lastPrinted>
  <dcterms:created xsi:type="dcterms:W3CDTF">2018-03-04T19:53:40Z</dcterms:created>
  <dcterms:modified xsi:type="dcterms:W3CDTF">2019-09-11T15:57:52Z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0x0101009BA85F8052A6DA4FA3E31FF9F74C6970006192CA8317E1FF49B6A7FEB870A3A8D6</vt:lpwstr>
  </property>
  <property fmtid="{D5CDD505-2E9C-101B-9397-08002B2CF9AE}" pid="4" name="OfficeDivision">
    <vt:lpwstr>3;#Office of Emergency Prog.-456F|98de697e-6403-48a0-9bce-654c90399d04</vt:lpwstr>
  </property>
  <property fmtid="{D5CDD505-2E9C-101B-9397-08002B2CF9AE}" pid="5" name="_dlc_DocIdItemGuid">
    <vt:lpwstr>b7fc383e-9066-4199-889a-b2e8b6429832</vt:lpwstr>
  </property>
</Properties>
</file>