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8"/>
  </p:notesMasterIdLst>
  <p:handoutMasterIdLst>
    <p:handoutMasterId r:id="rId29"/>
  </p:handoutMasterIdLst>
  <p:sldIdLst>
    <p:sldId id="295" r:id="rId5"/>
    <p:sldId id="299" r:id="rId6"/>
    <p:sldId id="277" r:id="rId7"/>
    <p:sldId id="278" r:id="rId8"/>
    <p:sldId id="279" r:id="rId9"/>
    <p:sldId id="280" r:id="rId10"/>
    <p:sldId id="281" r:id="rId11"/>
    <p:sldId id="282" r:id="rId12"/>
    <p:sldId id="283" r:id="rId13"/>
    <p:sldId id="298" r:id="rId14"/>
    <p:sldId id="297" r:id="rId15"/>
    <p:sldId id="284" r:id="rId16"/>
    <p:sldId id="285" r:id="rId17"/>
    <p:sldId id="286" r:id="rId18"/>
    <p:sldId id="287" r:id="rId19"/>
    <p:sldId id="288" r:id="rId20"/>
    <p:sldId id="289" r:id="rId21"/>
    <p:sldId id="290" r:id="rId22"/>
    <p:sldId id="291" r:id="rId23"/>
    <p:sldId id="292" r:id="rId24"/>
    <p:sldId id="293" r:id="rId25"/>
    <p:sldId id="265" r:id="rId26"/>
    <p:sldId id="29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3">
          <p15:clr>
            <a:srgbClr val="A4A3A4"/>
          </p15:clr>
        </p15:guide>
        <p15:guide id="2" orient="horz" pos="738">
          <p15:clr>
            <a:srgbClr val="A4A3A4"/>
          </p15:clr>
        </p15:guide>
        <p15:guide id="3" orient="horz" pos="997">
          <p15:clr>
            <a:srgbClr val="A4A3A4"/>
          </p15:clr>
        </p15:guide>
        <p15:guide id="4" pos="5658">
          <p15:clr>
            <a:srgbClr val="A4A3A4"/>
          </p15:clr>
        </p15:guide>
        <p15:guide id="5" pos="95">
          <p15:clr>
            <a:srgbClr val="A4A3A4"/>
          </p15:clr>
        </p15:guide>
        <p15:guide id="6" pos="272">
          <p15:clr>
            <a:srgbClr val="A4A3A4"/>
          </p15:clr>
        </p15:guide>
        <p15:guide id="7"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0007"/>
    <a:srgbClr val="F60006"/>
    <a:srgbClr val="F1030A"/>
    <a:srgbClr val="ED0409"/>
    <a:srgbClr val="ED100C"/>
    <a:srgbClr val="ED1C10"/>
    <a:srgbClr val="ED1F13"/>
    <a:srgbClr val="EA1F17"/>
    <a:srgbClr val="E12417"/>
    <a:srgbClr val="DD2B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29" autoAdjust="0"/>
    <p:restoredTop sz="94660"/>
  </p:normalViewPr>
  <p:slideViewPr>
    <p:cSldViewPr snapToObjects="1" showGuides="1">
      <p:cViewPr varScale="1">
        <p:scale>
          <a:sx n="87" d="100"/>
          <a:sy n="87" d="100"/>
        </p:scale>
        <p:origin x="1320" y="67"/>
      </p:cViewPr>
      <p:guideLst>
        <p:guide orient="horz" pos="3973"/>
        <p:guide orient="horz" pos="738"/>
        <p:guide orient="horz" pos="997"/>
        <p:guide pos="5658"/>
        <p:guide pos="95"/>
        <p:guide pos="272"/>
        <p:guide pos="2879"/>
      </p:guideLst>
    </p:cSldViewPr>
  </p:slideViewPr>
  <p:notesTextViewPr>
    <p:cViewPr>
      <p:scale>
        <a:sx n="3" d="2"/>
        <a:sy n="3" d="2"/>
      </p:scale>
      <p:origin x="0" y="0"/>
    </p:cViewPr>
  </p:notesTextViewPr>
  <p:sorterViewPr>
    <p:cViewPr>
      <p:scale>
        <a:sx n="200" d="100"/>
        <a:sy n="2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2160" b="1" i="0" u="none" strike="noStrike" kern="1200" baseline="0">
                <a:solidFill>
                  <a:prstClr val="black"/>
                </a:solidFill>
                <a:latin typeface="+mn-lt"/>
                <a:ea typeface="+mn-ea"/>
                <a:cs typeface="+mn-cs"/>
              </a:defRPr>
            </a:pPr>
            <a:r>
              <a:rPr lang="en-GB" sz="1800" b="1" u="sng" dirty="0">
                <a:effectLst/>
              </a:rPr>
              <a:t>Of the 13 plus 1 special appeal as priority responses</a:t>
            </a:r>
            <a:endParaRPr lang="en-GB"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2160" b="1" i="0" u="none" strike="noStrike" kern="1200" baseline="0">
                <a:solidFill>
                  <a:prstClr val="black"/>
                </a:solidFill>
                <a:latin typeface="+mn-lt"/>
                <a:ea typeface="+mn-ea"/>
                <a:cs typeface="+mn-cs"/>
              </a:defRPr>
            </a:pPr>
            <a:r>
              <a:rPr lang="en-US" dirty="0"/>
              <a:t>2018</a:t>
            </a:r>
          </a:p>
        </c:rich>
      </c:tx>
      <c:overlay val="0"/>
    </c:title>
    <c:autoTitleDeleted val="0"/>
    <c:plotArea>
      <c:layout/>
      <c:barChart>
        <c:barDir val="col"/>
        <c:grouping val="clustered"/>
        <c:varyColors val="0"/>
        <c:ser>
          <c:idx val="0"/>
          <c:order val="0"/>
          <c:tx>
            <c:strRef>
              <c:f>Sheet1!$B$1</c:f>
              <c:strCache>
                <c:ptCount val="1"/>
                <c:pt idx="0">
                  <c:v>2018</c:v>
                </c:pt>
              </c:strCache>
            </c:strRef>
          </c:tx>
          <c:invertIfNegative val="0"/>
          <c:dPt>
            <c:idx val="0"/>
            <c:invertIfNegative val="0"/>
            <c:bubble3D val="0"/>
            <c:spPr>
              <a:solidFill>
                <a:srgbClr val="00B050"/>
              </a:solidFill>
            </c:spPr>
            <c:extLst>
              <c:ext xmlns:c16="http://schemas.microsoft.com/office/drawing/2014/chart" uri="{C3380CC4-5D6E-409C-BE32-E72D297353CC}">
                <c16:uniqueId val="{00000001-4816-4C2C-9319-7C9273190616}"/>
              </c:ext>
            </c:extLst>
          </c:dPt>
          <c:cat>
            <c:strRef>
              <c:f>Sheet1!$A$2:$A$3</c:f>
              <c:strCache>
                <c:ptCount val="2"/>
                <c:pt idx="0">
                  <c:v>Objectives</c:v>
                </c:pt>
                <c:pt idx="1">
                  <c:v>Total</c:v>
                </c:pt>
              </c:strCache>
            </c:strRef>
          </c:cat>
          <c:val>
            <c:numRef>
              <c:f>Sheet1!$B$2:$B$3</c:f>
              <c:numCache>
                <c:formatCode>General</c:formatCode>
                <c:ptCount val="2"/>
                <c:pt idx="0">
                  <c:v>10</c:v>
                </c:pt>
                <c:pt idx="1">
                  <c:v>14</c:v>
                </c:pt>
              </c:numCache>
            </c:numRef>
          </c:val>
          <c:extLst>
            <c:ext xmlns:c16="http://schemas.microsoft.com/office/drawing/2014/chart" uri="{C3380CC4-5D6E-409C-BE32-E72D297353CC}">
              <c16:uniqueId val="{00000002-4816-4C2C-9319-7C9273190616}"/>
            </c:ext>
          </c:extLst>
        </c:ser>
        <c:dLbls>
          <c:showLegendKey val="0"/>
          <c:showVal val="0"/>
          <c:showCatName val="0"/>
          <c:showSerName val="0"/>
          <c:showPercent val="0"/>
          <c:showBubbleSize val="0"/>
        </c:dLbls>
        <c:gapWidth val="150"/>
        <c:axId val="24103552"/>
        <c:axId val="25567616"/>
      </c:barChart>
      <c:catAx>
        <c:axId val="24103552"/>
        <c:scaling>
          <c:orientation val="minMax"/>
        </c:scaling>
        <c:delete val="0"/>
        <c:axPos val="b"/>
        <c:numFmt formatCode="General" sourceLinked="0"/>
        <c:majorTickMark val="out"/>
        <c:minorTickMark val="none"/>
        <c:tickLblPos val="nextTo"/>
        <c:crossAx val="25567616"/>
        <c:crosses val="autoZero"/>
        <c:auto val="1"/>
        <c:lblAlgn val="ctr"/>
        <c:lblOffset val="100"/>
        <c:noMultiLvlLbl val="0"/>
      </c:catAx>
      <c:valAx>
        <c:axId val="25567616"/>
        <c:scaling>
          <c:orientation val="minMax"/>
        </c:scaling>
        <c:delete val="0"/>
        <c:axPos val="l"/>
        <c:majorGridlines/>
        <c:numFmt formatCode="General" sourceLinked="1"/>
        <c:majorTickMark val="out"/>
        <c:minorTickMark val="none"/>
        <c:tickLblPos val="nextTo"/>
        <c:crossAx val="2410355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barChart>
        <c:barDir val="col"/>
        <c:grouping val="clustered"/>
        <c:varyColors val="0"/>
        <c:ser>
          <c:idx val="0"/>
          <c:order val="0"/>
          <c:tx>
            <c:strRef>
              <c:f>Sheet1!$B$1</c:f>
              <c:strCache>
                <c:ptCount val="1"/>
                <c:pt idx="0">
                  <c:v>2018</c:v>
                </c:pt>
              </c:strCache>
            </c:strRef>
          </c:tx>
          <c:invertIfNegative val="0"/>
          <c:dPt>
            <c:idx val="0"/>
            <c:invertIfNegative val="0"/>
            <c:bubble3D val="0"/>
            <c:spPr>
              <a:solidFill>
                <a:srgbClr val="00B050"/>
              </a:solidFill>
            </c:spPr>
            <c:extLst>
              <c:ext xmlns:c16="http://schemas.microsoft.com/office/drawing/2014/chart" uri="{C3380CC4-5D6E-409C-BE32-E72D297353CC}">
                <c16:uniqueId val="{00000001-F238-415C-9EFF-9A991BBD5A0F}"/>
              </c:ext>
            </c:extLst>
          </c:dPt>
          <c:cat>
            <c:strRef>
              <c:f>Sheet1!$A$2:$A$3</c:f>
              <c:strCache>
                <c:ptCount val="2"/>
                <c:pt idx="0">
                  <c:v>Indicators</c:v>
                </c:pt>
                <c:pt idx="1">
                  <c:v>Total</c:v>
                </c:pt>
              </c:strCache>
            </c:strRef>
          </c:cat>
          <c:val>
            <c:numRef>
              <c:f>Sheet1!$B$2:$B$3</c:f>
              <c:numCache>
                <c:formatCode>General</c:formatCode>
                <c:ptCount val="2"/>
                <c:pt idx="0">
                  <c:v>10</c:v>
                </c:pt>
                <c:pt idx="1">
                  <c:v>14</c:v>
                </c:pt>
              </c:numCache>
            </c:numRef>
          </c:val>
          <c:extLst>
            <c:ext xmlns:c16="http://schemas.microsoft.com/office/drawing/2014/chart" uri="{C3380CC4-5D6E-409C-BE32-E72D297353CC}">
              <c16:uniqueId val="{00000002-F238-415C-9EFF-9A991BBD5A0F}"/>
            </c:ext>
          </c:extLst>
        </c:ser>
        <c:dLbls>
          <c:showLegendKey val="0"/>
          <c:showVal val="0"/>
          <c:showCatName val="0"/>
          <c:showSerName val="0"/>
          <c:showPercent val="0"/>
          <c:showBubbleSize val="0"/>
        </c:dLbls>
        <c:gapWidth val="150"/>
        <c:axId val="27158400"/>
        <c:axId val="27159936"/>
      </c:barChart>
      <c:catAx>
        <c:axId val="27158400"/>
        <c:scaling>
          <c:orientation val="minMax"/>
        </c:scaling>
        <c:delete val="0"/>
        <c:axPos val="b"/>
        <c:numFmt formatCode="General" sourceLinked="0"/>
        <c:majorTickMark val="out"/>
        <c:minorTickMark val="none"/>
        <c:tickLblPos val="nextTo"/>
        <c:crossAx val="27159936"/>
        <c:crosses val="autoZero"/>
        <c:auto val="1"/>
        <c:lblAlgn val="ctr"/>
        <c:lblOffset val="100"/>
        <c:noMultiLvlLbl val="0"/>
      </c:catAx>
      <c:valAx>
        <c:axId val="27159936"/>
        <c:scaling>
          <c:orientation val="minMax"/>
        </c:scaling>
        <c:delete val="0"/>
        <c:axPos val="l"/>
        <c:majorGridlines/>
        <c:numFmt formatCode="General" sourceLinked="1"/>
        <c:majorTickMark val="out"/>
        <c:minorTickMark val="none"/>
        <c:tickLblPos val="nextTo"/>
        <c:crossAx val="27158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lgn="l">
              <a:defRPr b="0" u="none"/>
            </a:pPr>
            <a:r>
              <a:rPr lang="en-GB" sz="1800" b="1" u="none" dirty="0">
                <a:effectLst/>
              </a:rPr>
              <a:t>2018</a:t>
            </a:r>
            <a:endParaRPr lang="en-GB" b="1" u="none" dirty="0">
              <a:effectLst/>
            </a:endParaRPr>
          </a:p>
        </c:rich>
      </c:tx>
      <c:layout>
        <c:manualLayout>
          <c:xMode val="edge"/>
          <c:yMode val="edge"/>
          <c:x val="0.45096691922943594"/>
          <c:y val="0"/>
        </c:manualLayout>
      </c:layout>
      <c:overlay val="0"/>
    </c:title>
    <c:autoTitleDeleted val="0"/>
    <c:plotArea>
      <c:layout/>
      <c:barChart>
        <c:barDir val="col"/>
        <c:grouping val="clustered"/>
        <c:varyColors val="0"/>
        <c:ser>
          <c:idx val="0"/>
          <c:order val="0"/>
          <c:tx>
            <c:strRef>
              <c:f>Sheet1!$B$1</c:f>
              <c:strCache>
                <c:ptCount val="1"/>
                <c:pt idx="0">
                  <c:v>2018</c:v>
                </c:pt>
              </c:strCache>
            </c:strRef>
          </c:tx>
          <c:spPr>
            <a:solidFill>
              <a:srgbClr val="00B050"/>
            </a:solidFill>
          </c:spPr>
          <c:invertIfNegative val="0"/>
          <c:dPt>
            <c:idx val="1"/>
            <c:invertIfNegative val="0"/>
            <c:bubble3D val="0"/>
            <c:spPr>
              <a:solidFill>
                <a:srgbClr val="0070C0"/>
              </a:solidFill>
            </c:spPr>
            <c:extLst>
              <c:ext xmlns:c16="http://schemas.microsoft.com/office/drawing/2014/chart" uri="{C3380CC4-5D6E-409C-BE32-E72D297353CC}">
                <c16:uniqueId val="{00000001-CFA9-4314-84E9-8B4260FF8B7E}"/>
              </c:ext>
            </c:extLst>
          </c:dPt>
          <c:cat>
            <c:strRef>
              <c:f>Sheet1!$A$2:$A$3</c:f>
              <c:strCache>
                <c:ptCount val="2"/>
                <c:pt idx="0">
                  <c:v>Activities</c:v>
                </c:pt>
                <c:pt idx="1">
                  <c:v>Total</c:v>
                </c:pt>
              </c:strCache>
            </c:strRef>
          </c:cat>
          <c:val>
            <c:numRef>
              <c:f>Sheet1!$B$2:$B$3</c:f>
              <c:numCache>
                <c:formatCode>General</c:formatCode>
                <c:ptCount val="2"/>
                <c:pt idx="0">
                  <c:v>12</c:v>
                </c:pt>
                <c:pt idx="1">
                  <c:v>14</c:v>
                </c:pt>
              </c:numCache>
            </c:numRef>
          </c:val>
          <c:extLst>
            <c:ext xmlns:c16="http://schemas.microsoft.com/office/drawing/2014/chart" uri="{C3380CC4-5D6E-409C-BE32-E72D297353CC}">
              <c16:uniqueId val="{00000002-CFA9-4314-84E9-8B4260FF8B7E}"/>
            </c:ext>
          </c:extLst>
        </c:ser>
        <c:dLbls>
          <c:showLegendKey val="0"/>
          <c:showVal val="0"/>
          <c:showCatName val="0"/>
          <c:showSerName val="0"/>
          <c:showPercent val="0"/>
          <c:showBubbleSize val="0"/>
        </c:dLbls>
        <c:gapWidth val="150"/>
        <c:axId val="27194880"/>
        <c:axId val="27196416"/>
      </c:barChart>
      <c:catAx>
        <c:axId val="27194880"/>
        <c:scaling>
          <c:orientation val="minMax"/>
        </c:scaling>
        <c:delete val="0"/>
        <c:axPos val="b"/>
        <c:numFmt formatCode="General" sourceLinked="0"/>
        <c:majorTickMark val="out"/>
        <c:minorTickMark val="none"/>
        <c:tickLblPos val="nextTo"/>
        <c:crossAx val="27196416"/>
        <c:crosses val="autoZero"/>
        <c:auto val="1"/>
        <c:lblAlgn val="ctr"/>
        <c:lblOffset val="100"/>
        <c:noMultiLvlLbl val="0"/>
      </c:catAx>
      <c:valAx>
        <c:axId val="27196416"/>
        <c:scaling>
          <c:orientation val="minMax"/>
          <c:max val="16"/>
        </c:scaling>
        <c:delete val="0"/>
        <c:axPos val="l"/>
        <c:majorGridlines/>
        <c:numFmt formatCode="General" sourceLinked="1"/>
        <c:majorTickMark val="out"/>
        <c:minorTickMark val="none"/>
        <c:tickLblPos val="nextTo"/>
        <c:crossAx val="27194880"/>
        <c:crosses val="autoZero"/>
        <c:crossBetween val="between"/>
        <c:majorUnit val="2"/>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barChart>
        <c:barDir val="col"/>
        <c:grouping val="clustered"/>
        <c:varyColors val="0"/>
        <c:ser>
          <c:idx val="0"/>
          <c:order val="0"/>
          <c:tx>
            <c:strRef>
              <c:f>Sheet1!$B$1</c:f>
              <c:strCache>
                <c:ptCount val="1"/>
                <c:pt idx="0">
                  <c:v>2018</c:v>
                </c:pt>
              </c:strCache>
            </c:strRef>
          </c:tx>
          <c:invertIfNegative val="0"/>
          <c:dPt>
            <c:idx val="0"/>
            <c:invertIfNegative val="0"/>
            <c:bubble3D val="0"/>
            <c:spPr>
              <a:solidFill>
                <a:srgbClr val="FF0000"/>
              </a:solidFill>
            </c:spPr>
            <c:extLst>
              <c:ext xmlns:c16="http://schemas.microsoft.com/office/drawing/2014/chart" uri="{C3380CC4-5D6E-409C-BE32-E72D297353CC}">
                <c16:uniqueId val="{00000001-091C-4086-818A-A676AAD8A726}"/>
              </c:ext>
            </c:extLst>
          </c:dPt>
          <c:dPt>
            <c:idx val="1"/>
            <c:invertIfNegative val="0"/>
            <c:bubble3D val="0"/>
            <c:spPr>
              <a:solidFill>
                <a:srgbClr val="FF0000"/>
              </a:solidFill>
            </c:spPr>
            <c:extLst>
              <c:ext xmlns:c16="http://schemas.microsoft.com/office/drawing/2014/chart" uri="{C3380CC4-5D6E-409C-BE32-E72D297353CC}">
                <c16:uniqueId val="{00000003-091C-4086-818A-A676AAD8A726}"/>
              </c:ext>
            </c:extLst>
          </c:dPt>
          <c:cat>
            <c:strRef>
              <c:f>Sheet1!$A$2:$A$4</c:f>
              <c:strCache>
                <c:ptCount val="3"/>
                <c:pt idx="0">
                  <c:v>Integration</c:v>
                </c:pt>
                <c:pt idx="1">
                  <c:v>Costed</c:v>
                </c:pt>
                <c:pt idx="2">
                  <c:v>Total </c:v>
                </c:pt>
              </c:strCache>
            </c:strRef>
          </c:cat>
          <c:val>
            <c:numRef>
              <c:f>Sheet1!$B$2:$B$4</c:f>
              <c:numCache>
                <c:formatCode>General</c:formatCode>
                <c:ptCount val="3"/>
                <c:pt idx="0">
                  <c:v>4</c:v>
                </c:pt>
                <c:pt idx="1">
                  <c:v>2</c:v>
                </c:pt>
                <c:pt idx="2">
                  <c:v>14</c:v>
                </c:pt>
              </c:numCache>
            </c:numRef>
          </c:val>
          <c:extLst>
            <c:ext xmlns:c16="http://schemas.microsoft.com/office/drawing/2014/chart" uri="{C3380CC4-5D6E-409C-BE32-E72D297353CC}">
              <c16:uniqueId val="{00000004-091C-4086-818A-A676AAD8A726}"/>
            </c:ext>
          </c:extLst>
        </c:ser>
        <c:dLbls>
          <c:showLegendKey val="0"/>
          <c:showVal val="0"/>
          <c:showCatName val="0"/>
          <c:showSerName val="0"/>
          <c:showPercent val="0"/>
          <c:showBubbleSize val="0"/>
        </c:dLbls>
        <c:gapWidth val="150"/>
        <c:axId val="27236224"/>
        <c:axId val="27237760"/>
      </c:barChart>
      <c:catAx>
        <c:axId val="27236224"/>
        <c:scaling>
          <c:orientation val="minMax"/>
        </c:scaling>
        <c:delete val="0"/>
        <c:axPos val="b"/>
        <c:numFmt formatCode="General" sourceLinked="0"/>
        <c:majorTickMark val="out"/>
        <c:minorTickMark val="none"/>
        <c:tickLblPos val="nextTo"/>
        <c:crossAx val="27237760"/>
        <c:crosses val="autoZero"/>
        <c:auto val="1"/>
        <c:lblAlgn val="ctr"/>
        <c:lblOffset val="100"/>
        <c:noMultiLvlLbl val="0"/>
      </c:catAx>
      <c:valAx>
        <c:axId val="27237760"/>
        <c:scaling>
          <c:orientation val="minMax"/>
        </c:scaling>
        <c:delete val="0"/>
        <c:axPos val="l"/>
        <c:majorGridlines/>
        <c:numFmt formatCode="General" sourceLinked="1"/>
        <c:majorTickMark val="out"/>
        <c:minorTickMark val="none"/>
        <c:tickLblPos val="nextTo"/>
        <c:crossAx val="272362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B19C5F-842A-4C52-BA9D-888BAFAD1E02}" type="doc">
      <dgm:prSet loTypeId="urn:microsoft.com/office/officeart/2005/8/layout/vList2" loCatId="list" qsTypeId="urn:microsoft.com/office/officeart/2005/8/quickstyle/simple4" qsCatId="simple" csTypeId="urn:microsoft.com/office/officeart/2005/8/colors/accent5_3" csCatId="accent5" phldr="1"/>
      <dgm:spPr/>
      <dgm:t>
        <a:bodyPr/>
        <a:lstStyle/>
        <a:p>
          <a:endParaRPr lang="en-US"/>
        </a:p>
      </dgm:t>
    </dgm:pt>
    <dgm:pt modelId="{B74E269A-4156-4B06-88EF-B75C4E7B3CBB}">
      <dgm:prSet custT="1"/>
      <dgm:spPr>
        <a:solidFill>
          <a:srgbClr val="002060"/>
        </a:solidFill>
      </dgm:spPr>
      <dgm:t>
        <a:bodyPr/>
        <a:lstStyle/>
        <a:p>
          <a:r>
            <a:rPr lang="en-GB" sz="1900" dirty="0"/>
            <a:t>1</a:t>
          </a:r>
          <a:r>
            <a:rPr lang="en-GB" sz="2000" dirty="0"/>
            <a:t>. Endorse or develop policies</a:t>
          </a:r>
          <a:endParaRPr lang="en-US" sz="2000" dirty="0"/>
        </a:p>
      </dgm:t>
    </dgm:pt>
    <dgm:pt modelId="{6B94EE65-B7DD-4495-82B5-E9D0BFB0FC7A}" type="parTrans" cxnId="{E39D6E33-70A0-4226-99E7-70D3338F2250}">
      <dgm:prSet/>
      <dgm:spPr/>
      <dgm:t>
        <a:bodyPr/>
        <a:lstStyle/>
        <a:p>
          <a:endParaRPr lang="en-US"/>
        </a:p>
      </dgm:t>
    </dgm:pt>
    <dgm:pt modelId="{D91E85EB-2455-4119-A901-A1A6F99CAC72}" type="sibTrans" cxnId="{E39D6E33-70A0-4226-99E7-70D3338F2250}">
      <dgm:prSet/>
      <dgm:spPr/>
      <dgm:t>
        <a:bodyPr/>
        <a:lstStyle/>
        <a:p>
          <a:endParaRPr lang="en-US"/>
        </a:p>
      </dgm:t>
    </dgm:pt>
    <dgm:pt modelId="{4866085A-1D02-401D-AA1A-AA7B78F35B03}">
      <dgm:prSet custT="1"/>
      <dgm:spPr>
        <a:solidFill>
          <a:srgbClr val="002060"/>
        </a:solidFill>
      </dgm:spPr>
      <dgm:t>
        <a:bodyPr/>
        <a:lstStyle/>
        <a:p>
          <a:r>
            <a:rPr lang="en-GB" sz="2000" dirty="0"/>
            <a:t>2. Train staff</a:t>
          </a:r>
          <a:endParaRPr lang="en-US" sz="2000" dirty="0"/>
        </a:p>
      </dgm:t>
    </dgm:pt>
    <dgm:pt modelId="{11279C71-B857-405F-A829-B77379737644}" type="parTrans" cxnId="{54FE0872-551B-44A4-B1BD-E968BDF9E7C6}">
      <dgm:prSet/>
      <dgm:spPr/>
      <dgm:t>
        <a:bodyPr/>
        <a:lstStyle/>
        <a:p>
          <a:endParaRPr lang="en-US"/>
        </a:p>
      </dgm:t>
    </dgm:pt>
    <dgm:pt modelId="{EFD41026-E814-4850-8FCC-07F3D2E91C8A}" type="sibTrans" cxnId="{54FE0872-551B-44A4-B1BD-E968BDF9E7C6}">
      <dgm:prSet/>
      <dgm:spPr/>
      <dgm:t>
        <a:bodyPr/>
        <a:lstStyle/>
        <a:p>
          <a:endParaRPr lang="en-US"/>
        </a:p>
      </dgm:t>
    </dgm:pt>
    <dgm:pt modelId="{27938409-ABB6-4225-9F2B-2C242974C9D6}">
      <dgm:prSet custT="1"/>
      <dgm:spPr>
        <a:solidFill>
          <a:srgbClr val="002060"/>
        </a:solidFill>
      </dgm:spPr>
      <dgm:t>
        <a:bodyPr/>
        <a:lstStyle/>
        <a:p>
          <a:r>
            <a:rPr lang="en-GB" sz="2000" dirty="0"/>
            <a:t>3. Co-ordinate operations</a:t>
          </a:r>
          <a:endParaRPr lang="en-US" sz="2000" dirty="0"/>
        </a:p>
      </dgm:t>
    </dgm:pt>
    <dgm:pt modelId="{96637A1E-E39B-4A3E-914B-01E93C961E42}" type="parTrans" cxnId="{C0183E35-48CC-4603-A2A7-A52F5C1BB476}">
      <dgm:prSet/>
      <dgm:spPr/>
      <dgm:t>
        <a:bodyPr/>
        <a:lstStyle/>
        <a:p>
          <a:endParaRPr lang="en-US"/>
        </a:p>
      </dgm:t>
    </dgm:pt>
    <dgm:pt modelId="{CE32BCAD-E60E-4559-9A55-D86B9246C3D0}" type="sibTrans" cxnId="{C0183E35-48CC-4603-A2A7-A52F5C1BB476}">
      <dgm:prSet/>
      <dgm:spPr/>
      <dgm:t>
        <a:bodyPr/>
        <a:lstStyle/>
        <a:p>
          <a:endParaRPr lang="en-US"/>
        </a:p>
      </dgm:t>
    </dgm:pt>
    <dgm:pt modelId="{7EE0E053-38D2-4833-A2C6-150199EA6F11}">
      <dgm:prSet custT="1"/>
      <dgm:spPr>
        <a:solidFill>
          <a:srgbClr val="002060"/>
        </a:solidFill>
      </dgm:spPr>
      <dgm:t>
        <a:bodyPr/>
        <a:lstStyle/>
        <a:p>
          <a:r>
            <a:rPr lang="en-GB" sz="2000"/>
            <a:t>4. Assess and monitor</a:t>
          </a:r>
          <a:endParaRPr lang="en-US" sz="2000"/>
        </a:p>
      </dgm:t>
    </dgm:pt>
    <dgm:pt modelId="{E186B7EC-BAB2-4E44-81A0-5C24D7E1EFA7}" type="parTrans" cxnId="{57032FB4-996E-4836-A275-A76AF736F384}">
      <dgm:prSet/>
      <dgm:spPr/>
      <dgm:t>
        <a:bodyPr/>
        <a:lstStyle/>
        <a:p>
          <a:endParaRPr lang="en-US"/>
        </a:p>
      </dgm:t>
    </dgm:pt>
    <dgm:pt modelId="{F8B0A7C1-0EA3-4E13-935E-1126CDC2684F}" type="sibTrans" cxnId="{57032FB4-996E-4836-A275-A76AF736F384}">
      <dgm:prSet/>
      <dgm:spPr/>
      <dgm:t>
        <a:bodyPr/>
        <a:lstStyle/>
        <a:p>
          <a:endParaRPr lang="en-US"/>
        </a:p>
      </dgm:t>
    </dgm:pt>
    <dgm:pt modelId="{D88EE43B-9448-4B66-A91B-2A6B4B0C2F0E}">
      <dgm:prSet custT="1"/>
      <dgm:spPr>
        <a:solidFill>
          <a:srgbClr val="002060"/>
        </a:solidFill>
      </dgm:spPr>
      <dgm:t>
        <a:bodyPr/>
        <a:lstStyle/>
        <a:p>
          <a:r>
            <a:rPr lang="en-GB" sz="2000" dirty="0"/>
            <a:t>5. Protect, promote and support optimal IYCF with integrated multi-sector intervention</a:t>
          </a:r>
          <a:r>
            <a:rPr lang="en-GB" sz="1900" dirty="0"/>
            <a:t>s </a:t>
          </a:r>
        </a:p>
      </dgm:t>
    </dgm:pt>
    <dgm:pt modelId="{20E30646-F011-49AC-A7DF-FE9550600064}" type="parTrans" cxnId="{0B3DFC3A-1585-4290-9DC2-E105121531B8}">
      <dgm:prSet/>
      <dgm:spPr/>
      <dgm:t>
        <a:bodyPr/>
        <a:lstStyle/>
        <a:p>
          <a:endParaRPr lang="en-US"/>
        </a:p>
      </dgm:t>
    </dgm:pt>
    <dgm:pt modelId="{D9A07EAA-591E-4E5A-9424-937E9965B389}" type="sibTrans" cxnId="{0B3DFC3A-1585-4290-9DC2-E105121531B8}">
      <dgm:prSet/>
      <dgm:spPr/>
      <dgm:t>
        <a:bodyPr/>
        <a:lstStyle/>
        <a:p>
          <a:endParaRPr lang="en-US"/>
        </a:p>
      </dgm:t>
    </dgm:pt>
    <dgm:pt modelId="{014EB105-EDD6-4C15-9894-32CAD1409E13}">
      <dgm:prSet custT="1"/>
      <dgm:spPr>
        <a:solidFill>
          <a:srgbClr val="002060"/>
        </a:solidFill>
      </dgm:spPr>
      <dgm:t>
        <a:bodyPr/>
        <a:lstStyle/>
        <a:p>
          <a:r>
            <a:rPr lang="en-GB" sz="2000" dirty="0"/>
            <a:t>6. Minimise the risks of artificial feeding (safeguarding all infants and young children)</a:t>
          </a:r>
          <a:endParaRPr lang="en-US" sz="2000" dirty="0"/>
        </a:p>
      </dgm:t>
    </dgm:pt>
    <dgm:pt modelId="{3AE4C6CE-1035-4593-9B9A-EDC86D06B4E9}" type="parTrans" cxnId="{9FB88349-3E6A-439D-BAC0-6041B9C8E49E}">
      <dgm:prSet/>
      <dgm:spPr/>
      <dgm:t>
        <a:bodyPr/>
        <a:lstStyle/>
        <a:p>
          <a:endParaRPr lang="en-US"/>
        </a:p>
      </dgm:t>
    </dgm:pt>
    <dgm:pt modelId="{8A9108AD-1E3F-4783-BFB3-186836684593}" type="sibTrans" cxnId="{9FB88349-3E6A-439D-BAC0-6041B9C8E49E}">
      <dgm:prSet/>
      <dgm:spPr/>
      <dgm:t>
        <a:bodyPr/>
        <a:lstStyle/>
        <a:p>
          <a:endParaRPr lang="en-US"/>
        </a:p>
      </dgm:t>
    </dgm:pt>
    <dgm:pt modelId="{66880BC2-2A17-44A4-B52F-5C9D290F83F4}">
      <dgm:prSet custT="1"/>
      <dgm:spPr/>
      <dgm:t>
        <a:bodyPr/>
        <a:lstStyle/>
        <a:p>
          <a:r>
            <a:rPr lang="en-GB" sz="1800" b="1" dirty="0">
              <a:solidFill>
                <a:srgbClr val="FF0000"/>
              </a:solidFill>
            </a:rPr>
            <a:t>Breastfeeding</a:t>
          </a:r>
        </a:p>
      </dgm:t>
    </dgm:pt>
    <dgm:pt modelId="{CC401F90-7EDE-4240-9182-F5CA23B0FA36}" type="parTrans" cxnId="{D67DB770-3884-4BCF-A748-1770C0FA09E0}">
      <dgm:prSet/>
      <dgm:spPr/>
      <dgm:t>
        <a:bodyPr/>
        <a:lstStyle/>
        <a:p>
          <a:endParaRPr lang="en-GB"/>
        </a:p>
      </dgm:t>
    </dgm:pt>
    <dgm:pt modelId="{49A71162-0FCC-4EE9-B1FE-A5F089369A8D}" type="sibTrans" cxnId="{D67DB770-3884-4BCF-A748-1770C0FA09E0}">
      <dgm:prSet/>
      <dgm:spPr/>
      <dgm:t>
        <a:bodyPr/>
        <a:lstStyle/>
        <a:p>
          <a:endParaRPr lang="en-GB"/>
        </a:p>
      </dgm:t>
    </dgm:pt>
    <dgm:pt modelId="{0F5E2258-06DC-4DAA-8FA0-61E199B7DAE7}">
      <dgm:prSet custT="1"/>
      <dgm:spPr/>
      <dgm:t>
        <a:bodyPr/>
        <a:lstStyle/>
        <a:p>
          <a:r>
            <a:rPr lang="en-GB" sz="1800" b="1" dirty="0">
              <a:solidFill>
                <a:srgbClr val="FF0000"/>
              </a:solidFill>
            </a:rPr>
            <a:t>Not Breastfeeding</a:t>
          </a:r>
        </a:p>
      </dgm:t>
    </dgm:pt>
    <dgm:pt modelId="{FF6A6827-81C3-429D-8B07-51FBE267DF35}" type="parTrans" cxnId="{D4506414-D8DA-4AE2-92CA-E93795935EB0}">
      <dgm:prSet/>
      <dgm:spPr/>
      <dgm:t>
        <a:bodyPr/>
        <a:lstStyle/>
        <a:p>
          <a:endParaRPr lang="en-GB"/>
        </a:p>
      </dgm:t>
    </dgm:pt>
    <dgm:pt modelId="{46869A39-09D5-4121-ABC9-D5C02250EB2D}" type="sibTrans" cxnId="{D4506414-D8DA-4AE2-92CA-E93795935EB0}">
      <dgm:prSet/>
      <dgm:spPr/>
      <dgm:t>
        <a:bodyPr/>
        <a:lstStyle/>
        <a:p>
          <a:endParaRPr lang="en-GB"/>
        </a:p>
      </dgm:t>
    </dgm:pt>
    <dgm:pt modelId="{916752BA-B140-48B4-B4BE-8B8DC95A09CF}">
      <dgm:prSet custT="1"/>
      <dgm:spPr/>
      <dgm:t>
        <a:bodyPr/>
        <a:lstStyle/>
        <a:p>
          <a:r>
            <a:rPr lang="en-GB" sz="1800" b="1" dirty="0">
              <a:solidFill>
                <a:srgbClr val="FF0000"/>
              </a:solidFill>
            </a:rPr>
            <a:t>Complementary Feeding</a:t>
          </a:r>
        </a:p>
      </dgm:t>
    </dgm:pt>
    <dgm:pt modelId="{0E522839-252B-4627-A4C0-EFF681579E17}" type="parTrans" cxnId="{2AF06D9D-6CB7-43CF-8BAD-0834CFF863E1}">
      <dgm:prSet/>
      <dgm:spPr/>
      <dgm:t>
        <a:bodyPr/>
        <a:lstStyle/>
        <a:p>
          <a:endParaRPr lang="en-GB"/>
        </a:p>
      </dgm:t>
    </dgm:pt>
    <dgm:pt modelId="{15890E72-505B-4A8A-A0F4-23C09BFD9B59}" type="sibTrans" cxnId="{2AF06D9D-6CB7-43CF-8BAD-0834CFF863E1}">
      <dgm:prSet/>
      <dgm:spPr/>
      <dgm:t>
        <a:bodyPr/>
        <a:lstStyle/>
        <a:p>
          <a:endParaRPr lang="en-GB"/>
        </a:p>
      </dgm:t>
    </dgm:pt>
    <dgm:pt modelId="{B775B41D-6D08-4689-8B12-463A22F3A9AC}" type="pres">
      <dgm:prSet presAssocID="{F6B19C5F-842A-4C52-BA9D-888BAFAD1E02}" presName="linear" presStyleCnt="0">
        <dgm:presLayoutVars>
          <dgm:animLvl val="lvl"/>
          <dgm:resizeHandles val="exact"/>
        </dgm:presLayoutVars>
      </dgm:prSet>
      <dgm:spPr/>
    </dgm:pt>
    <dgm:pt modelId="{8978C58C-E3C4-40F8-B7D2-A82AB17F1A06}" type="pres">
      <dgm:prSet presAssocID="{B74E269A-4156-4B06-88EF-B75C4E7B3CBB}" presName="parentText" presStyleLbl="node1" presStyleIdx="0" presStyleCnt="6" custLinFactNeighborY="-21131">
        <dgm:presLayoutVars>
          <dgm:chMax val="0"/>
          <dgm:bulletEnabled val="1"/>
        </dgm:presLayoutVars>
      </dgm:prSet>
      <dgm:spPr/>
    </dgm:pt>
    <dgm:pt modelId="{47FA638B-ACFB-446F-BA87-A1B7DE25C4CE}" type="pres">
      <dgm:prSet presAssocID="{D91E85EB-2455-4119-A901-A1A6F99CAC72}" presName="spacer" presStyleCnt="0"/>
      <dgm:spPr/>
    </dgm:pt>
    <dgm:pt modelId="{8F79C392-CA9B-4696-A24F-A89BD7682313}" type="pres">
      <dgm:prSet presAssocID="{4866085A-1D02-401D-AA1A-AA7B78F35B03}" presName="parentText" presStyleLbl="node1" presStyleIdx="1" presStyleCnt="6">
        <dgm:presLayoutVars>
          <dgm:chMax val="0"/>
          <dgm:bulletEnabled val="1"/>
        </dgm:presLayoutVars>
      </dgm:prSet>
      <dgm:spPr/>
    </dgm:pt>
    <dgm:pt modelId="{D447E180-719D-412E-8BDD-B762988CD06F}" type="pres">
      <dgm:prSet presAssocID="{EFD41026-E814-4850-8FCC-07F3D2E91C8A}" presName="spacer" presStyleCnt="0"/>
      <dgm:spPr/>
    </dgm:pt>
    <dgm:pt modelId="{D7C63ED6-4CC0-4B5C-BCAA-28E6302A476B}" type="pres">
      <dgm:prSet presAssocID="{27938409-ABB6-4225-9F2B-2C242974C9D6}" presName="parentText" presStyleLbl="node1" presStyleIdx="2" presStyleCnt="6">
        <dgm:presLayoutVars>
          <dgm:chMax val="0"/>
          <dgm:bulletEnabled val="1"/>
        </dgm:presLayoutVars>
      </dgm:prSet>
      <dgm:spPr/>
    </dgm:pt>
    <dgm:pt modelId="{301155D9-3ADF-463E-8343-0D82791AE068}" type="pres">
      <dgm:prSet presAssocID="{CE32BCAD-E60E-4559-9A55-D86B9246C3D0}" presName="spacer" presStyleCnt="0"/>
      <dgm:spPr/>
    </dgm:pt>
    <dgm:pt modelId="{3F823E69-4037-4759-A560-5F79103F1776}" type="pres">
      <dgm:prSet presAssocID="{7EE0E053-38D2-4833-A2C6-150199EA6F11}" presName="parentText" presStyleLbl="node1" presStyleIdx="3" presStyleCnt="6">
        <dgm:presLayoutVars>
          <dgm:chMax val="0"/>
          <dgm:bulletEnabled val="1"/>
        </dgm:presLayoutVars>
      </dgm:prSet>
      <dgm:spPr/>
    </dgm:pt>
    <dgm:pt modelId="{9A5974E4-A53F-4562-9BB4-0F8C474A415A}" type="pres">
      <dgm:prSet presAssocID="{F8B0A7C1-0EA3-4E13-935E-1126CDC2684F}" presName="spacer" presStyleCnt="0"/>
      <dgm:spPr/>
    </dgm:pt>
    <dgm:pt modelId="{5A9E21FD-DB05-43A4-B1DD-BB147AD39876}" type="pres">
      <dgm:prSet presAssocID="{D88EE43B-9448-4B66-A91B-2A6B4B0C2F0E}" presName="parentText" presStyleLbl="node1" presStyleIdx="4" presStyleCnt="6">
        <dgm:presLayoutVars>
          <dgm:chMax val="0"/>
          <dgm:bulletEnabled val="1"/>
        </dgm:presLayoutVars>
      </dgm:prSet>
      <dgm:spPr/>
    </dgm:pt>
    <dgm:pt modelId="{2F3E527B-6B36-4B08-BA98-411B34F54790}" type="pres">
      <dgm:prSet presAssocID="{D88EE43B-9448-4B66-A91B-2A6B4B0C2F0E}" presName="childText" presStyleLbl="revTx" presStyleIdx="0" presStyleCnt="1">
        <dgm:presLayoutVars>
          <dgm:bulletEnabled val="1"/>
        </dgm:presLayoutVars>
      </dgm:prSet>
      <dgm:spPr/>
    </dgm:pt>
    <dgm:pt modelId="{ACB72106-681B-49CA-BBF9-673563E5C0E8}" type="pres">
      <dgm:prSet presAssocID="{014EB105-EDD6-4C15-9894-32CAD1409E13}" presName="parentText" presStyleLbl="node1" presStyleIdx="5" presStyleCnt="6">
        <dgm:presLayoutVars>
          <dgm:chMax val="0"/>
          <dgm:bulletEnabled val="1"/>
        </dgm:presLayoutVars>
      </dgm:prSet>
      <dgm:spPr/>
    </dgm:pt>
  </dgm:ptLst>
  <dgm:cxnLst>
    <dgm:cxn modelId="{D4506414-D8DA-4AE2-92CA-E93795935EB0}" srcId="{D88EE43B-9448-4B66-A91B-2A6B4B0C2F0E}" destId="{0F5E2258-06DC-4DAA-8FA0-61E199B7DAE7}" srcOrd="1" destOrd="0" parTransId="{FF6A6827-81C3-429D-8B07-51FBE267DF35}" sibTransId="{46869A39-09D5-4121-ABC9-D5C02250EB2D}"/>
    <dgm:cxn modelId="{DD6A0529-7F53-4324-A8BD-702C5DB8AF38}" type="presOf" srcId="{0F5E2258-06DC-4DAA-8FA0-61E199B7DAE7}" destId="{2F3E527B-6B36-4B08-BA98-411B34F54790}" srcOrd="0" destOrd="1" presId="urn:microsoft.com/office/officeart/2005/8/layout/vList2"/>
    <dgm:cxn modelId="{E39D6E33-70A0-4226-99E7-70D3338F2250}" srcId="{F6B19C5F-842A-4C52-BA9D-888BAFAD1E02}" destId="{B74E269A-4156-4B06-88EF-B75C4E7B3CBB}" srcOrd="0" destOrd="0" parTransId="{6B94EE65-B7DD-4495-82B5-E9D0BFB0FC7A}" sibTransId="{D91E85EB-2455-4119-A901-A1A6F99CAC72}"/>
    <dgm:cxn modelId="{C0183E35-48CC-4603-A2A7-A52F5C1BB476}" srcId="{F6B19C5F-842A-4C52-BA9D-888BAFAD1E02}" destId="{27938409-ABB6-4225-9F2B-2C242974C9D6}" srcOrd="2" destOrd="0" parTransId="{96637A1E-E39B-4A3E-914B-01E93C961E42}" sibTransId="{CE32BCAD-E60E-4559-9A55-D86B9246C3D0}"/>
    <dgm:cxn modelId="{0B3DFC3A-1585-4290-9DC2-E105121531B8}" srcId="{F6B19C5F-842A-4C52-BA9D-888BAFAD1E02}" destId="{D88EE43B-9448-4B66-A91B-2A6B4B0C2F0E}" srcOrd="4" destOrd="0" parTransId="{20E30646-F011-49AC-A7DF-FE9550600064}" sibTransId="{D9A07EAA-591E-4E5A-9424-937E9965B389}"/>
    <dgm:cxn modelId="{B6E66E3E-1FEC-4E38-8E57-2CB1F8ABA3D0}" type="presOf" srcId="{D88EE43B-9448-4B66-A91B-2A6B4B0C2F0E}" destId="{5A9E21FD-DB05-43A4-B1DD-BB147AD39876}" srcOrd="0" destOrd="0" presId="urn:microsoft.com/office/officeart/2005/8/layout/vList2"/>
    <dgm:cxn modelId="{9FB88349-3E6A-439D-BAC0-6041B9C8E49E}" srcId="{F6B19C5F-842A-4C52-BA9D-888BAFAD1E02}" destId="{014EB105-EDD6-4C15-9894-32CAD1409E13}" srcOrd="5" destOrd="0" parTransId="{3AE4C6CE-1035-4593-9B9A-EDC86D06B4E9}" sibTransId="{8A9108AD-1E3F-4783-BFB3-186836684593}"/>
    <dgm:cxn modelId="{D329204D-D578-4C84-BE62-DF203617E87F}" type="presOf" srcId="{27938409-ABB6-4225-9F2B-2C242974C9D6}" destId="{D7C63ED6-4CC0-4B5C-BCAA-28E6302A476B}" srcOrd="0" destOrd="0" presId="urn:microsoft.com/office/officeart/2005/8/layout/vList2"/>
    <dgm:cxn modelId="{EAF4344D-83EF-4BFF-B91B-2424B6A42A1E}" type="presOf" srcId="{7EE0E053-38D2-4833-A2C6-150199EA6F11}" destId="{3F823E69-4037-4759-A560-5F79103F1776}" srcOrd="0" destOrd="0" presId="urn:microsoft.com/office/officeart/2005/8/layout/vList2"/>
    <dgm:cxn modelId="{D67DB770-3884-4BCF-A748-1770C0FA09E0}" srcId="{D88EE43B-9448-4B66-A91B-2A6B4B0C2F0E}" destId="{66880BC2-2A17-44A4-B52F-5C9D290F83F4}" srcOrd="0" destOrd="0" parTransId="{CC401F90-7EDE-4240-9182-F5CA23B0FA36}" sibTransId="{49A71162-0FCC-4EE9-B1FE-A5F089369A8D}"/>
    <dgm:cxn modelId="{54FE0872-551B-44A4-B1BD-E968BDF9E7C6}" srcId="{F6B19C5F-842A-4C52-BA9D-888BAFAD1E02}" destId="{4866085A-1D02-401D-AA1A-AA7B78F35B03}" srcOrd="1" destOrd="0" parTransId="{11279C71-B857-405F-A829-B77379737644}" sibTransId="{EFD41026-E814-4850-8FCC-07F3D2E91C8A}"/>
    <dgm:cxn modelId="{6C8BD859-6587-49FE-A33B-9F58DC1085C0}" type="presOf" srcId="{66880BC2-2A17-44A4-B52F-5C9D290F83F4}" destId="{2F3E527B-6B36-4B08-BA98-411B34F54790}" srcOrd="0" destOrd="0" presId="urn:microsoft.com/office/officeart/2005/8/layout/vList2"/>
    <dgm:cxn modelId="{7631AB85-CCA1-4378-9558-06D174AC70D3}" type="presOf" srcId="{4866085A-1D02-401D-AA1A-AA7B78F35B03}" destId="{8F79C392-CA9B-4696-A24F-A89BD7682313}" srcOrd="0" destOrd="0" presId="urn:microsoft.com/office/officeart/2005/8/layout/vList2"/>
    <dgm:cxn modelId="{2AF06D9D-6CB7-43CF-8BAD-0834CFF863E1}" srcId="{D88EE43B-9448-4B66-A91B-2A6B4B0C2F0E}" destId="{916752BA-B140-48B4-B4BE-8B8DC95A09CF}" srcOrd="2" destOrd="0" parTransId="{0E522839-252B-4627-A4C0-EFF681579E17}" sibTransId="{15890E72-505B-4A8A-A0F4-23C09BFD9B59}"/>
    <dgm:cxn modelId="{E0C52DA0-8422-4895-A8D4-28E5AE6CF237}" type="presOf" srcId="{F6B19C5F-842A-4C52-BA9D-888BAFAD1E02}" destId="{B775B41D-6D08-4689-8B12-463A22F3A9AC}" srcOrd="0" destOrd="0" presId="urn:microsoft.com/office/officeart/2005/8/layout/vList2"/>
    <dgm:cxn modelId="{57032FB4-996E-4836-A275-A76AF736F384}" srcId="{F6B19C5F-842A-4C52-BA9D-888BAFAD1E02}" destId="{7EE0E053-38D2-4833-A2C6-150199EA6F11}" srcOrd="3" destOrd="0" parTransId="{E186B7EC-BAB2-4E44-81A0-5C24D7E1EFA7}" sibTransId="{F8B0A7C1-0EA3-4E13-935E-1126CDC2684F}"/>
    <dgm:cxn modelId="{5304FCCE-213E-495F-BCFA-16BE295D9BA2}" type="presOf" srcId="{014EB105-EDD6-4C15-9894-32CAD1409E13}" destId="{ACB72106-681B-49CA-BBF9-673563E5C0E8}" srcOrd="0" destOrd="0" presId="urn:microsoft.com/office/officeart/2005/8/layout/vList2"/>
    <dgm:cxn modelId="{A8AFB8D5-54DF-4F06-BC78-686569D3FD3C}" type="presOf" srcId="{B74E269A-4156-4B06-88EF-B75C4E7B3CBB}" destId="{8978C58C-E3C4-40F8-B7D2-A82AB17F1A06}" srcOrd="0" destOrd="0" presId="urn:microsoft.com/office/officeart/2005/8/layout/vList2"/>
    <dgm:cxn modelId="{D20EF3DA-5A7E-4E6D-B231-1ED18D8C3613}" type="presOf" srcId="{916752BA-B140-48B4-B4BE-8B8DC95A09CF}" destId="{2F3E527B-6B36-4B08-BA98-411B34F54790}" srcOrd="0" destOrd="2" presId="urn:microsoft.com/office/officeart/2005/8/layout/vList2"/>
    <dgm:cxn modelId="{2784C1D5-C893-47BB-A2FB-BFAA21A2BB6B}" type="presParOf" srcId="{B775B41D-6D08-4689-8B12-463A22F3A9AC}" destId="{8978C58C-E3C4-40F8-B7D2-A82AB17F1A06}" srcOrd="0" destOrd="0" presId="urn:microsoft.com/office/officeart/2005/8/layout/vList2"/>
    <dgm:cxn modelId="{6FF7A861-41B3-45A8-B174-17B9B2D6ACF9}" type="presParOf" srcId="{B775B41D-6D08-4689-8B12-463A22F3A9AC}" destId="{47FA638B-ACFB-446F-BA87-A1B7DE25C4CE}" srcOrd="1" destOrd="0" presId="urn:microsoft.com/office/officeart/2005/8/layout/vList2"/>
    <dgm:cxn modelId="{FD3BC9B6-1BFA-49E9-B252-FE1A9C694F79}" type="presParOf" srcId="{B775B41D-6D08-4689-8B12-463A22F3A9AC}" destId="{8F79C392-CA9B-4696-A24F-A89BD7682313}" srcOrd="2" destOrd="0" presId="urn:microsoft.com/office/officeart/2005/8/layout/vList2"/>
    <dgm:cxn modelId="{10D9A690-574C-439F-90BE-118DAD0F9C82}" type="presParOf" srcId="{B775B41D-6D08-4689-8B12-463A22F3A9AC}" destId="{D447E180-719D-412E-8BDD-B762988CD06F}" srcOrd="3" destOrd="0" presId="urn:microsoft.com/office/officeart/2005/8/layout/vList2"/>
    <dgm:cxn modelId="{B1F8B8DA-6CC2-49EF-AB7C-6E68A0DCFA13}" type="presParOf" srcId="{B775B41D-6D08-4689-8B12-463A22F3A9AC}" destId="{D7C63ED6-4CC0-4B5C-BCAA-28E6302A476B}" srcOrd="4" destOrd="0" presId="urn:microsoft.com/office/officeart/2005/8/layout/vList2"/>
    <dgm:cxn modelId="{0CED6040-B4D7-4821-BFAE-5405602C9CC4}" type="presParOf" srcId="{B775B41D-6D08-4689-8B12-463A22F3A9AC}" destId="{301155D9-3ADF-463E-8343-0D82791AE068}" srcOrd="5" destOrd="0" presId="urn:microsoft.com/office/officeart/2005/8/layout/vList2"/>
    <dgm:cxn modelId="{B2439E96-697F-4B79-BF74-AAD9469475A3}" type="presParOf" srcId="{B775B41D-6D08-4689-8B12-463A22F3A9AC}" destId="{3F823E69-4037-4759-A560-5F79103F1776}" srcOrd="6" destOrd="0" presId="urn:microsoft.com/office/officeart/2005/8/layout/vList2"/>
    <dgm:cxn modelId="{8143F1AB-3555-457A-8A5C-115073F07A53}" type="presParOf" srcId="{B775B41D-6D08-4689-8B12-463A22F3A9AC}" destId="{9A5974E4-A53F-4562-9BB4-0F8C474A415A}" srcOrd="7" destOrd="0" presId="urn:microsoft.com/office/officeart/2005/8/layout/vList2"/>
    <dgm:cxn modelId="{6958AEF4-022F-4828-963D-5A4220A7CF6B}" type="presParOf" srcId="{B775B41D-6D08-4689-8B12-463A22F3A9AC}" destId="{5A9E21FD-DB05-43A4-B1DD-BB147AD39876}" srcOrd="8" destOrd="0" presId="urn:microsoft.com/office/officeart/2005/8/layout/vList2"/>
    <dgm:cxn modelId="{A00835A0-CB41-4562-9692-C54026BDEA26}" type="presParOf" srcId="{B775B41D-6D08-4689-8B12-463A22F3A9AC}" destId="{2F3E527B-6B36-4B08-BA98-411B34F54790}" srcOrd="9" destOrd="0" presId="urn:microsoft.com/office/officeart/2005/8/layout/vList2"/>
    <dgm:cxn modelId="{ACC699C7-ED10-4CE7-9C5D-3473492B1624}" type="presParOf" srcId="{B775B41D-6D08-4689-8B12-463A22F3A9AC}" destId="{ACB72106-681B-49CA-BBF9-673563E5C0E8}"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78C58C-E3C4-40F8-B7D2-A82AB17F1A06}">
      <dsp:nvSpPr>
        <dsp:cNvPr id="0" name=""/>
        <dsp:cNvSpPr/>
      </dsp:nvSpPr>
      <dsp:spPr>
        <a:xfrm>
          <a:off x="0" y="1041"/>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1</a:t>
          </a:r>
          <a:r>
            <a:rPr lang="en-GB" sz="2000" kern="1200" dirty="0"/>
            <a:t>. Endorse or develop policies</a:t>
          </a:r>
          <a:endParaRPr lang="en-US" sz="2000" kern="1200" dirty="0"/>
        </a:p>
      </dsp:txBody>
      <dsp:txXfrm>
        <a:off x="37519" y="38560"/>
        <a:ext cx="8408760" cy="693542"/>
      </dsp:txXfrm>
    </dsp:sp>
    <dsp:sp modelId="{8F79C392-CA9B-4696-A24F-A89BD7682313}">
      <dsp:nvSpPr>
        <dsp:cNvPr id="0" name=""/>
        <dsp:cNvSpPr/>
      </dsp:nvSpPr>
      <dsp:spPr>
        <a:xfrm>
          <a:off x="0" y="794041"/>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2. Train staff</a:t>
          </a:r>
          <a:endParaRPr lang="en-US" sz="2000" kern="1200" dirty="0"/>
        </a:p>
      </dsp:txBody>
      <dsp:txXfrm>
        <a:off x="37519" y="831560"/>
        <a:ext cx="8408760" cy="693542"/>
      </dsp:txXfrm>
    </dsp:sp>
    <dsp:sp modelId="{D7C63ED6-4CC0-4B5C-BCAA-28E6302A476B}">
      <dsp:nvSpPr>
        <dsp:cNvPr id="0" name=""/>
        <dsp:cNvSpPr/>
      </dsp:nvSpPr>
      <dsp:spPr>
        <a:xfrm>
          <a:off x="0" y="1582782"/>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3. Co-ordinate operations</a:t>
          </a:r>
          <a:endParaRPr lang="en-US" sz="2000" kern="1200" dirty="0"/>
        </a:p>
      </dsp:txBody>
      <dsp:txXfrm>
        <a:off x="37519" y="1620301"/>
        <a:ext cx="8408760" cy="693542"/>
      </dsp:txXfrm>
    </dsp:sp>
    <dsp:sp modelId="{3F823E69-4037-4759-A560-5F79103F1776}">
      <dsp:nvSpPr>
        <dsp:cNvPr id="0" name=""/>
        <dsp:cNvSpPr/>
      </dsp:nvSpPr>
      <dsp:spPr>
        <a:xfrm>
          <a:off x="0" y="2371522"/>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a:t>4. Assess and monitor</a:t>
          </a:r>
          <a:endParaRPr lang="en-US" sz="2000" kern="1200"/>
        </a:p>
      </dsp:txBody>
      <dsp:txXfrm>
        <a:off x="37519" y="2409041"/>
        <a:ext cx="8408760" cy="693542"/>
      </dsp:txXfrm>
    </dsp:sp>
    <dsp:sp modelId="{5A9E21FD-DB05-43A4-B1DD-BB147AD39876}">
      <dsp:nvSpPr>
        <dsp:cNvPr id="0" name=""/>
        <dsp:cNvSpPr/>
      </dsp:nvSpPr>
      <dsp:spPr>
        <a:xfrm>
          <a:off x="0" y="3160262"/>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5. Protect, promote and support optimal IYCF with integrated multi-sector intervention</a:t>
          </a:r>
          <a:r>
            <a:rPr lang="en-GB" sz="1900" kern="1200" dirty="0"/>
            <a:t>s </a:t>
          </a:r>
        </a:p>
      </dsp:txBody>
      <dsp:txXfrm>
        <a:off x="37519" y="3197781"/>
        <a:ext cx="8408760" cy="693542"/>
      </dsp:txXfrm>
    </dsp:sp>
    <dsp:sp modelId="{2F3E527B-6B36-4B08-BA98-411B34F54790}">
      <dsp:nvSpPr>
        <dsp:cNvPr id="0" name=""/>
        <dsp:cNvSpPr/>
      </dsp:nvSpPr>
      <dsp:spPr>
        <a:xfrm>
          <a:off x="0" y="3928843"/>
          <a:ext cx="8483798" cy="869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9361"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GB" sz="1800" b="1" kern="1200" dirty="0">
              <a:solidFill>
                <a:srgbClr val="FF0000"/>
              </a:solidFill>
            </a:rPr>
            <a:t>Breastfeeding</a:t>
          </a:r>
        </a:p>
        <a:p>
          <a:pPr marL="171450" lvl="1" indent="-171450" algn="l" defTabSz="800100">
            <a:lnSpc>
              <a:spcPct val="90000"/>
            </a:lnSpc>
            <a:spcBef>
              <a:spcPct val="0"/>
            </a:spcBef>
            <a:spcAft>
              <a:spcPct val="20000"/>
            </a:spcAft>
            <a:buChar char="•"/>
          </a:pPr>
          <a:r>
            <a:rPr lang="en-GB" sz="1800" b="1" kern="1200" dirty="0">
              <a:solidFill>
                <a:srgbClr val="FF0000"/>
              </a:solidFill>
            </a:rPr>
            <a:t>Not Breastfeeding</a:t>
          </a:r>
        </a:p>
        <a:p>
          <a:pPr marL="171450" lvl="1" indent="-171450" algn="l" defTabSz="800100">
            <a:lnSpc>
              <a:spcPct val="90000"/>
            </a:lnSpc>
            <a:spcBef>
              <a:spcPct val="0"/>
            </a:spcBef>
            <a:spcAft>
              <a:spcPct val="20000"/>
            </a:spcAft>
            <a:buChar char="•"/>
          </a:pPr>
          <a:r>
            <a:rPr lang="en-GB" sz="1800" b="1" kern="1200" dirty="0">
              <a:solidFill>
                <a:srgbClr val="FF0000"/>
              </a:solidFill>
            </a:rPr>
            <a:t>Complementary Feeding</a:t>
          </a:r>
        </a:p>
      </dsp:txBody>
      <dsp:txXfrm>
        <a:off x="0" y="3928843"/>
        <a:ext cx="8483798" cy="869400"/>
      </dsp:txXfrm>
    </dsp:sp>
    <dsp:sp modelId="{ACB72106-681B-49CA-BBF9-673563E5C0E8}">
      <dsp:nvSpPr>
        <dsp:cNvPr id="0" name=""/>
        <dsp:cNvSpPr/>
      </dsp:nvSpPr>
      <dsp:spPr>
        <a:xfrm>
          <a:off x="0" y="4798243"/>
          <a:ext cx="8483798" cy="768580"/>
        </a:xfrm>
        <a:prstGeom prst="roundRect">
          <a:avLst/>
        </a:prstGeom>
        <a:solidFill>
          <a:srgbClr val="00206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t>6. Minimise the risks of artificial feeding (safeguarding all infants and young children)</a:t>
          </a:r>
          <a:endParaRPr lang="en-US" sz="2000" kern="1200" dirty="0"/>
        </a:p>
      </dsp:txBody>
      <dsp:txXfrm>
        <a:off x="37519" y="4835762"/>
        <a:ext cx="8408760" cy="6935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0D6A37-291F-4E46-BB73-3B99CE153558}" type="datetimeFigureOut">
              <a:rPr lang="en-US" smtClean="0"/>
              <a:t>10/22/2018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B6E366-02D8-9240-8F65-12E2F8F2864D}" type="slidenum">
              <a:rPr lang="en-US" smtClean="0"/>
              <a:t>‹#›</a:t>
            </a:fld>
            <a:endParaRPr lang="en-US"/>
          </a:p>
        </p:txBody>
      </p:sp>
    </p:spTree>
    <p:extLst>
      <p:ext uri="{BB962C8B-B14F-4D97-AF65-F5344CB8AC3E}">
        <p14:creationId xmlns:p14="http://schemas.microsoft.com/office/powerpoint/2010/main" val="27867992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CCD24-79A0-1B45-AEA8-F931F4D6188E}" type="datetimeFigureOut">
              <a:rPr lang="en-US" smtClean="0"/>
              <a:t>10/22/2018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FFF08-BA74-3E4E-B67B-CFCBDE5D9836}" type="slidenum">
              <a:rPr lang="en-US" smtClean="0"/>
              <a:t>‹#›</a:t>
            </a:fld>
            <a:endParaRPr lang="en-US"/>
          </a:p>
        </p:txBody>
      </p:sp>
    </p:spTree>
    <p:extLst>
      <p:ext uri="{BB962C8B-B14F-4D97-AF65-F5344CB8AC3E}">
        <p14:creationId xmlns:p14="http://schemas.microsoft.com/office/powerpoint/2010/main" val="1554738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501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algn="just"/>
            <a:r>
              <a:rPr lang="en-GB" b="1" dirty="0">
                <a:latin typeface="Calibri" charset="0"/>
              </a:rPr>
              <a:t>SAY:</a:t>
            </a:r>
          </a:p>
          <a:p>
            <a:pPr algn="just"/>
            <a:r>
              <a:rPr lang="en-GB" dirty="0">
                <a:latin typeface="Calibri" charset="0"/>
              </a:rPr>
              <a:t>The</a:t>
            </a:r>
            <a:r>
              <a:rPr lang="en-GB" baseline="0" dirty="0">
                <a:latin typeface="Calibri" charset="0"/>
              </a:rPr>
              <a:t> first two years of life is a period of rapid growth and body demands are high. Which is why when those needs are not met, children get malnourished, meaning their body lacks nutrients and energy. </a:t>
            </a:r>
            <a:endParaRPr lang="en-GB" b="1" baseline="0" dirty="0">
              <a:latin typeface="Calibri" charset="0"/>
            </a:endParaRPr>
          </a:p>
          <a:p>
            <a:pPr algn="just" defTabSz="865297" eaLnBrk="0" fontAlgn="base" hangingPunct="0">
              <a:spcBef>
                <a:spcPct val="30000"/>
              </a:spcBef>
              <a:spcAft>
                <a:spcPct val="0"/>
              </a:spcAft>
              <a:defRPr/>
            </a:pPr>
            <a:r>
              <a:rPr lang="en-GB" baseline="0" dirty="0">
                <a:latin typeface="Calibri" charset="0"/>
              </a:rPr>
              <a:t>Children may become extremely thin or wasted (mouse click), have water-retention or </a:t>
            </a:r>
            <a:r>
              <a:rPr lang="en-GB" baseline="0" dirty="0" err="1">
                <a:latin typeface="Calibri" charset="0"/>
              </a:rPr>
              <a:t>edema</a:t>
            </a:r>
            <a:r>
              <a:rPr lang="en-GB" baseline="0" dirty="0">
                <a:latin typeface="Calibri" charset="0"/>
              </a:rPr>
              <a:t> (mouse click), become short for age or stunted (mouse click), (Both the girls are 3 and half years of age but we can clearly see that one of the girls is shorter than the other girl) or have micronutrient deficiencies such as </a:t>
            </a:r>
            <a:r>
              <a:rPr lang="en-GB" baseline="0" dirty="0" err="1">
                <a:latin typeface="Calibri" charset="0"/>
              </a:rPr>
              <a:t>anemia</a:t>
            </a:r>
            <a:r>
              <a:rPr lang="en-GB" baseline="0" dirty="0">
                <a:latin typeface="Calibri" charset="0"/>
              </a:rPr>
              <a:t> (mouse click), which is deficiency of a micronutrient called iron. Children under two are also vulnerable to illnesses and death. </a:t>
            </a:r>
          </a:p>
          <a:p>
            <a:pPr algn="just" defTabSz="865297" eaLnBrk="0" fontAlgn="base" hangingPunct="0">
              <a:spcBef>
                <a:spcPct val="30000"/>
              </a:spcBef>
              <a:spcAft>
                <a:spcPct val="0"/>
              </a:spcAft>
              <a:defRPr/>
            </a:pPr>
            <a:r>
              <a:rPr lang="en-GB" baseline="0" dirty="0">
                <a:latin typeface="Calibri" charset="0"/>
              </a:rPr>
              <a:t>But it doesn’t end there (mouse click), children suffer long term consequences (mouse click). Children who fail to catch up on their growth suffer illness and death later in life. And if they gain weight, for example, in later years, it increases their likelihood of chronic diseases such as heart disease. Children who do not attain their full growth, also have lower productivity as adults and therefore have lower wages. </a:t>
            </a:r>
          </a:p>
          <a:p>
            <a:pPr algn="just" defTabSz="865297" eaLnBrk="0" fontAlgn="base" hangingPunct="0">
              <a:spcBef>
                <a:spcPct val="30000"/>
              </a:spcBef>
              <a:spcAft>
                <a:spcPct val="0"/>
              </a:spcAft>
              <a:defRPr/>
            </a:pPr>
            <a:r>
              <a:rPr lang="en-GB" baseline="0" dirty="0">
                <a:latin typeface="Calibri" charset="0"/>
              </a:rPr>
              <a:t>In e</a:t>
            </a:r>
            <a:r>
              <a:rPr lang="en-GB" dirty="0">
                <a:latin typeface="Calibri" charset="0"/>
              </a:rPr>
              <a:t>mergencies the</a:t>
            </a:r>
            <a:r>
              <a:rPr lang="en-GB" baseline="0" dirty="0">
                <a:latin typeface="Calibri" charset="0"/>
              </a:rPr>
              <a:t> risk of dying increase up to 70 times. </a:t>
            </a:r>
          </a:p>
          <a:p>
            <a:pPr algn="just" defTabSz="865297" eaLnBrk="0" fontAlgn="base" hangingPunct="0">
              <a:spcBef>
                <a:spcPct val="30000"/>
              </a:spcBef>
              <a:spcAft>
                <a:spcPct val="0"/>
              </a:spcAft>
              <a:defRPr/>
            </a:pPr>
            <a:r>
              <a:rPr lang="en-GB" b="1" dirty="0">
                <a:latin typeface="Calibri" charset="0"/>
              </a:rPr>
              <a:t>DO:</a:t>
            </a:r>
          </a:p>
          <a:p>
            <a:pPr algn="just" defTabSz="865297" eaLnBrk="0" fontAlgn="base" hangingPunct="0">
              <a:spcBef>
                <a:spcPct val="30000"/>
              </a:spcBef>
              <a:spcAft>
                <a:spcPct val="0"/>
              </a:spcAft>
              <a:defRPr/>
            </a:pPr>
            <a:r>
              <a:rPr lang="en-GB" dirty="0">
                <a:latin typeface="Calibri" charset="0"/>
              </a:rPr>
              <a:t>(mouse click) </a:t>
            </a:r>
          </a:p>
          <a:p>
            <a:pPr algn="just" defTabSz="865297" eaLnBrk="0" fontAlgn="base" hangingPunct="0">
              <a:spcBef>
                <a:spcPct val="30000"/>
              </a:spcBef>
              <a:spcAft>
                <a:spcPct val="0"/>
              </a:spcAft>
              <a:defRPr/>
            </a:pPr>
            <a:r>
              <a:rPr lang="en-GB" b="1" dirty="0">
                <a:latin typeface="Calibri" charset="0"/>
              </a:rPr>
              <a:t>SAY:</a:t>
            </a:r>
          </a:p>
          <a:p>
            <a:pPr algn="just" defTabSz="865297" eaLnBrk="0" fontAlgn="base" hangingPunct="0">
              <a:spcBef>
                <a:spcPct val="30000"/>
              </a:spcBef>
              <a:spcAft>
                <a:spcPct val="0"/>
              </a:spcAft>
              <a:defRPr/>
            </a:pPr>
            <a:r>
              <a:rPr lang="en-GB" baseline="0" dirty="0">
                <a:latin typeface="Calibri" charset="0"/>
              </a:rPr>
              <a:t>The good news is that all this: illnesses, malnutrition and deaths can be prevented! Therefore, it is so important that IYCF is not overlooked. Prevention is better than cure.</a:t>
            </a:r>
          </a:p>
          <a:p>
            <a:pPr algn="just"/>
            <a:r>
              <a:rPr lang="en-GB" baseline="0" dirty="0">
                <a:latin typeface="Calibri" charset="0"/>
              </a:rPr>
              <a:t>So, what can we do to protect and promote appropriate IYCF?</a:t>
            </a:r>
          </a:p>
        </p:txBody>
      </p:sp>
      <p:sp>
        <p:nvSpPr>
          <p:cNvPr id="501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Arial" charset="0"/>
                <a:ea typeface="ＭＳ Ｐゴシック" charset="0"/>
                <a:cs typeface="ＭＳ Ｐゴシック" charset="0"/>
              </a:defRPr>
            </a:lvl1pPr>
            <a:lvl2pPr marL="703054" indent="-270405" eaLnBrk="0" hangingPunct="0">
              <a:defRPr sz="2300">
                <a:solidFill>
                  <a:schemeClr val="tx1"/>
                </a:solidFill>
                <a:latin typeface="Arial" charset="0"/>
                <a:ea typeface="ＭＳ Ｐゴシック" charset="0"/>
              </a:defRPr>
            </a:lvl2pPr>
            <a:lvl3pPr marL="1081621" indent="-216324" eaLnBrk="0" hangingPunct="0">
              <a:defRPr sz="2300">
                <a:solidFill>
                  <a:schemeClr val="tx1"/>
                </a:solidFill>
                <a:latin typeface="Arial" charset="0"/>
                <a:ea typeface="ＭＳ Ｐゴシック" charset="0"/>
              </a:defRPr>
            </a:lvl3pPr>
            <a:lvl4pPr marL="1514269" indent="-216324" eaLnBrk="0" hangingPunct="0">
              <a:defRPr sz="2300">
                <a:solidFill>
                  <a:schemeClr val="tx1"/>
                </a:solidFill>
                <a:latin typeface="Arial" charset="0"/>
                <a:ea typeface="ＭＳ Ｐゴシック" charset="0"/>
              </a:defRPr>
            </a:lvl4pPr>
            <a:lvl5pPr marL="1946918" indent="-216324" eaLnBrk="0" hangingPunct="0">
              <a:defRPr sz="2300">
                <a:solidFill>
                  <a:schemeClr val="tx1"/>
                </a:solidFill>
                <a:latin typeface="Arial" charset="0"/>
                <a:ea typeface="ＭＳ Ｐゴシック" charset="0"/>
              </a:defRPr>
            </a:lvl5pPr>
            <a:lvl6pPr marL="2379566" indent="-216324" eaLnBrk="0" fontAlgn="base" hangingPunct="0">
              <a:spcBef>
                <a:spcPct val="0"/>
              </a:spcBef>
              <a:spcAft>
                <a:spcPct val="0"/>
              </a:spcAft>
              <a:defRPr sz="2300">
                <a:solidFill>
                  <a:schemeClr val="tx1"/>
                </a:solidFill>
                <a:latin typeface="Arial" charset="0"/>
                <a:ea typeface="ＭＳ Ｐゴシック" charset="0"/>
              </a:defRPr>
            </a:lvl6pPr>
            <a:lvl7pPr marL="2812214" indent="-216324" eaLnBrk="0" fontAlgn="base" hangingPunct="0">
              <a:spcBef>
                <a:spcPct val="0"/>
              </a:spcBef>
              <a:spcAft>
                <a:spcPct val="0"/>
              </a:spcAft>
              <a:defRPr sz="2300">
                <a:solidFill>
                  <a:schemeClr val="tx1"/>
                </a:solidFill>
                <a:latin typeface="Arial" charset="0"/>
                <a:ea typeface="ＭＳ Ｐゴシック" charset="0"/>
              </a:defRPr>
            </a:lvl7pPr>
            <a:lvl8pPr marL="3244863" indent="-216324" eaLnBrk="0" fontAlgn="base" hangingPunct="0">
              <a:spcBef>
                <a:spcPct val="0"/>
              </a:spcBef>
              <a:spcAft>
                <a:spcPct val="0"/>
              </a:spcAft>
              <a:defRPr sz="2300">
                <a:solidFill>
                  <a:schemeClr val="tx1"/>
                </a:solidFill>
                <a:latin typeface="Arial" charset="0"/>
                <a:ea typeface="ＭＳ Ｐゴシック" charset="0"/>
              </a:defRPr>
            </a:lvl8pPr>
            <a:lvl9pPr marL="3677511" indent="-216324" eaLnBrk="0" fontAlgn="base" hangingPunct="0">
              <a:spcBef>
                <a:spcPct val="0"/>
              </a:spcBef>
              <a:spcAft>
                <a:spcPct val="0"/>
              </a:spcAft>
              <a:defRPr sz="2300">
                <a:solidFill>
                  <a:schemeClr val="tx1"/>
                </a:solidFill>
                <a:latin typeface="Arial" charset="0"/>
                <a:ea typeface="ＭＳ Ｐゴシック" charset="0"/>
              </a:defRPr>
            </a:lvl9pPr>
          </a:lstStyle>
          <a:p>
            <a:pPr eaLnBrk="1" hangingPunct="1"/>
            <a:fld id="{57E6FE24-80B8-844C-8D30-AA62EB138DF3}" type="slidenum">
              <a:rPr lang="fr-FR" sz="1100">
                <a:cs typeface="Arial" charset="0"/>
              </a:rPr>
              <a:pPr eaLnBrk="1" hangingPunct="1"/>
              <a:t>2</a:t>
            </a:fld>
            <a:endParaRPr lang="fr-FR" sz="1100">
              <a:cs typeface="Arial" charset="0"/>
            </a:endParaRPr>
          </a:p>
        </p:txBody>
      </p:sp>
    </p:spTree>
    <p:extLst>
      <p:ext uri="{BB962C8B-B14F-4D97-AF65-F5344CB8AC3E}">
        <p14:creationId xmlns:p14="http://schemas.microsoft.com/office/powerpoint/2010/main" val="474107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F6E736-4618-4D9C-86B6-48F2F56A59AB}" type="slidenum">
              <a:rPr lang="en-GB" smtClean="0"/>
              <a:t>5</a:t>
            </a:fld>
            <a:endParaRPr lang="en-GB"/>
          </a:p>
        </p:txBody>
      </p:sp>
    </p:spTree>
    <p:extLst>
      <p:ext uri="{BB962C8B-B14F-4D97-AF65-F5344CB8AC3E}">
        <p14:creationId xmlns:p14="http://schemas.microsoft.com/office/powerpoint/2010/main" val="36570089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26532" y="303652"/>
            <a:ext cx="2017673" cy="412389"/>
          </a:xfrm>
          <a:prstGeom prst="rect">
            <a:avLst/>
          </a:prstGeom>
        </p:spPr>
      </p:pic>
      <p:sp>
        <p:nvSpPr>
          <p:cNvPr id="2" name="Title 1"/>
          <p:cNvSpPr>
            <a:spLocks noGrp="1"/>
          </p:cNvSpPr>
          <p:nvPr>
            <p:ph type="ctrTitle" hasCustomPrompt="1"/>
          </p:nvPr>
        </p:nvSpPr>
        <p:spPr>
          <a:xfrm>
            <a:off x="625148" y="866775"/>
            <a:ext cx="8075613" cy="1197787"/>
          </a:xfrm>
        </p:spPr>
        <p:txBody>
          <a:bodyPr anchor="t">
            <a:normAutofit/>
          </a:bodyPr>
          <a:lstStyle>
            <a:lvl1pPr>
              <a:lnSpc>
                <a:spcPct val="95000"/>
              </a:lnSpc>
              <a:defRPr sz="4800" b="0" i="0" cap="none">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11" name="Picture Placeholder 10"/>
          <p:cNvSpPr>
            <a:spLocks noGrp="1"/>
          </p:cNvSpPr>
          <p:nvPr>
            <p:ph type="pic" sz="quarter" idx="10"/>
          </p:nvPr>
        </p:nvSpPr>
        <p:spPr>
          <a:xfrm>
            <a:off x="150813" y="2213627"/>
            <a:ext cx="8829675" cy="4494213"/>
          </a:xfrm>
        </p:spPr>
        <p:txBody>
          <a:bodyPr/>
          <a:lstStyle/>
          <a:p>
            <a:r>
              <a:rPr lang="en-US"/>
              <a:t>Click icon to add picture</a:t>
            </a:r>
            <a:endParaRPr lang="en-US" dirty="0"/>
          </a:p>
        </p:txBody>
      </p:sp>
      <p:sp>
        <p:nvSpPr>
          <p:cNvPr id="12" name="Date Placeholder 11"/>
          <p:cNvSpPr>
            <a:spLocks noGrp="1"/>
          </p:cNvSpPr>
          <p:nvPr>
            <p:ph type="dt" sz="half" idx="11"/>
          </p:nvPr>
        </p:nvSpPr>
        <p:spPr>
          <a:xfrm>
            <a:off x="7223650" y="344650"/>
            <a:ext cx="1581319" cy="365125"/>
          </a:xfrm>
        </p:spPr>
        <p:txBody>
          <a:bodyPr/>
          <a:lstStyle>
            <a:lvl1pPr algn="r">
              <a:defRPr/>
            </a:lvl1pPr>
          </a:lstStyle>
          <a:p>
            <a:r>
              <a:rPr lang="en-US" dirty="0"/>
              <a:t>26 April 2016</a:t>
            </a:r>
          </a:p>
        </p:txBody>
      </p:sp>
    </p:spTree>
    <p:extLst>
      <p:ext uri="{BB962C8B-B14F-4D97-AF65-F5344CB8AC3E}">
        <p14:creationId xmlns:p14="http://schemas.microsoft.com/office/powerpoint/2010/main" val="253856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tement 1">
    <p:spTree>
      <p:nvGrpSpPr>
        <p:cNvPr id="1" name=""/>
        <p:cNvGrpSpPr/>
        <p:nvPr/>
      </p:nvGrpSpPr>
      <p:grpSpPr>
        <a:xfrm>
          <a:off x="0" y="0"/>
          <a:ext cx="0" cy="0"/>
          <a:chOff x="0" y="0"/>
          <a:chExt cx="0" cy="0"/>
        </a:xfrm>
      </p:grpSpPr>
      <p:sp>
        <p:nvSpPr>
          <p:cNvPr id="8" name="Rectangle 7"/>
          <p:cNvSpPr/>
          <p:nvPr userDrawn="1"/>
        </p:nvSpPr>
        <p:spPr>
          <a:xfrm>
            <a:off x="0" y="1171574"/>
            <a:ext cx="9144000" cy="56864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47638" y="147638"/>
            <a:ext cx="8832850"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dirty="0"/>
              <a:t>26 April 2016</a:t>
            </a:r>
          </a:p>
        </p:txBody>
      </p:sp>
      <p:sp>
        <p:nvSpPr>
          <p:cNvPr id="3" name="Footer Placeholder 2"/>
          <p:cNvSpPr>
            <a:spLocks noGrp="1"/>
          </p:cNvSpPr>
          <p:nvPr>
            <p:ph type="ftr" sz="quarter" idx="11"/>
          </p:nvPr>
        </p:nvSpPr>
        <p:spPr/>
        <p:txBody>
          <a:bodyPr/>
          <a:lstStyle/>
          <a:p>
            <a:r>
              <a:rPr lang="en-US"/>
              <a:t>Amend presentation name in Footer and Apply to All</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pic>
        <p:nvPicPr>
          <p:cNvPr id="9" name="Picture 8"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3" name="Straight Connector 12"/>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9389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3" name="Rectangle 12"/>
          <p:cNvSpPr/>
          <p:nvPr userDrawn="1"/>
        </p:nvSpPr>
        <p:spPr>
          <a:xfrm>
            <a:off x="0" y="0"/>
            <a:ext cx="9144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dirty="0"/>
              <a:t>26 April 2016</a:t>
            </a:r>
          </a:p>
        </p:txBody>
      </p:sp>
      <p:sp>
        <p:nvSpPr>
          <p:cNvPr id="3" name="Footer Placeholder 2"/>
          <p:cNvSpPr>
            <a:spLocks noGrp="1"/>
          </p:cNvSpPr>
          <p:nvPr>
            <p:ph type="ftr" sz="quarter" idx="11"/>
          </p:nvPr>
        </p:nvSpPr>
        <p:spPr/>
        <p:txBody>
          <a:bodyPr/>
          <a:lstStyle/>
          <a:p>
            <a:r>
              <a:rPr lang="en-US"/>
              <a:t>Amend presentation name in Footer and Apply to All</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pic>
        <p:nvPicPr>
          <p:cNvPr id="9" name="Picture 8"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spTree>
    <p:extLst>
      <p:ext uri="{BB962C8B-B14F-4D97-AF65-F5344CB8AC3E}">
        <p14:creationId xmlns:p14="http://schemas.microsoft.com/office/powerpoint/2010/main" val="70759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3">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4"/>
          </p:nvPr>
        </p:nvSpPr>
        <p:spPr>
          <a:xfrm>
            <a:off x="4910667" y="4233416"/>
            <a:ext cx="2253884" cy="625148"/>
          </a:xfrm>
        </p:spPr>
        <p:txBody>
          <a:bodyPr/>
          <a:lstStyle>
            <a:lvl1pPr>
              <a:defRPr>
                <a:solidFill>
                  <a:srgbClr val="222221"/>
                </a:solidFill>
                <a:latin typeface="Gill Sans Infant Std" pitchFamily="34" charset="0"/>
              </a:defRPr>
            </a:lvl1pPr>
          </a:lstStyle>
          <a:p>
            <a:r>
              <a:rPr lang="en-US"/>
              <a:t>Click icon to add picture</a:t>
            </a:r>
            <a:endParaRPr lang="en-US" dirty="0"/>
          </a:p>
        </p:txBody>
      </p:sp>
    </p:spTree>
    <p:extLst>
      <p:ext uri="{BB962C8B-B14F-4D97-AF65-F5344CB8AC3E}">
        <p14:creationId xmlns:p14="http://schemas.microsoft.com/office/powerpoint/2010/main" val="1456836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Thank_you_STC_logo_lockup.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392617" y="2113411"/>
            <a:ext cx="4355592" cy="2023872"/>
          </a:xfrm>
          <a:prstGeom prst="rect">
            <a:avLst/>
          </a:prstGeom>
        </p:spPr>
      </p:pic>
    </p:spTree>
    <p:extLst>
      <p:ext uri="{BB962C8B-B14F-4D97-AF65-F5344CB8AC3E}">
        <p14:creationId xmlns:p14="http://schemas.microsoft.com/office/powerpoint/2010/main" val="61290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ave the Children header">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userDrawn="1"/>
        </p:nvSpPr>
        <p:spPr>
          <a:xfrm>
            <a:off x="1442676" y="2370672"/>
            <a:ext cx="6255472" cy="1583233"/>
          </a:xfrm>
          <a:prstGeom prst="roundRect">
            <a:avLst>
              <a:gd name="adj" fmla="val 8552"/>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endParaRPr lang="en-US" sz="3200" b="1" i="0" dirty="0">
              <a:solidFill>
                <a:srgbClr val="222221"/>
              </a:solidFill>
              <a:latin typeface="TradeGothic LT CondEighteen"/>
              <a:cs typeface="TradeGothic LT CondEighteen"/>
            </a:endParaRPr>
          </a:p>
        </p:txBody>
      </p:sp>
      <p:pic>
        <p:nvPicPr>
          <p:cNvPr id="13" name="Picture 12"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634139" y="2562159"/>
            <a:ext cx="5872546" cy="1200282"/>
          </a:xfrm>
          <a:prstGeom prst="rect">
            <a:avLst/>
          </a:prstGeom>
        </p:spPr>
      </p:pic>
    </p:spTree>
    <p:extLst>
      <p:ext uri="{BB962C8B-B14F-4D97-AF65-F5344CB8AC3E}">
        <p14:creationId xmlns:p14="http://schemas.microsoft.com/office/powerpoint/2010/main" val="2865887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48276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015611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1Column_Subtitl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A888893-F1F3-B848-A006-44F3D449FB53}"/>
              </a:ext>
            </a:extLst>
          </p:cNvPr>
          <p:cNvSpPr>
            <a:spLocks noChangeArrowheads="1"/>
          </p:cNvSpPr>
          <p:nvPr/>
        </p:nvSpPr>
        <p:spPr bwMode="auto">
          <a:xfrm>
            <a:off x="774700" y="0"/>
            <a:ext cx="8369300" cy="6858000"/>
          </a:xfrm>
          <a:prstGeom prst="rect">
            <a:avLst/>
          </a:prstGeom>
          <a:solidFill>
            <a:schemeClr val="bg1"/>
          </a:solidFill>
          <a:ln>
            <a:noFill/>
          </a:ln>
          <a:extLst>
            <a:ext uri="{91240B29-F687-4F45-9708-019B960494DF}">
              <a14:hiddenLine xmlns:a14="http://schemas.microsoft.com/office/drawing/2010/main" w="10000">
                <a:solidFill>
                  <a:srgbClr val="000000"/>
                </a:solidFill>
                <a:miter lim="800000"/>
                <a:headEnd/>
                <a:tailEnd/>
              </a14:hiddenLine>
            </a:ext>
          </a:extLst>
        </p:spPr>
        <p:txBody>
          <a:bodyPr anchor="ctr"/>
          <a:lstStyle>
            <a:lvl1pPr eaLnBrk="0" hangingPunct="0">
              <a:defRPr sz="2400">
                <a:solidFill>
                  <a:schemeClr val="tx1"/>
                </a:solidFill>
                <a:latin typeface="Gill Sans MT" pitchFamily="34" charset="0"/>
                <a:ea typeface="MS PGothic" pitchFamily="34" charset="-128"/>
              </a:defRPr>
            </a:lvl1pPr>
            <a:lvl2pPr marL="742950" indent="-285750" eaLnBrk="0" hangingPunct="0">
              <a:defRPr sz="2400">
                <a:solidFill>
                  <a:schemeClr val="tx1"/>
                </a:solidFill>
                <a:latin typeface="Gill Sans MT" pitchFamily="34" charset="0"/>
                <a:ea typeface="MS PGothic" pitchFamily="34" charset="-128"/>
              </a:defRPr>
            </a:lvl2pPr>
            <a:lvl3pPr marL="1143000" indent="-228600" eaLnBrk="0" hangingPunct="0">
              <a:defRPr sz="2400">
                <a:solidFill>
                  <a:schemeClr val="tx1"/>
                </a:solidFill>
                <a:latin typeface="Gill Sans MT" pitchFamily="34" charset="0"/>
                <a:ea typeface="MS PGothic" pitchFamily="34" charset="-128"/>
              </a:defRPr>
            </a:lvl3pPr>
            <a:lvl4pPr marL="1600200" indent="-228600" eaLnBrk="0" hangingPunct="0">
              <a:defRPr sz="2400">
                <a:solidFill>
                  <a:schemeClr val="tx1"/>
                </a:solidFill>
                <a:latin typeface="Gill Sans MT" pitchFamily="34" charset="0"/>
                <a:ea typeface="MS PGothic" pitchFamily="34" charset="-128"/>
              </a:defRPr>
            </a:lvl4pPr>
            <a:lvl5pPr marL="2057400" indent="-228600" eaLnBrk="0" hangingPunct="0">
              <a:defRPr sz="2400">
                <a:solidFill>
                  <a:schemeClr val="tx1"/>
                </a:solidFill>
                <a:latin typeface="Gill Sans MT"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Gill Sans MT"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Gill Sans MT"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Gill Sans MT"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Gill Sans MT" pitchFamily="34" charset="0"/>
                <a:ea typeface="MS PGothic" pitchFamily="34" charset="-128"/>
              </a:defRPr>
            </a:lvl9pPr>
          </a:lstStyle>
          <a:p>
            <a:pPr algn="ctr" eaLnBrk="1" hangingPunct="1">
              <a:defRPr/>
            </a:pPr>
            <a:r>
              <a:rPr lang="en-GB" altLang="en-US" sz="1800">
                <a:solidFill>
                  <a:srgbClr val="FFFFFF"/>
                </a:solidFill>
              </a:rPr>
              <a:t>av</a:t>
            </a:r>
          </a:p>
        </p:txBody>
      </p:sp>
      <p:sp>
        <p:nvSpPr>
          <p:cNvPr id="6" name="Rectangle 5">
            <a:extLst>
              <a:ext uri="{FF2B5EF4-FFF2-40B4-BE49-F238E27FC236}">
                <a16:creationId xmlns:a16="http://schemas.microsoft.com/office/drawing/2014/main" id="{9ACA50BC-C04D-C144-BDE3-9B7AE1CE3B1F}"/>
              </a:ext>
            </a:extLst>
          </p:cNvPr>
          <p:cNvSpPr/>
          <p:nvPr/>
        </p:nvSpPr>
        <p:spPr>
          <a:xfrm>
            <a:off x="0" y="1295400"/>
            <a:ext cx="533400" cy="228600"/>
          </a:xfrm>
          <a:prstGeom prst="rect">
            <a:avLst/>
          </a:prstGeom>
          <a:solidFill>
            <a:srgbClr val="71839A"/>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solidFill>
                <a:srgbClr val="718399"/>
              </a:solidFill>
            </a:endParaRPr>
          </a:p>
        </p:txBody>
      </p:sp>
      <p:sp>
        <p:nvSpPr>
          <p:cNvPr id="8" name="Rectangle 7">
            <a:extLst>
              <a:ext uri="{FF2B5EF4-FFF2-40B4-BE49-F238E27FC236}">
                <a16:creationId xmlns:a16="http://schemas.microsoft.com/office/drawing/2014/main" id="{20771B44-0D17-2941-AB55-DD04BAB8FD51}"/>
              </a:ext>
            </a:extLst>
          </p:cNvPr>
          <p:cNvSpPr/>
          <p:nvPr/>
        </p:nvSpPr>
        <p:spPr>
          <a:xfrm>
            <a:off x="603250" y="1295400"/>
            <a:ext cx="8553450" cy="228600"/>
          </a:xfrm>
          <a:prstGeom prst="rect">
            <a:avLst/>
          </a:prstGeom>
          <a:solidFill>
            <a:srgbClr val="D80021"/>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p>
        </p:txBody>
      </p:sp>
      <p:cxnSp>
        <p:nvCxnSpPr>
          <p:cNvPr id="9" name="Straight Connector 8">
            <a:extLst>
              <a:ext uri="{FF2B5EF4-FFF2-40B4-BE49-F238E27FC236}">
                <a16:creationId xmlns:a16="http://schemas.microsoft.com/office/drawing/2014/main" id="{484E21BA-95E0-944C-837A-B07C0295E421}"/>
              </a:ext>
            </a:extLst>
          </p:cNvPr>
          <p:cNvCxnSpPr/>
          <p:nvPr/>
        </p:nvCxnSpPr>
        <p:spPr>
          <a:xfrm>
            <a:off x="0" y="6172200"/>
            <a:ext cx="9144000" cy="0"/>
          </a:xfrm>
          <a:prstGeom prst="line">
            <a:avLst/>
          </a:prstGeom>
          <a:ln w="12700" cmpd="sng">
            <a:solidFill>
              <a:srgbClr val="718399"/>
            </a:solidFill>
          </a:ln>
          <a:effectLst/>
        </p:spPr>
        <p:style>
          <a:lnRef idx="2">
            <a:schemeClr val="accent1"/>
          </a:lnRef>
          <a:fillRef idx="0">
            <a:schemeClr val="accent1"/>
          </a:fillRef>
          <a:effectRef idx="1">
            <a:schemeClr val="accent1"/>
          </a:effectRef>
          <a:fontRef idx="minor">
            <a:schemeClr val="tx1"/>
          </a:fontRef>
        </p:style>
      </p:cxnSp>
      <p:sp>
        <p:nvSpPr>
          <p:cNvPr id="2" name="Rectangle 1"/>
          <p:cNvSpPr>
            <a:spLocks noGrp="1"/>
          </p:cNvSpPr>
          <p:nvPr>
            <p:ph type="title"/>
          </p:nvPr>
        </p:nvSpPr>
        <p:spPr>
          <a:xfrm>
            <a:off x="482600" y="373653"/>
            <a:ext cx="8077200" cy="820147"/>
          </a:xfrm>
        </p:spPr>
        <p:txBody>
          <a:bodyPr>
            <a:noAutofit/>
          </a:bodyPr>
          <a:lstStyle>
            <a:lvl1pPr>
              <a:defRPr sz="3200">
                <a:solidFill>
                  <a:schemeClr val="tx1"/>
                </a:solidFill>
              </a:defRPr>
            </a:lvl1pPr>
            <a:extLst/>
          </a:lstStyle>
          <a:p>
            <a:r>
              <a:rPr lang="en-US"/>
              <a:t>Click to edit Master title style</a:t>
            </a:r>
            <a:endParaRPr lang="en-US" dirty="0"/>
          </a:p>
        </p:txBody>
      </p:sp>
      <p:sp>
        <p:nvSpPr>
          <p:cNvPr id="7" name="Rectangle 6"/>
          <p:cNvSpPr>
            <a:spLocks noGrp="1"/>
          </p:cNvSpPr>
          <p:nvPr>
            <p:ph sz="quarter" idx="13"/>
          </p:nvPr>
        </p:nvSpPr>
        <p:spPr>
          <a:xfrm>
            <a:off x="495300" y="2621280"/>
            <a:ext cx="8064500" cy="3218688"/>
          </a:xfrm>
        </p:spPr>
        <p:txBody>
          <a:bodyPr/>
          <a:lstStyle>
            <a:lvl1pPr>
              <a:defRPr sz="1800"/>
            </a:lvl1pPr>
            <a:lvl2pPr>
              <a:defRPr sz="1600"/>
            </a:lvl2pPr>
            <a:lvl3pPr marL="914400" marR="0" indent="-228600" algn="l" defTabSz="914400" rtl="0" eaLnBrk="1" fontAlgn="auto" latinLnBrk="0" hangingPunct="1">
              <a:lnSpc>
                <a:spcPct val="100000"/>
              </a:lnSpc>
              <a:spcBef>
                <a:spcPts val="500"/>
              </a:spcBef>
              <a:spcAft>
                <a:spcPts val="0"/>
              </a:spcAft>
              <a:buClr>
                <a:srgbClr val="8D9EB2"/>
              </a:buClr>
              <a:buSzPct val="40000"/>
              <a:buFont typeface="Wingdings"/>
              <a:buChar char=""/>
              <a:tabLst/>
              <a:defRPr lang="en-US" sz="1400" kern="1200" dirty="0" smtClean="0">
                <a:solidFill>
                  <a:schemeClr val="tx1"/>
                </a:solidFill>
                <a:latin typeface="+mn-lt"/>
                <a:ea typeface="+mn-ea"/>
                <a:cs typeface="+mn-cs"/>
              </a:defRPr>
            </a:lvl3pPr>
            <a:lvl4pPr>
              <a:buSzPct val="37000"/>
              <a:defRPr sz="1200"/>
            </a:lvl4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6"/>
          <p:cNvSpPr>
            <a:spLocks noGrp="1"/>
          </p:cNvSpPr>
          <p:nvPr>
            <p:ph type="body" sz="quarter" idx="11"/>
          </p:nvPr>
        </p:nvSpPr>
        <p:spPr>
          <a:xfrm>
            <a:off x="495300" y="1865376"/>
            <a:ext cx="8064500" cy="487680"/>
          </a:xfrm>
        </p:spPr>
        <p:txBody>
          <a:bodyPr/>
          <a:lstStyle>
            <a:lvl1pPr>
              <a:buNone/>
              <a:defRPr b="1" baseline="0">
                <a:solidFill>
                  <a:srgbClr val="D50B26"/>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1323417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7" name="Rectangle 6"/>
          <p:cNvSpPr/>
          <p:nvPr userDrawn="1"/>
        </p:nvSpPr>
        <p:spPr>
          <a:xfrm>
            <a:off x="4572000" y="0"/>
            <a:ext cx="4572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5470768" y="1171576"/>
            <a:ext cx="3243019" cy="1219798"/>
          </a:xfrm>
        </p:spPr>
        <p:txBody>
          <a:bodyPr anchor="t">
            <a:normAutofit/>
          </a:bodyPr>
          <a:lstStyle>
            <a:lvl1pPr algn="l">
              <a:lnSpc>
                <a:spcPct val="95000"/>
              </a:lnSpc>
              <a:defRPr sz="32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3" name="Text Placeholder 2"/>
          <p:cNvSpPr>
            <a:spLocks noGrp="1"/>
          </p:cNvSpPr>
          <p:nvPr>
            <p:ph type="body" idx="1"/>
          </p:nvPr>
        </p:nvSpPr>
        <p:spPr>
          <a:xfrm>
            <a:off x="5470767" y="2395663"/>
            <a:ext cx="3243020" cy="2684219"/>
          </a:xfrm>
        </p:spPr>
        <p:txBody>
          <a:bodyPr anchor="t">
            <a:normAutofit/>
          </a:bodyPr>
          <a:lstStyle>
            <a:lvl1pPr marL="0" indent="0">
              <a:buNone/>
              <a:defRPr sz="1800" b="0" i="0">
                <a:solidFill>
                  <a:srgbClr val="FFFFFF"/>
                </a:solidFill>
                <a:latin typeface="Gill Sans Infant Std"/>
                <a:cs typeface="Gill Sans Infant Std"/>
              </a:defRPr>
            </a:lvl1pPr>
            <a:lvl2pPr marL="0" indent="0">
              <a:buNone/>
              <a:defRPr sz="1800">
                <a:solidFill>
                  <a:schemeClr val="bg1"/>
                </a:solidFill>
              </a:defRPr>
            </a:lvl2pPr>
            <a:lvl3pPr marL="1588" indent="0">
              <a:buNone/>
              <a:defRPr sz="1800">
                <a:solidFill>
                  <a:srgbClr val="FFFFFF"/>
                </a:solidFill>
              </a:defRPr>
            </a:lvl3pPr>
            <a:lvl4pPr marL="0" indent="0">
              <a:buNone/>
              <a:defRPr sz="1800">
                <a:solidFill>
                  <a:srgbClr val="FFFFFF"/>
                </a:solidFill>
              </a:defRPr>
            </a:lvl4pPr>
            <a:lvl5pPr marL="0" indent="0">
              <a:buNone/>
              <a:defRPr sz="1800">
                <a:solidFill>
                  <a:srgbClr val="FFFFFF"/>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8" name="Picture 7"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2400" y="155738"/>
            <a:ext cx="5002416" cy="5985852"/>
          </a:xfrm>
        </p:spPr>
        <p:txBody>
          <a:bodyPr/>
          <a:lstStyle/>
          <a:p>
            <a:r>
              <a:rPr lang="en-US"/>
              <a:t>Click icon to add picture</a:t>
            </a:r>
          </a:p>
        </p:txBody>
      </p:sp>
    </p:spTree>
    <p:extLst>
      <p:ext uri="{BB962C8B-B14F-4D97-AF65-F5344CB8AC3E}">
        <p14:creationId xmlns:p14="http://schemas.microsoft.com/office/powerpoint/2010/main" val="564721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2" name="Title 1"/>
          <p:cNvSpPr>
            <a:spLocks noGrp="1"/>
          </p:cNvSpPr>
          <p:nvPr>
            <p:ph type="title" hasCustomPrompt="1"/>
          </p:nvPr>
        </p:nvSpPr>
        <p:spPr>
          <a:xfrm>
            <a:off x="424763" y="310836"/>
            <a:ext cx="8282643" cy="1348102"/>
          </a:xfrm>
        </p:spPr>
        <p:txBody>
          <a:bodyPr anchor="t">
            <a:normAutofit/>
          </a:bodyPr>
          <a:lstStyle>
            <a:lvl1pPr algn="l">
              <a:lnSpc>
                <a:spcPct val="85000"/>
              </a:lnSpc>
              <a:defRPr sz="4800" b="0" i="0" cap="none">
                <a:solidFill>
                  <a:schemeClr val="tx1"/>
                </a:solidFill>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pic>
        <p:nvPicPr>
          <p:cNvPr id="8" name="Picture 7"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5738" y="2200274"/>
            <a:ext cx="8824750" cy="4106864"/>
          </a:xfrm>
        </p:spPr>
        <p:txBody>
          <a:bodyPr/>
          <a:lstStyle/>
          <a:p>
            <a:r>
              <a:rPr lang="en-US"/>
              <a:t>Click icon to add picture</a:t>
            </a:r>
            <a:endParaRPr lang="en-US" dirty="0"/>
          </a:p>
        </p:txBody>
      </p:sp>
    </p:spTree>
    <p:extLst>
      <p:ext uri="{BB962C8B-B14F-4D97-AF65-F5344CB8AC3E}">
        <p14:creationId xmlns:p14="http://schemas.microsoft.com/office/powerpoint/2010/main" val="2377348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sp>
        <p:nvSpPr>
          <p:cNvPr id="12" name="Rectangle 11"/>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147638" y="1171574"/>
            <a:ext cx="8832850" cy="51355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424634" y="202994"/>
            <a:ext cx="8282640" cy="787605"/>
          </a:xfrm>
        </p:spPr>
        <p:txBody>
          <a:bodyPr>
            <a:noAutofit/>
          </a:bodyPr>
          <a:lstStyle>
            <a:lvl1pPr>
              <a:defRPr sz="48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a:t>CLICK TO EDIT MASTER TITLE STYLE</a:t>
            </a:r>
            <a:endParaRPr lang="en-US" dirty="0"/>
          </a:p>
        </p:txBody>
      </p:sp>
      <p:sp>
        <p:nvSpPr>
          <p:cNvPr id="3" name="Content Placeholder 2"/>
          <p:cNvSpPr>
            <a:spLocks noGrp="1"/>
          </p:cNvSpPr>
          <p:nvPr>
            <p:ph idx="1"/>
          </p:nvPr>
        </p:nvSpPr>
        <p:spPr>
          <a:xfrm>
            <a:off x="431147" y="1600200"/>
            <a:ext cx="8276127" cy="4547903"/>
          </a:xfrm>
        </p:spPr>
        <p:txBody>
          <a:bodyPr/>
          <a:lstStyle>
            <a:lvl1pPr>
              <a:defRPr b="0">
                <a:solidFill>
                  <a:schemeClr val="tx1"/>
                </a:solidFill>
              </a:defRPr>
            </a:lvl1pPr>
            <a:lvl2pPr marL="266700" indent="-266700">
              <a:buClr>
                <a:schemeClr val="tx2"/>
              </a:buClr>
              <a:buFont typeface="Arial"/>
              <a:buChar char="•"/>
              <a:defRPr sz="1800"/>
            </a:lvl2pPr>
            <a:lvl3pPr marL="266700" indent="-266700">
              <a:defRPr sz="1800"/>
            </a:lvl3pPr>
            <a:lvl4pPr marL="266700" indent="-266700">
              <a:buClr>
                <a:schemeClr val="tx2"/>
              </a:buClr>
              <a:buFont typeface="Arial"/>
              <a:buChar char="•"/>
              <a:defRPr sz="1800"/>
            </a:lvl4pPr>
            <a:lvl5pPr marL="266700" indent="-266700">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pic>
        <p:nvPicPr>
          <p:cNvPr id="8" name="Picture 7" descr="Save_the_Children_logo.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0" name="Straight Connector 9"/>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6939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a:t>Click to edit Master text styles</a:t>
            </a:r>
          </a:p>
        </p:txBody>
      </p:sp>
    </p:spTree>
    <p:extLst>
      <p:ext uri="{BB962C8B-B14F-4D97-AF65-F5344CB8AC3E}">
        <p14:creationId xmlns:p14="http://schemas.microsoft.com/office/powerpoint/2010/main" val="1646375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431147" y="1600200"/>
            <a:ext cx="3997571" cy="4706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a:t>Click to edit Master text styles</a:t>
            </a:r>
          </a:p>
        </p:txBody>
      </p:sp>
      <p:sp>
        <p:nvSpPr>
          <p:cNvPr id="9" name="Content Placeholder 2"/>
          <p:cNvSpPr>
            <a:spLocks noGrp="1"/>
          </p:cNvSpPr>
          <p:nvPr>
            <p:ph idx="14"/>
          </p:nvPr>
        </p:nvSpPr>
        <p:spPr>
          <a:xfrm>
            <a:off x="4709703" y="1600200"/>
            <a:ext cx="3997571" cy="4706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36039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r>
              <a:rPr lang="en-US" dirty="0"/>
              <a:t>26 April 2016</a:t>
            </a:r>
          </a:p>
        </p:txBody>
      </p:sp>
      <p:sp>
        <p:nvSpPr>
          <p:cNvPr id="5" name="Footer Placeholder 4"/>
          <p:cNvSpPr>
            <a:spLocks noGrp="1"/>
          </p:cNvSpPr>
          <p:nvPr>
            <p:ph type="ftr" sz="quarter" idx="11"/>
          </p:nvPr>
        </p:nvSpPr>
        <p:spPr/>
        <p:txBody>
          <a:bodyPr/>
          <a:lstStyle/>
          <a:p>
            <a:r>
              <a:rPr lang="en-US"/>
              <a:t>Amend presentation name in Footer and Apply to All</a:t>
            </a:r>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a:t>Click to edit Master text styles</a:t>
            </a:r>
          </a:p>
        </p:txBody>
      </p:sp>
    </p:spTree>
    <p:extLst>
      <p:ext uri="{BB962C8B-B14F-4D97-AF65-F5344CB8AC3E}">
        <p14:creationId xmlns:p14="http://schemas.microsoft.com/office/powerpoint/2010/main" val="3227624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26 April 2016</a:t>
            </a:r>
          </a:p>
        </p:txBody>
      </p:sp>
      <p:sp>
        <p:nvSpPr>
          <p:cNvPr id="3" name="Footer Placeholder 2"/>
          <p:cNvSpPr>
            <a:spLocks noGrp="1"/>
          </p:cNvSpPr>
          <p:nvPr>
            <p:ph type="ftr" sz="quarter" idx="11"/>
          </p:nvPr>
        </p:nvSpPr>
        <p:spPr/>
        <p:txBody>
          <a:bodyPr/>
          <a:lstStyle/>
          <a:p>
            <a:r>
              <a:rPr lang="en-US"/>
              <a:t>Amend presentation name in Footer and Apply to All</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10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ement &amp; imag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a:t>26 April 2016</a:t>
            </a:r>
          </a:p>
        </p:txBody>
      </p:sp>
      <p:sp>
        <p:nvSpPr>
          <p:cNvPr id="3" name="Footer Placeholder 2"/>
          <p:cNvSpPr>
            <a:spLocks noGrp="1"/>
          </p:cNvSpPr>
          <p:nvPr>
            <p:ph type="ftr" sz="quarter" idx="11"/>
          </p:nvPr>
        </p:nvSpPr>
        <p:spPr/>
        <p:txBody>
          <a:bodyPr/>
          <a:lstStyle/>
          <a:p>
            <a:r>
              <a:rPr lang="en-US"/>
              <a:t>Amend presentation name in Footer and Apply to All</a:t>
            </a:r>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icture Placeholder 6"/>
          <p:cNvSpPr>
            <a:spLocks noGrp="1"/>
          </p:cNvSpPr>
          <p:nvPr>
            <p:ph type="pic" sz="quarter" idx="13"/>
          </p:nvPr>
        </p:nvSpPr>
        <p:spPr>
          <a:xfrm>
            <a:off x="147637" y="147638"/>
            <a:ext cx="8837613" cy="6159500"/>
          </a:xfrm>
        </p:spPr>
        <p:txBody>
          <a:bodyPr/>
          <a:lstStyle/>
          <a:p>
            <a:r>
              <a:rPr lang="en-US"/>
              <a:t>Click icon to add picture</a:t>
            </a:r>
          </a:p>
        </p:txBody>
      </p:sp>
    </p:spTree>
    <p:extLst>
      <p:ext uri="{BB962C8B-B14F-4D97-AF65-F5344CB8AC3E}">
        <p14:creationId xmlns:p14="http://schemas.microsoft.com/office/powerpoint/2010/main" val="524379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4634" y="202995"/>
            <a:ext cx="8282640" cy="506900"/>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31147" y="1600200"/>
            <a:ext cx="8276127" cy="47069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48991" y="6441019"/>
            <a:ext cx="1581319"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dirty="0"/>
              <a:t>26 April 2016</a:t>
            </a:r>
          </a:p>
        </p:txBody>
      </p:sp>
      <p:sp>
        <p:nvSpPr>
          <p:cNvPr id="5" name="Footer Placeholder 4"/>
          <p:cNvSpPr>
            <a:spLocks noGrp="1"/>
          </p:cNvSpPr>
          <p:nvPr>
            <p:ph type="ftr" sz="quarter" idx="3"/>
          </p:nvPr>
        </p:nvSpPr>
        <p:spPr>
          <a:xfrm>
            <a:off x="2525022" y="6441019"/>
            <a:ext cx="3824978"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dirty="0"/>
              <a:t>Amend presentation name in Footer and Apply to All</a:t>
            </a:r>
          </a:p>
        </p:txBody>
      </p:sp>
      <p:sp>
        <p:nvSpPr>
          <p:cNvPr id="6" name="Slide Number Placeholder 5"/>
          <p:cNvSpPr>
            <a:spLocks noGrp="1"/>
          </p:cNvSpPr>
          <p:nvPr>
            <p:ph type="sldNum" sz="quarter" idx="4"/>
          </p:nvPr>
        </p:nvSpPr>
        <p:spPr>
          <a:xfrm>
            <a:off x="8030310" y="6441019"/>
            <a:ext cx="773723" cy="365125"/>
          </a:xfrm>
          <a:prstGeom prst="rect">
            <a:avLst/>
          </a:prstGeom>
        </p:spPr>
        <p:txBody>
          <a:bodyPr vert="horz" lIns="91440" tIns="45720" rIns="91440" bIns="45720" rtlCol="0" anchor="ctr"/>
          <a:lstStyle>
            <a:lvl1pPr algn="r">
              <a:defRPr sz="1000" b="0" i="0">
                <a:solidFill>
                  <a:schemeClr val="tx1"/>
                </a:solidFill>
                <a:latin typeface="Gill Sans Infant Std"/>
                <a:cs typeface="Gill Sans Infant Std"/>
              </a:defRPr>
            </a:lvl1pPr>
          </a:lstStyle>
          <a:p>
            <a:fld id="{C3FDE51E-0052-334C-A4B2-C567FE9F326F}" type="slidenum">
              <a:rPr lang="en-US" smtClean="0"/>
              <a:pPr/>
              <a:t>‹#›</a:t>
            </a:fld>
            <a:endParaRPr lang="en-US"/>
          </a:p>
        </p:txBody>
      </p:sp>
      <p:pic>
        <p:nvPicPr>
          <p:cNvPr id="11" name="Picture 10" descr="Save_the_Children_logo.png"/>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3" name="Straight Connector 12"/>
          <p:cNvCxnSpPr/>
          <p:nvPr/>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Picture 8" descr="Underscore_line.png"/>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424636" y="1124217"/>
            <a:ext cx="8305800" cy="57912"/>
          </a:xfrm>
          <a:prstGeom prst="rect">
            <a:avLst/>
          </a:prstGeom>
        </p:spPr>
      </p:pic>
    </p:spTree>
    <p:extLst>
      <p:ext uri="{BB962C8B-B14F-4D97-AF65-F5344CB8AC3E}">
        <p14:creationId xmlns:p14="http://schemas.microsoft.com/office/powerpoint/2010/main" val="366678524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0" r:id="rId3"/>
    <p:sldLayoutId id="2147483661" r:id="rId4"/>
    <p:sldLayoutId id="2147483650" r:id="rId5"/>
    <p:sldLayoutId id="2147483662" r:id="rId6"/>
    <p:sldLayoutId id="2147483663" r:id="rId7"/>
    <p:sldLayoutId id="2147483655" r:id="rId8"/>
    <p:sldLayoutId id="2147483669" r:id="rId9"/>
    <p:sldLayoutId id="2147483670" r:id="rId10"/>
    <p:sldLayoutId id="2147483671" r:id="rId11"/>
    <p:sldLayoutId id="2147483672" r:id="rId12"/>
    <p:sldLayoutId id="2147483667" r:id="rId13"/>
    <p:sldLayoutId id="2147483673" r:id="rId14"/>
    <p:sldLayoutId id="2147483675" r:id="rId15"/>
    <p:sldLayoutId id="2147483676" r:id="rId16"/>
    <p:sldLayoutId id="2147483677" r:id="rId17"/>
  </p:sldLayoutIdLst>
  <p:hf hdr="0"/>
  <p:txStyles>
    <p:titleStyle>
      <a:lvl1pPr algn="l" defTabSz="457200" rtl="0" eaLnBrk="1" latinLnBrk="0" hangingPunct="1">
        <a:spcBef>
          <a:spcPct val="0"/>
        </a:spcBef>
        <a:buNone/>
        <a:defRPr sz="2500" b="1" i="0" kern="1200">
          <a:solidFill>
            <a:schemeClr val="tx1"/>
          </a:solidFill>
          <a:latin typeface="Gill Sans Infant Std"/>
          <a:ea typeface="+mj-ea"/>
          <a:cs typeface="Gill Sans Infant Std"/>
        </a:defRPr>
      </a:lvl1pPr>
    </p:titleStyle>
    <p:bodyStyle>
      <a:lvl1pPr marL="0" indent="0" algn="l" defTabSz="457200" rtl="0" eaLnBrk="1" latinLnBrk="0" hangingPunct="1">
        <a:spcBef>
          <a:spcPts val="0"/>
        </a:spcBef>
        <a:spcAft>
          <a:spcPts val="600"/>
        </a:spcAft>
        <a:buFont typeface="Arial"/>
        <a:buNone/>
        <a:defRPr sz="1800" b="1" i="0" kern="1200">
          <a:solidFill>
            <a:schemeClr val="tx2"/>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tx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tx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tx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tx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image" Target="../media/image16.jpe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6.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Autofit/>
          </a:bodyPr>
          <a:lstStyle/>
          <a:p>
            <a:r>
              <a:rPr lang="en-GB" sz="4400" dirty="0"/>
              <a:t>Global Overview of the IYCF-E Humanitarian Response</a:t>
            </a:r>
            <a:endParaRPr lang="en-US" sz="4400" dirty="0"/>
          </a:p>
        </p:txBody>
      </p:sp>
      <p:sp>
        <p:nvSpPr>
          <p:cNvPr id="2" name="Picture Placeholder 1"/>
          <p:cNvSpPr>
            <a:spLocks noGrp="1"/>
          </p:cNvSpPr>
          <p:nvPr>
            <p:ph type="pic" sz="quarter" idx="10"/>
          </p:nvPr>
        </p:nvSpPr>
        <p:spPr/>
      </p:sp>
      <p:pic>
        <p:nvPicPr>
          <p:cNvPr id="6" name="Picture 2" descr="https://southcentralus1-mediap.svc.ms/transform/thumbnail?provider=spo&amp;inputFormat=jpg&amp;cs=fFNQTw&amp;docid=https%3A%2F%2Fsavechildrenusa.sharepoint.com%3A443%2F_api%2Fv2.0%2Fdrives%2Fb!2XsgDHmJ_0OV4_hZIyuDm9DhSC-4fNlBgovtgf3rCXJWfS54FET6Trm37V52PzZj%2Fitems%2F014BCWXIB6HXMF63AQ7ZCK2GB4ZJV3IU3R%3Fversion%3DPublished&amp;access_token=eyJ0eXAiOiJKV1QiLCJhbGciOiJub25lIn0.eyJhdWQiOiIwMDAwMDAwMy0wMDAwLTBmZjEtY2UwMC0wMDAwMDAwMDAwMDAvc2F2ZWNoaWxkcmVudXNhLnNoYXJlcG9pbnQuY29tQGQxOTM0YjJkLTc5MmMtNDdjYy1hMmY1LWZjNjM0MTgzY2QyZCIsImlzcyI6IjAwMDAwMDAzLTAwMDAtMGZmMS1jZTAwLTAwMDAwMDAwMDAwMCIsIm5iZiI6IjE1Mzg2ODYxMTQiLCJleHAiOiIxNTM4NzA3NzE0IiwiZW5kcG9pbnR1cmwiOiJsVFVCY1lqeFZscXVFTXg3SER3WW1iSXdRTGtydFpNNXR3TCs2eGFLNUtBPSIsImVuZHBvaW50dXJsTGVuZ3RoIjoiMTIyIiwiaXNsb29wYmFjayI6IlRydWUiLCJjaWQiOiJNMkl6TURrMU9XVXRNVEF5WWkwd01EQXdMVEV6TkRVdFltWTJNR0ZsTWpRNU1EWmsiLCJ2ZXIiOiJoYXNoZWRwcm9vZnRva2VuIiwic2l0ZWlkIjoiTUdNeU1EZGlaRGt0T0RrM09TMDBNMlptTFRrMVpUTXRaamcxT1RJek1tSTRNemxpIiwic2lnbmluX3N0YXRlIjoiW1wia21zaVwiXSIsIm5hbWVpZCI6IjAjLmZ8bWVtYmVyc2hpcHxjcm90aGVuYmVyZ0BzYXZlY2hpbGRyZW4ub3JnIiwibmlpIjoibWljcm9zb2Z0LnNoYXJlcG9pbnQiLCJpc3VzZXIiOiJ0cnVlIiwiY2FjaGVrZXkiOiIwaC5mfG1lbWJlcnNoaXB8MTAwM2JmZmRhN2E5OTU5YkBsaXZlLmNvbSIsInR0IjoiMCIsInVzZVBlcnNpc3RlbnRDb29raWUiOiIzIn0.UWIvc3pCdm4ybVQ5cHU3MUpHcXVBeWF4bE5CYTFPeDFDZVEyZmVwT1ZHbz0&amp;encodeFailures=1&amp;width=766&amp;height=510&amp;srcWidth=766&amp;srcHeight=510"/>
          <p:cNvPicPr>
            <a:picLocks noChangeAspect="1" noChangeArrowheads="1"/>
          </p:cNvPicPr>
          <p:nvPr/>
        </p:nvPicPr>
        <p:blipFill rotWithShape="1">
          <a:blip r:embed="rId2">
            <a:extLst>
              <a:ext uri="{28A0092B-C50C-407E-A947-70E740481C1C}">
                <a14:useLocalDpi xmlns:a14="http://schemas.microsoft.com/office/drawing/2010/main" val="0"/>
              </a:ext>
            </a:extLst>
          </a:blip>
          <a:srcRect b="12661"/>
          <a:stretch/>
        </p:blipFill>
        <p:spPr bwMode="auto">
          <a:xfrm>
            <a:off x="150813" y="2213627"/>
            <a:ext cx="8994729" cy="44942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Red_circ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12474" y="2182431"/>
            <a:ext cx="4921834" cy="5017794"/>
          </a:xfrm>
          <a:prstGeom prst="rect">
            <a:avLst/>
          </a:prstGeom>
        </p:spPr>
      </p:pic>
    </p:spTree>
    <p:extLst>
      <p:ext uri="{BB962C8B-B14F-4D97-AF65-F5344CB8AC3E}">
        <p14:creationId xmlns:p14="http://schemas.microsoft.com/office/powerpoint/2010/main" val="3123402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30D74-7FC4-7F43-AA51-3FA5599C147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B23563F-4E31-B045-BF89-985EB9F16A7B}"/>
              </a:ext>
            </a:extLst>
          </p:cNvPr>
          <p:cNvSpPr>
            <a:spLocks noGrp="1"/>
          </p:cNvSpPr>
          <p:nvPr>
            <p:ph sz="quarter" idx="13"/>
          </p:nvPr>
        </p:nvSpPr>
        <p:spPr/>
        <p:txBody>
          <a:bodyPr/>
          <a:lstStyle/>
          <a:p>
            <a:endParaRPr lang="en-US"/>
          </a:p>
        </p:txBody>
      </p:sp>
      <p:pic>
        <p:nvPicPr>
          <p:cNvPr id="5" name="Picture 2">
            <a:extLst>
              <a:ext uri="{FF2B5EF4-FFF2-40B4-BE49-F238E27FC236}">
                <a16:creationId xmlns:a16="http://schemas.microsoft.com/office/drawing/2014/main" id="{C7190F37-7948-B74F-A7CC-376352C1ECC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528" y="116632"/>
            <a:ext cx="8680555" cy="6003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a:extLst>
              <a:ext uri="{FF2B5EF4-FFF2-40B4-BE49-F238E27FC236}">
                <a16:creationId xmlns:a16="http://schemas.microsoft.com/office/drawing/2014/main" id="{D2A54A1F-6F31-414E-BD86-7DBBD25E0145}"/>
              </a:ext>
            </a:extLst>
          </p:cNvPr>
          <p:cNvSpPr txBox="1"/>
          <p:nvPr/>
        </p:nvSpPr>
        <p:spPr>
          <a:xfrm>
            <a:off x="1164468" y="6621191"/>
            <a:ext cx="3695564" cy="230832"/>
          </a:xfrm>
          <a:prstGeom prst="rect">
            <a:avLst/>
          </a:prstGeom>
          <a:noFill/>
        </p:spPr>
        <p:txBody>
          <a:bodyPr wrap="square" lIns="0" tIns="0" rIns="0" bIns="0" rtlCol="0">
            <a:spAutoFit/>
          </a:bodyPr>
          <a:lstStyle/>
          <a:p>
            <a:r>
              <a:rPr lang="en-GB" sz="1500" b="1" dirty="0">
                <a:latin typeface="Gill Sans Infant Std"/>
                <a:cs typeface="Gill Sans Infant Std"/>
              </a:rPr>
              <a:t>UNICEF, From the first hour of life, 2018</a:t>
            </a:r>
          </a:p>
        </p:txBody>
      </p:sp>
    </p:spTree>
    <p:extLst>
      <p:ext uri="{BB962C8B-B14F-4D97-AF65-F5344CB8AC3E}">
        <p14:creationId xmlns:p14="http://schemas.microsoft.com/office/powerpoint/2010/main" val="1507454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dirty="0"/>
              <a:t>IYCF-E OPG in the Humanitarian Response: A review of HRPs/RRPs/JRPs in June 2018</a:t>
            </a:r>
            <a:endParaRPr lang="en-GB" dirty="0"/>
          </a:p>
        </p:txBody>
      </p:sp>
      <p:sp>
        <p:nvSpPr>
          <p:cNvPr id="9" name="Content Placeholder 8"/>
          <p:cNvSpPr>
            <a:spLocks noGrp="1"/>
          </p:cNvSpPr>
          <p:nvPr>
            <p:ph idx="1"/>
          </p:nvPr>
        </p:nvSpPr>
        <p:spPr/>
        <p:txBody>
          <a:bodyPr/>
          <a:lstStyle/>
          <a:p>
            <a:r>
              <a:rPr lang="en-GB" dirty="0"/>
              <a:t>The objective (s):</a:t>
            </a:r>
          </a:p>
          <a:p>
            <a:pPr marL="514350" indent="-514350">
              <a:buAutoNum type="arabicPeriod"/>
            </a:pPr>
            <a:r>
              <a:rPr lang="en-GB" sz="2800" dirty="0"/>
              <a:t>To understand  how Infant and Young Child Feeding in Emergencies is integrated/reflected in the Humanitarian Response Plans</a:t>
            </a:r>
          </a:p>
          <a:p>
            <a:pPr marL="514350" indent="-514350">
              <a:buAutoNum type="arabicPeriod"/>
            </a:pPr>
            <a:r>
              <a:rPr lang="en-GB" sz="2800" dirty="0"/>
              <a:t>To identify the type of indicators, activities that are recommended/endorsed in the Humanitarian Response Plans; and </a:t>
            </a:r>
          </a:p>
          <a:p>
            <a:pPr marL="514350" indent="-514350">
              <a:buAutoNum type="arabicPeriod"/>
            </a:pPr>
            <a:r>
              <a:rPr lang="en-GB" sz="2800" dirty="0"/>
              <a:t>To assess whether IYCF-E is a costed component of the Humanitarian Response Plans</a:t>
            </a:r>
          </a:p>
        </p:txBody>
      </p:sp>
      <p:sp>
        <p:nvSpPr>
          <p:cNvPr id="3" name="Date Placeholder 2"/>
          <p:cNvSpPr>
            <a:spLocks noGrp="1"/>
          </p:cNvSpPr>
          <p:nvPr>
            <p:ph type="dt" sz="half" idx="10"/>
          </p:nvPr>
        </p:nvSpPr>
        <p:spPr/>
        <p:txBody>
          <a:bodyPr/>
          <a:lstStyle/>
          <a:p>
            <a:fld id="{AA077CCF-354F-417D-B1D1-0F2D9E76BB50}" type="datetime1">
              <a:rPr lang="en-US" smtClean="0"/>
              <a:t>10/22/2018</a:t>
            </a:fld>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911258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a:t>IYCF-E OPG in the Humanitarian Response: A review of HRPs/RRPs/JRPs in June 2018</a:t>
            </a:r>
            <a:endParaRPr lang="en-GB" sz="3600" dirty="0"/>
          </a:p>
        </p:txBody>
      </p:sp>
      <p:sp>
        <p:nvSpPr>
          <p:cNvPr id="3" name="Content Placeholder 2"/>
          <p:cNvSpPr>
            <a:spLocks noGrp="1"/>
          </p:cNvSpPr>
          <p:nvPr>
            <p:ph idx="1"/>
          </p:nvPr>
        </p:nvSpPr>
        <p:spPr>
          <a:xfrm>
            <a:off x="457200" y="1600200"/>
            <a:ext cx="8229600" cy="5029200"/>
          </a:xfrm>
        </p:spPr>
        <p:txBody>
          <a:bodyPr>
            <a:normAutofit fontScale="70000" lnSpcReduction="20000"/>
          </a:bodyPr>
          <a:lstStyle/>
          <a:p>
            <a:pPr marL="0" indent="0">
              <a:buNone/>
            </a:pPr>
            <a:r>
              <a:rPr lang="en-GB" sz="4000" dirty="0"/>
              <a:t>The methods used:</a:t>
            </a:r>
          </a:p>
          <a:p>
            <a:pPr marL="514350" lvl="0" indent="-514350">
              <a:buAutoNum type="arabicPeriod"/>
            </a:pPr>
            <a:r>
              <a:rPr lang="en-GB" sz="3600" dirty="0"/>
              <a:t>Identification of standard information to be reviewed</a:t>
            </a:r>
          </a:p>
          <a:p>
            <a:pPr marL="514350" lvl="0" indent="-514350">
              <a:buAutoNum type="arabicPeriod"/>
            </a:pPr>
            <a:r>
              <a:rPr lang="en-GB" sz="3600" dirty="0"/>
              <a:t>Design of a review matrix</a:t>
            </a:r>
          </a:p>
          <a:p>
            <a:pPr marL="514350" lvl="0" indent="-514350">
              <a:buAutoNum type="arabicPeriod"/>
            </a:pPr>
            <a:r>
              <a:rPr lang="en-GB" sz="3600" dirty="0"/>
              <a:t>HRP/JRP/RRP review against the standard information  (source: Relief Web and/or Humanitarian Response Page)</a:t>
            </a:r>
          </a:p>
          <a:p>
            <a:pPr marL="514350" lvl="0" indent="-514350">
              <a:buAutoNum type="arabicPeriod"/>
            </a:pPr>
            <a:r>
              <a:rPr lang="en-GB" sz="3600" dirty="0"/>
              <a:t>Matrix filled for each of the indicators information by HRP</a:t>
            </a:r>
          </a:p>
          <a:p>
            <a:pPr marL="514350" lvl="0" indent="-514350">
              <a:buAutoNum type="arabicPeriod"/>
            </a:pPr>
            <a:r>
              <a:rPr lang="en-GB" sz="3600" dirty="0"/>
              <a:t>Processing of the data (frequency count mainly) standard information</a:t>
            </a:r>
          </a:p>
          <a:p>
            <a:pPr marL="514350" lvl="0" indent="-514350">
              <a:buAutoNum type="arabicPeriod"/>
            </a:pPr>
            <a:r>
              <a:rPr lang="en-GB" sz="3600" dirty="0"/>
              <a:t>Summary and analysis</a:t>
            </a:r>
          </a:p>
          <a:p>
            <a:pPr marL="514350" lvl="0" indent="-514350">
              <a:buAutoNum type="arabicPeriod"/>
            </a:pPr>
            <a:r>
              <a:rPr lang="en-GB" sz="3600" dirty="0"/>
              <a:t>Qualitative information from the field (Save the Children responses from 4 priority responses) </a:t>
            </a:r>
          </a:p>
          <a:p>
            <a:pPr lvl="1"/>
            <a:endParaRPr lang="en-GB" dirty="0"/>
          </a:p>
        </p:txBody>
      </p:sp>
    </p:spTree>
    <p:extLst>
      <p:ext uri="{BB962C8B-B14F-4D97-AF65-F5344CB8AC3E}">
        <p14:creationId xmlns:p14="http://schemas.microsoft.com/office/powerpoint/2010/main" val="2979756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b="1" dirty="0"/>
              <a:t>IYCF-E OPG in the Humanitarian Response: A review of HRPs/RRPs/JRPs in June 2018</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90760812"/>
              </p:ext>
            </p:extLst>
          </p:nvPr>
        </p:nvGraphicFramePr>
        <p:xfrm>
          <a:off x="262466" y="1196752"/>
          <a:ext cx="8610599" cy="3908648"/>
        </p:xfrm>
        <a:graphic>
          <a:graphicData uri="http://schemas.openxmlformats.org/drawingml/2006/table">
            <a:tbl>
              <a:tblPr firstRow="1" firstCol="1" bandRow="1">
                <a:tableStyleId>{5C22544A-7EE6-4342-B048-85BDC9FD1C3A}</a:tableStyleId>
              </a:tblPr>
              <a:tblGrid>
                <a:gridCol w="1328458">
                  <a:extLst>
                    <a:ext uri="{9D8B030D-6E8A-4147-A177-3AD203B41FA5}">
                      <a16:colId xmlns:a16="http://schemas.microsoft.com/office/drawing/2014/main" val="20000"/>
                    </a:ext>
                  </a:extLst>
                </a:gridCol>
                <a:gridCol w="1727169">
                  <a:extLst>
                    <a:ext uri="{9D8B030D-6E8A-4147-A177-3AD203B41FA5}">
                      <a16:colId xmlns:a16="http://schemas.microsoft.com/office/drawing/2014/main" val="20001"/>
                    </a:ext>
                  </a:extLst>
                </a:gridCol>
                <a:gridCol w="1851658">
                  <a:extLst>
                    <a:ext uri="{9D8B030D-6E8A-4147-A177-3AD203B41FA5}">
                      <a16:colId xmlns:a16="http://schemas.microsoft.com/office/drawing/2014/main" val="20002"/>
                    </a:ext>
                  </a:extLst>
                </a:gridCol>
                <a:gridCol w="1234438">
                  <a:extLst>
                    <a:ext uri="{9D8B030D-6E8A-4147-A177-3AD203B41FA5}">
                      <a16:colId xmlns:a16="http://schemas.microsoft.com/office/drawing/2014/main" val="20003"/>
                    </a:ext>
                  </a:extLst>
                </a:gridCol>
                <a:gridCol w="1234438">
                  <a:extLst>
                    <a:ext uri="{9D8B030D-6E8A-4147-A177-3AD203B41FA5}">
                      <a16:colId xmlns:a16="http://schemas.microsoft.com/office/drawing/2014/main" val="20004"/>
                    </a:ext>
                  </a:extLst>
                </a:gridCol>
                <a:gridCol w="1234438">
                  <a:extLst>
                    <a:ext uri="{9D8B030D-6E8A-4147-A177-3AD203B41FA5}">
                      <a16:colId xmlns:a16="http://schemas.microsoft.com/office/drawing/2014/main" val="20005"/>
                    </a:ext>
                  </a:extLst>
                </a:gridCol>
              </a:tblGrid>
              <a:tr h="3299515">
                <a:tc>
                  <a:txBody>
                    <a:bodyPr/>
                    <a:lstStyle/>
                    <a:p>
                      <a:pPr algn="ctr">
                        <a:lnSpc>
                          <a:spcPct val="115000"/>
                        </a:lnSpc>
                        <a:spcAft>
                          <a:spcPts val="0"/>
                        </a:spcAft>
                      </a:pPr>
                      <a:r>
                        <a:rPr lang="en-GB" sz="2400" dirty="0">
                          <a:effectLst/>
                        </a:rPr>
                        <a:t>Total No. of live HRPs/JRPs reviewed</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Total No. of RRP reviewed</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Total of JRPs for special appeals reviewed</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200" dirty="0">
                          <a:effectLst/>
                        </a:rPr>
                        <a:t>Priorities Countries</a:t>
                      </a:r>
                      <a:endParaRPr lang="en-GB" sz="22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Regional Responses</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Other appeals</a:t>
                      </a:r>
                      <a:endParaRPr lang="en-GB" sz="24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609133">
                <a:tc>
                  <a:txBody>
                    <a:bodyPr/>
                    <a:lstStyle/>
                    <a:p>
                      <a:pPr algn="ctr">
                        <a:lnSpc>
                          <a:spcPct val="115000"/>
                        </a:lnSpc>
                        <a:spcAft>
                          <a:spcPts val="0"/>
                        </a:spcAft>
                      </a:pPr>
                      <a:r>
                        <a:rPr lang="en-GB" sz="2400">
                          <a:effectLst/>
                        </a:rPr>
                        <a:t>21*</a:t>
                      </a:r>
                      <a:endParaRPr lang="en-GB" sz="2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4</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a:effectLst/>
                        </a:rPr>
                        <a:t>1</a:t>
                      </a:r>
                      <a:endParaRPr lang="en-GB" sz="2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a:effectLst/>
                        </a:rPr>
                        <a:t>13</a:t>
                      </a:r>
                      <a:endParaRPr lang="en-GB" sz="240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3</a:t>
                      </a:r>
                      <a:endParaRPr lang="en-GB"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2400" dirty="0">
                          <a:effectLst/>
                        </a:rPr>
                        <a:t>1</a:t>
                      </a:r>
                      <a:endParaRPr lang="en-GB" sz="24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bl>
          </a:graphicData>
        </a:graphic>
      </p:graphicFrame>
      <p:sp>
        <p:nvSpPr>
          <p:cNvPr id="5" name="Rectangle 4"/>
          <p:cNvSpPr/>
          <p:nvPr/>
        </p:nvSpPr>
        <p:spPr>
          <a:xfrm>
            <a:off x="228600" y="5105400"/>
            <a:ext cx="8534400" cy="1200329"/>
          </a:xfrm>
          <a:prstGeom prst="rect">
            <a:avLst/>
          </a:prstGeom>
        </p:spPr>
        <p:txBody>
          <a:bodyPr wrap="square">
            <a:spAutoFit/>
          </a:bodyPr>
          <a:lstStyle/>
          <a:p>
            <a:r>
              <a:rPr lang="en-GB" sz="2400" dirty="0"/>
              <a:t>Note: the review did not include the Syria HRP. As this is not available online. There are a total of 25 live HRPs/ JRPs at the time of analysis</a:t>
            </a:r>
          </a:p>
        </p:txBody>
      </p:sp>
    </p:spTree>
    <p:extLst>
      <p:ext uri="{BB962C8B-B14F-4D97-AF65-F5344CB8AC3E}">
        <p14:creationId xmlns:p14="http://schemas.microsoft.com/office/powerpoint/2010/main" val="586944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456445"/>
            <a:ext cx="8282640" cy="506900"/>
          </a:xfrm>
        </p:spPr>
        <p:txBody>
          <a:bodyPr>
            <a:noAutofit/>
          </a:bodyPr>
          <a:lstStyle/>
          <a:p>
            <a:r>
              <a:rPr lang="en-GB" sz="3600" dirty="0"/>
              <a:t>IYCF-E objectives in the humanitarian response </a:t>
            </a:r>
          </a:p>
        </p:txBody>
      </p:sp>
      <p:sp>
        <p:nvSpPr>
          <p:cNvPr id="3" name="Content Placeholder 2"/>
          <p:cNvSpPr>
            <a:spLocks noGrp="1"/>
          </p:cNvSpPr>
          <p:nvPr>
            <p:ph sz="half" idx="1"/>
          </p:nvPr>
        </p:nvSpPr>
        <p:spPr/>
        <p:txBody>
          <a:bodyPr>
            <a:normAutofit fontScale="92500" lnSpcReduction="10000"/>
          </a:bodyPr>
          <a:lstStyle/>
          <a:p>
            <a:pPr marL="0" lvl="0" indent="0" algn="ctr">
              <a:buNone/>
            </a:pPr>
            <a:endParaRPr lang="en-GB" b="1" u="sng" dirty="0"/>
          </a:p>
          <a:p>
            <a:pPr marL="0" lvl="0" indent="0" algn="ctr">
              <a:buNone/>
            </a:pPr>
            <a:r>
              <a:rPr lang="en-GB" b="1" u="sng" dirty="0"/>
              <a:t>Ten (71%) of the 14 have an objective that is related to IYCF/IYCF-E</a:t>
            </a:r>
            <a:r>
              <a:rPr lang="en-GB" dirty="0"/>
              <a:t>.   (a bar graph will be inserted) </a:t>
            </a:r>
          </a:p>
          <a:p>
            <a:pPr marL="0" lvl="0" indent="0" algn="ctr">
              <a:buNone/>
            </a:pPr>
            <a:endParaRPr lang="en-GB" dirty="0"/>
          </a:p>
          <a:p>
            <a:pPr marL="0" lvl="0" indent="0" algn="ctr">
              <a:buNone/>
            </a:pPr>
            <a:r>
              <a:rPr lang="en-GB" dirty="0"/>
              <a:t>The objectives are generally focusing on strengthening access to preventative nutrition services and provision of IYCF and other preventive interventions.  </a:t>
            </a:r>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3430763864"/>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8676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458974"/>
            <a:ext cx="8282640" cy="506900"/>
          </a:xfrm>
        </p:spPr>
        <p:txBody>
          <a:bodyPr>
            <a:noAutofit/>
          </a:bodyPr>
          <a:lstStyle/>
          <a:p>
            <a:r>
              <a:rPr lang="en-GB" sz="3600" dirty="0"/>
              <a:t>IYCF-E Indicators in the Humanitarian Response</a:t>
            </a:r>
          </a:p>
        </p:txBody>
      </p:sp>
      <p:sp>
        <p:nvSpPr>
          <p:cNvPr id="3" name="Content Placeholder 2"/>
          <p:cNvSpPr>
            <a:spLocks noGrp="1"/>
          </p:cNvSpPr>
          <p:nvPr>
            <p:ph sz="half" idx="1"/>
          </p:nvPr>
        </p:nvSpPr>
        <p:spPr/>
        <p:txBody>
          <a:bodyPr>
            <a:normAutofit fontScale="92500" lnSpcReduction="10000"/>
          </a:bodyPr>
          <a:lstStyle/>
          <a:p>
            <a:pPr lvl="0"/>
            <a:r>
              <a:rPr lang="en-GB" b="1" u="sng" dirty="0"/>
              <a:t>Ten (71%) of the 14 have indicators that are relevant/related to IYCF/IYCF-E</a:t>
            </a:r>
            <a:r>
              <a:rPr lang="en-GB" b="1" dirty="0"/>
              <a:t>.</a:t>
            </a:r>
            <a:r>
              <a:rPr lang="en-GB" dirty="0"/>
              <a:t>  </a:t>
            </a:r>
          </a:p>
          <a:p>
            <a:pPr lvl="0"/>
            <a:endParaRPr lang="en-GB" dirty="0"/>
          </a:p>
          <a:p>
            <a:pPr lvl="0"/>
            <a:r>
              <a:rPr lang="en-GB" dirty="0"/>
              <a:t>A diverse menu of indicators is reflected</a:t>
            </a:r>
          </a:p>
          <a:p>
            <a:pPr lvl="0"/>
            <a:r>
              <a:rPr lang="en-GB" b="1" i="1" dirty="0"/>
              <a:t>Only 1 uses </a:t>
            </a:r>
            <a:r>
              <a:rPr lang="en-GB" b="1" dirty="0">
                <a:solidFill>
                  <a:srgbClr val="FF0000"/>
                </a:solidFill>
              </a:rPr>
              <a:t>one</a:t>
            </a:r>
            <a:r>
              <a:rPr lang="en-GB" dirty="0"/>
              <a:t> of the </a:t>
            </a:r>
            <a:r>
              <a:rPr lang="en-GB" b="1" dirty="0">
                <a:solidFill>
                  <a:srgbClr val="FF0000"/>
                </a:solidFill>
              </a:rPr>
              <a:t>13</a:t>
            </a:r>
            <a:r>
              <a:rPr lang="en-GB" dirty="0"/>
              <a:t> IYCF-E </a:t>
            </a:r>
            <a:r>
              <a:rPr lang="en-GB" u="sng" dirty="0"/>
              <a:t>key performance monitoring indicators from the NC Indicator  Registry</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2149942582"/>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30354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456445"/>
            <a:ext cx="8282640" cy="506900"/>
          </a:xfrm>
        </p:spPr>
        <p:txBody>
          <a:bodyPr>
            <a:noAutofit/>
          </a:bodyPr>
          <a:lstStyle/>
          <a:p>
            <a:r>
              <a:rPr lang="en-GB" sz="3600" dirty="0"/>
              <a:t>IYCF-E activities in </a:t>
            </a:r>
            <a:br>
              <a:rPr lang="en-GB" sz="3600" dirty="0"/>
            </a:br>
            <a:r>
              <a:rPr lang="en-GB" sz="3600" dirty="0"/>
              <a:t>the Humanitarian Response </a:t>
            </a:r>
          </a:p>
        </p:txBody>
      </p:sp>
      <p:sp>
        <p:nvSpPr>
          <p:cNvPr id="3" name="Content Placeholder 2"/>
          <p:cNvSpPr>
            <a:spLocks noGrp="1"/>
          </p:cNvSpPr>
          <p:nvPr>
            <p:ph sz="half" idx="1"/>
          </p:nvPr>
        </p:nvSpPr>
        <p:spPr/>
        <p:txBody>
          <a:bodyPr>
            <a:normAutofit fontScale="92500" lnSpcReduction="10000"/>
          </a:bodyPr>
          <a:lstStyle/>
          <a:p>
            <a:r>
              <a:rPr lang="en-GB" b="1" u="sng" dirty="0"/>
              <a:t>Twelve (86%) of the 14 have activities relevant/related to IYCF/IYCF-E</a:t>
            </a:r>
            <a:r>
              <a:rPr lang="en-GB" dirty="0"/>
              <a:t>.</a:t>
            </a:r>
          </a:p>
          <a:p>
            <a:r>
              <a:rPr lang="en-GB" dirty="0"/>
              <a:t>Activities range from -  counselling, promotion, training, and education sessions. </a:t>
            </a:r>
          </a:p>
          <a:p>
            <a:r>
              <a:rPr lang="en-GB" b="1" u="sng" dirty="0">
                <a:solidFill>
                  <a:srgbClr val="002060"/>
                </a:solidFill>
              </a:rPr>
              <a:t>No activities referring to the NBF infants. </a:t>
            </a:r>
          </a:p>
          <a:p>
            <a:r>
              <a:rPr lang="en-GB" b="1" u="sng" dirty="0">
                <a:solidFill>
                  <a:srgbClr val="7030A0"/>
                </a:solidFill>
              </a:rPr>
              <a:t>Very limited complementary feeding activities. </a:t>
            </a:r>
          </a:p>
          <a:p>
            <a:endParaRPr lang="en-GB"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837154462"/>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4440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456445"/>
            <a:ext cx="8282640" cy="506900"/>
          </a:xfrm>
        </p:spPr>
        <p:txBody>
          <a:bodyPr>
            <a:normAutofit fontScale="90000"/>
          </a:bodyPr>
          <a:lstStyle/>
          <a:p>
            <a:br>
              <a:rPr lang="en-GB" b="1" dirty="0"/>
            </a:br>
            <a:r>
              <a:rPr lang="en-GB" sz="4000" b="1" dirty="0"/>
              <a:t>IYCF-E Integration and Financial Allocations</a:t>
            </a:r>
            <a:br>
              <a:rPr lang="en-GB" sz="4000" dirty="0"/>
            </a:br>
            <a:endParaRPr lang="en-GB" sz="4000" dirty="0"/>
          </a:p>
        </p:txBody>
      </p:sp>
      <p:sp>
        <p:nvSpPr>
          <p:cNvPr id="3" name="Content Placeholder 2"/>
          <p:cNvSpPr>
            <a:spLocks noGrp="1"/>
          </p:cNvSpPr>
          <p:nvPr>
            <p:ph sz="half" idx="1"/>
          </p:nvPr>
        </p:nvSpPr>
        <p:spPr/>
        <p:txBody>
          <a:bodyPr>
            <a:normAutofit/>
          </a:bodyPr>
          <a:lstStyle/>
          <a:p>
            <a:r>
              <a:rPr lang="en-GB" b="1" i="1" dirty="0">
                <a:solidFill>
                  <a:srgbClr val="FF0000"/>
                </a:solidFill>
              </a:rPr>
              <a:t>Four (4)</a:t>
            </a:r>
            <a:r>
              <a:rPr lang="en-GB" b="1" i="1" dirty="0"/>
              <a:t> of the 14 HRPs/JRPs </a:t>
            </a:r>
            <a:r>
              <a:rPr lang="en-GB" dirty="0"/>
              <a:t>describe specific  IYCF-E integrated within other sectors</a:t>
            </a:r>
          </a:p>
          <a:p>
            <a:r>
              <a:rPr lang="en-GB" b="1" dirty="0">
                <a:solidFill>
                  <a:srgbClr val="FF0000"/>
                </a:solidFill>
              </a:rPr>
              <a:t>Two (2) </a:t>
            </a:r>
            <a:r>
              <a:rPr lang="en-GB" dirty="0"/>
              <a:t>provides a cost estimate/requirement for the IYCF-E related activities. </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2520137365"/>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4956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IYCF-E what are the strengths from the field (Save the Children)</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sz="2800" dirty="0"/>
              <a:t>The </a:t>
            </a:r>
            <a:r>
              <a:rPr lang="en-US" sz="2800" b="1" i="1" dirty="0"/>
              <a:t>IYCF-E TWG </a:t>
            </a:r>
            <a:r>
              <a:rPr lang="en-US" sz="2800" dirty="0"/>
              <a:t>group under the nutrition sector coordination helps to promote and standardize  IYCF services in the whole response</a:t>
            </a:r>
            <a:endParaRPr lang="en-GB" sz="2800" dirty="0"/>
          </a:p>
          <a:p>
            <a:pPr marL="514350" indent="-514350">
              <a:buFont typeface="+mj-lt"/>
              <a:buAutoNum type="arabicPeriod"/>
            </a:pPr>
            <a:r>
              <a:rPr lang="en-US" sz="2800" b="1" i="1" dirty="0"/>
              <a:t>Integration</a:t>
            </a:r>
            <a:r>
              <a:rPr lang="en-US" sz="2800" dirty="0"/>
              <a:t> with  CMAM, Health, MHPSS and CP teams</a:t>
            </a:r>
          </a:p>
          <a:p>
            <a:pPr marL="514350" indent="-514350">
              <a:buFont typeface="+mj-lt"/>
              <a:buAutoNum type="arabicPeriod"/>
            </a:pPr>
            <a:r>
              <a:rPr lang="en-US" sz="2800" b="1" dirty="0"/>
              <a:t>Health and community structures </a:t>
            </a:r>
            <a:r>
              <a:rPr lang="en-US" sz="2800" dirty="0"/>
              <a:t>as delivery platform for IYCF-E</a:t>
            </a:r>
          </a:p>
          <a:p>
            <a:pPr marL="514350" indent="-514350">
              <a:buFont typeface="+mj-lt"/>
              <a:buAutoNum type="arabicPeriod"/>
            </a:pPr>
            <a:r>
              <a:rPr lang="en-US" sz="2800" b="1" i="1" dirty="0"/>
              <a:t>Continuous</a:t>
            </a:r>
            <a:r>
              <a:rPr lang="en-US" sz="2800" dirty="0"/>
              <a:t> capacity building opportunities</a:t>
            </a:r>
          </a:p>
          <a:p>
            <a:pPr marL="514350" indent="-514350">
              <a:buFont typeface="+mj-lt"/>
              <a:buAutoNum type="arabicPeriod"/>
            </a:pPr>
            <a:r>
              <a:rPr lang="en-GB" sz="2800" dirty="0"/>
              <a:t>The </a:t>
            </a:r>
            <a:r>
              <a:rPr lang="en-GB" sz="2800" b="1" i="1" dirty="0"/>
              <a:t>IYCF-E external </a:t>
            </a:r>
            <a:r>
              <a:rPr lang="en-GB" sz="2800" dirty="0"/>
              <a:t>and remote support  with tools and guidance</a:t>
            </a:r>
          </a:p>
          <a:p>
            <a:endParaRPr lang="en-GB" dirty="0"/>
          </a:p>
        </p:txBody>
      </p:sp>
    </p:spTree>
    <p:extLst>
      <p:ext uri="{BB962C8B-B14F-4D97-AF65-F5344CB8AC3E}">
        <p14:creationId xmlns:p14="http://schemas.microsoft.com/office/powerpoint/2010/main" val="36323363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IYCF-E what are the challenges from the field (Save the Children)</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sz="2400" b="1" dirty="0"/>
              <a:t>Lack or limited policies and guidance on </a:t>
            </a:r>
            <a:r>
              <a:rPr lang="en-US" sz="2400" dirty="0"/>
              <a:t>- Code violations, management of collected donated BMS, weak  monitoring system and enforcement </a:t>
            </a:r>
            <a:endParaRPr lang="en-GB" sz="2400" dirty="0"/>
          </a:p>
          <a:p>
            <a:pPr marL="514350" indent="-514350">
              <a:buFont typeface="+mj-lt"/>
              <a:buAutoNum type="arabicPeriod"/>
            </a:pPr>
            <a:r>
              <a:rPr lang="en-US" sz="2400" b="1" dirty="0"/>
              <a:t>National policy and capacity gaps </a:t>
            </a:r>
            <a:r>
              <a:rPr lang="en-US" sz="2400" dirty="0"/>
              <a:t>in the management of the non breast fed infants</a:t>
            </a:r>
            <a:endParaRPr lang="en-GB" sz="2400" dirty="0"/>
          </a:p>
          <a:p>
            <a:pPr marL="514350" indent="-514350">
              <a:buFont typeface="+mj-lt"/>
              <a:buAutoNum type="arabicPeriod"/>
            </a:pPr>
            <a:r>
              <a:rPr lang="en-US" sz="2400" b="1" dirty="0"/>
              <a:t>Challenge in getting </a:t>
            </a:r>
            <a:r>
              <a:rPr lang="en-US" sz="2400" dirty="0"/>
              <a:t>strategies and guidelines agreed and approved from the stakeholders</a:t>
            </a:r>
            <a:endParaRPr lang="en-GB" sz="2400" dirty="0"/>
          </a:p>
          <a:p>
            <a:pPr marL="514350" indent="-514350">
              <a:buFont typeface="+mj-lt"/>
              <a:buAutoNum type="arabicPeriod"/>
            </a:pPr>
            <a:r>
              <a:rPr lang="en-US" sz="2400" b="1" dirty="0"/>
              <a:t>Lack of strong leadership </a:t>
            </a:r>
            <a:r>
              <a:rPr lang="en-US" sz="2400" dirty="0"/>
              <a:t>in relation to IYCF-E </a:t>
            </a:r>
          </a:p>
          <a:p>
            <a:pPr marL="514350" indent="-514350">
              <a:buFont typeface="+mj-lt"/>
              <a:buAutoNum type="arabicPeriod"/>
            </a:pPr>
            <a:r>
              <a:rPr lang="en-US" sz="2400" b="1" i="1" dirty="0"/>
              <a:t>Limited attention</a:t>
            </a:r>
            <a:r>
              <a:rPr lang="en-US" sz="2400" dirty="0"/>
              <a:t>, resources to implement sustained IYCF-E </a:t>
            </a:r>
            <a:r>
              <a:rPr lang="en-US" sz="2400" dirty="0" err="1"/>
              <a:t>programmes</a:t>
            </a:r>
            <a:endParaRPr lang="en-GB" sz="2400" dirty="0"/>
          </a:p>
          <a:p>
            <a:endParaRPr lang="en-GB" dirty="0"/>
          </a:p>
        </p:txBody>
      </p:sp>
    </p:spTree>
    <p:extLst>
      <p:ext uri="{BB962C8B-B14F-4D97-AF65-F5344CB8AC3E}">
        <p14:creationId xmlns:p14="http://schemas.microsoft.com/office/powerpoint/2010/main" val="1510195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05273"/>
            <a:ext cx="8092256" cy="988527"/>
          </a:xfrm>
          <a:solidFill>
            <a:srgbClr val="D9D9D9"/>
          </a:solidFill>
        </p:spPr>
        <p:txBody>
          <a:bodyPr wrap="square" lIns="91440" tIns="45720" rIns="91440" bIns="45720" numCol="1" anchorCtr="0" compatLnSpc="1">
            <a:prstTxWarp prst="textNoShape">
              <a:avLst/>
            </a:prstTxWarp>
            <a:normAutofit fontScale="90000"/>
          </a:bodyPr>
          <a:lstStyle/>
          <a:p>
            <a:pPr eaLnBrk="1" hangingPunct="1">
              <a:defRPr/>
            </a:pPr>
            <a:r>
              <a:rPr lang="en-US" b="1" dirty="0">
                <a:latin typeface="Gill Sans MT" charset="0"/>
                <a:ea typeface="ＭＳ Ｐゴシック" charset="0"/>
                <a:cs typeface="Gill Sans MT" charset="0"/>
              </a:rPr>
              <a:t>Why focus on Infant and Young Child Feeding (IYCF)?</a:t>
            </a:r>
          </a:p>
        </p:txBody>
      </p:sp>
      <p:sp>
        <p:nvSpPr>
          <p:cNvPr id="4" name="Content Placeholder 3"/>
          <p:cNvSpPr>
            <a:spLocks noGrp="1"/>
          </p:cNvSpPr>
          <p:nvPr>
            <p:ph sz="quarter" idx="13"/>
          </p:nvPr>
        </p:nvSpPr>
        <p:spPr>
          <a:xfrm>
            <a:off x="495300" y="1556792"/>
            <a:ext cx="8064500" cy="4536033"/>
          </a:xfrm>
        </p:spPr>
        <p:txBody>
          <a:bodyPr/>
          <a:lstStyle/>
          <a:p>
            <a:pPr marL="0" indent="0" eaLnBrk="1" fontAlgn="auto" hangingPunct="1">
              <a:spcBef>
                <a:spcPts val="0"/>
              </a:spcBef>
              <a:spcAft>
                <a:spcPts val="0"/>
              </a:spcAft>
              <a:buClrTx/>
              <a:buFontTx/>
              <a:buNone/>
              <a:defRPr/>
            </a:pPr>
            <a:r>
              <a:rPr lang="en-US" sz="2800" b="1" dirty="0">
                <a:solidFill>
                  <a:srgbClr val="DC241F"/>
                </a:solidFill>
                <a:ea typeface="ＭＳ Ｐゴシック" charset="0"/>
              </a:rPr>
              <a:t>Extremely Vulnerable to</a:t>
            </a:r>
          </a:p>
          <a:p>
            <a:pPr>
              <a:spcBef>
                <a:spcPts val="0"/>
              </a:spcBef>
              <a:buClrTx/>
              <a:buFont typeface="Wingdings" pitchFamily="2" charset="2"/>
              <a:buChar char=""/>
              <a:defRPr/>
            </a:pPr>
            <a:r>
              <a:rPr lang="en-US" sz="2800" dirty="0">
                <a:solidFill>
                  <a:sysClr val="windowText" lastClr="000000"/>
                </a:solidFill>
                <a:ea typeface="ＭＳ Ｐゴシック" charset="0"/>
              </a:rPr>
              <a:t>Illness</a:t>
            </a:r>
          </a:p>
          <a:p>
            <a:pPr eaLnBrk="1" fontAlgn="auto" hangingPunct="1">
              <a:spcBef>
                <a:spcPts val="0"/>
              </a:spcBef>
              <a:spcAft>
                <a:spcPts val="0"/>
              </a:spcAft>
              <a:buClrTx/>
              <a:buFont typeface="Wingdings" pitchFamily="2" charset="2"/>
              <a:buChar char=""/>
              <a:defRPr/>
            </a:pPr>
            <a:r>
              <a:rPr lang="en-US" sz="2800" dirty="0">
                <a:solidFill>
                  <a:sysClr val="windowText" lastClr="000000"/>
                </a:solidFill>
                <a:ea typeface="ＭＳ Ｐゴシック" charset="0"/>
              </a:rPr>
              <a:t>Malnutrition</a:t>
            </a:r>
          </a:p>
          <a:p>
            <a:pPr eaLnBrk="1" fontAlgn="auto" hangingPunct="1">
              <a:spcBef>
                <a:spcPts val="0"/>
              </a:spcBef>
              <a:spcAft>
                <a:spcPts val="0"/>
              </a:spcAft>
              <a:buClrTx/>
              <a:buFont typeface="Wingdings" pitchFamily="2" charset="2"/>
              <a:buChar char=""/>
              <a:defRPr/>
            </a:pPr>
            <a:r>
              <a:rPr lang="en-US" sz="2800" dirty="0">
                <a:solidFill>
                  <a:sysClr val="windowText" lastClr="000000"/>
                </a:solidFill>
                <a:ea typeface="ＭＳ Ｐゴシック" charset="0"/>
              </a:rPr>
              <a:t>Death</a:t>
            </a:r>
          </a:p>
          <a:p>
            <a:pPr marL="0" indent="0" eaLnBrk="1" hangingPunct="1">
              <a:buNone/>
            </a:pPr>
            <a:endParaRPr lang="en-US" dirty="0">
              <a:latin typeface="Gill Sans MT" charset="0"/>
              <a:ea typeface="ＭＳ Ｐゴシック" charset="0"/>
            </a:endParaRPr>
          </a:p>
          <a:p>
            <a:pPr marL="0" indent="0" eaLnBrk="1" hangingPunct="1">
              <a:buNone/>
            </a:pPr>
            <a:endParaRPr lang="en-US" dirty="0">
              <a:latin typeface="Gill Sans MT" charset="0"/>
              <a:ea typeface="ＭＳ Ｐゴシック" charset="0"/>
            </a:endParaRPr>
          </a:p>
        </p:txBody>
      </p:sp>
      <p:pic>
        <p:nvPicPr>
          <p:cNvPr id="3" name="Picture 2"/>
          <p:cNvPicPr>
            <a:picLocks noChangeAspect="1"/>
          </p:cNvPicPr>
          <p:nvPr/>
        </p:nvPicPr>
        <p:blipFill>
          <a:blip r:embed="rId3"/>
          <a:stretch>
            <a:fillRect/>
          </a:stretch>
        </p:blipFill>
        <p:spPr>
          <a:xfrm>
            <a:off x="483230" y="3556868"/>
            <a:ext cx="2432586" cy="2104380"/>
          </a:xfrm>
          <a:prstGeom prst="rect">
            <a:avLst/>
          </a:prstGeom>
        </p:spPr>
      </p:pic>
      <p:pic>
        <p:nvPicPr>
          <p:cNvPr id="6" name="Picture 5"/>
          <p:cNvPicPr>
            <a:picLocks noChangeAspect="1"/>
          </p:cNvPicPr>
          <p:nvPr/>
        </p:nvPicPr>
        <p:blipFill>
          <a:blip r:embed="rId4"/>
          <a:stretch>
            <a:fillRect/>
          </a:stretch>
        </p:blipFill>
        <p:spPr>
          <a:xfrm>
            <a:off x="3156188" y="3573016"/>
            <a:ext cx="1631836" cy="2160240"/>
          </a:xfrm>
          <a:prstGeom prst="rect">
            <a:avLst/>
          </a:prstGeom>
        </p:spPr>
      </p:pic>
      <p:sp>
        <p:nvSpPr>
          <p:cNvPr id="7" name="TextBox 6"/>
          <p:cNvSpPr txBox="1"/>
          <p:nvPr/>
        </p:nvSpPr>
        <p:spPr>
          <a:xfrm>
            <a:off x="683568" y="5415027"/>
            <a:ext cx="1656184" cy="246221"/>
          </a:xfrm>
          <a:prstGeom prst="rect">
            <a:avLst/>
          </a:prstGeom>
          <a:noFill/>
        </p:spPr>
        <p:txBody>
          <a:bodyPr wrap="square" rtlCol="0">
            <a:spAutoFit/>
          </a:bodyPr>
          <a:lstStyle/>
          <a:p>
            <a:r>
              <a:rPr lang="en-US" sz="1000" dirty="0">
                <a:solidFill>
                  <a:schemeClr val="bg1"/>
                </a:solidFill>
              </a:rPr>
              <a:t>FANTA, 2008</a:t>
            </a:r>
          </a:p>
        </p:txBody>
      </p:sp>
      <p:sp>
        <p:nvSpPr>
          <p:cNvPr id="8" name="TextBox 7"/>
          <p:cNvSpPr txBox="1"/>
          <p:nvPr/>
        </p:nvSpPr>
        <p:spPr>
          <a:xfrm>
            <a:off x="3131840" y="5487035"/>
            <a:ext cx="1656184" cy="246221"/>
          </a:xfrm>
          <a:prstGeom prst="rect">
            <a:avLst/>
          </a:prstGeom>
          <a:noFill/>
        </p:spPr>
        <p:txBody>
          <a:bodyPr wrap="square" rtlCol="0">
            <a:spAutoFit/>
          </a:bodyPr>
          <a:lstStyle/>
          <a:p>
            <a:r>
              <a:rPr lang="en-US" sz="1000" dirty="0">
                <a:solidFill>
                  <a:srgbClr val="FFFFFF"/>
                </a:solidFill>
              </a:rPr>
              <a:t>FANTA, 2008</a:t>
            </a:r>
          </a:p>
        </p:txBody>
      </p:sp>
      <p:pic>
        <p:nvPicPr>
          <p:cNvPr id="9" name="Picture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709" y="3481041"/>
            <a:ext cx="1386499" cy="2252215"/>
          </a:xfrm>
          <a:prstGeom prst="rect">
            <a:avLst/>
          </a:prstGeom>
        </p:spPr>
      </p:pic>
      <p:sp>
        <p:nvSpPr>
          <p:cNvPr id="10" name="TextBox 9"/>
          <p:cNvSpPr txBox="1"/>
          <p:nvPr/>
        </p:nvSpPr>
        <p:spPr>
          <a:xfrm>
            <a:off x="5004048" y="5487035"/>
            <a:ext cx="1728192" cy="246221"/>
          </a:xfrm>
          <a:prstGeom prst="rect">
            <a:avLst/>
          </a:prstGeom>
          <a:noFill/>
        </p:spPr>
        <p:txBody>
          <a:bodyPr wrap="square" rtlCol="0">
            <a:spAutoFit/>
          </a:bodyPr>
          <a:lstStyle/>
          <a:p>
            <a:r>
              <a:rPr lang="en-GB" sz="1000" dirty="0">
                <a:solidFill>
                  <a:srgbClr val="FFFFFF"/>
                </a:solidFill>
                <a:latin typeface="Calibri" charset="0"/>
              </a:rPr>
              <a:t>Rae Galloway, 2006</a:t>
            </a:r>
            <a:endParaRPr lang="en-US" sz="1000" dirty="0">
              <a:solidFill>
                <a:srgbClr val="FFFFFF"/>
              </a:solidFill>
            </a:endParaRPr>
          </a:p>
        </p:txBody>
      </p:sp>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90816" y="3573016"/>
            <a:ext cx="1855397" cy="2088232"/>
          </a:xfrm>
          <a:prstGeom prst="rect">
            <a:avLst/>
          </a:prstGeom>
        </p:spPr>
      </p:pic>
      <p:sp>
        <p:nvSpPr>
          <p:cNvPr id="12" name="TextBox 11"/>
          <p:cNvSpPr txBox="1"/>
          <p:nvPr/>
        </p:nvSpPr>
        <p:spPr>
          <a:xfrm>
            <a:off x="6660232" y="5415027"/>
            <a:ext cx="1440160" cy="246221"/>
          </a:xfrm>
          <a:prstGeom prst="rect">
            <a:avLst/>
          </a:prstGeom>
          <a:noFill/>
        </p:spPr>
        <p:txBody>
          <a:bodyPr wrap="square" rtlCol="0">
            <a:spAutoFit/>
          </a:bodyPr>
          <a:lstStyle/>
          <a:p>
            <a:r>
              <a:rPr lang="en-US" sz="1000" dirty="0" err="1">
                <a:solidFill>
                  <a:srgbClr val="FFFFFF"/>
                </a:solidFill>
              </a:rPr>
              <a:t>Mayaclinic</a:t>
            </a:r>
            <a:r>
              <a:rPr lang="en-US" sz="1000" dirty="0">
                <a:solidFill>
                  <a:srgbClr val="FFFFFF"/>
                </a:solidFill>
              </a:rPr>
              <a:t>, 2014</a:t>
            </a:r>
          </a:p>
        </p:txBody>
      </p:sp>
      <p:sp>
        <p:nvSpPr>
          <p:cNvPr id="13" name="TextBox 12"/>
          <p:cNvSpPr txBox="1"/>
          <p:nvPr/>
        </p:nvSpPr>
        <p:spPr>
          <a:xfrm>
            <a:off x="4932040" y="5858108"/>
            <a:ext cx="4536504" cy="523220"/>
          </a:xfrm>
          <a:prstGeom prst="rect">
            <a:avLst/>
          </a:prstGeom>
          <a:noFill/>
        </p:spPr>
        <p:txBody>
          <a:bodyPr wrap="square" rtlCol="0">
            <a:spAutoFit/>
          </a:bodyPr>
          <a:lstStyle/>
          <a:p>
            <a:r>
              <a:rPr lang="en-GB" sz="1000" dirty="0">
                <a:latin typeface="Calibri" charset="0"/>
              </a:rPr>
              <a:t>Source: Guiding principles for IYCF during emergencies, WHO , 2004.</a:t>
            </a:r>
          </a:p>
          <a:p>
            <a:endParaRPr lang="en-US" dirty="0"/>
          </a:p>
        </p:txBody>
      </p:sp>
      <p:sp>
        <p:nvSpPr>
          <p:cNvPr id="5" name="Striped Right Arrow 4"/>
          <p:cNvSpPr/>
          <p:nvPr/>
        </p:nvSpPr>
        <p:spPr>
          <a:xfrm>
            <a:off x="3635896" y="2348880"/>
            <a:ext cx="2736304" cy="504056"/>
          </a:xfrm>
          <a:prstGeom prst="stripedRightArrow">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00"/>
              </a:solidFill>
            </a:endParaRPr>
          </a:p>
        </p:txBody>
      </p:sp>
      <p:sp>
        <p:nvSpPr>
          <p:cNvPr id="14" name="TextBox 13"/>
          <p:cNvSpPr txBox="1"/>
          <p:nvPr/>
        </p:nvSpPr>
        <p:spPr>
          <a:xfrm>
            <a:off x="3635896" y="2218509"/>
            <a:ext cx="2880320" cy="830997"/>
          </a:xfrm>
          <a:prstGeom prst="rect">
            <a:avLst/>
          </a:prstGeom>
          <a:noFill/>
        </p:spPr>
        <p:txBody>
          <a:bodyPr wrap="square" rtlCol="0">
            <a:spAutoFit/>
          </a:bodyPr>
          <a:lstStyle/>
          <a:p>
            <a:r>
              <a:rPr lang="en-US" dirty="0">
                <a:solidFill>
                  <a:schemeClr val="accent1">
                    <a:lumMod val="75000"/>
                  </a:schemeClr>
                </a:solidFill>
              </a:rPr>
              <a:t>Long term Consequences</a:t>
            </a:r>
          </a:p>
        </p:txBody>
      </p:sp>
      <p:sp>
        <p:nvSpPr>
          <p:cNvPr id="15" name="TextBox 14"/>
          <p:cNvSpPr txBox="1"/>
          <p:nvPr/>
        </p:nvSpPr>
        <p:spPr>
          <a:xfrm>
            <a:off x="467544" y="5877272"/>
            <a:ext cx="3312368" cy="246221"/>
          </a:xfrm>
          <a:prstGeom prst="rect">
            <a:avLst/>
          </a:prstGeom>
          <a:noFill/>
        </p:spPr>
        <p:txBody>
          <a:bodyPr wrap="square" rtlCol="0">
            <a:spAutoFit/>
          </a:bodyPr>
          <a:lstStyle/>
          <a:p>
            <a:r>
              <a:rPr lang="en-US" sz="1000" dirty="0"/>
              <a:t>Source: Programming guide for IYCF by UNICEF, 2011</a:t>
            </a:r>
          </a:p>
        </p:txBody>
      </p:sp>
      <p:sp>
        <p:nvSpPr>
          <p:cNvPr id="16" name="TextBox 15"/>
          <p:cNvSpPr txBox="1"/>
          <p:nvPr/>
        </p:nvSpPr>
        <p:spPr>
          <a:xfrm>
            <a:off x="6372200" y="1869792"/>
            <a:ext cx="2627784" cy="1631216"/>
          </a:xfrm>
          <a:prstGeom prst="rect">
            <a:avLst/>
          </a:prstGeom>
          <a:noFill/>
        </p:spPr>
        <p:txBody>
          <a:bodyPr wrap="square" rtlCol="0">
            <a:spAutoFit/>
          </a:bodyPr>
          <a:lstStyle/>
          <a:p>
            <a:pPr marL="285750" indent="-285750">
              <a:buFont typeface="Arial"/>
              <a:buChar char="•"/>
            </a:pPr>
            <a:r>
              <a:rPr lang="en-US" sz="2000" dirty="0">
                <a:latin typeface="+mj-lt"/>
              </a:rPr>
              <a:t>Increased risk</a:t>
            </a:r>
          </a:p>
          <a:p>
            <a:pPr marL="800100" lvl="1" indent="-342900">
              <a:buFont typeface="Wingdings" pitchFamily="2" charset="2"/>
              <a:buChar char="Ø"/>
            </a:pPr>
            <a:r>
              <a:rPr lang="en-US" sz="2000" dirty="0">
                <a:latin typeface="+mj-lt"/>
              </a:rPr>
              <a:t>Chronic diseases</a:t>
            </a:r>
          </a:p>
          <a:p>
            <a:pPr marL="800100" lvl="1" indent="-342900">
              <a:buFont typeface="Wingdings" pitchFamily="2" charset="2"/>
              <a:buChar char="Ø"/>
            </a:pPr>
            <a:r>
              <a:rPr lang="en-US" sz="2000" dirty="0">
                <a:latin typeface="+mj-lt"/>
              </a:rPr>
              <a:t>Lower productivity</a:t>
            </a:r>
          </a:p>
        </p:txBody>
      </p:sp>
      <p:sp>
        <p:nvSpPr>
          <p:cNvPr id="17" name="TextBox 16"/>
          <p:cNvSpPr txBox="1"/>
          <p:nvPr/>
        </p:nvSpPr>
        <p:spPr>
          <a:xfrm rot="19617958">
            <a:off x="836253" y="3245491"/>
            <a:ext cx="7069879" cy="923330"/>
          </a:xfrm>
          <a:prstGeom prst="rect">
            <a:avLst/>
          </a:prstGeom>
          <a:noFill/>
        </p:spPr>
        <p:txBody>
          <a:bodyPr wrap="square" rtlCol="0">
            <a:spAutoFit/>
          </a:bodyPr>
          <a:lstStyle/>
          <a:p>
            <a:pPr algn="ctr"/>
            <a:r>
              <a:rPr lang="en-US" sz="5400" b="1" dirty="0">
                <a:solidFill>
                  <a:srgbClr val="FF0000"/>
                </a:solidFill>
                <a:latin typeface="+mj-lt"/>
              </a:rPr>
              <a:t>PREVENTABLE</a:t>
            </a:r>
          </a:p>
        </p:txBody>
      </p:sp>
    </p:spTree>
    <p:extLst>
      <p:ext uri="{BB962C8B-B14F-4D97-AF65-F5344CB8AC3E}">
        <p14:creationId xmlns:p14="http://schemas.microsoft.com/office/powerpoint/2010/main" val="1496274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a:t>IYCF-E Food for thoughts : IYCF-E is reflected in the Humanitarian Response but</a:t>
            </a:r>
            <a:r>
              <a:rPr lang="en-GB" dirty="0"/>
              <a:t>…</a:t>
            </a:r>
          </a:p>
        </p:txBody>
      </p:sp>
      <p:sp>
        <p:nvSpPr>
          <p:cNvPr id="3" name="Content Placeholder 2"/>
          <p:cNvSpPr>
            <a:spLocks noGrp="1"/>
          </p:cNvSpPr>
          <p:nvPr>
            <p:ph idx="1"/>
          </p:nvPr>
        </p:nvSpPr>
        <p:spPr>
          <a:xfrm>
            <a:off x="457200" y="1196752"/>
            <a:ext cx="8229600" cy="5181600"/>
          </a:xfrm>
        </p:spPr>
        <p:txBody>
          <a:bodyPr>
            <a:normAutofit/>
          </a:bodyPr>
          <a:lstStyle/>
          <a:p>
            <a:pPr marL="514350" lvl="0" indent="-514350">
              <a:buFont typeface="+mj-lt"/>
              <a:buAutoNum type="arabicPeriod"/>
            </a:pPr>
            <a:r>
              <a:rPr lang="en-GB" sz="2800" dirty="0"/>
              <a:t>There </a:t>
            </a:r>
            <a:r>
              <a:rPr lang="en-GB" sz="2800" b="1" i="1" dirty="0"/>
              <a:t>are major gaps </a:t>
            </a:r>
            <a:r>
              <a:rPr lang="en-GB" sz="2800" dirty="0"/>
              <a:t>in IYCF-E leadership, preparedness, policies and capacities at the country level</a:t>
            </a:r>
          </a:p>
          <a:p>
            <a:pPr marL="514350" lvl="0" indent="-514350">
              <a:buFont typeface="+mj-lt"/>
              <a:buAutoNum type="arabicPeriod"/>
            </a:pPr>
            <a:r>
              <a:rPr lang="en-GB" sz="2800" dirty="0"/>
              <a:t>The </a:t>
            </a:r>
            <a:r>
              <a:rPr lang="en-GB" sz="2800" b="1" i="1" u="sng" dirty="0"/>
              <a:t>key IYCF-E  </a:t>
            </a:r>
            <a:r>
              <a:rPr lang="en-GB" sz="2800" dirty="0"/>
              <a:t>indicators are generally not used </a:t>
            </a:r>
          </a:p>
          <a:p>
            <a:pPr marL="514350" lvl="0" indent="-514350">
              <a:buFont typeface="+mj-lt"/>
              <a:buAutoNum type="arabicPeriod"/>
            </a:pPr>
            <a:r>
              <a:rPr lang="en-GB" sz="2800" dirty="0"/>
              <a:t>The activities not targeting </a:t>
            </a:r>
            <a:r>
              <a:rPr lang="en-GB" sz="2800" b="1" u="sng" dirty="0"/>
              <a:t>complementary feeding </a:t>
            </a:r>
            <a:r>
              <a:rPr lang="en-GB" sz="2800" dirty="0"/>
              <a:t>and the </a:t>
            </a:r>
            <a:r>
              <a:rPr lang="en-GB" sz="2800" b="1" u="sng" dirty="0"/>
              <a:t>management of the non breastfed infants </a:t>
            </a:r>
            <a:endParaRPr lang="en-GB" sz="2800" b="1" i="1" u="sng" dirty="0"/>
          </a:p>
          <a:p>
            <a:pPr marL="514350" lvl="0" indent="-514350">
              <a:buFont typeface="+mj-lt"/>
              <a:buAutoNum type="arabicPeriod"/>
            </a:pPr>
            <a:r>
              <a:rPr lang="en-GB" sz="2800" dirty="0"/>
              <a:t>IYCF-E programming </a:t>
            </a:r>
            <a:r>
              <a:rPr lang="en-GB" sz="2800" b="1" u="sng" dirty="0"/>
              <a:t>is not  integrated within other sectors </a:t>
            </a:r>
          </a:p>
          <a:p>
            <a:pPr marL="514350" lvl="0" indent="-514350">
              <a:buFont typeface="+mj-lt"/>
              <a:buAutoNum type="arabicPeriod"/>
            </a:pPr>
            <a:r>
              <a:rPr lang="en-GB" sz="2800" b="1" u="sng" dirty="0"/>
              <a:t>There is a need to cost </a:t>
            </a:r>
            <a:r>
              <a:rPr lang="en-GB" sz="2800" dirty="0"/>
              <a:t>the IYCF-E component of the plans </a:t>
            </a:r>
          </a:p>
        </p:txBody>
      </p:sp>
    </p:spTree>
    <p:extLst>
      <p:ext uri="{BB962C8B-B14F-4D97-AF65-F5344CB8AC3E}">
        <p14:creationId xmlns:p14="http://schemas.microsoft.com/office/powerpoint/2010/main" val="541511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So…what can we do to raise the profile of IYCF-E in preparedness and response</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sz="2800" b="1" i="1" dirty="0"/>
              <a:t>What actions and initiatives </a:t>
            </a:r>
            <a:r>
              <a:rPr lang="en-GB" sz="2800" dirty="0"/>
              <a:t>would help governments and NGOs/INGOs uptake on IYCF-E capacity building, preparedness and response?</a:t>
            </a:r>
          </a:p>
          <a:p>
            <a:pPr marL="514350" indent="-514350">
              <a:buFont typeface="+mj-lt"/>
              <a:buAutoNum type="arabicPeriod"/>
            </a:pPr>
            <a:r>
              <a:rPr lang="en-GB" sz="2800" b="1" i="1" dirty="0"/>
              <a:t>What can/should be done to increase </a:t>
            </a:r>
            <a:r>
              <a:rPr lang="en-GB" sz="2800" i="1" dirty="0"/>
              <a:t>the</a:t>
            </a:r>
            <a:r>
              <a:rPr lang="en-GB" sz="2800" b="1" i="1" dirty="0"/>
              <a:t> </a:t>
            </a:r>
            <a:r>
              <a:rPr lang="en-GB" sz="2800" dirty="0"/>
              <a:t>capacity(national/international)  to design and deliver effective and quality IYCF-E programmes</a:t>
            </a:r>
          </a:p>
          <a:p>
            <a:pPr marL="514350" indent="-514350">
              <a:buFont typeface="+mj-lt"/>
              <a:buAutoNum type="arabicPeriod"/>
            </a:pPr>
            <a:r>
              <a:rPr lang="en-GB" sz="2800" b="1" dirty="0"/>
              <a:t>What is needed by the national </a:t>
            </a:r>
            <a:r>
              <a:rPr lang="en-GB" sz="2800" dirty="0"/>
              <a:t>nutrition clusters to raise IYCF-E , higher in the response agenda?</a:t>
            </a:r>
          </a:p>
        </p:txBody>
      </p:sp>
    </p:spTree>
    <p:extLst>
      <p:ext uri="{BB962C8B-B14F-4D97-AF65-F5344CB8AC3E}">
        <p14:creationId xmlns:p14="http://schemas.microsoft.com/office/powerpoint/2010/main" val="16368860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88336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dirty="0">
                <a:solidFill>
                  <a:schemeClr val="tx1"/>
                </a:solidFill>
              </a:rPr>
              <a:t>Group work</a:t>
            </a:r>
          </a:p>
        </p:txBody>
      </p:sp>
      <p:sp>
        <p:nvSpPr>
          <p:cNvPr id="3" name="Content Placeholder 2"/>
          <p:cNvSpPr>
            <a:spLocks noGrp="1"/>
          </p:cNvSpPr>
          <p:nvPr>
            <p:ph idx="1"/>
          </p:nvPr>
        </p:nvSpPr>
        <p:spPr>
          <a:xfrm>
            <a:off x="251520" y="1268760"/>
            <a:ext cx="8892480" cy="5256584"/>
          </a:xfrm>
        </p:spPr>
        <p:txBody>
          <a:bodyPr>
            <a:noAutofit/>
          </a:bodyPr>
          <a:lstStyle/>
          <a:p>
            <a:pPr marL="514350" indent="-514350">
              <a:buFont typeface="+mj-lt"/>
              <a:buAutoNum type="arabicPeriod"/>
            </a:pPr>
            <a:r>
              <a:rPr lang="en-GB" sz="4000" b="1" i="1" dirty="0"/>
              <a:t>What are the barriers (national &amp; global) to putting policy into practice</a:t>
            </a:r>
            <a:r>
              <a:rPr lang="en-GB" sz="4000" dirty="0"/>
              <a:t>?</a:t>
            </a:r>
          </a:p>
          <a:p>
            <a:pPr marL="781050" lvl="1" indent="-514350">
              <a:buFont typeface="+mj-lt"/>
              <a:buAutoNum type="arabicPeriod"/>
            </a:pPr>
            <a:r>
              <a:rPr lang="en-GB" sz="4000" dirty="0"/>
              <a:t>Non-breastfed infants </a:t>
            </a:r>
          </a:p>
          <a:p>
            <a:pPr marL="781050" lvl="1" indent="-514350">
              <a:buFont typeface="+mj-lt"/>
              <a:buAutoNum type="arabicPeriod"/>
            </a:pPr>
            <a:r>
              <a:rPr lang="en-GB" sz="4000" dirty="0"/>
              <a:t>Complementary feeding</a:t>
            </a:r>
          </a:p>
          <a:p>
            <a:pPr marL="781050" lvl="1" indent="-514350">
              <a:buFont typeface="+mj-lt"/>
              <a:buAutoNum type="arabicPeriod"/>
            </a:pPr>
            <a:r>
              <a:rPr lang="en-GB" sz="4000" dirty="0"/>
              <a:t>Monitoring &amp; evaluation of impact of interventions</a:t>
            </a:r>
          </a:p>
          <a:p>
            <a:pPr marL="781050" lvl="1" indent="-514350">
              <a:buFont typeface="+mj-lt"/>
              <a:buAutoNum type="arabicPeriod"/>
            </a:pPr>
            <a:r>
              <a:rPr lang="en-GB" sz="4000" dirty="0"/>
              <a:t>Planning &amp; costing</a:t>
            </a:r>
          </a:p>
          <a:p>
            <a:pPr marL="514350" indent="-514350">
              <a:buFont typeface="+mj-lt"/>
              <a:buAutoNum type="arabicPeriod"/>
            </a:pPr>
            <a:r>
              <a:rPr lang="en-GB" sz="4000" b="1" i="1" dirty="0"/>
              <a:t>What do we need to do about it?</a:t>
            </a:r>
            <a:endParaRPr lang="en-GB" sz="4000" dirty="0"/>
          </a:p>
        </p:txBody>
      </p:sp>
    </p:spTree>
    <p:extLst>
      <p:ext uri="{BB962C8B-B14F-4D97-AF65-F5344CB8AC3E}">
        <p14:creationId xmlns:p14="http://schemas.microsoft.com/office/powerpoint/2010/main" val="1376984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4413"/>
            <a:ext cx="3048000" cy="47760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0906" y="-34414"/>
            <a:ext cx="3145094" cy="51398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950906"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122" y="5105400"/>
            <a:ext cx="5857568" cy="1200329"/>
          </a:xfrm>
          <a:prstGeom prst="rect">
            <a:avLst/>
          </a:prstGeom>
          <a:noFill/>
        </p:spPr>
        <p:txBody>
          <a:bodyPr wrap="square" rtlCol="0">
            <a:spAutoFit/>
          </a:bodyPr>
          <a:lstStyle/>
          <a:p>
            <a:pPr algn="ctr"/>
            <a:r>
              <a:rPr lang="en-GB" sz="3600" b="1" dirty="0">
                <a:solidFill>
                  <a:srgbClr val="FF0000"/>
                </a:solidFill>
              </a:rPr>
              <a:t>And more….</a:t>
            </a:r>
          </a:p>
          <a:p>
            <a:pPr algn="ctr"/>
            <a:r>
              <a:rPr lang="en-GB" sz="3600" b="1" dirty="0">
                <a:solidFill>
                  <a:srgbClr val="FF0000"/>
                </a:solidFill>
              </a:rPr>
              <a:t>much more….</a:t>
            </a:r>
          </a:p>
        </p:txBody>
      </p:sp>
      <p:pic>
        <p:nvPicPr>
          <p:cNvPr id="3" name="Picture 2" descr="Image result for Sphere standard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2590800"/>
            <a:ext cx="3079955" cy="4281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948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451" y="1460311"/>
            <a:ext cx="8096534" cy="1877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433" y="1"/>
            <a:ext cx="7886700" cy="1325563"/>
          </a:xfrm>
        </p:spPr>
        <p:txBody>
          <a:bodyPr>
            <a:normAutofit/>
          </a:bodyPr>
          <a:lstStyle/>
          <a:p>
            <a:pPr algn="ctr"/>
            <a:r>
              <a:rPr lang="en-GB" sz="3600" dirty="0"/>
              <a:t>IYCF-E: The World Health Assembly on May,2018 (WHA 71.9)</a:t>
            </a:r>
          </a:p>
        </p:txBody>
      </p:sp>
      <p:pic>
        <p:nvPicPr>
          <p:cNvPr id="2051" name="Picture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155" y="3333182"/>
            <a:ext cx="8489124" cy="427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3"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1460" y="3788107"/>
            <a:ext cx="7922525" cy="1493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4" descr="image00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451" y="5036901"/>
            <a:ext cx="4943262" cy="578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5" descr="image0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506" y="5432034"/>
            <a:ext cx="8956774" cy="1425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5246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ontent Placeholder 2"/>
          <p:cNvGraphicFramePr>
            <a:graphicFrameLocks noGrp="1"/>
          </p:cNvGraphicFramePr>
          <p:nvPr>
            <p:ph idx="1"/>
            <p:extLst>
              <p:ext uri="{D42A27DB-BD31-4B8C-83A1-F6EECF244321}">
                <p14:modId xmlns:p14="http://schemas.microsoft.com/office/powerpoint/2010/main" val="1818045269"/>
              </p:ext>
            </p:extLst>
          </p:nvPr>
        </p:nvGraphicFramePr>
        <p:xfrm>
          <a:off x="381000" y="1077218"/>
          <a:ext cx="848379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0" y="0"/>
            <a:ext cx="9144000" cy="1015663"/>
          </a:xfrm>
          <a:prstGeom prst="rect">
            <a:avLst/>
          </a:prstGeom>
          <a:noFill/>
        </p:spPr>
        <p:txBody>
          <a:bodyPr wrap="square" rtlCol="0">
            <a:spAutoFit/>
          </a:bodyPr>
          <a:lstStyle/>
          <a:p>
            <a:pPr algn="ctr"/>
            <a:r>
              <a:rPr lang="en-GB" sz="3000" b="1" dirty="0">
                <a:solidFill>
                  <a:schemeClr val="bg1"/>
                </a:solidFill>
              </a:rPr>
              <a:t>IYCF-E OPG: Meetings the needs of all children  (Breastfeeding and non Breastfeeding)</a:t>
            </a:r>
          </a:p>
        </p:txBody>
      </p:sp>
      <p:sp>
        <p:nvSpPr>
          <p:cNvPr id="4" name="TextBox 3"/>
          <p:cNvSpPr txBox="1"/>
          <p:nvPr/>
        </p:nvSpPr>
        <p:spPr>
          <a:xfrm>
            <a:off x="3995936" y="6553200"/>
            <a:ext cx="4309864" cy="369332"/>
          </a:xfrm>
          <a:prstGeom prst="rect">
            <a:avLst/>
          </a:prstGeom>
          <a:noFill/>
        </p:spPr>
        <p:txBody>
          <a:bodyPr wrap="square" rtlCol="0">
            <a:spAutoFit/>
          </a:bodyPr>
          <a:lstStyle/>
          <a:p>
            <a:r>
              <a:rPr lang="en-GB" b="1" dirty="0"/>
              <a:t>IYCF-E Operational Guidance,2017</a:t>
            </a:r>
          </a:p>
        </p:txBody>
      </p:sp>
    </p:spTree>
    <p:extLst>
      <p:ext uri="{BB962C8B-B14F-4D97-AF65-F5344CB8AC3E}">
        <p14:creationId xmlns:p14="http://schemas.microsoft.com/office/powerpoint/2010/main" val="1663799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2994"/>
            <a:ext cx="9144000" cy="787605"/>
          </a:xfrm>
        </p:spPr>
        <p:txBody>
          <a:bodyPr/>
          <a:lstStyle/>
          <a:p>
            <a:pPr algn="ctr"/>
            <a:r>
              <a:rPr lang="en-GB" dirty="0"/>
              <a:t>IYCF-E: What are the humanitarian standards?</a:t>
            </a:r>
          </a:p>
        </p:txBody>
      </p:sp>
      <p:pic>
        <p:nvPicPr>
          <p:cNvPr id="2050" name="Picture 2"/>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37694" y="1196752"/>
            <a:ext cx="7868611" cy="5192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652120" y="6204466"/>
            <a:ext cx="2438400" cy="369332"/>
          </a:xfrm>
          <a:prstGeom prst="rect">
            <a:avLst/>
          </a:prstGeom>
          <a:noFill/>
        </p:spPr>
        <p:txBody>
          <a:bodyPr wrap="square" rtlCol="0">
            <a:spAutoFit/>
          </a:bodyPr>
          <a:lstStyle/>
          <a:p>
            <a:r>
              <a:rPr lang="en-GB" b="1" dirty="0"/>
              <a:t>Sphere 2011</a:t>
            </a:r>
          </a:p>
        </p:txBody>
      </p:sp>
      <p:sp>
        <p:nvSpPr>
          <p:cNvPr id="5" name="Oval 4"/>
          <p:cNvSpPr/>
          <p:nvPr/>
        </p:nvSpPr>
        <p:spPr>
          <a:xfrm>
            <a:off x="251520" y="3823631"/>
            <a:ext cx="8534400" cy="2362200"/>
          </a:xfrm>
          <a:prstGeom prst="ellipse">
            <a:avLst/>
          </a:prstGeom>
          <a:noFill/>
          <a:ln w="98425">
            <a:solidFill>
              <a:srgbClr val="FF0000">
                <a:alpha val="7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61430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81"/>
            <a:ext cx="8229600" cy="1143000"/>
          </a:xfrm>
        </p:spPr>
        <p:txBody>
          <a:bodyPr/>
          <a:lstStyle/>
          <a:p>
            <a:pPr algn="ctr"/>
            <a:r>
              <a:rPr lang="en-GB" dirty="0"/>
              <a:t>IYCF-E: What are humanitarian standards?</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167582"/>
            <a:ext cx="8712968" cy="5069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609600" y="4419600"/>
            <a:ext cx="8534400" cy="2362200"/>
          </a:xfrm>
          <a:prstGeom prst="ellipse">
            <a:avLst/>
          </a:prstGeom>
          <a:noFill/>
          <a:ln w="98425">
            <a:solidFill>
              <a:srgbClr val="FF0000">
                <a:alpha val="7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6516195" y="6488668"/>
            <a:ext cx="2438400" cy="369332"/>
          </a:xfrm>
          <a:prstGeom prst="rect">
            <a:avLst/>
          </a:prstGeom>
          <a:noFill/>
        </p:spPr>
        <p:txBody>
          <a:bodyPr wrap="square" rtlCol="0">
            <a:spAutoFit/>
          </a:bodyPr>
          <a:lstStyle/>
          <a:p>
            <a:r>
              <a:rPr lang="en-GB" b="1" dirty="0"/>
              <a:t>Sphere 2011</a:t>
            </a:r>
          </a:p>
        </p:txBody>
      </p:sp>
    </p:spTree>
    <p:extLst>
      <p:ext uri="{BB962C8B-B14F-4D97-AF65-F5344CB8AC3E}">
        <p14:creationId xmlns:p14="http://schemas.microsoft.com/office/powerpoint/2010/main" val="2812169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4" y="1196752"/>
            <a:ext cx="9067800" cy="45739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669" y="188640"/>
            <a:ext cx="8443664"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1295399" y="3284984"/>
            <a:ext cx="6981825" cy="488809"/>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p:cNvSpPr/>
          <p:nvPr/>
        </p:nvSpPr>
        <p:spPr>
          <a:xfrm>
            <a:off x="1296390" y="4686300"/>
            <a:ext cx="6981825" cy="685800"/>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304800" y="6019800"/>
            <a:ext cx="6477000" cy="307777"/>
          </a:xfrm>
          <a:prstGeom prst="rect">
            <a:avLst/>
          </a:prstGeom>
          <a:noFill/>
        </p:spPr>
        <p:txBody>
          <a:bodyPr wrap="square" rtlCol="0">
            <a:spAutoFit/>
          </a:bodyPr>
          <a:lstStyle/>
          <a:p>
            <a:r>
              <a:rPr lang="en-GB" sz="1400" dirty="0"/>
              <a:t>WHO. Global Nutrition Policy Review, 2016-2017 Draft Report</a:t>
            </a:r>
          </a:p>
        </p:txBody>
      </p:sp>
      <p:sp>
        <p:nvSpPr>
          <p:cNvPr id="7" name="Oval 6"/>
          <p:cNvSpPr/>
          <p:nvPr/>
        </p:nvSpPr>
        <p:spPr>
          <a:xfrm>
            <a:off x="1066588" y="2708920"/>
            <a:ext cx="6981825" cy="488809"/>
          </a:xfrm>
          <a:prstGeom prst="ellipse">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6639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42888" y="1524001"/>
            <a:ext cx="8658225"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24634" y="202994"/>
            <a:ext cx="8282640" cy="921749"/>
          </a:xfrm>
        </p:spPr>
        <p:txBody>
          <a:bodyPr>
            <a:noAutofit/>
          </a:bodyPr>
          <a:lstStyle/>
          <a:p>
            <a:r>
              <a:rPr lang="en-GB" sz="3600" dirty="0"/>
              <a:t>Components of protocols for infant feeding in emergencies in 38 countries </a:t>
            </a:r>
          </a:p>
        </p:txBody>
      </p:sp>
      <p:sp>
        <p:nvSpPr>
          <p:cNvPr id="4" name="TextBox 3"/>
          <p:cNvSpPr txBox="1"/>
          <p:nvPr/>
        </p:nvSpPr>
        <p:spPr>
          <a:xfrm>
            <a:off x="2695688" y="6518641"/>
            <a:ext cx="6477000" cy="307777"/>
          </a:xfrm>
          <a:prstGeom prst="rect">
            <a:avLst/>
          </a:prstGeom>
          <a:noFill/>
        </p:spPr>
        <p:txBody>
          <a:bodyPr wrap="square" rtlCol="0">
            <a:spAutoFit/>
          </a:bodyPr>
          <a:lstStyle/>
          <a:p>
            <a:r>
              <a:rPr lang="en-GB" sz="1400" dirty="0"/>
              <a:t>WHO. Global Nutrition Policy Review, 2016-2017 Draft Report</a:t>
            </a:r>
          </a:p>
        </p:txBody>
      </p:sp>
    </p:spTree>
    <p:extLst>
      <p:ext uri="{BB962C8B-B14F-4D97-AF65-F5344CB8AC3E}">
        <p14:creationId xmlns:p14="http://schemas.microsoft.com/office/powerpoint/2010/main" val="2140933811"/>
      </p:ext>
    </p:extLst>
  </p:cSld>
  <p:clrMapOvr>
    <a:masterClrMapping/>
  </p:clrMapOvr>
</p:sld>
</file>

<file path=ppt/theme/theme1.xml><?xml version="1.0" encoding="utf-8"?>
<a:theme xmlns:a="http://schemas.openxmlformats.org/drawingml/2006/main" name="Save the Children PowerPoint Template">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latin typeface="Gill Sans Infant Std"/>
            <a:cs typeface="Gill Sans Infant Std"/>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sz="1500" dirty="0" smtClean="0">
            <a:latin typeface="Gill Sans Infant Std"/>
            <a:cs typeface="Gill Sans Infant Std"/>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7446DBBBD2D0C4286DF22F1DA1F650F" ma:contentTypeVersion="1" ma:contentTypeDescription="Create a new document." ma:contentTypeScope="" ma:versionID="f2a5b14710f993a204aaa32e04058de0">
  <xsd:schema xmlns:xsd="http://www.w3.org/2001/XMLSchema" xmlns:xs="http://www.w3.org/2001/XMLSchema" xmlns:p="http://schemas.microsoft.com/office/2006/metadata/properties" xmlns:ns2="f271e05d-d410-45bb-87dd-b2ae6a154541" targetNamespace="http://schemas.microsoft.com/office/2006/metadata/properties" ma:root="true" ma:fieldsID="5778e0ffd54aef1001b4a6dcfbf85c88" ns2:_="">
    <xsd:import namespace="f271e05d-d410-45bb-87dd-b2ae6a154541"/>
    <xsd:element name="properties">
      <xsd:complexType>
        <xsd:sequence>
          <xsd:element name="documentManagement">
            <xsd:complexType>
              <xsd:all>
                <xsd:element ref="ns2:Orde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71e05d-d410-45bb-87dd-b2ae6a154541" elementFormDefault="qualified">
    <xsd:import namespace="http://schemas.microsoft.com/office/2006/documentManagement/types"/>
    <xsd:import namespace="http://schemas.microsoft.com/office/infopath/2007/PartnerControls"/>
    <xsd:element name="Order0" ma:index="8" nillable="true" ma:displayName="Order" ma:internalName="Order0">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rder0 xmlns="f271e05d-d410-45bb-87dd-b2ae6a154541">1</Order0>
  </documentManagement>
</p:properties>
</file>

<file path=customXml/itemProps1.xml><?xml version="1.0" encoding="utf-8"?>
<ds:datastoreItem xmlns:ds="http://schemas.openxmlformats.org/officeDocument/2006/customXml" ds:itemID="{DBA282C1-2155-48F4-9ADA-9A10B128C3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71e05d-d410-45bb-87dd-b2ae6a15454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7654786-52D6-4F9A-A24C-CE49F662D18D}">
  <ds:schemaRefs>
    <ds:schemaRef ds:uri="http://schemas.microsoft.com/sharepoint/v3/contenttype/forms"/>
  </ds:schemaRefs>
</ds:datastoreItem>
</file>

<file path=customXml/itemProps3.xml><?xml version="1.0" encoding="utf-8"?>
<ds:datastoreItem xmlns:ds="http://schemas.openxmlformats.org/officeDocument/2006/customXml" ds:itemID="{39937998-E2D0-4E83-BAF5-10CD0697E6A5}">
  <ds:schemaRefs>
    <ds:schemaRef ds:uri="http://schemas.microsoft.com/office/2006/metadata/properties"/>
    <ds:schemaRef ds:uri="f271e05d-d410-45bb-87dd-b2ae6a154541"/>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Save the Children PowerPoint Template</Template>
  <TotalTime>72</TotalTime>
  <Words>1240</Words>
  <Application>Microsoft Office PowerPoint</Application>
  <PresentationFormat>On-screen Show (4:3)</PresentationFormat>
  <Paragraphs>133</Paragraphs>
  <Slides>23</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ＭＳ Ｐゴシック</vt:lpstr>
      <vt:lpstr>ＭＳ Ｐゴシック</vt:lpstr>
      <vt:lpstr>Arial</vt:lpstr>
      <vt:lpstr>Calibri</vt:lpstr>
      <vt:lpstr>Gill Sans Infant MT</vt:lpstr>
      <vt:lpstr>Gill Sans Infant Std</vt:lpstr>
      <vt:lpstr>Gill Sans MT</vt:lpstr>
      <vt:lpstr>Times New Roman</vt:lpstr>
      <vt:lpstr>Trade Gothic LT Com Cn</vt:lpstr>
      <vt:lpstr>TradeGothic LT CondEighteen</vt:lpstr>
      <vt:lpstr>Wingdings</vt:lpstr>
      <vt:lpstr>Save the Children PowerPoint Template</vt:lpstr>
      <vt:lpstr>Global Overview of the IYCF-E Humanitarian Response</vt:lpstr>
      <vt:lpstr>Why focus on Infant and Young Child Feeding (IYCF)?</vt:lpstr>
      <vt:lpstr>PowerPoint Presentation</vt:lpstr>
      <vt:lpstr>IYCF-E: The World Health Assembly on May,2018 (WHA 71.9)</vt:lpstr>
      <vt:lpstr>PowerPoint Presentation</vt:lpstr>
      <vt:lpstr>IYCF-E: What are the humanitarian standards?</vt:lpstr>
      <vt:lpstr>IYCF-E: What are humanitarian standards?</vt:lpstr>
      <vt:lpstr>PowerPoint Presentation</vt:lpstr>
      <vt:lpstr>Components of protocols for infant feeding in emergencies in 38 countries </vt:lpstr>
      <vt:lpstr>PowerPoint Presentation</vt:lpstr>
      <vt:lpstr>IYCF-E OPG in the Humanitarian Response: A review of HRPs/RRPs/JRPs in June 2018</vt:lpstr>
      <vt:lpstr>IYCF-E OPG in the Humanitarian Response: A review of HRPs/RRPs/JRPs in June 2018</vt:lpstr>
      <vt:lpstr>IYCF-E OPG in the Humanitarian Response: A review of HRPs/RRPs/JRPs in June 2018</vt:lpstr>
      <vt:lpstr>IYCF-E objectives in the humanitarian response </vt:lpstr>
      <vt:lpstr>IYCF-E Indicators in the Humanitarian Response</vt:lpstr>
      <vt:lpstr>IYCF-E activities in  the Humanitarian Response </vt:lpstr>
      <vt:lpstr> IYCF-E Integration and Financial Allocations </vt:lpstr>
      <vt:lpstr>IYCF-E what are the strengths from the field (Save the Children)</vt:lpstr>
      <vt:lpstr>IYCF-E what are the challenges from the field (Save the Children)</vt:lpstr>
      <vt:lpstr>IYCF-E Food for thoughts : IYCF-E is reflected in the Humanitarian Response but…</vt:lpstr>
      <vt:lpstr>So…what can we do to raise the profile of IYCF-E in preparedness and response</vt:lpstr>
      <vt:lpstr>PowerPoint Presentation</vt:lpstr>
      <vt:lpstr>Group work</vt:lpstr>
    </vt:vector>
  </TitlesOfParts>
  <Company>Save the Children UK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Alessandro Iellamo</dc:creator>
  <cp:lastModifiedBy>Marie McGrath</cp:lastModifiedBy>
  <cp:revision>18</cp:revision>
  <dcterms:created xsi:type="dcterms:W3CDTF">2018-10-19T14:06:30Z</dcterms:created>
  <dcterms:modified xsi:type="dcterms:W3CDTF">2018-10-22T18:40:41Z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0x01010057446DBBBD2D0C4286DF22F1DA1F650F</vt:lpwstr>
  </property>
</Properties>
</file>