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rts/chartEx1.xml" ContentType="application/vnd.ms-office.chartex+xml"/>
  <Override PartName="/ppt/charts/style1.xml" ContentType="application/vnd.ms-office.chartstyle+xml"/>
  <Override PartName="/ppt/charts/colors1.xml" ContentType="application/vnd.ms-office.chartcolorstyle+xml"/>
  <Override PartName="/ppt/charts/chartEx2.xml" ContentType="application/vnd.ms-office.chartex+xml"/>
  <Override PartName="/ppt/charts/style2.xml" ContentType="application/vnd.ms-office.chartstyle+xml"/>
  <Override PartName="/ppt/charts/colors2.xml" ContentType="application/vnd.ms-office.chartcolorstyle+xml"/>
  <Override PartName="/ppt/notesSlides/notesSlide7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04" r:id="rId1"/>
  </p:sldMasterIdLst>
  <p:notesMasterIdLst>
    <p:notesMasterId r:id="rId19"/>
  </p:notesMasterIdLst>
  <p:sldIdLst>
    <p:sldId id="377" r:id="rId2"/>
    <p:sldId id="414" r:id="rId3"/>
    <p:sldId id="417" r:id="rId4"/>
    <p:sldId id="438" r:id="rId5"/>
    <p:sldId id="439" r:id="rId6"/>
    <p:sldId id="443" r:id="rId7"/>
    <p:sldId id="420" r:id="rId8"/>
    <p:sldId id="421" r:id="rId9"/>
    <p:sldId id="416" r:id="rId10"/>
    <p:sldId id="426" r:id="rId11"/>
    <p:sldId id="427" r:id="rId12"/>
    <p:sldId id="444" r:id="rId13"/>
    <p:sldId id="432" r:id="rId14"/>
    <p:sldId id="436" r:id="rId15"/>
    <p:sldId id="433" r:id="rId16"/>
    <p:sldId id="437" r:id="rId17"/>
    <p:sldId id="442" r:id="rId1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Valerie Gatchell" initials="" lastIdx="2" clrIdx="0"/>
  <p:cmAuthor id="1" name="Marie McGrath" initials="MM" lastIdx="32" clrIdx="1">
    <p:extLst>
      <p:ext uri="{19B8F6BF-5375-455C-9EA6-DF929625EA0E}">
        <p15:presenceInfo xmlns:p15="http://schemas.microsoft.com/office/powerpoint/2012/main" userId="Marie McGrath" providerId="None"/>
      </p:ext>
    </p:extLst>
  </p:cmAuthor>
  <p:cmAuthor id="2" name="Samson Desie" initials="SD" lastIdx="17" clrIdx="2">
    <p:extLst>
      <p:ext uri="{19B8F6BF-5375-455C-9EA6-DF929625EA0E}">
        <p15:presenceInfo xmlns:p15="http://schemas.microsoft.com/office/powerpoint/2012/main" userId="S-1-5-21-889838981-920820592-1903951286-11345" providerId="AD"/>
      </p:ext>
    </p:extLst>
  </p:cmAuthor>
  <p:cmAuthor id="3" name="Anna Ziolkovska" initials="AZ" lastIdx="5" clrIdx="3">
    <p:extLst>
      <p:ext uri="{19B8F6BF-5375-455C-9EA6-DF929625EA0E}">
        <p15:presenceInfo xmlns:p15="http://schemas.microsoft.com/office/powerpoint/2012/main" userId="S-1-5-21-889838981-920820592-1903951286-48397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675" autoAdjust="0"/>
    <p:restoredTop sz="87578" autoAdjust="0"/>
  </p:normalViewPr>
  <p:slideViewPr>
    <p:cSldViewPr snapToGrid="0" snapToObjects="1">
      <p:cViewPr varScale="1">
        <p:scale>
          <a:sx n="77" d="100"/>
          <a:sy n="77" d="100"/>
        </p:scale>
        <p:origin x="1339" y="8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napToObjects="1">
      <p:cViewPr varScale="1">
        <p:scale>
          <a:sx n="43" d="100"/>
          <a:sy n="43" d="100"/>
        </p:scale>
        <p:origin x="1747" y="43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charts/_rels/chartEx1.xml.rels><?xml version="1.0" encoding="UTF-8" standalone="yes"?>
<Relationships xmlns="http://schemas.openxmlformats.org/package/2006/relationships"><Relationship Id="rId3" Type="http://schemas.microsoft.com/office/2011/relationships/chartColorStyle" Target="colors1.xml"/><Relationship Id="rId2" Type="http://schemas.microsoft.com/office/2011/relationships/chartStyle" Target="style1.xml"/><Relationship Id="rId1" Type="http://schemas.openxmlformats.org/officeDocument/2006/relationships/oleObject" Target="Book2" TargetMode="External"/></Relationships>
</file>

<file path=ppt/charts/_rels/chartEx2.xml.rels><?xml version="1.0" encoding="UTF-8" standalone="yes"?>
<Relationships xmlns="http://schemas.openxmlformats.org/package/2006/relationships"><Relationship Id="rId3" Type="http://schemas.microsoft.com/office/2011/relationships/chartColorStyle" Target="colors2.xml"/><Relationship Id="rId2" Type="http://schemas.microsoft.com/office/2011/relationships/chartStyle" Target="style2.xml"/><Relationship Id="rId1" Type="http://schemas.openxmlformats.org/officeDocument/2006/relationships/oleObject" Target="Book2" TargetMode="External"/></Relationships>
</file>

<file path=ppt/charts/chartEx1.xml><?xml version="1.0" encoding="utf-8"?>
<cx:chartSpace xmlns:a="http://schemas.openxmlformats.org/drawingml/2006/main" xmlns:r="http://schemas.openxmlformats.org/officeDocument/2006/relationships" xmlns:cx="http://schemas.microsoft.com/office/drawing/2014/chartex">
  <cx:chartData>
    <cx:externalData r:id="rId1" cx:autoUpdate="0"/>
    <cx:data id="0">
      <cx:strDim type="cat">
        <cx:f>Sheet1!$K$4:$K$15</cx:f>
        <cx:lvl ptCount="12">
          <cx:pt idx="0">Don’t Know </cx:pt>
          <cx:pt idx="1">CHF</cx:pt>
          <cx:pt idx="2">DFAT/WVI</cx:pt>
          <cx:pt idx="3">DFID</cx:pt>
          <cx:pt idx="4">ECHO</cx:pt>
          <cx:pt idx="5">IACD</cx:pt>
          <cx:pt idx="6">OFDA</cx:pt>
          <cx:pt idx="7">SHO</cx:pt>
          <cx:pt idx="8">UNICEF</cx:pt>
          <cx:pt idx="9">UNICEF and OFDA</cx:pt>
          <cx:pt idx="10">USAID</cx:pt>
          <cx:pt idx="11">WVI/WFP</cx:pt>
        </cx:lvl>
      </cx:strDim>
      <cx:numDim type="val">
        <cx:f>Sheet1!$L$4:$L$15</cx:f>
        <cx:lvl ptCount="12" formatCode="General">
          <cx:pt idx="0">4</cx:pt>
          <cx:pt idx="1">6</cx:pt>
          <cx:pt idx="2">2</cx:pt>
          <cx:pt idx="3">1</cx:pt>
          <cx:pt idx="4">2</cx:pt>
          <cx:pt idx="5">1</cx:pt>
          <cx:pt idx="6">3</cx:pt>
          <cx:pt idx="7">3</cx:pt>
          <cx:pt idx="8">21</cx:pt>
          <cx:pt idx="9">1</cx:pt>
          <cx:pt idx="10">10</cx:pt>
          <cx:pt idx="11">1</cx:pt>
        </cx:lvl>
      </cx:numDim>
    </cx:data>
  </cx:chartData>
  <cx:chart>
    <cx:title pos="t" align="ctr" overlay="0">
      <cx:tx>
        <cx:txData>
          <cx:v>Funding </cx:v>
        </cx:txData>
      </cx:tx>
      <cx:txPr>
        <a:bodyPr spcFirstLastPara="1" vertOverflow="ellipsis" wrap="square" lIns="0" tIns="0" rIns="0" bIns="0" anchor="ctr" anchorCtr="1"/>
        <a:lstStyle/>
        <a:p>
          <a:pPr algn="ctr">
            <a:defRPr/>
          </a:pPr>
          <a:r>
            <a:rPr lang="en-US" dirty="0"/>
            <a:t>Funding </a:t>
          </a:r>
        </a:p>
      </cx:txPr>
    </cx:title>
    <cx:plotArea>
      <cx:plotAreaRegion>
        <cx:series layoutId="funnel" uniqueId="{160594DE-A18B-4A5A-A41E-355BAEA1A0C9}">
          <cx:tx>
            <cx:txData>
              <cx:f>Sheet1!$L$3</cx:f>
              <cx:v>No</cx:v>
            </cx:txData>
          </cx:tx>
          <cx:dataLabels pos="ctr">
            <cx:txPr>
              <a:bodyPr spcFirstLastPara="1" vertOverflow="ellipsis" wrap="square" lIns="0" tIns="0" rIns="0" bIns="0" anchor="ctr" anchorCtr="1"/>
              <a:lstStyle/>
              <a:p>
                <a:pPr>
                  <a:defRPr baseline="0">
                    <a:solidFill>
                      <a:schemeClr val="bg1"/>
                    </a:solidFill>
                  </a:defRPr>
                </a:pPr>
                <a:endParaRPr lang="en-US" baseline="0">
                  <a:solidFill>
                    <a:schemeClr val="bg1"/>
                  </a:solidFill>
                </a:endParaRPr>
              </a:p>
            </cx:txPr>
            <cx:visibility seriesName="0" categoryName="0" value="1"/>
          </cx:dataLabels>
          <cx:dataId val="0"/>
        </cx:series>
      </cx:plotAreaRegion>
      <cx:axis id="0">
        <cx:catScaling gapWidth="0.0599999987"/>
        <cx:tickLabels/>
      </cx:axis>
    </cx:plotArea>
  </cx:chart>
</cx:chartSpace>
</file>

<file path=ppt/charts/chartEx2.xml><?xml version="1.0" encoding="utf-8"?>
<cx:chartSpace xmlns:a="http://schemas.openxmlformats.org/drawingml/2006/main" xmlns:r="http://schemas.openxmlformats.org/officeDocument/2006/relationships" xmlns:cx="http://schemas.microsoft.com/office/drawing/2014/chartex">
  <cx:chartData>
    <cx:externalData r:id="rId1" cx:autoUpdate="0"/>
    <cx:data id="0">
      <cx:strDim type="cat">
        <cx:f>Sheet1!$C$4:$C$24</cx:f>
        <cx:lvl ptCount="21">
          <cx:pt idx="0">ACEM</cx:pt>
          <cx:pt idx="1">ACF</cx:pt>
          <cx:pt idx="2">AVSI</cx:pt>
          <cx:pt idx="3">CARE </cx:pt>
          <cx:pt idx="4">CCM</cx:pt>
          <cx:pt idx="5">CUAMM</cx:pt>
          <cx:pt idx="6">CWW</cx:pt>
          <cx:pt idx="7">IMC</cx:pt>
          <cx:pt idx="8">IRC</cx:pt>
          <cx:pt idx="9">JAM</cx:pt>
          <cx:pt idx="10">JIA</cx:pt>
          <cx:pt idx="11">Medair</cx:pt>
          <cx:pt idx="12">MoH</cx:pt>
          <cx:pt idx="13">NHDF</cx:pt>
          <cx:pt idx="14">RMF</cx:pt>
          <cx:pt idx="15">SCI</cx:pt>
          <cx:pt idx="16">Tear Fund </cx:pt>
          <cx:pt idx="17">UNIDO</cx:pt>
          <cx:pt idx="18">WFP/UNICEF</cx:pt>
          <cx:pt idx="19">WFP/WVI/UNICEF</cx:pt>
          <cx:pt idx="20">WVI</cx:pt>
        </cx:lvl>
      </cx:strDim>
      <cx:numDim type="size">
        <cx:f>Sheet1!$D$4:$D$24</cx:f>
        <cx:lvl ptCount="21" formatCode="General">
          <cx:pt idx="0">1</cx:pt>
          <cx:pt idx="1">8</cx:pt>
          <cx:pt idx="2">1</cx:pt>
          <cx:pt idx="3">4</cx:pt>
          <cx:pt idx="4">1</cx:pt>
          <cx:pt idx="5">1</cx:pt>
          <cx:pt idx="6">5</cx:pt>
          <cx:pt idx="7">6</cx:pt>
          <cx:pt idx="8">1</cx:pt>
          <cx:pt idx="9">1</cx:pt>
          <cx:pt idx="10">2</cx:pt>
          <cx:pt idx="11">3</cx:pt>
          <cx:pt idx="12">1</cx:pt>
          <cx:pt idx="13">1</cx:pt>
          <cx:pt idx="14">1</cx:pt>
          <cx:pt idx="15">10</cx:pt>
          <cx:pt idx="16">2</cx:pt>
          <cx:pt idx="17">2</cx:pt>
          <cx:pt idx="18">1</cx:pt>
          <cx:pt idx="19">1</cx:pt>
          <cx:pt idx="20">2</cx:pt>
        </cx:lvl>
      </cx:numDim>
    </cx:data>
  </cx:chartData>
  <cx:chart>
    <cx:title pos="t" align="ctr" overlay="0">
      <cx:tx>
        <cx:txData>
          <cx:v>WHO CONDUCTS SURVEYS?</cx:v>
        </cx:txData>
      </cx:tx>
      <cx:txPr>
        <a:bodyPr spcFirstLastPara="1" vertOverflow="ellipsis" wrap="square" lIns="0" tIns="0" rIns="0" bIns="0" anchor="ctr" anchorCtr="1"/>
        <a:lstStyle/>
        <a:p>
          <a:pPr algn="ctr">
            <a:defRPr/>
          </a:pPr>
          <a:r>
            <a:rPr lang="en-US" b="1" dirty="0"/>
            <a:t>WHO CONDUCTS SURVEYS?</a:t>
          </a:r>
        </a:p>
      </cx:txPr>
    </cx:title>
    <cx:plotArea>
      <cx:plotAreaRegion>
        <cx:series layoutId="sunburst" uniqueId="{8026BFC7-80FC-4A18-8E91-F8BF928BCC9C}">
          <cx:tx>
            <cx:txData>
              <cx:f>Sheet1!$D$3</cx:f>
              <cx:v>No of surveys</cx:v>
            </cx:txData>
          </cx:tx>
          <cx:dataLabels pos="ctr">
            <cx:visibility seriesName="0" categoryName="1" value="1"/>
            <cx:separator>, </cx:separator>
            <cx:dataLabel idx="17">
              <cx:txPr>
                <a:bodyPr spcFirstLastPara="1" vertOverflow="ellipsis" wrap="square" lIns="0" tIns="0" rIns="0" bIns="0" anchor="ctr" anchorCtr="1"/>
                <a:lstStyle/>
                <a:p>
                  <a:pPr>
                    <a:defRPr baseline="0">
                      <a:solidFill>
                        <a:schemeClr val="bg1"/>
                      </a:solidFill>
                    </a:defRPr>
                  </a:pPr>
                  <a:r>
                    <a:rPr lang="en-US" baseline="0">
                      <a:solidFill>
                        <a:schemeClr val="bg1"/>
                      </a:solidFill>
                    </a:rPr>
                    <a:t>UNIDO, 2</a:t>
                  </a:r>
                </a:p>
              </cx:txPr>
              <cx:visibility seriesName="0" categoryName="1" value="1"/>
              <cx:separator>, </cx:separator>
            </cx:dataLabel>
          </cx:dataLabels>
          <cx:dataId val="0"/>
        </cx:series>
      </cx:plotAreaRegion>
    </cx:plotArea>
  </cx:chart>
</cx:chartSpace>
</file>

<file path=ppt/charts/colors1.xml><?xml version="1.0" encoding="utf-8"?>
<cs:colorStyle xmlns:cs="http://schemas.microsoft.com/office/drawing/2012/chartStyle" xmlns:a="http://schemas.openxmlformats.org/drawingml/2006/main" meth="cycle" id="13">
  <a:schemeClr val="accent6"/>
  <a:schemeClr val="accent5"/>
  <a:schemeClr val="accent4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419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/>
  </cs:chartArea>
  <cs:dataLabel>
    <cs:lnRef idx="0"/>
    <cs:fillRef idx="0"/>
    <cs:effectRef idx="0"/>
    <cs:fontRef idx="minor">
      <a:schemeClr val="tx1">
        <a:lumMod val="65000"/>
        <a:lumOff val="35000"/>
      </a:schemeClr>
    </cs:fontRef>
    <cs:defRPr sz="1197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/>
  </cs:seriesAxis>
  <cs:seriesLine>
    <cs:lnRef idx="0"/>
    <cs:fillRef idx="0"/>
    <cs:effectRef idx="0"/>
    <cs:fontRef idx="minor">
      <a:schemeClr val="tx1"/>
    </cs:fontRef>
    <cs:spPr>
      <a:ln w="9525" cap="flat">
        <a:solidFill>
          <a:srgbClr val="D9D9D9"/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/>
  </cs:valueAxis>
  <cs:wall>
    <cs:lnRef idx="0"/>
    <cs:fillRef idx="0"/>
    <cs:effectRef idx="0"/>
    <cs:fontRef idx="minor">
      <a:schemeClr val="tx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38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/>
  </cs:chartArea>
  <cs:dataLabel>
    <cs:lnRef idx="0"/>
    <cs:fillRef idx="0"/>
    <cs:effectRef idx="0"/>
    <cs:fontRef idx="minor">
      <a:schemeClr val="lt1"/>
    </cs:fontRef>
    <cs:defRPr sz="9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19050">
        <a:solidFill>
          <a:schemeClr val="lt1"/>
        </a:solidFill>
      </a:ln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9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/>
  </cs:seriesAxis>
  <cs:seriesLine>
    <cs:lnRef idx="0"/>
    <cs:fillRef idx="0"/>
    <cs:effectRef idx="0"/>
    <cs:fontRef idx="minor">
      <a:schemeClr val="tx1"/>
    </cs:fontRef>
    <cs:spPr>
      <a:ln w="9525" cap="flat">
        <a:solidFill>
          <a:srgbClr val="D9D9D9"/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/>
  </cs:valueAxis>
  <cs:wall>
    <cs:lnRef idx="0"/>
    <cs:fillRef idx="0"/>
    <cs:effectRef idx="0"/>
    <cs:fontRef idx="minor">
      <a:schemeClr val="tx1"/>
    </cs:fontRef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21A6358-B289-4E14-8C89-FF8FC9298A30}" type="doc">
      <dgm:prSet loTypeId="urn:microsoft.com/office/officeart/2005/8/layout/funnel1" loCatId="relationship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3433F777-90C2-43FE-888E-B4C54B1E40F5}">
      <dgm:prSet phldrT="[Text]" custT="1"/>
      <dgm:spPr/>
      <dgm:t>
        <a:bodyPr/>
        <a:lstStyle/>
        <a:p>
          <a:r>
            <a:rPr lang="en-US" sz="1800" b="1" dirty="0">
              <a:solidFill>
                <a:schemeClr val="bg1"/>
              </a:solidFill>
            </a:rPr>
            <a:t>Surveys/</a:t>
          </a:r>
        </a:p>
        <a:p>
          <a:r>
            <a:rPr lang="en-US" sz="1800" b="1" dirty="0">
              <a:solidFill>
                <a:schemeClr val="bg1"/>
              </a:solidFill>
            </a:rPr>
            <a:t>Assessments/IPC </a:t>
          </a:r>
        </a:p>
      </dgm:t>
    </dgm:pt>
    <dgm:pt modelId="{D9BC64FA-4761-4818-8856-863112D3989D}" type="sibTrans" cxnId="{026D265F-AE6C-4072-A0FF-DBF8A87CF0BF}">
      <dgm:prSet/>
      <dgm:spPr/>
      <dgm:t>
        <a:bodyPr/>
        <a:lstStyle/>
        <a:p>
          <a:endParaRPr lang="en-US"/>
        </a:p>
      </dgm:t>
    </dgm:pt>
    <dgm:pt modelId="{E2D28571-4279-4AAE-B550-C89CEB945504}" type="parTrans" cxnId="{026D265F-AE6C-4072-A0FF-DBF8A87CF0BF}">
      <dgm:prSet/>
      <dgm:spPr/>
      <dgm:t>
        <a:bodyPr/>
        <a:lstStyle/>
        <a:p>
          <a:endParaRPr lang="en-US"/>
        </a:p>
      </dgm:t>
    </dgm:pt>
    <dgm:pt modelId="{05D54900-8C89-4BAB-B49B-1205D1E192A6}">
      <dgm:prSet phldrT="[Text]" custT="1"/>
      <dgm:spPr/>
      <dgm:t>
        <a:bodyPr/>
        <a:lstStyle/>
        <a:p>
          <a:r>
            <a:rPr lang="en-US" sz="2000" dirty="0"/>
            <a:t>Program data</a:t>
          </a:r>
        </a:p>
      </dgm:t>
    </dgm:pt>
    <dgm:pt modelId="{8FF9B33F-05AB-4F0B-A769-4E288F12C1C5}" type="sibTrans" cxnId="{F6BDE00F-25C2-4F99-B7BD-35BBD991340A}">
      <dgm:prSet/>
      <dgm:spPr/>
      <dgm:t>
        <a:bodyPr/>
        <a:lstStyle/>
        <a:p>
          <a:endParaRPr lang="en-US"/>
        </a:p>
      </dgm:t>
    </dgm:pt>
    <dgm:pt modelId="{B40A350A-6A0F-44D8-A7E0-83079C214A82}" type="parTrans" cxnId="{F6BDE00F-25C2-4F99-B7BD-35BBD991340A}">
      <dgm:prSet/>
      <dgm:spPr/>
      <dgm:t>
        <a:bodyPr/>
        <a:lstStyle/>
        <a:p>
          <a:endParaRPr lang="en-US"/>
        </a:p>
      </dgm:t>
    </dgm:pt>
    <dgm:pt modelId="{B552A3F6-DDF5-474C-A969-228EBA9499CC}">
      <dgm:prSet phldrT="[Text]" custT="1"/>
      <dgm:spPr/>
      <dgm:t>
        <a:bodyPr/>
        <a:lstStyle/>
        <a:p>
          <a:r>
            <a:rPr lang="en-US" sz="1400" b="1" dirty="0"/>
            <a:t>Other Studies- causal analysis, urban assessment </a:t>
          </a:r>
        </a:p>
      </dgm:t>
    </dgm:pt>
    <dgm:pt modelId="{7B698CAA-A488-417C-A33B-854790312E40}" type="sibTrans" cxnId="{E81F8D16-1310-4689-A8FC-8B55DB78842C}">
      <dgm:prSet/>
      <dgm:spPr/>
      <dgm:t>
        <a:bodyPr/>
        <a:lstStyle/>
        <a:p>
          <a:endParaRPr lang="en-US"/>
        </a:p>
      </dgm:t>
    </dgm:pt>
    <dgm:pt modelId="{838CF49F-19FF-4E6B-82D3-3C7B836390DB}" type="parTrans" cxnId="{E81F8D16-1310-4689-A8FC-8B55DB78842C}">
      <dgm:prSet/>
      <dgm:spPr/>
      <dgm:t>
        <a:bodyPr/>
        <a:lstStyle/>
        <a:p>
          <a:endParaRPr lang="en-US"/>
        </a:p>
      </dgm:t>
    </dgm:pt>
    <dgm:pt modelId="{B9B345D3-F1C4-419D-BE92-B6C9E80527E0}">
      <dgm:prSet phldrT="[Text]" custT="1"/>
      <dgm:spPr/>
      <dgm:t>
        <a:bodyPr/>
        <a:lstStyle/>
        <a:p>
          <a:r>
            <a:rPr lang="en-US" sz="3600" dirty="0">
              <a:solidFill>
                <a:schemeClr val="accent2">
                  <a:lumMod val="75000"/>
                </a:schemeClr>
              </a:solidFill>
            </a:rPr>
            <a:t>Evidence Generation</a:t>
          </a:r>
        </a:p>
      </dgm:t>
    </dgm:pt>
    <dgm:pt modelId="{6411ECBE-AE37-4E17-AAE6-70FFC2B46E49}" type="sibTrans" cxnId="{1FAC91EE-CD41-4D8C-81DF-CB4B9A38FD90}">
      <dgm:prSet/>
      <dgm:spPr/>
      <dgm:t>
        <a:bodyPr/>
        <a:lstStyle/>
        <a:p>
          <a:endParaRPr lang="en-US"/>
        </a:p>
      </dgm:t>
    </dgm:pt>
    <dgm:pt modelId="{EB9F6CFE-4D62-49A5-A410-6D377480FA69}" type="parTrans" cxnId="{1FAC91EE-CD41-4D8C-81DF-CB4B9A38FD90}">
      <dgm:prSet/>
      <dgm:spPr/>
      <dgm:t>
        <a:bodyPr/>
        <a:lstStyle/>
        <a:p>
          <a:endParaRPr lang="en-US"/>
        </a:p>
      </dgm:t>
    </dgm:pt>
    <dgm:pt modelId="{31EDE86B-6955-479A-9A8B-0D9DD96F1CC2}" type="pres">
      <dgm:prSet presAssocID="{521A6358-B289-4E14-8C89-FF8FC9298A30}" presName="Name0" presStyleCnt="0">
        <dgm:presLayoutVars>
          <dgm:chMax val="4"/>
          <dgm:resizeHandles val="exact"/>
        </dgm:presLayoutVars>
      </dgm:prSet>
      <dgm:spPr/>
    </dgm:pt>
    <dgm:pt modelId="{173B4DE4-E8C9-44EE-A7EC-7B26F639C302}" type="pres">
      <dgm:prSet presAssocID="{521A6358-B289-4E14-8C89-FF8FC9298A30}" presName="ellipse" presStyleLbl="trBgShp" presStyleIdx="0" presStyleCnt="1" custScaleX="149082"/>
      <dgm:spPr/>
    </dgm:pt>
    <dgm:pt modelId="{85C70E5B-0FCE-47BE-9872-3BF2CF9F908F}" type="pres">
      <dgm:prSet presAssocID="{521A6358-B289-4E14-8C89-FF8FC9298A30}" presName="arrow1" presStyleLbl="fgShp" presStyleIdx="0" presStyleCnt="1" custLinFactNeighborY="8292"/>
      <dgm:spPr/>
    </dgm:pt>
    <dgm:pt modelId="{1F36BC0E-87E8-49E7-B954-372BE2CCB314}" type="pres">
      <dgm:prSet presAssocID="{521A6358-B289-4E14-8C89-FF8FC9298A30}" presName="rectangle" presStyleLbl="revTx" presStyleIdx="0" presStyleCnt="1" custScaleX="169636" custScaleY="83064">
        <dgm:presLayoutVars>
          <dgm:bulletEnabled val="1"/>
        </dgm:presLayoutVars>
      </dgm:prSet>
      <dgm:spPr/>
    </dgm:pt>
    <dgm:pt modelId="{BE78C87A-D22B-48EE-980E-021B11B9229F}" type="pres">
      <dgm:prSet presAssocID="{05D54900-8C89-4BAB-B49B-1205D1E192A6}" presName="item1" presStyleLbl="node1" presStyleIdx="0" presStyleCnt="3" custScaleX="163140">
        <dgm:presLayoutVars>
          <dgm:bulletEnabled val="1"/>
        </dgm:presLayoutVars>
      </dgm:prSet>
      <dgm:spPr/>
    </dgm:pt>
    <dgm:pt modelId="{8191E46E-BCFA-430E-8B17-DBBAA1E058A4}" type="pres">
      <dgm:prSet presAssocID="{B552A3F6-DDF5-474C-A969-228EBA9499CC}" presName="item2" presStyleLbl="node1" presStyleIdx="1" presStyleCnt="3" custScaleX="135961" custLinFactNeighborX="-75916" custLinFactNeighborY="-27836">
        <dgm:presLayoutVars>
          <dgm:bulletEnabled val="1"/>
        </dgm:presLayoutVars>
      </dgm:prSet>
      <dgm:spPr/>
    </dgm:pt>
    <dgm:pt modelId="{A25445E6-F632-477C-82E4-69CA3D6AD2F5}" type="pres">
      <dgm:prSet presAssocID="{B9B345D3-F1C4-419D-BE92-B6C9E80527E0}" presName="item3" presStyleLbl="node1" presStyleIdx="2" presStyleCnt="3" custScaleX="226362" custLinFactNeighborX="5061" custLinFactNeighborY="-5905">
        <dgm:presLayoutVars>
          <dgm:bulletEnabled val="1"/>
        </dgm:presLayoutVars>
      </dgm:prSet>
      <dgm:spPr/>
    </dgm:pt>
    <dgm:pt modelId="{429FD8B2-080D-416B-A763-F5377418D9DB}" type="pres">
      <dgm:prSet presAssocID="{521A6358-B289-4E14-8C89-FF8FC9298A30}" presName="funnel" presStyleLbl="trAlignAcc1" presStyleIdx="0" presStyleCnt="1" custScaleX="142857" custScaleY="105800" custLinFactNeighborX="-407" custLinFactNeighborY="3258"/>
      <dgm:spPr/>
    </dgm:pt>
  </dgm:ptLst>
  <dgm:cxnLst>
    <dgm:cxn modelId="{F6BDE00F-25C2-4F99-B7BD-35BBD991340A}" srcId="{521A6358-B289-4E14-8C89-FF8FC9298A30}" destId="{05D54900-8C89-4BAB-B49B-1205D1E192A6}" srcOrd="1" destOrd="0" parTransId="{B40A350A-6A0F-44D8-A7E0-83079C214A82}" sibTransId="{8FF9B33F-05AB-4F0B-A769-4E288F12C1C5}"/>
    <dgm:cxn modelId="{E81F8D16-1310-4689-A8FC-8B55DB78842C}" srcId="{521A6358-B289-4E14-8C89-FF8FC9298A30}" destId="{B552A3F6-DDF5-474C-A969-228EBA9499CC}" srcOrd="2" destOrd="0" parTransId="{838CF49F-19FF-4E6B-82D3-3C7B836390DB}" sibTransId="{7B698CAA-A488-417C-A33B-854790312E40}"/>
    <dgm:cxn modelId="{026D265F-AE6C-4072-A0FF-DBF8A87CF0BF}" srcId="{521A6358-B289-4E14-8C89-FF8FC9298A30}" destId="{3433F777-90C2-43FE-888E-B4C54B1E40F5}" srcOrd="0" destOrd="0" parTransId="{E2D28571-4279-4AAE-B550-C89CEB945504}" sibTransId="{D9BC64FA-4761-4818-8856-863112D3989D}"/>
    <dgm:cxn modelId="{AD99A2B3-37D5-4B8B-9078-19FDF02FC077}" type="presOf" srcId="{05D54900-8C89-4BAB-B49B-1205D1E192A6}" destId="{8191E46E-BCFA-430E-8B17-DBBAA1E058A4}" srcOrd="0" destOrd="0" presId="urn:microsoft.com/office/officeart/2005/8/layout/funnel1"/>
    <dgm:cxn modelId="{DA336ECB-8BDF-4453-91DC-7EE90DE17C32}" type="presOf" srcId="{3433F777-90C2-43FE-888E-B4C54B1E40F5}" destId="{A25445E6-F632-477C-82E4-69CA3D6AD2F5}" srcOrd="0" destOrd="0" presId="urn:microsoft.com/office/officeart/2005/8/layout/funnel1"/>
    <dgm:cxn modelId="{31A83ADD-4E5D-4953-836A-ABC88A7CCF9A}" type="presOf" srcId="{521A6358-B289-4E14-8C89-FF8FC9298A30}" destId="{31EDE86B-6955-479A-9A8B-0D9DD96F1CC2}" srcOrd="0" destOrd="0" presId="urn:microsoft.com/office/officeart/2005/8/layout/funnel1"/>
    <dgm:cxn modelId="{1847A6DE-EEAA-4758-BD4F-4C67B5BCE2EC}" type="presOf" srcId="{B552A3F6-DDF5-474C-A969-228EBA9499CC}" destId="{BE78C87A-D22B-48EE-980E-021B11B9229F}" srcOrd="0" destOrd="0" presId="urn:microsoft.com/office/officeart/2005/8/layout/funnel1"/>
    <dgm:cxn modelId="{1FAC91EE-CD41-4D8C-81DF-CB4B9A38FD90}" srcId="{521A6358-B289-4E14-8C89-FF8FC9298A30}" destId="{B9B345D3-F1C4-419D-BE92-B6C9E80527E0}" srcOrd="3" destOrd="0" parTransId="{EB9F6CFE-4D62-49A5-A410-6D377480FA69}" sibTransId="{6411ECBE-AE37-4E17-AAE6-70FFC2B46E49}"/>
    <dgm:cxn modelId="{40A804F8-BBC1-4796-937A-DB1AAE4F4B36}" type="presOf" srcId="{B9B345D3-F1C4-419D-BE92-B6C9E80527E0}" destId="{1F36BC0E-87E8-49E7-B954-372BE2CCB314}" srcOrd="0" destOrd="0" presId="urn:microsoft.com/office/officeart/2005/8/layout/funnel1"/>
    <dgm:cxn modelId="{1F7AB9EA-002F-4DD5-85DC-820936EC263E}" type="presParOf" srcId="{31EDE86B-6955-479A-9A8B-0D9DD96F1CC2}" destId="{173B4DE4-E8C9-44EE-A7EC-7B26F639C302}" srcOrd="0" destOrd="0" presId="urn:microsoft.com/office/officeart/2005/8/layout/funnel1"/>
    <dgm:cxn modelId="{9DB4E968-ACC3-4E0C-9B87-BBEBC50A419F}" type="presParOf" srcId="{31EDE86B-6955-479A-9A8B-0D9DD96F1CC2}" destId="{85C70E5B-0FCE-47BE-9872-3BF2CF9F908F}" srcOrd="1" destOrd="0" presId="urn:microsoft.com/office/officeart/2005/8/layout/funnel1"/>
    <dgm:cxn modelId="{F211D664-9D4D-4989-AF6C-7A7D9D6EAC1D}" type="presParOf" srcId="{31EDE86B-6955-479A-9A8B-0D9DD96F1CC2}" destId="{1F36BC0E-87E8-49E7-B954-372BE2CCB314}" srcOrd="2" destOrd="0" presId="urn:microsoft.com/office/officeart/2005/8/layout/funnel1"/>
    <dgm:cxn modelId="{303CEB1E-A8CC-4D3F-9DF3-4C767D829108}" type="presParOf" srcId="{31EDE86B-6955-479A-9A8B-0D9DD96F1CC2}" destId="{BE78C87A-D22B-48EE-980E-021B11B9229F}" srcOrd="3" destOrd="0" presId="urn:microsoft.com/office/officeart/2005/8/layout/funnel1"/>
    <dgm:cxn modelId="{B55CC009-BFAA-4D20-90A9-30C0C0F0F51E}" type="presParOf" srcId="{31EDE86B-6955-479A-9A8B-0D9DD96F1CC2}" destId="{8191E46E-BCFA-430E-8B17-DBBAA1E058A4}" srcOrd="4" destOrd="0" presId="urn:microsoft.com/office/officeart/2005/8/layout/funnel1"/>
    <dgm:cxn modelId="{8FD3287F-265C-4395-B7FD-153149BCE622}" type="presParOf" srcId="{31EDE86B-6955-479A-9A8B-0D9DD96F1CC2}" destId="{A25445E6-F632-477C-82E4-69CA3D6AD2F5}" srcOrd="5" destOrd="0" presId="urn:microsoft.com/office/officeart/2005/8/layout/funnel1"/>
    <dgm:cxn modelId="{376A7B74-988E-49D7-BD35-9C1620F3685D}" type="presParOf" srcId="{31EDE86B-6955-479A-9A8B-0D9DD96F1CC2}" destId="{429FD8B2-080D-416B-A763-F5377418D9DB}" srcOrd="6" destOrd="0" presId="urn:microsoft.com/office/officeart/2005/8/layout/funnel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DDC9888-0BAF-46DD-9259-95C49DBE02A2}" type="doc">
      <dgm:prSet loTypeId="urn:microsoft.com/office/officeart/2005/8/layout/radial4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0D7B540E-B6D1-4E0E-B131-7776703674F6}">
      <dgm:prSet phldrT="[Text]" custT="1"/>
      <dgm:spPr/>
      <dgm:t>
        <a:bodyPr/>
        <a:lstStyle/>
        <a:p>
          <a:r>
            <a:rPr lang="en-US" sz="1800"/>
            <a:t>Output 1</a:t>
          </a:r>
        </a:p>
        <a:p>
          <a:r>
            <a:rPr lang="en-GB" sz="1800"/>
            <a:t>Provision of quality of IMSAM</a:t>
          </a:r>
          <a:endParaRPr lang="en-US" sz="1800" dirty="0"/>
        </a:p>
      </dgm:t>
    </dgm:pt>
    <dgm:pt modelId="{A53A63B1-8DD5-44E9-AC97-E263EDD0E569}" type="parTrans" cxnId="{4146E521-3BE0-4736-86A0-B2B18ADA2AA5}">
      <dgm:prSet/>
      <dgm:spPr/>
      <dgm:t>
        <a:bodyPr/>
        <a:lstStyle/>
        <a:p>
          <a:endParaRPr lang="en-US"/>
        </a:p>
      </dgm:t>
    </dgm:pt>
    <dgm:pt modelId="{33101E82-278C-49B4-989A-2ED2762EE8A0}" type="sibTrans" cxnId="{4146E521-3BE0-4736-86A0-B2B18ADA2AA5}">
      <dgm:prSet/>
      <dgm:spPr/>
      <dgm:t>
        <a:bodyPr/>
        <a:lstStyle/>
        <a:p>
          <a:endParaRPr lang="en-US"/>
        </a:p>
      </dgm:t>
    </dgm:pt>
    <dgm:pt modelId="{6499FFE1-9B96-4730-8114-48AE1BFE6D76}">
      <dgm:prSet phldrT="[Text]" custT="1"/>
      <dgm:spPr/>
      <dgm:t>
        <a:bodyPr/>
        <a:lstStyle/>
        <a:p>
          <a:r>
            <a:rPr lang="en-US" sz="1800" b="1"/>
            <a:t>Output 2</a:t>
          </a:r>
        </a:p>
        <a:p>
          <a:r>
            <a:rPr lang="en-GB" sz="1800"/>
            <a:t>IYCF</a:t>
          </a:r>
          <a:endParaRPr lang="en-US" sz="1800" dirty="0"/>
        </a:p>
      </dgm:t>
    </dgm:pt>
    <dgm:pt modelId="{877082FF-504E-47DF-ABA9-9B87200F22E8}" type="parTrans" cxnId="{BCC7D0BA-3312-4AF1-90B4-891901507E99}">
      <dgm:prSet/>
      <dgm:spPr/>
      <dgm:t>
        <a:bodyPr/>
        <a:lstStyle/>
        <a:p>
          <a:endParaRPr lang="en-US"/>
        </a:p>
      </dgm:t>
    </dgm:pt>
    <dgm:pt modelId="{B6C5A83E-1893-4477-B306-72D3DD0CD241}" type="sibTrans" cxnId="{BCC7D0BA-3312-4AF1-90B4-891901507E99}">
      <dgm:prSet/>
      <dgm:spPr/>
      <dgm:t>
        <a:bodyPr/>
        <a:lstStyle/>
        <a:p>
          <a:endParaRPr lang="en-US"/>
        </a:p>
      </dgm:t>
    </dgm:pt>
    <dgm:pt modelId="{92A69636-7A62-4845-B831-1DB2BBD968F7}">
      <dgm:prSet phldrT="[Text]" custT="1"/>
      <dgm:spPr/>
      <dgm:t>
        <a:bodyPr/>
        <a:lstStyle/>
        <a:p>
          <a:r>
            <a:rPr lang="en-US" sz="2000" b="1"/>
            <a:t>Output 3</a:t>
          </a:r>
        </a:p>
        <a:p>
          <a:r>
            <a:rPr lang="en-GB" sz="2000"/>
            <a:t>Evidence Based Nutrition Intervention</a:t>
          </a:r>
          <a:endParaRPr lang="en-US" sz="2000" dirty="0"/>
        </a:p>
      </dgm:t>
    </dgm:pt>
    <dgm:pt modelId="{42D6A415-B492-4DF8-A8AB-9A38305CF9E6}" type="parTrans" cxnId="{D9C63ED1-B141-43D8-A2BD-DCC4D523CBA8}">
      <dgm:prSet/>
      <dgm:spPr/>
      <dgm:t>
        <a:bodyPr/>
        <a:lstStyle/>
        <a:p>
          <a:endParaRPr lang="en-US"/>
        </a:p>
      </dgm:t>
    </dgm:pt>
    <dgm:pt modelId="{FCC92511-793A-44DE-BE18-E48D7A5A26DA}" type="sibTrans" cxnId="{D9C63ED1-B141-43D8-A2BD-DCC4D523CBA8}">
      <dgm:prSet/>
      <dgm:spPr/>
      <dgm:t>
        <a:bodyPr/>
        <a:lstStyle/>
        <a:p>
          <a:endParaRPr lang="en-US"/>
        </a:p>
      </dgm:t>
    </dgm:pt>
    <dgm:pt modelId="{5457B0CC-F4CB-4B29-AC74-E89B3249D3E8}">
      <dgm:prSet phldrT="[Text]" custT="1"/>
      <dgm:spPr/>
      <dgm:t>
        <a:bodyPr/>
        <a:lstStyle/>
        <a:p>
          <a:r>
            <a:rPr lang="en-US" sz="1800" b="1" dirty="0"/>
            <a:t>Output 4</a:t>
          </a:r>
        </a:p>
        <a:p>
          <a:r>
            <a:rPr lang="en-GB" sz="1800" dirty="0"/>
            <a:t>Nutrition EPRP</a:t>
          </a:r>
          <a:endParaRPr lang="en-US" sz="1800" dirty="0"/>
        </a:p>
      </dgm:t>
    </dgm:pt>
    <dgm:pt modelId="{C0A81376-3FBB-4151-A3B1-CB5AA32DDA8B}" type="parTrans" cxnId="{36461D55-6F6E-4646-AA9F-2731ECBC9BA0}">
      <dgm:prSet/>
      <dgm:spPr/>
      <dgm:t>
        <a:bodyPr/>
        <a:lstStyle/>
        <a:p>
          <a:endParaRPr lang="en-US"/>
        </a:p>
      </dgm:t>
    </dgm:pt>
    <dgm:pt modelId="{8054CF4E-55E2-4944-A287-DDA0217D8280}" type="sibTrans" cxnId="{36461D55-6F6E-4646-AA9F-2731ECBC9BA0}">
      <dgm:prSet/>
      <dgm:spPr/>
      <dgm:t>
        <a:bodyPr/>
        <a:lstStyle/>
        <a:p>
          <a:endParaRPr lang="en-US"/>
        </a:p>
      </dgm:t>
    </dgm:pt>
    <dgm:pt modelId="{4B2C22E9-C665-495F-9887-501C1E18C5DF}">
      <dgm:prSet phldrT="[Text]" custT="1"/>
      <dgm:spPr/>
      <dgm:t>
        <a:bodyPr/>
        <a:lstStyle/>
        <a:p>
          <a:endParaRPr lang="en-US" sz="1800" b="1" dirty="0"/>
        </a:p>
        <a:p>
          <a:r>
            <a:rPr lang="en-US" sz="1800" b="1" dirty="0"/>
            <a:t>Outcome </a:t>
          </a:r>
        </a:p>
        <a:p>
          <a:r>
            <a:rPr lang="en-GB" sz="1050" b="1" dirty="0"/>
            <a:t>Improved and equitable provision of evidence-based nutrition interventions for children, and for women of child-bearing age, including pregnant and lactating women</a:t>
          </a:r>
          <a:endParaRPr lang="en-US" sz="1050" b="1" dirty="0"/>
        </a:p>
        <a:p>
          <a:endParaRPr lang="en-US" sz="2500" b="1" dirty="0"/>
        </a:p>
      </dgm:t>
    </dgm:pt>
    <dgm:pt modelId="{806C69A3-D90B-4173-8A6E-FF140F4A8173}" type="sibTrans" cxnId="{CEB5A979-6DDD-4742-995D-C796A0CF218A}">
      <dgm:prSet/>
      <dgm:spPr/>
      <dgm:t>
        <a:bodyPr/>
        <a:lstStyle/>
        <a:p>
          <a:endParaRPr lang="en-US"/>
        </a:p>
      </dgm:t>
    </dgm:pt>
    <dgm:pt modelId="{CC7EB2C1-7569-4F91-9C35-63252589F8A7}" type="parTrans" cxnId="{CEB5A979-6DDD-4742-995D-C796A0CF218A}">
      <dgm:prSet/>
      <dgm:spPr/>
      <dgm:t>
        <a:bodyPr/>
        <a:lstStyle/>
        <a:p>
          <a:endParaRPr lang="en-US"/>
        </a:p>
      </dgm:t>
    </dgm:pt>
    <dgm:pt modelId="{E8FC7849-53AB-41F7-A84F-663E5F856D31}" type="pres">
      <dgm:prSet presAssocID="{7DDC9888-0BAF-46DD-9259-95C49DBE02A2}" presName="cycle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55540C9F-B90D-43BA-9CBC-174658D4E6C3}" type="pres">
      <dgm:prSet presAssocID="{4B2C22E9-C665-495F-9887-501C1E18C5DF}" presName="centerShape" presStyleLbl="node0" presStyleIdx="0" presStyleCnt="1" custScaleX="142066" custScaleY="127124"/>
      <dgm:spPr/>
    </dgm:pt>
    <dgm:pt modelId="{75C5DD4D-BD17-4960-AB04-1C552CCAF18D}" type="pres">
      <dgm:prSet presAssocID="{A53A63B1-8DD5-44E9-AC97-E263EDD0E569}" presName="parTrans" presStyleLbl="bgSibTrans2D1" presStyleIdx="0" presStyleCnt="4" custLinFactNeighborX="24319" custLinFactNeighborY="-1666"/>
      <dgm:spPr/>
    </dgm:pt>
    <dgm:pt modelId="{8339CCA8-4E35-4967-B129-D7139217AFAC}" type="pres">
      <dgm:prSet presAssocID="{0D7B540E-B6D1-4E0E-B131-7776703674F6}" presName="node" presStyleLbl="node1" presStyleIdx="0" presStyleCnt="4" custScaleX="140695" custScaleY="124928" custRadScaleRad="114548" custRadScaleInc="-6353">
        <dgm:presLayoutVars>
          <dgm:bulletEnabled val="1"/>
        </dgm:presLayoutVars>
      </dgm:prSet>
      <dgm:spPr/>
    </dgm:pt>
    <dgm:pt modelId="{43911874-073E-4AD4-87A5-6678398714DB}" type="pres">
      <dgm:prSet presAssocID="{877082FF-504E-47DF-ABA9-9B87200F22E8}" presName="parTrans" presStyleLbl="bgSibTrans2D1" presStyleIdx="1" presStyleCnt="4"/>
      <dgm:spPr/>
    </dgm:pt>
    <dgm:pt modelId="{B832748D-D59B-4013-9EF9-265E01734D29}" type="pres">
      <dgm:prSet presAssocID="{6499FFE1-9B96-4730-8114-48AE1BFE6D76}" presName="node" presStyleLbl="node1" presStyleIdx="1" presStyleCnt="4" custScaleX="133158" custScaleY="78713" custRadScaleRad="128315" custRadScaleInc="-15602">
        <dgm:presLayoutVars>
          <dgm:bulletEnabled val="1"/>
        </dgm:presLayoutVars>
      </dgm:prSet>
      <dgm:spPr/>
    </dgm:pt>
    <dgm:pt modelId="{AC66D3B5-523C-4C36-98A5-5D489070B6DB}" type="pres">
      <dgm:prSet presAssocID="{42D6A415-B492-4DF8-A8AB-9A38305CF9E6}" presName="parTrans" presStyleLbl="bgSibTrans2D1" presStyleIdx="2" presStyleCnt="4"/>
      <dgm:spPr/>
    </dgm:pt>
    <dgm:pt modelId="{4B58E98C-0C43-4222-8363-B52E5AE8B812}" type="pres">
      <dgm:prSet presAssocID="{92A69636-7A62-4845-B831-1DB2BBD968F7}" presName="node" presStyleLbl="node1" presStyleIdx="2" presStyleCnt="4" custScaleX="149146" custScaleY="155464" custRadScaleRad="123782" custRadScaleInc="745">
        <dgm:presLayoutVars>
          <dgm:bulletEnabled val="1"/>
        </dgm:presLayoutVars>
      </dgm:prSet>
      <dgm:spPr/>
    </dgm:pt>
    <dgm:pt modelId="{47512483-69A6-4B8B-BC42-2782C543D25C}" type="pres">
      <dgm:prSet presAssocID="{C0A81376-3FBB-4151-A3B1-CB5AA32DDA8B}" presName="parTrans" presStyleLbl="bgSibTrans2D1" presStyleIdx="3" presStyleCnt="4" custLinFactNeighborX="-7405" custLinFactNeighborY="3879"/>
      <dgm:spPr/>
    </dgm:pt>
    <dgm:pt modelId="{3DB39979-1CEB-432F-8D4C-FDAE9CEC5D0E}" type="pres">
      <dgm:prSet presAssocID="{5457B0CC-F4CB-4B29-AC74-E89B3249D3E8}" presName="node" presStyleLbl="node1" presStyleIdx="3" presStyleCnt="4" custScaleX="72928" custScaleY="105683" custRadScaleRad="108150" custRadScaleInc="7318">
        <dgm:presLayoutVars>
          <dgm:bulletEnabled val="1"/>
        </dgm:presLayoutVars>
      </dgm:prSet>
      <dgm:spPr/>
    </dgm:pt>
  </dgm:ptLst>
  <dgm:cxnLst>
    <dgm:cxn modelId="{A95C981B-D9D6-492D-82D7-33B3E320FD28}" type="presOf" srcId="{92A69636-7A62-4845-B831-1DB2BBD968F7}" destId="{4B58E98C-0C43-4222-8363-B52E5AE8B812}" srcOrd="0" destOrd="0" presId="urn:microsoft.com/office/officeart/2005/8/layout/radial4"/>
    <dgm:cxn modelId="{7AA24421-BC52-439A-A701-9D88EE49CD00}" type="presOf" srcId="{5457B0CC-F4CB-4B29-AC74-E89B3249D3E8}" destId="{3DB39979-1CEB-432F-8D4C-FDAE9CEC5D0E}" srcOrd="0" destOrd="0" presId="urn:microsoft.com/office/officeart/2005/8/layout/radial4"/>
    <dgm:cxn modelId="{4146E521-3BE0-4736-86A0-B2B18ADA2AA5}" srcId="{4B2C22E9-C665-495F-9887-501C1E18C5DF}" destId="{0D7B540E-B6D1-4E0E-B131-7776703674F6}" srcOrd="0" destOrd="0" parTransId="{A53A63B1-8DD5-44E9-AC97-E263EDD0E569}" sibTransId="{33101E82-278C-49B4-989A-2ED2762EE8A0}"/>
    <dgm:cxn modelId="{75D1B342-F24A-4294-BC05-E16330E717A0}" type="presOf" srcId="{C0A81376-3FBB-4151-A3B1-CB5AA32DDA8B}" destId="{47512483-69A6-4B8B-BC42-2782C543D25C}" srcOrd="0" destOrd="0" presId="urn:microsoft.com/office/officeart/2005/8/layout/radial4"/>
    <dgm:cxn modelId="{86E45943-AD90-4BB9-8E3C-931304BCF358}" type="presOf" srcId="{A53A63B1-8DD5-44E9-AC97-E263EDD0E569}" destId="{75C5DD4D-BD17-4960-AB04-1C552CCAF18D}" srcOrd="0" destOrd="0" presId="urn:microsoft.com/office/officeart/2005/8/layout/radial4"/>
    <dgm:cxn modelId="{5C3FA851-6084-454A-A5CF-BC392B1CF3F7}" type="presOf" srcId="{877082FF-504E-47DF-ABA9-9B87200F22E8}" destId="{43911874-073E-4AD4-87A5-6678398714DB}" srcOrd="0" destOrd="0" presId="urn:microsoft.com/office/officeart/2005/8/layout/radial4"/>
    <dgm:cxn modelId="{36461D55-6F6E-4646-AA9F-2731ECBC9BA0}" srcId="{4B2C22E9-C665-495F-9887-501C1E18C5DF}" destId="{5457B0CC-F4CB-4B29-AC74-E89B3249D3E8}" srcOrd="3" destOrd="0" parTransId="{C0A81376-3FBB-4151-A3B1-CB5AA32DDA8B}" sibTransId="{8054CF4E-55E2-4944-A287-DDA0217D8280}"/>
    <dgm:cxn modelId="{CEB5A979-6DDD-4742-995D-C796A0CF218A}" srcId="{7DDC9888-0BAF-46DD-9259-95C49DBE02A2}" destId="{4B2C22E9-C665-495F-9887-501C1E18C5DF}" srcOrd="0" destOrd="0" parTransId="{CC7EB2C1-7569-4F91-9C35-63252589F8A7}" sibTransId="{806C69A3-D90B-4173-8A6E-FF140F4A8173}"/>
    <dgm:cxn modelId="{06E98B7C-3D83-4538-9E4F-12ADA862B80A}" type="presOf" srcId="{4B2C22E9-C665-495F-9887-501C1E18C5DF}" destId="{55540C9F-B90D-43BA-9CBC-174658D4E6C3}" srcOrd="0" destOrd="0" presId="urn:microsoft.com/office/officeart/2005/8/layout/radial4"/>
    <dgm:cxn modelId="{B197E39C-BA2B-4766-BBE8-AF828E14CA57}" type="presOf" srcId="{0D7B540E-B6D1-4E0E-B131-7776703674F6}" destId="{8339CCA8-4E35-4967-B129-D7139217AFAC}" srcOrd="0" destOrd="0" presId="urn:microsoft.com/office/officeart/2005/8/layout/radial4"/>
    <dgm:cxn modelId="{0C7C12A0-5159-4CA6-9444-68A055F5F549}" type="presOf" srcId="{42D6A415-B492-4DF8-A8AB-9A38305CF9E6}" destId="{AC66D3B5-523C-4C36-98A5-5D489070B6DB}" srcOrd="0" destOrd="0" presId="urn:microsoft.com/office/officeart/2005/8/layout/radial4"/>
    <dgm:cxn modelId="{BCC7D0BA-3312-4AF1-90B4-891901507E99}" srcId="{4B2C22E9-C665-495F-9887-501C1E18C5DF}" destId="{6499FFE1-9B96-4730-8114-48AE1BFE6D76}" srcOrd="1" destOrd="0" parTransId="{877082FF-504E-47DF-ABA9-9B87200F22E8}" sibTransId="{B6C5A83E-1893-4477-B306-72D3DD0CD241}"/>
    <dgm:cxn modelId="{5483BECC-4A9C-4166-9C6D-4D0A709ADCEF}" type="presOf" srcId="{6499FFE1-9B96-4730-8114-48AE1BFE6D76}" destId="{B832748D-D59B-4013-9EF9-265E01734D29}" srcOrd="0" destOrd="0" presId="urn:microsoft.com/office/officeart/2005/8/layout/radial4"/>
    <dgm:cxn modelId="{D9C63ED1-B141-43D8-A2BD-DCC4D523CBA8}" srcId="{4B2C22E9-C665-495F-9887-501C1E18C5DF}" destId="{92A69636-7A62-4845-B831-1DB2BBD968F7}" srcOrd="2" destOrd="0" parTransId="{42D6A415-B492-4DF8-A8AB-9A38305CF9E6}" sibTransId="{FCC92511-793A-44DE-BE18-E48D7A5A26DA}"/>
    <dgm:cxn modelId="{178F0BD8-8D49-4AC9-86EA-8C77ED50169C}" type="presOf" srcId="{7DDC9888-0BAF-46DD-9259-95C49DBE02A2}" destId="{E8FC7849-53AB-41F7-A84F-663E5F856D31}" srcOrd="0" destOrd="0" presId="urn:microsoft.com/office/officeart/2005/8/layout/radial4"/>
    <dgm:cxn modelId="{34017EE4-B41B-4177-8775-C05599BE413B}" type="presParOf" srcId="{E8FC7849-53AB-41F7-A84F-663E5F856D31}" destId="{55540C9F-B90D-43BA-9CBC-174658D4E6C3}" srcOrd="0" destOrd="0" presId="urn:microsoft.com/office/officeart/2005/8/layout/radial4"/>
    <dgm:cxn modelId="{70F3A489-A23A-4C52-8999-7707EFFC92C3}" type="presParOf" srcId="{E8FC7849-53AB-41F7-A84F-663E5F856D31}" destId="{75C5DD4D-BD17-4960-AB04-1C552CCAF18D}" srcOrd="1" destOrd="0" presId="urn:microsoft.com/office/officeart/2005/8/layout/radial4"/>
    <dgm:cxn modelId="{9F0951B1-2E0E-4F0F-A637-A65C31F15200}" type="presParOf" srcId="{E8FC7849-53AB-41F7-A84F-663E5F856D31}" destId="{8339CCA8-4E35-4967-B129-D7139217AFAC}" srcOrd="2" destOrd="0" presId="urn:microsoft.com/office/officeart/2005/8/layout/radial4"/>
    <dgm:cxn modelId="{146FF46B-B6FC-42E5-8B8C-CA86F3E15A13}" type="presParOf" srcId="{E8FC7849-53AB-41F7-A84F-663E5F856D31}" destId="{43911874-073E-4AD4-87A5-6678398714DB}" srcOrd="3" destOrd="0" presId="urn:microsoft.com/office/officeart/2005/8/layout/radial4"/>
    <dgm:cxn modelId="{00961EBE-A3C1-4F7D-89A6-5FDB78AC48B0}" type="presParOf" srcId="{E8FC7849-53AB-41F7-A84F-663E5F856D31}" destId="{B832748D-D59B-4013-9EF9-265E01734D29}" srcOrd="4" destOrd="0" presId="urn:microsoft.com/office/officeart/2005/8/layout/radial4"/>
    <dgm:cxn modelId="{EC41A4D9-93AC-4F89-81A6-39A22D6E553F}" type="presParOf" srcId="{E8FC7849-53AB-41F7-A84F-663E5F856D31}" destId="{AC66D3B5-523C-4C36-98A5-5D489070B6DB}" srcOrd="5" destOrd="0" presId="urn:microsoft.com/office/officeart/2005/8/layout/radial4"/>
    <dgm:cxn modelId="{75C1B132-9BC2-40D0-9DE3-FFF27F571A0F}" type="presParOf" srcId="{E8FC7849-53AB-41F7-A84F-663E5F856D31}" destId="{4B58E98C-0C43-4222-8363-B52E5AE8B812}" srcOrd="6" destOrd="0" presId="urn:microsoft.com/office/officeart/2005/8/layout/radial4"/>
    <dgm:cxn modelId="{F39D5C4B-5879-40E2-9B40-FA506540209A}" type="presParOf" srcId="{E8FC7849-53AB-41F7-A84F-663E5F856D31}" destId="{47512483-69A6-4B8B-BC42-2782C543D25C}" srcOrd="7" destOrd="0" presId="urn:microsoft.com/office/officeart/2005/8/layout/radial4"/>
    <dgm:cxn modelId="{DB0A5DE2-AF0C-4BD9-8AFE-05626BAE83AD}" type="presParOf" srcId="{E8FC7849-53AB-41F7-A84F-663E5F856D31}" destId="{3DB39979-1CEB-432F-8D4C-FDAE9CEC5D0E}" srcOrd="8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73B4DE4-E8C9-44EE-A7EC-7B26F639C302}">
      <dsp:nvSpPr>
        <dsp:cNvPr id="0" name=""/>
        <dsp:cNvSpPr/>
      </dsp:nvSpPr>
      <dsp:spPr>
        <a:xfrm>
          <a:off x="88078" y="775022"/>
          <a:ext cx="4650863" cy="1083419"/>
        </a:xfrm>
        <a:prstGeom prst="ellipse">
          <a:avLst/>
        </a:prstGeom>
        <a:solidFill>
          <a:schemeClr val="accent1">
            <a:tint val="50000"/>
            <a:alpha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52400" prstMaterial="matte"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5C70E5B-0FCE-47BE-9872-3BF2CF9F908F}">
      <dsp:nvSpPr>
        <dsp:cNvPr id="0" name=""/>
        <dsp:cNvSpPr/>
      </dsp:nvSpPr>
      <dsp:spPr>
        <a:xfrm>
          <a:off x="2116054" y="3460034"/>
          <a:ext cx="604586" cy="386935"/>
        </a:xfrm>
        <a:prstGeom prst="downArrow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F36BC0E-87E8-49E7-B954-372BE2CCB314}">
      <dsp:nvSpPr>
        <dsp:cNvPr id="0" name=""/>
        <dsp:cNvSpPr/>
      </dsp:nvSpPr>
      <dsp:spPr>
        <a:xfrm>
          <a:off x="-43085" y="3798933"/>
          <a:ext cx="4922865" cy="602632"/>
        </a:xfrm>
        <a:prstGeom prst="rect">
          <a:avLst/>
        </a:prstGeom>
        <a:noFill/>
        <a:ln w="6350" cap="flat" cmpd="sng" algn="ctr">
          <a:solidFill>
            <a:schemeClr val="dk1">
              <a:alpha val="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6032" tIns="256032" rIns="256032" bIns="256032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600" kern="1200" dirty="0">
              <a:solidFill>
                <a:schemeClr val="accent2">
                  <a:lumMod val="75000"/>
                </a:schemeClr>
              </a:solidFill>
            </a:rPr>
            <a:t>Evidence Generation</a:t>
          </a:r>
        </a:p>
      </dsp:txBody>
      <dsp:txXfrm>
        <a:off x="-43085" y="3798933"/>
        <a:ext cx="4922865" cy="602632"/>
      </dsp:txXfrm>
    </dsp:sp>
    <dsp:sp modelId="{BE78C87A-D22B-48EE-980E-021B11B9229F}">
      <dsp:nvSpPr>
        <dsp:cNvPr id="0" name=""/>
        <dsp:cNvSpPr/>
      </dsp:nvSpPr>
      <dsp:spPr>
        <a:xfrm>
          <a:off x="1644319" y="1942116"/>
          <a:ext cx="1775381" cy="108825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1" kern="1200" dirty="0"/>
            <a:t>Other Studies- causal analysis, urban assessment </a:t>
          </a:r>
        </a:p>
      </dsp:txBody>
      <dsp:txXfrm>
        <a:off x="1904318" y="2101487"/>
        <a:ext cx="1255383" cy="769514"/>
      </dsp:txXfrm>
    </dsp:sp>
    <dsp:sp modelId="{8191E46E-BCFA-430E-8B17-DBBAA1E058A4}">
      <dsp:nvSpPr>
        <dsp:cNvPr id="0" name=""/>
        <dsp:cNvSpPr/>
      </dsp:nvSpPr>
      <dsp:spPr>
        <a:xfrm>
          <a:off x="187339" y="822755"/>
          <a:ext cx="1479604" cy="108825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Program data</a:t>
          </a:r>
        </a:p>
      </dsp:txBody>
      <dsp:txXfrm>
        <a:off x="404022" y="982126"/>
        <a:ext cx="1046238" cy="769514"/>
      </dsp:txXfrm>
    </dsp:sp>
    <dsp:sp modelId="{A25445E6-F632-477C-82E4-69CA3D6AD2F5}">
      <dsp:nvSpPr>
        <dsp:cNvPr id="0" name=""/>
        <dsp:cNvSpPr/>
      </dsp:nvSpPr>
      <dsp:spPr>
        <a:xfrm>
          <a:off x="1689118" y="798305"/>
          <a:ext cx="2463398" cy="108825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>
              <a:solidFill>
                <a:schemeClr val="bg1"/>
              </a:solidFill>
            </a:rPr>
            <a:t>Surveys/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>
              <a:solidFill>
                <a:schemeClr val="bg1"/>
              </a:solidFill>
            </a:rPr>
            <a:t>Assessments/IPC </a:t>
          </a:r>
        </a:p>
      </dsp:txBody>
      <dsp:txXfrm>
        <a:off x="2049874" y="957676"/>
        <a:ext cx="1741886" cy="769514"/>
      </dsp:txXfrm>
    </dsp:sp>
    <dsp:sp modelId="{429FD8B2-080D-416B-A763-F5377418D9DB}">
      <dsp:nvSpPr>
        <dsp:cNvPr id="0" name=""/>
        <dsp:cNvSpPr/>
      </dsp:nvSpPr>
      <dsp:spPr>
        <a:xfrm>
          <a:off x="0" y="651709"/>
          <a:ext cx="4836690" cy="2865645"/>
        </a:xfrm>
        <a:prstGeom prst="funnel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5540C9F-B90D-43BA-9CBC-174658D4E6C3}">
      <dsp:nvSpPr>
        <dsp:cNvPr id="0" name=""/>
        <dsp:cNvSpPr/>
      </dsp:nvSpPr>
      <dsp:spPr>
        <a:xfrm>
          <a:off x="1833532" y="2572146"/>
          <a:ext cx="1999914" cy="178957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800" b="1" kern="1200" dirty="0"/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/>
            <a:t>Outcome 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050" b="1" kern="1200" dirty="0"/>
            <a:t>Improved and equitable provision of evidence-based nutrition interventions for children, and for women of child-bearing age, including pregnant and lactating women</a:t>
          </a:r>
          <a:endParaRPr lang="en-US" sz="1050" b="1" kern="1200" dirty="0"/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500" b="1" kern="1200" dirty="0"/>
        </a:p>
      </dsp:txBody>
      <dsp:txXfrm>
        <a:off x="2126413" y="2834222"/>
        <a:ext cx="1414152" cy="1265418"/>
      </dsp:txXfrm>
    </dsp:sp>
    <dsp:sp modelId="{75C5DD4D-BD17-4960-AB04-1C552CCAF18D}">
      <dsp:nvSpPr>
        <dsp:cNvPr id="0" name=""/>
        <dsp:cNvSpPr/>
      </dsp:nvSpPr>
      <dsp:spPr>
        <a:xfrm rot="11640288">
          <a:off x="1112747" y="2891233"/>
          <a:ext cx="948753" cy="401204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339CCA8-4E35-4967-B129-D7139217AFAC}">
      <dsp:nvSpPr>
        <dsp:cNvPr id="0" name=""/>
        <dsp:cNvSpPr/>
      </dsp:nvSpPr>
      <dsp:spPr>
        <a:xfrm>
          <a:off x="-44671" y="2315430"/>
          <a:ext cx="1881583" cy="133657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/>
            <a:t>Output 1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kern="1200"/>
            <a:t>Provision of quality of IMSAM</a:t>
          </a:r>
          <a:endParaRPr lang="en-US" sz="1800" kern="1200" dirty="0"/>
        </a:p>
      </dsp:txBody>
      <dsp:txXfrm>
        <a:off x="-5524" y="2354577"/>
        <a:ext cx="1803289" cy="1258285"/>
      </dsp:txXfrm>
    </dsp:sp>
    <dsp:sp modelId="{43911874-073E-4AD4-87A5-6678398714DB}">
      <dsp:nvSpPr>
        <dsp:cNvPr id="0" name=""/>
        <dsp:cNvSpPr/>
      </dsp:nvSpPr>
      <dsp:spPr>
        <a:xfrm rot="14278746">
          <a:off x="1102039" y="1746345"/>
          <a:ext cx="1561774" cy="401204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832748D-D59B-4013-9EF9-265E01734D29}">
      <dsp:nvSpPr>
        <dsp:cNvPr id="0" name=""/>
        <dsp:cNvSpPr/>
      </dsp:nvSpPr>
      <dsp:spPr>
        <a:xfrm>
          <a:off x="578484" y="863801"/>
          <a:ext cx="1780787" cy="84213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/>
            <a:t>Output 2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kern="1200"/>
            <a:t>IYCF</a:t>
          </a:r>
          <a:endParaRPr lang="en-US" sz="1800" kern="1200" dirty="0"/>
        </a:p>
      </dsp:txBody>
      <dsp:txXfrm>
        <a:off x="603149" y="888466"/>
        <a:ext cx="1731457" cy="792804"/>
      </dsp:txXfrm>
    </dsp:sp>
    <dsp:sp modelId="{AC66D3B5-523C-4C36-98A5-5D489070B6DB}">
      <dsp:nvSpPr>
        <dsp:cNvPr id="0" name=""/>
        <dsp:cNvSpPr/>
      </dsp:nvSpPr>
      <dsp:spPr>
        <a:xfrm rot="17720115">
          <a:off x="2835846" y="1693369"/>
          <a:ext cx="1484724" cy="401204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B58E98C-0C43-4222-8363-B52E5AE8B812}">
      <dsp:nvSpPr>
        <dsp:cNvPr id="0" name=""/>
        <dsp:cNvSpPr/>
      </dsp:nvSpPr>
      <dsp:spPr>
        <a:xfrm>
          <a:off x="2898574" y="391372"/>
          <a:ext cx="1994603" cy="166327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b="1" kern="1200"/>
            <a:t>Output 3</a:t>
          </a:r>
        </a:p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kern="1200"/>
            <a:t>Evidence Based Nutrition Intervention</a:t>
          </a:r>
          <a:endParaRPr lang="en-US" sz="2000" kern="1200" dirty="0"/>
        </a:p>
      </dsp:txBody>
      <dsp:txXfrm>
        <a:off x="2947290" y="440088"/>
        <a:ext cx="1897171" cy="1565845"/>
      </dsp:txXfrm>
    </dsp:sp>
    <dsp:sp modelId="{47512483-69A6-4B8B-BC42-2782C543D25C}">
      <dsp:nvSpPr>
        <dsp:cNvPr id="0" name=""/>
        <dsp:cNvSpPr/>
      </dsp:nvSpPr>
      <dsp:spPr>
        <a:xfrm rot="20832037">
          <a:off x="3774814" y="2945681"/>
          <a:ext cx="938224" cy="401204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DB39979-1CEB-432F-8D4C-FDAE9CEC5D0E}">
      <dsp:nvSpPr>
        <dsp:cNvPr id="0" name=""/>
        <dsp:cNvSpPr/>
      </dsp:nvSpPr>
      <dsp:spPr>
        <a:xfrm>
          <a:off x="4283206" y="2461454"/>
          <a:ext cx="975302" cy="113068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/>
            <a:t>Output 4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kern="1200" dirty="0"/>
            <a:t>Nutrition EPRP</a:t>
          </a:r>
          <a:endParaRPr lang="en-US" sz="1800" kern="1200" dirty="0"/>
        </a:p>
      </dsp:txBody>
      <dsp:txXfrm>
        <a:off x="4311772" y="2490020"/>
        <a:ext cx="918170" cy="107354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funnel1">
  <dgm:title val=""/>
  <dgm:desc val=""/>
  <dgm:catLst>
    <dgm:cat type="relationship" pri="2000"/>
    <dgm:cat type="process" pri="2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4"/>
      <dgm:resizeHandles val="exact"/>
    </dgm:varLst>
    <dgm:alg type="composite">
      <dgm:param type="ar" val="1.25"/>
    </dgm:alg>
    <dgm:shape xmlns:r="http://schemas.openxmlformats.org/officeDocument/2006/relationships" r:blip="">
      <dgm:adjLst/>
    </dgm:shape>
    <dgm:presOf/>
    <dgm:choose name="Name1">
      <dgm:if name="Name2" axis="ch" ptType="node" func="cnt" op="equ" val="2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w" for="ch" forName="item1" refType="w" fact="0.35"/>
          <dgm:constr type="h" for="ch" forName="item1" refType="w" fact="0.35"/>
          <dgm:constr type="t" for="ch" forName="item1" refType="h" fact="0.05"/>
          <dgm:constr type="l" for="ch" forName="item1" refType="w" fact="0.125"/>
          <dgm:constr type="primFontSz" for="ch" forName="item1" op="equ" val="65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if>
      <dgm:else name="Name3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primFontSz" for="ch" forName="rectangle" val="65"/>
          <dgm:constr type="w" for="ch" forName="item1" refType="w" fact="0.225"/>
          <dgm:constr type="h" for="ch" forName="item1" refType="w" fact="0.225"/>
          <dgm:constr type="t" for="ch" forName="item1" refType="h" fact="0.336"/>
          <dgm:constr type="l" for="ch" forName="item1" refType="w" fact="0.261"/>
          <dgm:constr type="primFontSz" for="ch" forName="item1" val="65"/>
          <dgm:constr type="w" for="ch" forName="item2" refType="w" fact="0.225"/>
          <dgm:constr type="h" for="ch" forName="item2" refType="w" fact="0.225"/>
          <dgm:constr type="t" for="ch" forName="item2" refType="h" fact="0.125"/>
          <dgm:constr type="l" for="ch" forName="item2" refType="w" fact="0.1"/>
          <dgm:constr type="primFontSz" for="ch" forName="item2" refType="primFontSz" refFor="ch" refForName="item1" op="equ"/>
          <dgm:constr type="w" for="ch" forName="item3" refType="w" fact="0.225"/>
          <dgm:constr type="h" for="ch" forName="item3" refType="w" fact="0.225"/>
          <dgm:constr type="t" for="ch" forName="item3" refType="h" fact="0.057"/>
          <dgm:constr type="l" for="ch" forName="item3" refType="w" fact="0.33"/>
          <dgm:constr type="primFontSz" for="ch" forName="item3" refType="primFontSz" refFor="ch" refForName="item1" op="equ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else>
    </dgm:choose>
    <dgm:ruleLst/>
    <dgm:choose name="Name4">
      <dgm:if name="Name5" axis="ch" ptType="node" func="cnt" op="gte" val="1">
        <dgm:layoutNode name="ellipse" styleLbl="trBgShp">
          <dgm:alg type="sp"/>
          <dgm:shape xmlns:r="http://schemas.openxmlformats.org/officeDocument/2006/relationships" type="ellipse" r:blip="">
            <dgm:adjLst/>
          </dgm:shape>
          <dgm:presOf/>
          <dgm:constrLst/>
          <dgm:ruleLst/>
        </dgm:layoutNode>
        <dgm:layoutNode name="arrow1" styleLbl="fgShp">
          <dgm:alg type="sp"/>
          <dgm:shape xmlns:r="http://schemas.openxmlformats.org/officeDocument/2006/relationships" type="downArrow" r:blip="">
            <dgm:adjLst/>
          </dgm:shape>
          <dgm:presOf/>
          <dgm:constrLst/>
          <dgm:ruleLst/>
        </dgm:layoutNode>
        <dgm:layoutNode name="rectangle" styleLbl="revTx">
          <dgm:varLst>
            <dgm:bulletEnabled val="1"/>
          </dgm:varLst>
          <dgm:alg type="tx">
            <dgm:param type="txAnchorHorzCh" val="ctr"/>
          </dgm:alg>
          <dgm:shape xmlns:r="http://schemas.openxmlformats.org/officeDocument/2006/relationships" type="rect" r:blip="">
            <dgm:adjLst/>
          </dgm:shape>
          <dgm:choose name="Name6">
            <dgm:if name="Name7" axis="ch" ptType="node" func="cnt" op="equ" val="1">
              <dgm:presOf axis="ch desOrSelf" ptType="node node" st="1 1" cnt="1 0"/>
            </dgm:if>
            <dgm:if name="Name8" axis="ch" ptType="node" func="cnt" op="equ" val="2">
              <dgm:presOf axis="ch desOrSelf" ptType="node node" st="2 1" cnt="1 0"/>
            </dgm:if>
            <dgm:if name="Name9" axis="ch" ptType="node" func="cnt" op="equ" val="3">
              <dgm:presOf axis="ch desOrSelf" ptType="node node" st="3 1" cnt="1 0"/>
            </dgm:if>
            <dgm:else name="Name10">
              <dgm:presOf axis="ch desOrSelf" ptType="node node" st="4 1" cnt="1 0"/>
            </dgm:else>
          </dgm:choose>
          <dgm:constrLst/>
          <dgm:ruleLst>
            <dgm:rule type="primFontSz" val="5" fact="NaN" max="NaN"/>
          </dgm:ruleLst>
        </dgm:layoutNode>
        <dgm:forEach name="Name11" axis="ch" ptType="node" st="2" cnt="1">
          <dgm:layoutNode name="item1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2">
              <dgm:if name="Name13" axis="root ch" ptType="all node" func="cnt" op="equ" val="1">
                <dgm:presOf/>
              </dgm:if>
              <dgm:if name="Name14" axis="root ch" ptType="all node" func="cnt" op="equ" val="2">
                <dgm:presOf axis="root ch desOrSelf" ptType="all node node" st="1 1 1" cnt="0 1 0"/>
              </dgm:if>
              <dgm:if name="Name15" axis="root ch" ptType="all node" func="cnt" op="equ" val="3">
                <dgm:presOf axis="root ch desOrSelf" ptType="all node node" st="1 2 1" cnt="0 1 0"/>
              </dgm:if>
              <dgm:else name="Name16">
                <dgm:presOf axis="root ch desOrSelf" ptType="all node node" st="1 3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17" axis="ch" ptType="node" st="3" cnt="1">
          <dgm:layoutNode name="item2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8">
              <dgm:if name="Name19" axis="root ch" ptType="all node" func="cnt" op="equ" val="1">
                <dgm:presOf/>
              </dgm:if>
              <dgm:if name="Name20" axis="root ch" ptType="all node" func="cnt" op="equ" val="2">
                <dgm:presOf/>
              </dgm:if>
              <dgm:if name="Name21" axis="root ch" ptType="all node" func="cnt" op="equ" val="3">
                <dgm:presOf axis="root ch desOrSelf" ptType="all node node" st="1 1 1" cnt="0 1 0"/>
              </dgm:if>
              <dgm:else name="Name22">
                <dgm:presOf axis="root ch desOrSelf" ptType="all node node" st="1 2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23" axis="ch" ptType="node" st="4" cnt="1">
          <dgm:layoutNode name="item3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4">
              <dgm:if name="Name25" axis="root ch" ptType="all node" func="cnt" op="equ" val="1">
                <dgm:presOf/>
              </dgm:if>
              <dgm:if name="Name26" axis="root ch" ptType="all node" func="cnt" op="equ" val="2">
                <dgm:presOf/>
              </dgm:if>
              <dgm:if name="Name27" axis="root ch" ptType="all node" func="cnt" op="equ" val="3">
                <dgm:presOf/>
              </dgm:if>
              <dgm:else name="Name28">
                <dgm:presOf axis="root ch desOrSelf" ptType="all node node" st="1 1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layoutNode name="funnel" styleLbl="trAlignAcc1">
          <dgm:alg type="sp"/>
          <dgm:shape xmlns:r="http://schemas.openxmlformats.org/officeDocument/2006/relationships" type="funnel" r:blip="">
            <dgm:adjLst/>
          </dgm:shape>
          <dgm:presOf/>
          <dgm:constrLst/>
          <dgm:ruleLst/>
        </dgm:layoutNode>
      </dgm:if>
      <dgm:else name="Name29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FD8A870-0889-6043-A4ED-AD2284E6D3BF}" type="datetimeFigureOut">
              <a:rPr lang="en-US" smtClean="0"/>
              <a:pPr/>
              <a:t>10/23/2018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C18C7BA-62C2-914D-9812-27B775DE76B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23802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18C7BA-62C2-914D-9812-27B775DE76B7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093107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18C7BA-62C2-914D-9812-27B775DE76B7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49826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18C7BA-62C2-914D-9812-27B775DE76B7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657878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SMART surveys- </a:t>
            </a:r>
          </a:p>
          <a:p>
            <a:pPr lvl="1"/>
            <a:r>
              <a:rPr lang="en-US" dirty="0"/>
              <a:t>County based assessments</a:t>
            </a:r>
          </a:p>
          <a:p>
            <a:pPr lvl="1"/>
            <a:r>
              <a:rPr lang="en-US" dirty="0"/>
              <a:t>50-55 surveys annually</a:t>
            </a:r>
          </a:p>
          <a:p>
            <a:pPr lvl="1"/>
            <a:r>
              <a:rPr lang="en-US" dirty="0"/>
              <a:t>Undergoes </a:t>
            </a:r>
            <a:r>
              <a:rPr lang="en-US" dirty="0" err="1"/>
              <a:t>rigorus</a:t>
            </a:r>
            <a:r>
              <a:rPr lang="en-US" dirty="0"/>
              <a:t> review and validation process</a:t>
            </a:r>
          </a:p>
          <a:p>
            <a:pPr lvl="1"/>
            <a:r>
              <a:rPr lang="en-US" dirty="0"/>
              <a:t>Conducted by many nutrition partners</a:t>
            </a:r>
          </a:p>
          <a:p>
            <a:r>
              <a:rPr lang="en-US" dirty="0"/>
              <a:t>Food security and nutrition monitoring Systems (FSNMS) </a:t>
            </a:r>
          </a:p>
          <a:p>
            <a:pPr lvl="1"/>
            <a:r>
              <a:rPr lang="en-US" dirty="0"/>
              <a:t>State level representative (2 rounds per year)</a:t>
            </a:r>
          </a:p>
          <a:p>
            <a:pPr lvl="1"/>
            <a:r>
              <a:rPr lang="en-US" dirty="0"/>
              <a:t>Data quality improved to provide national estimates of all nutrition indicators </a:t>
            </a:r>
          </a:p>
          <a:p>
            <a:pPr lvl="1"/>
            <a:r>
              <a:rPr lang="en-US" dirty="0"/>
              <a:t>Last round included anthropometry for 0-59months</a:t>
            </a:r>
          </a:p>
          <a:p>
            <a:pPr lvl="1"/>
            <a:r>
              <a:rPr lang="en-US" dirty="0"/>
              <a:t>Funded by FAO/WFP/ UNICEF </a:t>
            </a:r>
          </a:p>
          <a:p>
            <a:pPr lvl="1"/>
            <a:r>
              <a:rPr lang="en-US" dirty="0"/>
              <a:t>Supported by all partners of FS and Nutrition</a:t>
            </a:r>
          </a:p>
          <a:p>
            <a:pPr lvl="1"/>
            <a:r>
              <a:rPr lang="en-US" dirty="0"/>
              <a:t>Over 10,000 children assessed</a:t>
            </a:r>
          </a:p>
          <a:p>
            <a:r>
              <a:rPr lang="en-US" dirty="0"/>
              <a:t>Program data- NIS- Reported by all partners routinely (monthly)</a:t>
            </a:r>
          </a:p>
          <a:p>
            <a:r>
              <a:rPr lang="en-US" dirty="0"/>
              <a:t>In depth assessments- causal studies, Urban assessments </a:t>
            </a:r>
            <a:r>
              <a:rPr lang="en-US" dirty="0" err="1"/>
              <a:t>etc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18C7BA-62C2-914D-9812-27B775DE76B7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033516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18C7BA-62C2-914D-9812-27B775DE76B7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263101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18C7BA-62C2-914D-9812-27B775DE76B7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073388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18C7BA-62C2-914D-9812-27B775DE76B7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254466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18C7BA-62C2-914D-9812-27B775DE76B7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013866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/>
            <a:r>
              <a:rPr lang="en-US" dirty="0"/>
              <a:t>Improve FSNMS data quality and scope through</a:t>
            </a:r>
          </a:p>
          <a:p>
            <a:pPr lvl="1" algn="just"/>
            <a:r>
              <a:rPr lang="en-US" dirty="0"/>
              <a:t>Use FSNMS for national and State level estimates of most nutrition indicators</a:t>
            </a:r>
          </a:p>
          <a:p>
            <a:pPr lvl="1" algn="just"/>
            <a:r>
              <a:rPr lang="en-US" dirty="0"/>
              <a:t>increased support from nutrition partners </a:t>
            </a:r>
          </a:p>
          <a:p>
            <a:pPr lvl="1" algn="just"/>
            <a:r>
              <a:rPr lang="en-US" dirty="0"/>
              <a:t>Separate Nutrition TOT training conducted in Juba  </a:t>
            </a:r>
          </a:p>
          <a:p>
            <a:pPr lvl="1" algn="just"/>
            <a:r>
              <a:rPr lang="en-US" dirty="0"/>
              <a:t>TOT used to conduct state level training in order to standardize training</a:t>
            </a:r>
          </a:p>
          <a:p>
            <a:pPr lvl="1" algn="just"/>
            <a:r>
              <a:rPr lang="en-US" dirty="0"/>
              <a:t>Use of Mobile phone enabled real time quality checks </a:t>
            </a:r>
          </a:p>
          <a:p>
            <a:pPr lvl="1" algn="just"/>
            <a:r>
              <a:rPr lang="en-US" dirty="0"/>
              <a:t>Quality control introduced on phones </a:t>
            </a:r>
          </a:p>
          <a:p>
            <a:pPr lvl="1" algn="just"/>
            <a:endParaRPr lang="en-US" dirty="0"/>
          </a:p>
          <a:p>
            <a:r>
              <a:rPr lang="en-US" dirty="0"/>
              <a:t>SMART Capacity building</a:t>
            </a:r>
          </a:p>
          <a:p>
            <a:pPr lvl="1"/>
            <a:r>
              <a:rPr lang="en-US" dirty="0"/>
              <a:t>Trained about 25 participants with half being from MOH</a:t>
            </a:r>
          </a:p>
          <a:p>
            <a:pPr lvl="1"/>
            <a:r>
              <a:rPr lang="en-US" dirty="0"/>
              <a:t>Requested to delay certificates until the participants participates in one survey at any level</a:t>
            </a:r>
          </a:p>
          <a:p>
            <a:pPr lvl="1"/>
            <a:r>
              <a:rPr lang="en-US" dirty="0"/>
              <a:t>Partners contributing to cost of training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18C7BA-62C2-914D-9812-27B775DE76B7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05402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429C2-6299-9B49-9105-F8D26CD87675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10/23/2018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32BE0A-2F6C-CA41-A134-F367DF18086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89839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429C2-6299-9B49-9105-F8D26CD87675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10/23/2018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32BE0A-2F6C-CA41-A134-F367DF18086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97770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429C2-6299-9B49-9105-F8D26CD87675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10/23/2018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32BE0A-2F6C-CA41-A134-F367DF18086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359866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4"/>
          <p:cNvSpPr txBox="1">
            <a:spLocks/>
          </p:cNvSpPr>
          <p:nvPr userDrawn="1"/>
        </p:nvSpPr>
        <p:spPr>
          <a:xfrm>
            <a:off x="0" y="1"/>
            <a:ext cx="9144000" cy="1127124"/>
          </a:xfrm>
          <a:prstGeom prst="rect">
            <a:avLst/>
          </a:prstGeom>
          <a:gradFill flip="none" rotWithShape="1">
            <a:gsLst>
              <a:gs pos="0">
                <a:srgbClr val="0088FF"/>
              </a:gs>
              <a:gs pos="100000">
                <a:srgbClr val="0091FF">
                  <a:alpha val="23000"/>
                </a:srgbClr>
              </a:gs>
            </a:gsLst>
            <a:lin ang="0" scaled="1"/>
            <a:tileRect/>
          </a:gradFill>
        </p:spPr>
        <p:txBody>
          <a:bodyPr vert="horz"/>
          <a:lstStyle>
            <a:lvl1pPr marL="0" indent="0" algn="l" defTabSz="457207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2000" b="0" i="0" kern="1200">
                <a:solidFill>
                  <a:schemeClr val="bg1"/>
                </a:solidFill>
                <a:latin typeface="Verdana"/>
                <a:ea typeface="+mj-ea"/>
                <a:cs typeface="Verdana"/>
              </a:defRPr>
            </a:lvl1pPr>
            <a:lvl2pPr marL="742962" indent="-285755" algn="l" defTabSz="457207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2pPr>
            <a:lvl3pPr marL="1143020" indent="-228604" algn="l" defTabSz="457207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3pPr>
            <a:lvl4pPr marL="1600227" indent="-228604" algn="l" defTabSz="457207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4pPr>
            <a:lvl5pPr marL="2057434" indent="-228604" algn="l" defTabSz="457207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5pPr>
            <a:lvl6pPr marL="2514642" indent="-228604" algn="l" defTabSz="457207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6pPr>
            <a:lvl7pPr marL="2971849" indent="-228604" algn="l" defTabSz="457207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7pPr>
            <a:lvl8pPr marL="3429057" indent="-228604" algn="l" defTabSz="457207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8pPr>
            <a:lvl9pPr marL="3886264" indent="-228604" algn="l" defTabSz="457207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9pPr>
          </a:lstStyle>
          <a:p>
            <a:pPr algn="ctr">
              <a:spcBef>
                <a:spcPts val="0"/>
              </a:spcBef>
            </a:pPr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idx="1" hasCustomPrompt="1"/>
          </p:nvPr>
        </p:nvSpPr>
        <p:spPr>
          <a:xfrm>
            <a:off x="484187" y="2048934"/>
            <a:ext cx="7364413" cy="4199466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850"/>
              </a:spcBef>
              <a:buFontTx/>
              <a:buNone/>
              <a:defRPr sz="1400">
                <a:latin typeface="Verdana"/>
                <a:cs typeface="Verdana"/>
              </a:defRPr>
            </a:lvl1pPr>
          </a:lstStyle>
          <a:p>
            <a:r>
              <a:rPr lang="en-US" dirty="0"/>
              <a:t>Click to add text</a:t>
            </a:r>
          </a:p>
        </p:txBody>
      </p:sp>
      <p:sp>
        <p:nvSpPr>
          <p:cNvPr id="10" name="Rectangle 9"/>
          <p:cNvSpPr/>
          <p:nvPr/>
        </p:nvSpPr>
        <p:spPr>
          <a:xfrm>
            <a:off x="8024813" y="0"/>
            <a:ext cx="1127125" cy="1127125"/>
          </a:xfrm>
          <a:prstGeom prst="rect">
            <a:avLst/>
          </a:prstGeom>
          <a:solidFill>
            <a:srgbClr val="0088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 descr="WFPlogo-english-emblem-white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51815" y="132647"/>
            <a:ext cx="878312" cy="878312"/>
          </a:xfrm>
          <a:prstGeom prst="rect">
            <a:avLst/>
          </a:prstGeom>
        </p:spPr>
      </p:pic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484187" y="1341438"/>
            <a:ext cx="7364413" cy="419629"/>
          </a:xfrm>
          <a:prstGeom prst="rect">
            <a:avLst/>
          </a:prstGeom>
        </p:spPr>
        <p:txBody>
          <a:bodyPr vert="horz" lIns="0" tIns="0" rIns="0" bIns="0" anchor="t" anchorCtr="0"/>
          <a:lstStyle>
            <a:lvl1pPr marL="0" indent="0">
              <a:spcBef>
                <a:spcPts val="0"/>
              </a:spcBef>
              <a:buNone/>
              <a:defRPr sz="2000" b="1">
                <a:solidFill>
                  <a:srgbClr val="0088FF"/>
                </a:solidFill>
                <a:latin typeface="Verdana"/>
                <a:cs typeface="Verdana"/>
              </a:defRPr>
            </a:lvl1pPr>
            <a:lvl2pPr marL="457200" indent="0">
              <a:buNone/>
              <a:defRPr sz="2000" b="1">
                <a:solidFill>
                  <a:srgbClr val="0088FF"/>
                </a:solidFill>
                <a:latin typeface="Verdana"/>
                <a:cs typeface="Verdana"/>
              </a:defRPr>
            </a:lvl2pPr>
            <a:lvl3pPr marL="914400" indent="0">
              <a:buNone/>
              <a:defRPr sz="2000" b="1">
                <a:solidFill>
                  <a:srgbClr val="0088FF"/>
                </a:solidFill>
                <a:latin typeface="Verdana"/>
                <a:cs typeface="Verdana"/>
              </a:defRPr>
            </a:lvl3pPr>
            <a:lvl4pPr marL="1371600" indent="0">
              <a:buNone/>
              <a:defRPr sz="2000" b="1">
                <a:solidFill>
                  <a:srgbClr val="0088FF"/>
                </a:solidFill>
                <a:latin typeface="Verdana"/>
                <a:cs typeface="Verdana"/>
              </a:defRPr>
            </a:lvl4pPr>
            <a:lvl5pPr marL="1828800" indent="0">
              <a:buNone/>
              <a:defRPr sz="2000" b="1">
                <a:solidFill>
                  <a:srgbClr val="0088FF"/>
                </a:solidFill>
                <a:latin typeface="Verdana"/>
                <a:cs typeface="Verdana"/>
              </a:defRPr>
            </a:lvl5pPr>
          </a:lstStyle>
          <a:p>
            <a:pPr lvl="0"/>
            <a:r>
              <a:rPr lang="en-US" dirty="0"/>
              <a:t>Click to edit subtitle</a:t>
            </a:r>
          </a:p>
        </p:txBody>
      </p:sp>
      <p:sp>
        <p:nvSpPr>
          <p:cNvPr id="12" name="Title 31"/>
          <p:cNvSpPr>
            <a:spLocks noGrp="1"/>
          </p:cNvSpPr>
          <p:nvPr>
            <p:ph type="title" hasCustomPrompt="1"/>
          </p:nvPr>
        </p:nvSpPr>
        <p:spPr>
          <a:xfrm>
            <a:off x="484186" y="116502"/>
            <a:ext cx="7110414" cy="925114"/>
          </a:xfrm>
          <a:prstGeom prst="rect">
            <a:avLst/>
          </a:prstGeom>
          <a:noFill/>
        </p:spPr>
        <p:txBody>
          <a:bodyPr vert="horz" tIns="0" bIns="61200" anchor="ctr" anchorCtr="0"/>
          <a:lstStyle>
            <a:lvl1pPr marL="0" algn="l">
              <a:defRPr sz="2600" b="1">
                <a:solidFill>
                  <a:srgbClr val="FFFFFF"/>
                </a:solidFill>
                <a:latin typeface="Verdana"/>
                <a:cs typeface="Verdana"/>
              </a:defRPr>
            </a:lvl1pPr>
          </a:lstStyle>
          <a:p>
            <a:r>
              <a:rPr lang="en-US" dirty="0"/>
              <a:t>Edit Title</a:t>
            </a:r>
          </a:p>
        </p:txBody>
      </p:sp>
    </p:spTree>
    <p:extLst>
      <p:ext uri="{BB962C8B-B14F-4D97-AF65-F5344CB8AC3E}">
        <p14:creationId xmlns:p14="http://schemas.microsoft.com/office/powerpoint/2010/main" val="248339581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4"/>
          <p:cNvSpPr txBox="1">
            <a:spLocks/>
          </p:cNvSpPr>
          <p:nvPr userDrawn="1"/>
        </p:nvSpPr>
        <p:spPr>
          <a:xfrm>
            <a:off x="0" y="1"/>
            <a:ext cx="9144000" cy="1127124"/>
          </a:xfrm>
          <a:prstGeom prst="rect">
            <a:avLst/>
          </a:prstGeom>
          <a:gradFill flip="none" rotWithShape="1">
            <a:gsLst>
              <a:gs pos="0">
                <a:srgbClr val="0088FF"/>
              </a:gs>
              <a:gs pos="100000">
                <a:srgbClr val="0091FF">
                  <a:alpha val="23000"/>
                </a:srgbClr>
              </a:gs>
            </a:gsLst>
            <a:lin ang="0" scaled="1"/>
            <a:tileRect/>
          </a:gradFill>
        </p:spPr>
        <p:txBody>
          <a:bodyPr vert="horz"/>
          <a:lstStyle>
            <a:lvl1pPr marL="0" indent="0" algn="l" defTabSz="457207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2000" b="0" i="0" kern="1200">
                <a:solidFill>
                  <a:schemeClr val="bg1"/>
                </a:solidFill>
                <a:latin typeface="Verdana"/>
                <a:ea typeface="+mj-ea"/>
                <a:cs typeface="Verdana"/>
              </a:defRPr>
            </a:lvl1pPr>
            <a:lvl2pPr marL="742962" indent="-285755" algn="l" defTabSz="457207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2pPr>
            <a:lvl3pPr marL="1143020" indent="-228604" algn="l" defTabSz="457207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3pPr>
            <a:lvl4pPr marL="1600227" indent="-228604" algn="l" defTabSz="457207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4pPr>
            <a:lvl5pPr marL="2057434" indent="-228604" algn="l" defTabSz="457207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5pPr>
            <a:lvl6pPr marL="2514642" indent="-228604" algn="l" defTabSz="457207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6pPr>
            <a:lvl7pPr marL="2971849" indent="-228604" algn="l" defTabSz="457207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7pPr>
            <a:lvl8pPr marL="3429057" indent="-228604" algn="l" defTabSz="457207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8pPr>
            <a:lvl9pPr marL="3886264" indent="-228604" algn="l" defTabSz="457207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9pPr>
          </a:lstStyle>
          <a:p>
            <a:pPr algn="ctr">
              <a:spcBef>
                <a:spcPts val="0"/>
              </a:spcBef>
            </a:pPr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idx="1" hasCustomPrompt="1"/>
          </p:nvPr>
        </p:nvSpPr>
        <p:spPr>
          <a:xfrm>
            <a:off x="484187" y="2048934"/>
            <a:ext cx="7364413" cy="4199466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850"/>
              </a:spcBef>
              <a:buFontTx/>
              <a:buNone/>
              <a:defRPr sz="1400">
                <a:latin typeface="Verdana"/>
                <a:cs typeface="Verdana"/>
              </a:defRPr>
            </a:lvl1pPr>
          </a:lstStyle>
          <a:p>
            <a:r>
              <a:rPr lang="en-US" dirty="0"/>
              <a:t>Click to add text</a:t>
            </a:r>
          </a:p>
        </p:txBody>
      </p:sp>
      <p:sp>
        <p:nvSpPr>
          <p:cNvPr id="10" name="Rectangle 9"/>
          <p:cNvSpPr/>
          <p:nvPr/>
        </p:nvSpPr>
        <p:spPr>
          <a:xfrm>
            <a:off x="8024813" y="0"/>
            <a:ext cx="1127125" cy="1127125"/>
          </a:xfrm>
          <a:prstGeom prst="rect">
            <a:avLst/>
          </a:prstGeom>
          <a:solidFill>
            <a:srgbClr val="0088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 descr="WFPlogo-english-emblem-white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51815" y="132647"/>
            <a:ext cx="878312" cy="878312"/>
          </a:xfrm>
          <a:prstGeom prst="rect">
            <a:avLst/>
          </a:prstGeom>
        </p:spPr>
      </p:pic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484187" y="1341438"/>
            <a:ext cx="7364413" cy="419629"/>
          </a:xfrm>
          <a:prstGeom prst="rect">
            <a:avLst/>
          </a:prstGeom>
        </p:spPr>
        <p:txBody>
          <a:bodyPr vert="horz" lIns="0" tIns="0" rIns="0" bIns="0" anchor="t" anchorCtr="0"/>
          <a:lstStyle>
            <a:lvl1pPr marL="0" indent="0">
              <a:spcBef>
                <a:spcPts val="0"/>
              </a:spcBef>
              <a:buNone/>
              <a:defRPr sz="2000" b="1">
                <a:solidFill>
                  <a:srgbClr val="0088FF"/>
                </a:solidFill>
                <a:latin typeface="Verdana"/>
                <a:cs typeface="Verdana"/>
              </a:defRPr>
            </a:lvl1pPr>
            <a:lvl2pPr marL="457200" indent="0">
              <a:buNone/>
              <a:defRPr sz="2000" b="1">
                <a:solidFill>
                  <a:srgbClr val="0088FF"/>
                </a:solidFill>
                <a:latin typeface="Verdana"/>
                <a:cs typeface="Verdana"/>
              </a:defRPr>
            </a:lvl2pPr>
            <a:lvl3pPr marL="914400" indent="0">
              <a:buNone/>
              <a:defRPr sz="2000" b="1">
                <a:solidFill>
                  <a:srgbClr val="0088FF"/>
                </a:solidFill>
                <a:latin typeface="Verdana"/>
                <a:cs typeface="Verdana"/>
              </a:defRPr>
            </a:lvl3pPr>
            <a:lvl4pPr marL="1371600" indent="0">
              <a:buNone/>
              <a:defRPr sz="2000" b="1">
                <a:solidFill>
                  <a:srgbClr val="0088FF"/>
                </a:solidFill>
                <a:latin typeface="Verdana"/>
                <a:cs typeface="Verdana"/>
              </a:defRPr>
            </a:lvl4pPr>
            <a:lvl5pPr marL="1828800" indent="0">
              <a:buNone/>
              <a:defRPr sz="2000" b="1">
                <a:solidFill>
                  <a:srgbClr val="0088FF"/>
                </a:solidFill>
                <a:latin typeface="Verdana"/>
                <a:cs typeface="Verdana"/>
              </a:defRPr>
            </a:lvl5pPr>
          </a:lstStyle>
          <a:p>
            <a:pPr lvl="0"/>
            <a:r>
              <a:rPr lang="en-US" dirty="0"/>
              <a:t>Click to edit subtitle</a:t>
            </a:r>
          </a:p>
        </p:txBody>
      </p:sp>
      <p:sp>
        <p:nvSpPr>
          <p:cNvPr id="12" name="Title 31"/>
          <p:cNvSpPr>
            <a:spLocks noGrp="1"/>
          </p:cNvSpPr>
          <p:nvPr>
            <p:ph type="title" hasCustomPrompt="1"/>
          </p:nvPr>
        </p:nvSpPr>
        <p:spPr>
          <a:xfrm>
            <a:off x="484186" y="116502"/>
            <a:ext cx="7110414" cy="925114"/>
          </a:xfrm>
          <a:prstGeom prst="rect">
            <a:avLst/>
          </a:prstGeom>
          <a:noFill/>
        </p:spPr>
        <p:txBody>
          <a:bodyPr vert="horz" tIns="0" bIns="61200" anchor="ctr" anchorCtr="0"/>
          <a:lstStyle>
            <a:lvl1pPr marL="0" algn="l">
              <a:defRPr sz="2600" b="1">
                <a:solidFill>
                  <a:srgbClr val="FFFFFF"/>
                </a:solidFill>
                <a:latin typeface="Verdana"/>
                <a:cs typeface="Verdana"/>
              </a:defRPr>
            </a:lvl1pPr>
          </a:lstStyle>
          <a:p>
            <a:r>
              <a:rPr lang="en-US" dirty="0"/>
              <a:t>Edit Title</a:t>
            </a:r>
          </a:p>
        </p:txBody>
      </p:sp>
    </p:spTree>
    <p:extLst>
      <p:ext uri="{BB962C8B-B14F-4D97-AF65-F5344CB8AC3E}">
        <p14:creationId xmlns:p14="http://schemas.microsoft.com/office/powerpoint/2010/main" val="13074127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4"/>
          <p:cNvSpPr txBox="1">
            <a:spLocks/>
          </p:cNvSpPr>
          <p:nvPr userDrawn="1"/>
        </p:nvSpPr>
        <p:spPr>
          <a:xfrm>
            <a:off x="0" y="1"/>
            <a:ext cx="9144000" cy="1127124"/>
          </a:xfrm>
          <a:prstGeom prst="rect">
            <a:avLst/>
          </a:prstGeom>
          <a:gradFill flip="none" rotWithShape="1">
            <a:gsLst>
              <a:gs pos="0">
                <a:srgbClr val="0088FF"/>
              </a:gs>
              <a:gs pos="100000">
                <a:srgbClr val="0091FF">
                  <a:alpha val="23000"/>
                </a:srgbClr>
              </a:gs>
            </a:gsLst>
            <a:lin ang="0" scaled="1"/>
            <a:tileRect/>
          </a:gradFill>
        </p:spPr>
        <p:txBody>
          <a:bodyPr vert="horz"/>
          <a:lstStyle>
            <a:lvl1pPr marL="0" indent="0" algn="l" defTabSz="457207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2000" b="0" i="0" kern="1200">
                <a:solidFill>
                  <a:schemeClr val="bg1"/>
                </a:solidFill>
                <a:latin typeface="Verdana"/>
                <a:ea typeface="+mj-ea"/>
                <a:cs typeface="Verdana"/>
              </a:defRPr>
            </a:lvl1pPr>
            <a:lvl2pPr marL="742962" indent="-285755" algn="l" defTabSz="457207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2pPr>
            <a:lvl3pPr marL="1143020" indent="-228604" algn="l" defTabSz="457207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3pPr>
            <a:lvl4pPr marL="1600227" indent="-228604" algn="l" defTabSz="457207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4pPr>
            <a:lvl5pPr marL="2057434" indent="-228604" algn="l" defTabSz="457207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5pPr>
            <a:lvl6pPr marL="2514642" indent="-228604" algn="l" defTabSz="457207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6pPr>
            <a:lvl7pPr marL="2971849" indent="-228604" algn="l" defTabSz="457207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7pPr>
            <a:lvl8pPr marL="3429057" indent="-228604" algn="l" defTabSz="457207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8pPr>
            <a:lvl9pPr marL="3886264" indent="-228604" algn="l" defTabSz="457207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9pPr>
          </a:lstStyle>
          <a:p>
            <a:pPr algn="ctr">
              <a:spcBef>
                <a:spcPts val="0"/>
              </a:spcBef>
            </a:pPr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idx="1" hasCustomPrompt="1"/>
          </p:nvPr>
        </p:nvSpPr>
        <p:spPr>
          <a:xfrm>
            <a:off x="484187" y="2048934"/>
            <a:ext cx="7364413" cy="4199466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850"/>
              </a:spcBef>
              <a:buFontTx/>
              <a:buNone/>
              <a:defRPr sz="1400">
                <a:latin typeface="Verdana"/>
                <a:cs typeface="Verdana"/>
              </a:defRPr>
            </a:lvl1pPr>
          </a:lstStyle>
          <a:p>
            <a:r>
              <a:rPr lang="en-US" dirty="0"/>
              <a:t>Click to add text</a:t>
            </a:r>
          </a:p>
        </p:txBody>
      </p:sp>
      <p:sp>
        <p:nvSpPr>
          <p:cNvPr id="10" name="Rectangle 9"/>
          <p:cNvSpPr/>
          <p:nvPr/>
        </p:nvSpPr>
        <p:spPr>
          <a:xfrm>
            <a:off x="8024813" y="0"/>
            <a:ext cx="1127125" cy="1127125"/>
          </a:xfrm>
          <a:prstGeom prst="rect">
            <a:avLst/>
          </a:prstGeom>
          <a:solidFill>
            <a:srgbClr val="0088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 descr="WFPlogo-english-emblem-white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51815" y="132647"/>
            <a:ext cx="878312" cy="878312"/>
          </a:xfrm>
          <a:prstGeom prst="rect">
            <a:avLst/>
          </a:prstGeom>
        </p:spPr>
      </p:pic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484187" y="1341438"/>
            <a:ext cx="7364413" cy="419629"/>
          </a:xfrm>
          <a:prstGeom prst="rect">
            <a:avLst/>
          </a:prstGeom>
        </p:spPr>
        <p:txBody>
          <a:bodyPr vert="horz" lIns="0" tIns="0" rIns="0" bIns="0" anchor="t" anchorCtr="0"/>
          <a:lstStyle>
            <a:lvl1pPr marL="0" indent="0">
              <a:spcBef>
                <a:spcPts val="0"/>
              </a:spcBef>
              <a:buNone/>
              <a:defRPr sz="2000" b="1">
                <a:solidFill>
                  <a:srgbClr val="0088FF"/>
                </a:solidFill>
                <a:latin typeface="Verdana"/>
                <a:cs typeface="Verdana"/>
              </a:defRPr>
            </a:lvl1pPr>
            <a:lvl2pPr marL="457200" indent="0">
              <a:buNone/>
              <a:defRPr sz="2000" b="1">
                <a:solidFill>
                  <a:srgbClr val="0088FF"/>
                </a:solidFill>
                <a:latin typeface="Verdana"/>
                <a:cs typeface="Verdana"/>
              </a:defRPr>
            </a:lvl2pPr>
            <a:lvl3pPr marL="914400" indent="0">
              <a:buNone/>
              <a:defRPr sz="2000" b="1">
                <a:solidFill>
                  <a:srgbClr val="0088FF"/>
                </a:solidFill>
                <a:latin typeface="Verdana"/>
                <a:cs typeface="Verdana"/>
              </a:defRPr>
            </a:lvl3pPr>
            <a:lvl4pPr marL="1371600" indent="0">
              <a:buNone/>
              <a:defRPr sz="2000" b="1">
                <a:solidFill>
                  <a:srgbClr val="0088FF"/>
                </a:solidFill>
                <a:latin typeface="Verdana"/>
                <a:cs typeface="Verdana"/>
              </a:defRPr>
            </a:lvl4pPr>
            <a:lvl5pPr marL="1828800" indent="0">
              <a:buNone/>
              <a:defRPr sz="2000" b="1">
                <a:solidFill>
                  <a:srgbClr val="0088FF"/>
                </a:solidFill>
                <a:latin typeface="Verdana"/>
                <a:cs typeface="Verdana"/>
              </a:defRPr>
            </a:lvl5pPr>
          </a:lstStyle>
          <a:p>
            <a:pPr lvl="0"/>
            <a:r>
              <a:rPr lang="en-US" dirty="0"/>
              <a:t>Click to edit subtitle</a:t>
            </a:r>
          </a:p>
        </p:txBody>
      </p:sp>
      <p:sp>
        <p:nvSpPr>
          <p:cNvPr id="12" name="Title 31"/>
          <p:cNvSpPr>
            <a:spLocks noGrp="1"/>
          </p:cNvSpPr>
          <p:nvPr>
            <p:ph type="title" hasCustomPrompt="1"/>
          </p:nvPr>
        </p:nvSpPr>
        <p:spPr>
          <a:xfrm>
            <a:off x="484186" y="116502"/>
            <a:ext cx="7110414" cy="925114"/>
          </a:xfrm>
          <a:prstGeom prst="rect">
            <a:avLst/>
          </a:prstGeom>
          <a:noFill/>
        </p:spPr>
        <p:txBody>
          <a:bodyPr vert="horz" tIns="0" bIns="61200" anchor="ctr" anchorCtr="0"/>
          <a:lstStyle>
            <a:lvl1pPr marL="0" algn="l">
              <a:defRPr sz="2600" b="1">
                <a:solidFill>
                  <a:srgbClr val="FFFFFF"/>
                </a:solidFill>
                <a:latin typeface="Verdana"/>
                <a:cs typeface="Verdana"/>
              </a:defRPr>
            </a:lvl1pPr>
          </a:lstStyle>
          <a:p>
            <a:r>
              <a:rPr lang="en-US" dirty="0"/>
              <a:t>Edit Title</a:t>
            </a:r>
          </a:p>
        </p:txBody>
      </p:sp>
    </p:spTree>
    <p:extLst>
      <p:ext uri="{BB962C8B-B14F-4D97-AF65-F5344CB8AC3E}">
        <p14:creationId xmlns:p14="http://schemas.microsoft.com/office/powerpoint/2010/main" val="241169821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4"/>
          <p:cNvSpPr txBox="1">
            <a:spLocks/>
          </p:cNvSpPr>
          <p:nvPr userDrawn="1"/>
        </p:nvSpPr>
        <p:spPr>
          <a:xfrm>
            <a:off x="0" y="1"/>
            <a:ext cx="9144000" cy="1127124"/>
          </a:xfrm>
          <a:prstGeom prst="rect">
            <a:avLst/>
          </a:prstGeom>
          <a:gradFill flip="none" rotWithShape="1">
            <a:gsLst>
              <a:gs pos="0">
                <a:srgbClr val="0088FF"/>
              </a:gs>
              <a:gs pos="100000">
                <a:srgbClr val="0091FF">
                  <a:alpha val="23000"/>
                </a:srgbClr>
              </a:gs>
            </a:gsLst>
            <a:lin ang="0" scaled="1"/>
            <a:tileRect/>
          </a:gradFill>
        </p:spPr>
        <p:txBody>
          <a:bodyPr vert="horz"/>
          <a:lstStyle>
            <a:lvl1pPr marL="0" indent="0" algn="l" defTabSz="457207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2000" b="0" i="0" kern="1200">
                <a:solidFill>
                  <a:schemeClr val="bg1"/>
                </a:solidFill>
                <a:latin typeface="Verdana"/>
                <a:ea typeface="+mj-ea"/>
                <a:cs typeface="Verdana"/>
              </a:defRPr>
            </a:lvl1pPr>
            <a:lvl2pPr marL="742962" indent="-285755" algn="l" defTabSz="457207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2pPr>
            <a:lvl3pPr marL="1143020" indent="-228604" algn="l" defTabSz="457207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3pPr>
            <a:lvl4pPr marL="1600227" indent="-228604" algn="l" defTabSz="457207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4pPr>
            <a:lvl5pPr marL="2057434" indent="-228604" algn="l" defTabSz="457207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5pPr>
            <a:lvl6pPr marL="2514642" indent="-228604" algn="l" defTabSz="457207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6pPr>
            <a:lvl7pPr marL="2971849" indent="-228604" algn="l" defTabSz="457207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7pPr>
            <a:lvl8pPr marL="3429057" indent="-228604" algn="l" defTabSz="457207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8pPr>
            <a:lvl9pPr marL="3886264" indent="-228604" algn="l" defTabSz="457207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9pPr>
          </a:lstStyle>
          <a:p>
            <a:pPr algn="ctr">
              <a:spcBef>
                <a:spcPts val="0"/>
              </a:spcBef>
            </a:pPr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idx="1" hasCustomPrompt="1"/>
          </p:nvPr>
        </p:nvSpPr>
        <p:spPr>
          <a:xfrm>
            <a:off x="484187" y="2048934"/>
            <a:ext cx="7364413" cy="4199466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850"/>
              </a:spcBef>
              <a:buFontTx/>
              <a:buNone/>
              <a:defRPr sz="1400">
                <a:latin typeface="Verdana"/>
                <a:cs typeface="Verdana"/>
              </a:defRPr>
            </a:lvl1pPr>
          </a:lstStyle>
          <a:p>
            <a:r>
              <a:rPr lang="en-US" dirty="0"/>
              <a:t>Click to add text</a:t>
            </a:r>
          </a:p>
        </p:txBody>
      </p:sp>
      <p:sp>
        <p:nvSpPr>
          <p:cNvPr id="10" name="Rectangle 9"/>
          <p:cNvSpPr/>
          <p:nvPr/>
        </p:nvSpPr>
        <p:spPr>
          <a:xfrm>
            <a:off x="8024813" y="0"/>
            <a:ext cx="1127125" cy="1127125"/>
          </a:xfrm>
          <a:prstGeom prst="rect">
            <a:avLst/>
          </a:prstGeom>
          <a:solidFill>
            <a:srgbClr val="0088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 descr="WFPlogo-english-emblem-white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51815" y="132647"/>
            <a:ext cx="878312" cy="878312"/>
          </a:xfrm>
          <a:prstGeom prst="rect">
            <a:avLst/>
          </a:prstGeom>
        </p:spPr>
      </p:pic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484187" y="1341438"/>
            <a:ext cx="7364413" cy="419629"/>
          </a:xfrm>
          <a:prstGeom prst="rect">
            <a:avLst/>
          </a:prstGeom>
        </p:spPr>
        <p:txBody>
          <a:bodyPr vert="horz" lIns="0" tIns="0" rIns="0" bIns="0" anchor="t" anchorCtr="0"/>
          <a:lstStyle>
            <a:lvl1pPr marL="0" indent="0">
              <a:spcBef>
                <a:spcPts val="0"/>
              </a:spcBef>
              <a:buNone/>
              <a:defRPr sz="2000" b="1">
                <a:solidFill>
                  <a:srgbClr val="0088FF"/>
                </a:solidFill>
                <a:latin typeface="Verdana"/>
                <a:cs typeface="Verdana"/>
              </a:defRPr>
            </a:lvl1pPr>
            <a:lvl2pPr marL="457200" indent="0">
              <a:buNone/>
              <a:defRPr sz="2000" b="1">
                <a:solidFill>
                  <a:srgbClr val="0088FF"/>
                </a:solidFill>
                <a:latin typeface="Verdana"/>
                <a:cs typeface="Verdana"/>
              </a:defRPr>
            </a:lvl2pPr>
            <a:lvl3pPr marL="914400" indent="0">
              <a:buNone/>
              <a:defRPr sz="2000" b="1">
                <a:solidFill>
                  <a:srgbClr val="0088FF"/>
                </a:solidFill>
                <a:latin typeface="Verdana"/>
                <a:cs typeface="Verdana"/>
              </a:defRPr>
            </a:lvl3pPr>
            <a:lvl4pPr marL="1371600" indent="0">
              <a:buNone/>
              <a:defRPr sz="2000" b="1">
                <a:solidFill>
                  <a:srgbClr val="0088FF"/>
                </a:solidFill>
                <a:latin typeface="Verdana"/>
                <a:cs typeface="Verdana"/>
              </a:defRPr>
            </a:lvl4pPr>
            <a:lvl5pPr marL="1828800" indent="0">
              <a:buNone/>
              <a:defRPr sz="2000" b="1">
                <a:solidFill>
                  <a:srgbClr val="0088FF"/>
                </a:solidFill>
                <a:latin typeface="Verdana"/>
                <a:cs typeface="Verdana"/>
              </a:defRPr>
            </a:lvl5pPr>
          </a:lstStyle>
          <a:p>
            <a:pPr lvl="0"/>
            <a:r>
              <a:rPr lang="en-US" dirty="0"/>
              <a:t>Click to edit subtitle</a:t>
            </a:r>
          </a:p>
        </p:txBody>
      </p:sp>
      <p:sp>
        <p:nvSpPr>
          <p:cNvPr id="12" name="Title 31"/>
          <p:cNvSpPr>
            <a:spLocks noGrp="1"/>
          </p:cNvSpPr>
          <p:nvPr>
            <p:ph type="title" hasCustomPrompt="1"/>
          </p:nvPr>
        </p:nvSpPr>
        <p:spPr>
          <a:xfrm>
            <a:off x="484186" y="116502"/>
            <a:ext cx="7110414" cy="925114"/>
          </a:xfrm>
          <a:prstGeom prst="rect">
            <a:avLst/>
          </a:prstGeom>
          <a:noFill/>
        </p:spPr>
        <p:txBody>
          <a:bodyPr vert="horz" tIns="0" bIns="61200" anchor="ctr" anchorCtr="0"/>
          <a:lstStyle>
            <a:lvl1pPr marL="0" algn="l">
              <a:defRPr sz="2600" b="1">
                <a:solidFill>
                  <a:srgbClr val="FFFFFF"/>
                </a:solidFill>
                <a:latin typeface="Verdana"/>
                <a:cs typeface="Verdana"/>
              </a:defRPr>
            </a:lvl1pPr>
          </a:lstStyle>
          <a:p>
            <a:r>
              <a:rPr lang="en-US" dirty="0"/>
              <a:t>Edit Title</a:t>
            </a:r>
          </a:p>
        </p:txBody>
      </p:sp>
    </p:spTree>
    <p:extLst>
      <p:ext uri="{BB962C8B-B14F-4D97-AF65-F5344CB8AC3E}">
        <p14:creationId xmlns:p14="http://schemas.microsoft.com/office/powerpoint/2010/main" val="228263405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4"/>
          <p:cNvSpPr txBox="1">
            <a:spLocks/>
          </p:cNvSpPr>
          <p:nvPr userDrawn="1"/>
        </p:nvSpPr>
        <p:spPr>
          <a:xfrm>
            <a:off x="0" y="1"/>
            <a:ext cx="9144000" cy="1127124"/>
          </a:xfrm>
          <a:prstGeom prst="rect">
            <a:avLst/>
          </a:prstGeom>
          <a:gradFill flip="none" rotWithShape="1">
            <a:gsLst>
              <a:gs pos="0">
                <a:srgbClr val="0088FF"/>
              </a:gs>
              <a:gs pos="100000">
                <a:srgbClr val="0091FF">
                  <a:alpha val="23000"/>
                </a:srgbClr>
              </a:gs>
            </a:gsLst>
            <a:lin ang="0" scaled="1"/>
            <a:tileRect/>
          </a:gradFill>
        </p:spPr>
        <p:txBody>
          <a:bodyPr vert="horz"/>
          <a:lstStyle>
            <a:lvl1pPr marL="0" indent="0" algn="l" defTabSz="457207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2000" b="0" i="0" kern="1200">
                <a:solidFill>
                  <a:schemeClr val="bg1"/>
                </a:solidFill>
                <a:latin typeface="Verdana"/>
                <a:ea typeface="+mj-ea"/>
                <a:cs typeface="Verdana"/>
              </a:defRPr>
            </a:lvl1pPr>
            <a:lvl2pPr marL="742962" indent="-285755" algn="l" defTabSz="457207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2pPr>
            <a:lvl3pPr marL="1143020" indent="-228604" algn="l" defTabSz="457207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3pPr>
            <a:lvl4pPr marL="1600227" indent="-228604" algn="l" defTabSz="457207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4pPr>
            <a:lvl5pPr marL="2057434" indent="-228604" algn="l" defTabSz="457207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5pPr>
            <a:lvl6pPr marL="2514642" indent="-228604" algn="l" defTabSz="457207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6pPr>
            <a:lvl7pPr marL="2971849" indent="-228604" algn="l" defTabSz="457207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7pPr>
            <a:lvl8pPr marL="3429057" indent="-228604" algn="l" defTabSz="457207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8pPr>
            <a:lvl9pPr marL="3886264" indent="-228604" algn="l" defTabSz="457207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9pPr>
          </a:lstStyle>
          <a:p>
            <a:pPr algn="ctr">
              <a:spcBef>
                <a:spcPts val="0"/>
              </a:spcBef>
            </a:pPr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idx="1" hasCustomPrompt="1"/>
          </p:nvPr>
        </p:nvSpPr>
        <p:spPr>
          <a:xfrm>
            <a:off x="484187" y="2048934"/>
            <a:ext cx="7364413" cy="4199466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850"/>
              </a:spcBef>
              <a:buFontTx/>
              <a:buNone/>
              <a:defRPr sz="1400">
                <a:latin typeface="Verdana"/>
                <a:cs typeface="Verdana"/>
              </a:defRPr>
            </a:lvl1pPr>
          </a:lstStyle>
          <a:p>
            <a:r>
              <a:rPr lang="en-US" dirty="0"/>
              <a:t>Click to add text</a:t>
            </a:r>
          </a:p>
        </p:txBody>
      </p:sp>
      <p:sp>
        <p:nvSpPr>
          <p:cNvPr id="10" name="Rectangle 9"/>
          <p:cNvSpPr/>
          <p:nvPr/>
        </p:nvSpPr>
        <p:spPr>
          <a:xfrm>
            <a:off x="8024813" y="0"/>
            <a:ext cx="1127125" cy="1127125"/>
          </a:xfrm>
          <a:prstGeom prst="rect">
            <a:avLst/>
          </a:prstGeom>
          <a:solidFill>
            <a:srgbClr val="0088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 descr="WFPlogo-english-emblem-white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51815" y="132647"/>
            <a:ext cx="878312" cy="878312"/>
          </a:xfrm>
          <a:prstGeom prst="rect">
            <a:avLst/>
          </a:prstGeom>
        </p:spPr>
      </p:pic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484187" y="1341438"/>
            <a:ext cx="7364413" cy="419629"/>
          </a:xfrm>
          <a:prstGeom prst="rect">
            <a:avLst/>
          </a:prstGeom>
        </p:spPr>
        <p:txBody>
          <a:bodyPr vert="horz" lIns="0" tIns="0" rIns="0" bIns="0" anchor="t" anchorCtr="0"/>
          <a:lstStyle>
            <a:lvl1pPr marL="0" indent="0">
              <a:spcBef>
                <a:spcPts val="0"/>
              </a:spcBef>
              <a:buNone/>
              <a:defRPr sz="2000" b="1">
                <a:solidFill>
                  <a:srgbClr val="0088FF"/>
                </a:solidFill>
                <a:latin typeface="Verdana"/>
                <a:cs typeface="Verdana"/>
              </a:defRPr>
            </a:lvl1pPr>
            <a:lvl2pPr marL="457200" indent="0">
              <a:buNone/>
              <a:defRPr sz="2000" b="1">
                <a:solidFill>
                  <a:srgbClr val="0088FF"/>
                </a:solidFill>
                <a:latin typeface="Verdana"/>
                <a:cs typeface="Verdana"/>
              </a:defRPr>
            </a:lvl2pPr>
            <a:lvl3pPr marL="914400" indent="0">
              <a:buNone/>
              <a:defRPr sz="2000" b="1">
                <a:solidFill>
                  <a:srgbClr val="0088FF"/>
                </a:solidFill>
                <a:latin typeface="Verdana"/>
                <a:cs typeface="Verdana"/>
              </a:defRPr>
            </a:lvl3pPr>
            <a:lvl4pPr marL="1371600" indent="0">
              <a:buNone/>
              <a:defRPr sz="2000" b="1">
                <a:solidFill>
                  <a:srgbClr val="0088FF"/>
                </a:solidFill>
                <a:latin typeface="Verdana"/>
                <a:cs typeface="Verdana"/>
              </a:defRPr>
            </a:lvl4pPr>
            <a:lvl5pPr marL="1828800" indent="0">
              <a:buNone/>
              <a:defRPr sz="2000" b="1">
                <a:solidFill>
                  <a:srgbClr val="0088FF"/>
                </a:solidFill>
                <a:latin typeface="Verdana"/>
                <a:cs typeface="Verdana"/>
              </a:defRPr>
            </a:lvl5pPr>
          </a:lstStyle>
          <a:p>
            <a:pPr lvl="0"/>
            <a:r>
              <a:rPr lang="en-US" dirty="0"/>
              <a:t>Click to edit subtitle</a:t>
            </a:r>
          </a:p>
        </p:txBody>
      </p:sp>
      <p:sp>
        <p:nvSpPr>
          <p:cNvPr id="12" name="Title 31"/>
          <p:cNvSpPr>
            <a:spLocks noGrp="1"/>
          </p:cNvSpPr>
          <p:nvPr>
            <p:ph type="title" hasCustomPrompt="1"/>
          </p:nvPr>
        </p:nvSpPr>
        <p:spPr>
          <a:xfrm>
            <a:off x="484186" y="116502"/>
            <a:ext cx="7110414" cy="925114"/>
          </a:xfrm>
          <a:prstGeom prst="rect">
            <a:avLst/>
          </a:prstGeom>
          <a:noFill/>
        </p:spPr>
        <p:txBody>
          <a:bodyPr vert="horz" tIns="0" bIns="61200" anchor="ctr" anchorCtr="0"/>
          <a:lstStyle>
            <a:lvl1pPr marL="0" algn="l">
              <a:defRPr sz="2600" b="1">
                <a:solidFill>
                  <a:srgbClr val="FFFFFF"/>
                </a:solidFill>
                <a:latin typeface="Verdana"/>
                <a:cs typeface="Verdana"/>
              </a:defRPr>
            </a:lvl1pPr>
          </a:lstStyle>
          <a:p>
            <a:r>
              <a:rPr lang="en-US" dirty="0"/>
              <a:t>Edit Title</a:t>
            </a:r>
          </a:p>
        </p:txBody>
      </p:sp>
    </p:spTree>
    <p:extLst>
      <p:ext uri="{BB962C8B-B14F-4D97-AF65-F5344CB8AC3E}">
        <p14:creationId xmlns:p14="http://schemas.microsoft.com/office/powerpoint/2010/main" val="42575579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4"/>
          <p:cNvSpPr txBox="1">
            <a:spLocks/>
          </p:cNvSpPr>
          <p:nvPr userDrawn="1"/>
        </p:nvSpPr>
        <p:spPr>
          <a:xfrm>
            <a:off x="0" y="1"/>
            <a:ext cx="9144000" cy="1127124"/>
          </a:xfrm>
          <a:prstGeom prst="rect">
            <a:avLst/>
          </a:prstGeom>
          <a:gradFill flip="none" rotWithShape="1">
            <a:gsLst>
              <a:gs pos="0">
                <a:srgbClr val="0088FF"/>
              </a:gs>
              <a:gs pos="100000">
                <a:srgbClr val="0091FF">
                  <a:alpha val="23000"/>
                </a:srgbClr>
              </a:gs>
            </a:gsLst>
            <a:lin ang="0" scaled="1"/>
            <a:tileRect/>
          </a:gradFill>
        </p:spPr>
        <p:txBody>
          <a:bodyPr vert="horz"/>
          <a:lstStyle>
            <a:lvl1pPr marL="0" indent="0" algn="l" defTabSz="457207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2000" b="0" i="0" kern="1200">
                <a:solidFill>
                  <a:schemeClr val="bg1"/>
                </a:solidFill>
                <a:latin typeface="Verdana"/>
                <a:ea typeface="+mj-ea"/>
                <a:cs typeface="Verdana"/>
              </a:defRPr>
            </a:lvl1pPr>
            <a:lvl2pPr marL="742962" indent="-285755" algn="l" defTabSz="457207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2pPr>
            <a:lvl3pPr marL="1143020" indent="-228604" algn="l" defTabSz="457207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3pPr>
            <a:lvl4pPr marL="1600227" indent="-228604" algn="l" defTabSz="457207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4pPr>
            <a:lvl5pPr marL="2057434" indent="-228604" algn="l" defTabSz="457207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5pPr>
            <a:lvl6pPr marL="2514642" indent="-228604" algn="l" defTabSz="457207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6pPr>
            <a:lvl7pPr marL="2971849" indent="-228604" algn="l" defTabSz="457207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7pPr>
            <a:lvl8pPr marL="3429057" indent="-228604" algn="l" defTabSz="457207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8pPr>
            <a:lvl9pPr marL="3886264" indent="-228604" algn="l" defTabSz="457207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9pPr>
          </a:lstStyle>
          <a:p>
            <a:pPr algn="ctr">
              <a:spcBef>
                <a:spcPts val="0"/>
              </a:spcBef>
            </a:pPr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idx="1" hasCustomPrompt="1"/>
          </p:nvPr>
        </p:nvSpPr>
        <p:spPr>
          <a:xfrm>
            <a:off x="484187" y="2048934"/>
            <a:ext cx="7364413" cy="4199466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850"/>
              </a:spcBef>
              <a:buFontTx/>
              <a:buNone/>
              <a:defRPr sz="1400">
                <a:latin typeface="Verdana"/>
                <a:cs typeface="Verdana"/>
              </a:defRPr>
            </a:lvl1pPr>
          </a:lstStyle>
          <a:p>
            <a:r>
              <a:rPr lang="en-US" dirty="0"/>
              <a:t>Click to add text</a:t>
            </a:r>
          </a:p>
        </p:txBody>
      </p:sp>
      <p:sp>
        <p:nvSpPr>
          <p:cNvPr id="10" name="Rectangle 9"/>
          <p:cNvSpPr/>
          <p:nvPr/>
        </p:nvSpPr>
        <p:spPr>
          <a:xfrm>
            <a:off x="8024813" y="0"/>
            <a:ext cx="1127125" cy="1127125"/>
          </a:xfrm>
          <a:prstGeom prst="rect">
            <a:avLst/>
          </a:prstGeom>
          <a:solidFill>
            <a:srgbClr val="0088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 descr="WFPlogo-english-emblem-white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51815" y="132647"/>
            <a:ext cx="878312" cy="878312"/>
          </a:xfrm>
          <a:prstGeom prst="rect">
            <a:avLst/>
          </a:prstGeom>
        </p:spPr>
      </p:pic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484187" y="1341438"/>
            <a:ext cx="7364413" cy="419629"/>
          </a:xfrm>
          <a:prstGeom prst="rect">
            <a:avLst/>
          </a:prstGeom>
        </p:spPr>
        <p:txBody>
          <a:bodyPr vert="horz" lIns="0" tIns="0" rIns="0" bIns="0" anchor="t" anchorCtr="0"/>
          <a:lstStyle>
            <a:lvl1pPr marL="0" indent="0">
              <a:spcBef>
                <a:spcPts val="0"/>
              </a:spcBef>
              <a:buNone/>
              <a:defRPr sz="2000" b="1">
                <a:solidFill>
                  <a:srgbClr val="0088FF"/>
                </a:solidFill>
                <a:latin typeface="Verdana"/>
                <a:cs typeface="Verdana"/>
              </a:defRPr>
            </a:lvl1pPr>
            <a:lvl2pPr marL="457200" indent="0">
              <a:buNone/>
              <a:defRPr sz="2000" b="1">
                <a:solidFill>
                  <a:srgbClr val="0088FF"/>
                </a:solidFill>
                <a:latin typeface="Verdana"/>
                <a:cs typeface="Verdana"/>
              </a:defRPr>
            </a:lvl2pPr>
            <a:lvl3pPr marL="914400" indent="0">
              <a:buNone/>
              <a:defRPr sz="2000" b="1">
                <a:solidFill>
                  <a:srgbClr val="0088FF"/>
                </a:solidFill>
                <a:latin typeface="Verdana"/>
                <a:cs typeface="Verdana"/>
              </a:defRPr>
            </a:lvl3pPr>
            <a:lvl4pPr marL="1371600" indent="0">
              <a:buNone/>
              <a:defRPr sz="2000" b="1">
                <a:solidFill>
                  <a:srgbClr val="0088FF"/>
                </a:solidFill>
                <a:latin typeface="Verdana"/>
                <a:cs typeface="Verdana"/>
              </a:defRPr>
            </a:lvl4pPr>
            <a:lvl5pPr marL="1828800" indent="0">
              <a:buNone/>
              <a:defRPr sz="2000" b="1">
                <a:solidFill>
                  <a:srgbClr val="0088FF"/>
                </a:solidFill>
                <a:latin typeface="Verdana"/>
                <a:cs typeface="Verdana"/>
              </a:defRPr>
            </a:lvl5pPr>
          </a:lstStyle>
          <a:p>
            <a:pPr lvl="0"/>
            <a:r>
              <a:rPr lang="en-US" dirty="0"/>
              <a:t>Click to edit subtitle</a:t>
            </a:r>
          </a:p>
        </p:txBody>
      </p:sp>
      <p:sp>
        <p:nvSpPr>
          <p:cNvPr id="12" name="Title 31"/>
          <p:cNvSpPr>
            <a:spLocks noGrp="1"/>
          </p:cNvSpPr>
          <p:nvPr>
            <p:ph type="title" hasCustomPrompt="1"/>
          </p:nvPr>
        </p:nvSpPr>
        <p:spPr>
          <a:xfrm>
            <a:off x="484186" y="116502"/>
            <a:ext cx="7110414" cy="925114"/>
          </a:xfrm>
          <a:prstGeom prst="rect">
            <a:avLst/>
          </a:prstGeom>
          <a:noFill/>
        </p:spPr>
        <p:txBody>
          <a:bodyPr vert="horz" tIns="0" bIns="61200" anchor="ctr" anchorCtr="0"/>
          <a:lstStyle>
            <a:lvl1pPr marL="0" algn="l">
              <a:defRPr sz="2600" b="1">
                <a:solidFill>
                  <a:srgbClr val="FFFFFF"/>
                </a:solidFill>
                <a:latin typeface="Verdana"/>
                <a:cs typeface="Verdana"/>
              </a:defRPr>
            </a:lvl1pPr>
          </a:lstStyle>
          <a:p>
            <a:r>
              <a:rPr lang="en-US" dirty="0"/>
              <a:t>Edit Title</a:t>
            </a:r>
          </a:p>
        </p:txBody>
      </p:sp>
    </p:spTree>
    <p:extLst>
      <p:ext uri="{BB962C8B-B14F-4D97-AF65-F5344CB8AC3E}">
        <p14:creationId xmlns:p14="http://schemas.microsoft.com/office/powerpoint/2010/main" val="157892488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4"/>
          <p:cNvSpPr txBox="1">
            <a:spLocks/>
          </p:cNvSpPr>
          <p:nvPr userDrawn="1"/>
        </p:nvSpPr>
        <p:spPr>
          <a:xfrm>
            <a:off x="0" y="1"/>
            <a:ext cx="9144000" cy="1127124"/>
          </a:xfrm>
          <a:prstGeom prst="rect">
            <a:avLst/>
          </a:prstGeom>
          <a:gradFill flip="none" rotWithShape="1">
            <a:gsLst>
              <a:gs pos="0">
                <a:srgbClr val="0088FF"/>
              </a:gs>
              <a:gs pos="100000">
                <a:srgbClr val="0091FF">
                  <a:alpha val="23000"/>
                </a:srgbClr>
              </a:gs>
            </a:gsLst>
            <a:lin ang="0" scaled="1"/>
            <a:tileRect/>
          </a:gradFill>
        </p:spPr>
        <p:txBody>
          <a:bodyPr vert="horz"/>
          <a:lstStyle>
            <a:lvl1pPr marL="0" indent="0" algn="l" defTabSz="457207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2000" b="0" i="0" kern="1200">
                <a:solidFill>
                  <a:schemeClr val="bg1"/>
                </a:solidFill>
                <a:latin typeface="Verdana"/>
                <a:ea typeface="+mj-ea"/>
                <a:cs typeface="Verdana"/>
              </a:defRPr>
            </a:lvl1pPr>
            <a:lvl2pPr marL="742962" indent="-285755" algn="l" defTabSz="457207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2pPr>
            <a:lvl3pPr marL="1143020" indent="-228604" algn="l" defTabSz="457207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3pPr>
            <a:lvl4pPr marL="1600227" indent="-228604" algn="l" defTabSz="457207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4pPr>
            <a:lvl5pPr marL="2057434" indent="-228604" algn="l" defTabSz="457207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5pPr>
            <a:lvl6pPr marL="2514642" indent="-228604" algn="l" defTabSz="457207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6pPr>
            <a:lvl7pPr marL="2971849" indent="-228604" algn="l" defTabSz="457207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7pPr>
            <a:lvl8pPr marL="3429057" indent="-228604" algn="l" defTabSz="457207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8pPr>
            <a:lvl9pPr marL="3886264" indent="-228604" algn="l" defTabSz="457207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9pPr>
          </a:lstStyle>
          <a:p>
            <a:pPr algn="ctr">
              <a:spcBef>
                <a:spcPts val="0"/>
              </a:spcBef>
            </a:pPr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idx="1" hasCustomPrompt="1"/>
          </p:nvPr>
        </p:nvSpPr>
        <p:spPr>
          <a:xfrm>
            <a:off x="484187" y="2048934"/>
            <a:ext cx="7364413" cy="4199466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850"/>
              </a:spcBef>
              <a:buFontTx/>
              <a:buNone/>
              <a:defRPr sz="1400">
                <a:latin typeface="Verdana"/>
                <a:cs typeface="Verdana"/>
              </a:defRPr>
            </a:lvl1pPr>
          </a:lstStyle>
          <a:p>
            <a:r>
              <a:rPr lang="en-US" dirty="0"/>
              <a:t>Click to add text</a:t>
            </a:r>
          </a:p>
        </p:txBody>
      </p:sp>
      <p:sp>
        <p:nvSpPr>
          <p:cNvPr id="10" name="Rectangle 9"/>
          <p:cNvSpPr/>
          <p:nvPr/>
        </p:nvSpPr>
        <p:spPr>
          <a:xfrm>
            <a:off x="8024813" y="0"/>
            <a:ext cx="1127125" cy="1127125"/>
          </a:xfrm>
          <a:prstGeom prst="rect">
            <a:avLst/>
          </a:prstGeom>
          <a:solidFill>
            <a:srgbClr val="0088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 descr="WFPlogo-english-emblem-white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51815" y="132647"/>
            <a:ext cx="878312" cy="878312"/>
          </a:xfrm>
          <a:prstGeom prst="rect">
            <a:avLst/>
          </a:prstGeom>
        </p:spPr>
      </p:pic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484187" y="1341438"/>
            <a:ext cx="7364413" cy="419629"/>
          </a:xfrm>
          <a:prstGeom prst="rect">
            <a:avLst/>
          </a:prstGeom>
        </p:spPr>
        <p:txBody>
          <a:bodyPr vert="horz" lIns="0" tIns="0" rIns="0" bIns="0" anchor="t" anchorCtr="0"/>
          <a:lstStyle>
            <a:lvl1pPr marL="0" indent="0">
              <a:spcBef>
                <a:spcPts val="0"/>
              </a:spcBef>
              <a:buNone/>
              <a:defRPr sz="2000" b="1">
                <a:solidFill>
                  <a:srgbClr val="0088FF"/>
                </a:solidFill>
                <a:latin typeface="Verdana"/>
                <a:cs typeface="Verdana"/>
              </a:defRPr>
            </a:lvl1pPr>
            <a:lvl2pPr marL="457200" indent="0">
              <a:buNone/>
              <a:defRPr sz="2000" b="1">
                <a:solidFill>
                  <a:srgbClr val="0088FF"/>
                </a:solidFill>
                <a:latin typeface="Verdana"/>
                <a:cs typeface="Verdana"/>
              </a:defRPr>
            </a:lvl2pPr>
            <a:lvl3pPr marL="914400" indent="0">
              <a:buNone/>
              <a:defRPr sz="2000" b="1">
                <a:solidFill>
                  <a:srgbClr val="0088FF"/>
                </a:solidFill>
                <a:latin typeface="Verdana"/>
                <a:cs typeface="Verdana"/>
              </a:defRPr>
            </a:lvl3pPr>
            <a:lvl4pPr marL="1371600" indent="0">
              <a:buNone/>
              <a:defRPr sz="2000" b="1">
                <a:solidFill>
                  <a:srgbClr val="0088FF"/>
                </a:solidFill>
                <a:latin typeface="Verdana"/>
                <a:cs typeface="Verdana"/>
              </a:defRPr>
            </a:lvl4pPr>
            <a:lvl5pPr marL="1828800" indent="0">
              <a:buNone/>
              <a:defRPr sz="2000" b="1">
                <a:solidFill>
                  <a:srgbClr val="0088FF"/>
                </a:solidFill>
                <a:latin typeface="Verdana"/>
                <a:cs typeface="Verdana"/>
              </a:defRPr>
            </a:lvl5pPr>
          </a:lstStyle>
          <a:p>
            <a:pPr lvl="0"/>
            <a:r>
              <a:rPr lang="en-US" dirty="0"/>
              <a:t>Click to edit subtitle</a:t>
            </a:r>
          </a:p>
        </p:txBody>
      </p:sp>
      <p:sp>
        <p:nvSpPr>
          <p:cNvPr id="12" name="Title 31"/>
          <p:cNvSpPr>
            <a:spLocks noGrp="1"/>
          </p:cNvSpPr>
          <p:nvPr>
            <p:ph type="title" hasCustomPrompt="1"/>
          </p:nvPr>
        </p:nvSpPr>
        <p:spPr>
          <a:xfrm>
            <a:off x="484186" y="116502"/>
            <a:ext cx="7110414" cy="925114"/>
          </a:xfrm>
          <a:prstGeom prst="rect">
            <a:avLst/>
          </a:prstGeom>
          <a:noFill/>
        </p:spPr>
        <p:txBody>
          <a:bodyPr vert="horz" tIns="0" bIns="61200" anchor="ctr" anchorCtr="0"/>
          <a:lstStyle>
            <a:lvl1pPr marL="0" algn="l">
              <a:defRPr sz="2600" b="1">
                <a:solidFill>
                  <a:srgbClr val="FFFFFF"/>
                </a:solidFill>
                <a:latin typeface="Verdana"/>
                <a:cs typeface="Verdana"/>
              </a:defRPr>
            </a:lvl1pPr>
          </a:lstStyle>
          <a:p>
            <a:r>
              <a:rPr lang="en-US" dirty="0"/>
              <a:t>Edit Title</a:t>
            </a:r>
          </a:p>
        </p:txBody>
      </p:sp>
    </p:spTree>
    <p:extLst>
      <p:ext uri="{BB962C8B-B14F-4D97-AF65-F5344CB8AC3E}">
        <p14:creationId xmlns:p14="http://schemas.microsoft.com/office/powerpoint/2010/main" val="8113206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325563"/>
          </a:xfrm>
          <a:solidFill>
            <a:schemeClr val="accent6"/>
          </a:solidFill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524001"/>
            <a:ext cx="8915400" cy="44323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5100" y="6356351"/>
            <a:ext cx="2057400" cy="365125"/>
          </a:xfrm>
        </p:spPr>
        <p:txBody>
          <a:bodyPr/>
          <a:lstStyle/>
          <a:p>
            <a:fld id="{AAA429C2-6299-9B49-9105-F8D26CD87675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10/23/2018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21500" y="6356349"/>
            <a:ext cx="2057400" cy="365125"/>
          </a:xfrm>
        </p:spPr>
        <p:txBody>
          <a:bodyPr/>
          <a:lstStyle/>
          <a:p>
            <a:fld id="{8632BE0A-2F6C-CA41-A134-F367DF18086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72400" y="5880032"/>
            <a:ext cx="952633" cy="952633"/>
          </a:xfrm>
          <a:prstGeom prst="rect">
            <a:avLst/>
          </a:prstGeom>
        </p:spPr>
      </p:pic>
      <p:pic>
        <p:nvPicPr>
          <p:cNvPr id="9" name="Picture 8" descr="cid:image002.png@01CE71C4.254D8890"/>
          <p:cNvPicPr/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5956300"/>
            <a:ext cx="2293620" cy="8382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2251293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429C2-6299-9B49-9105-F8D26CD87675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10/23/2018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32BE0A-2F6C-CA41-A134-F367DF18086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36086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429C2-6299-9B49-9105-F8D26CD87675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10/23/2018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32BE0A-2F6C-CA41-A134-F367DF18086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2900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429C2-6299-9B49-9105-F8D26CD87675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10/23/2018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32BE0A-2F6C-CA41-A134-F367DF18086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10747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429C2-6299-9B49-9105-F8D26CD87675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10/23/2018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32BE0A-2F6C-CA41-A134-F367DF18086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75185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429C2-6299-9B49-9105-F8D26CD87675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10/23/2018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32BE0A-2F6C-CA41-A134-F367DF18086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7731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429C2-6299-9B49-9105-F8D26CD87675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10/23/2018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32BE0A-2F6C-CA41-A134-F367DF18086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19020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429C2-6299-9B49-9105-F8D26CD87675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10/23/2018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32BE0A-2F6C-CA41-A134-F367DF18086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01396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0B280B-7F2B-E14E-92FA-FE4C11958A3C}" type="datetimeFigureOut">
              <a:rPr lang="en-US" smtClean="0"/>
              <a:pPr/>
              <a:t>10/23/2018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679178-0678-6443-A007-E2A8A67E8DC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65895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5" r:id="rId1"/>
    <p:sldLayoutId id="2147483706" r:id="rId2"/>
    <p:sldLayoutId id="2147483707" r:id="rId3"/>
    <p:sldLayoutId id="2147483708" r:id="rId4"/>
    <p:sldLayoutId id="2147483709" r:id="rId5"/>
    <p:sldLayoutId id="2147483710" r:id="rId6"/>
    <p:sldLayoutId id="2147483711" r:id="rId7"/>
    <p:sldLayoutId id="2147483712" r:id="rId8"/>
    <p:sldLayoutId id="2147483713" r:id="rId9"/>
    <p:sldLayoutId id="2147483714" r:id="rId10"/>
    <p:sldLayoutId id="2147483715" r:id="rId11"/>
    <p:sldLayoutId id="2147483685" r:id="rId12"/>
    <p:sldLayoutId id="2147483686" r:id="rId13"/>
    <p:sldLayoutId id="2147483687" r:id="rId14"/>
    <p:sldLayoutId id="2147483688" r:id="rId15"/>
    <p:sldLayoutId id="2147483689" r:id="rId16"/>
    <p:sldLayoutId id="2147483690" r:id="rId17"/>
    <p:sldLayoutId id="2147483691" r:id="rId18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image" Target="cid:image002.png@01D008A3.266A5A60" TargetMode="Externa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cid:image002.png@01D008A3.266A5A60" TargetMode="External"/><Relationship Id="rId3" Type="http://schemas.microsoft.com/office/2014/relationships/chartEx" Target="../charts/chartEx1.xml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0.png"/><Relationship Id="rId5" Type="http://schemas.microsoft.com/office/2014/relationships/chartEx" Target="../charts/chartEx2.xml"/><Relationship Id="rId4" Type="http://schemas.openxmlformats.org/officeDocument/2006/relationships/image" Target="../media/image50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Relationship Id="rId9" Type="http://schemas.openxmlformats.org/officeDocument/2006/relationships/image" Target="cid:image002.png@01D008A3.266A5A60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cid:image002.png@01D008A3.266A5A60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cid:image002.png@01D008A3.266A5A60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cid:image002.png@01D008A3.266A5A60" TargetMode="Externa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cid:image002.png@01D008A3.266A5A60" TargetMode="Externa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cid:image002.png@01D008A3.266A5A60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cid:image002.png@01D008A3.266A5A60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cid:image002.png@01D008A3.266A5A60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cid:image002.png@01D008A3.266A5A60" TargetMode="Externa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cid:image002.png@01D008A3.266A5A60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cid:image002.png@01D008A3.266A5A60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cid:image002.png@01D008A3.266A5A60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cid:image002.png@01D008A3.266A5A60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Relationship Id="rId9" Type="http://schemas.openxmlformats.org/officeDocument/2006/relationships/image" Target="cid:image002.png@01D008A3.266A5A60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cid:image002.png@01D008A3.266A5A60" TargetMode="Externa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AutoShape 2" descr="cid:image003.png@01CE675F.B1D3E0D0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8676" name="AutoShape 4" descr="cid:image003.png@01CE675F.B1D3E0D0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155575" y="791059"/>
            <a:ext cx="8836025" cy="1296821"/>
          </a:xfrm>
        </p:spPr>
        <p:txBody>
          <a:bodyPr>
            <a:normAutofit fontScale="90000"/>
          </a:bodyPr>
          <a:lstStyle/>
          <a:p>
            <a:r>
              <a:rPr lang="en-US" b="1" dirty="0">
                <a:solidFill>
                  <a:srgbClr val="92D050"/>
                </a:solidFill>
              </a:rPr>
              <a:t>Nutrition Information Management in  South Sudan </a:t>
            </a:r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>
          <a:xfrm>
            <a:off x="540762" y="2209801"/>
            <a:ext cx="8259555" cy="739139"/>
          </a:xfrm>
        </p:spPr>
        <p:txBody>
          <a:bodyPr>
            <a:normAutofit fontScale="25000" lnSpcReduction="20000"/>
          </a:bodyPr>
          <a:lstStyle/>
          <a:p>
            <a:endParaRPr lang="en-US" sz="7200" dirty="0">
              <a:latin typeface="+mj-lt"/>
            </a:endParaRPr>
          </a:p>
          <a:p>
            <a:r>
              <a:rPr lang="en-US" sz="9600" dirty="0">
                <a:solidFill>
                  <a:srgbClr val="000000"/>
                </a:solidFill>
                <a:latin typeface="Times New Roman" panose="02020603050405020304" pitchFamily="18" charset="0"/>
              </a:rPr>
              <a:t>Experiences on progress and challenges 2014-18</a:t>
            </a:r>
          </a:p>
          <a:p>
            <a:endParaRPr lang="en-US" sz="7200" dirty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endParaRPr lang="en-US" sz="7200" dirty="0">
              <a:latin typeface="+mj-lt"/>
            </a:endParaRPr>
          </a:p>
          <a:p>
            <a:r>
              <a:rPr lang="en-US" sz="8000" b="1" dirty="0">
                <a:solidFill>
                  <a:srgbClr val="0070C0"/>
                </a:solidFill>
                <a:latin typeface="+mj-lt"/>
              </a:rPr>
              <a:t>Ismail Kassim – SSD -Nutrition Specialist  –UNICEF</a:t>
            </a:r>
          </a:p>
        </p:txBody>
      </p:sp>
      <p:pic>
        <p:nvPicPr>
          <p:cNvPr id="7" name="Picture 6" descr="cid:image002.png@01CE71C4.254D8890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2613" y="5694002"/>
            <a:ext cx="2293620" cy="838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7" descr="logo_blue"/>
          <p:cNvPicPr/>
          <p:nvPr/>
        </p:nvPicPr>
        <p:blipFill>
          <a:blip r:embed="rId4" r:link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52870" y="5946369"/>
            <a:ext cx="1041990" cy="434334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6201" y="5694002"/>
            <a:ext cx="952633" cy="10296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447916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"/>
            <a:ext cx="9144000" cy="871538"/>
          </a:xfrm>
        </p:spPr>
        <p:txBody>
          <a:bodyPr/>
          <a:lstStyle/>
          <a:p>
            <a:r>
              <a:rPr lang="en-US" b="1" dirty="0"/>
              <a:t>Funding / Implementation  in 2017 </a:t>
            </a:r>
          </a:p>
        </p:txBody>
      </p:sp>
      <mc:AlternateContent xmlns:mc="http://schemas.openxmlformats.org/markup-compatibility/2006" xmlns:cx2="http://schemas.microsoft.com/office/drawing/2015/10/21/chartex">
        <mc:Choice Requires="cx2">
          <p:graphicFrame>
            <p:nvGraphicFramePr>
              <p:cNvPr id="4" name="Content Placeholder 3">
                <a:extLst/>
              </p:cNvPr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4024788495"/>
                  </p:ext>
                </p:extLst>
              </p:nvPr>
            </p:nvGraphicFramePr>
            <p:xfrm>
              <a:off x="228600" y="980123"/>
              <a:ext cx="4343400" cy="4343083"/>
            </p:xfrm>
            <a:graphic>
              <a:graphicData uri="http://schemas.microsoft.com/office/drawing/2014/chartex">
                <cx:chart xmlns:cx="http://schemas.microsoft.com/office/drawing/2014/chartex" xmlns:r="http://schemas.openxmlformats.org/officeDocument/2006/relationships" r:id="rId3"/>
              </a:graphicData>
            </a:graphic>
          </p:graphicFrame>
        </mc:Choice>
        <mc:Fallback xmlns="">
          <p:pic>
            <p:nvPicPr>
              <p:cNvPr id="4" name="Content Placeholder 3">
                <a:extLst/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28600" y="980123"/>
                <a:ext cx="4343400" cy="4343083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cx1="http://schemas.microsoft.com/office/drawing/2015/9/8/chartex">
        <mc:Choice Requires="cx1">
          <p:graphicFrame>
            <p:nvGraphicFramePr>
              <p:cNvPr id="5" name="Content Placeholder 3">
                <a:extLst/>
              </p:cNvPr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2836197898"/>
                  </p:ext>
                </p:extLst>
              </p:nvPr>
            </p:nvGraphicFramePr>
            <p:xfrm>
              <a:off x="4975167" y="1130141"/>
              <a:ext cx="3711633" cy="4343083"/>
            </p:xfrm>
            <a:graphic>
              <a:graphicData uri="http://schemas.microsoft.com/office/drawing/2014/chartex">
                <cx:chart xmlns:cx="http://schemas.microsoft.com/office/drawing/2014/chartex" xmlns:r="http://schemas.openxmlformats.org/officeDocument/2006/relationships" r:id="rId5"/>
              </a:graphicData>
            </a:graphic>
          </p:graphicFrame>
        </mc:Choice>
        <mc:Fallback xmlns="">
          <p:pic>
            <p:nvPicPr>
              <p:cNvPr id="5" name="Content Placeholder 3">
                <a:extLst/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4975167" y="1130141"/>
                <a:ext cx="3711633" cy="4343083"/>
              </a:xfrm>
              <a:prstGeom prst="rect">
                <a:avLst/>
              </a:prstGeom>
            </p:spPr>
          </p:pic>
        </mc:Fallback>
      </mc:AlternateContent>
      <p:pic>
        <p:nvPicPr>
          <p:cNvPr id="6" name="Picture 5" descr="logo_blue">
            <a:extLst>
              <a:ext uri="{FF2B5EF4-FFF2-40B4-BE49-F238E27FC236}">
                <a16:creationId xmlns:a16="http://schemas.microsoft.com/office/drawing/2014/main" id="{1771305A-EC08-414E-A779-A27B53D46301}"/>
              </a:ext>
            </a:extLst>
          </p:cNvPr>
          <p:cNvPicPr/>
          <p:nvPr/>
        </p:nvPicPr>
        <p:blipFill>
          <a:blip r:embed="rId7" r:link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49002" y="6345968"/>
            <a:ext cx="1173750" cy="32800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78508765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00125"/>
          </a:xfrm>
        </p:spPr>
        <p:txBody>
          <a:bodyPr/>
          <a:lstStyle/>
          <a:p>
            <a:pPr algn="ctr"/>
            <a:r>
              <a:rPr lang="en-GB" b="1" dirty="0"/>
              <a:t>UNICEF role on assessments as CLA</a:t>
            </a:r>
            <a:br>
              <a:rPr lang="en-GB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107281"/>
            <a:ext cx="3471644" cy="4904900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Provision of dedicated staff on Nutrition Information </a:t>
            </a:r>
          </a:p>
          <a:p>
            <a:r>
              <a:rPr lang="en-US" dirty="0"/>
              <a:t>Funding of assessment (over 40%)</a:t>
            </a:r>
          </a:p>
          <a:p>
            <a:r>
              <a:rPr lang="en-US" dirty="0"/>
              <a:t>Evidence generation is a key output of nutrition section</a:t>
            </a:r>
          </a:p>
          <a:p>
            <a:r>
              <a:rPr lang="en-US" dirty="0"/>
              <a:t>Chair the NIWG </a:t>
            </a:r>
          </a:p>
          <a:p>
            <a:r>
              <a:rPr lang="en-US" dirty="0"/>
              <a:t>Resource mobilization </a:t>
            </a:r>
          </a:p>
          <a:p>
            <a:r>
              <a:rPr lang="en-US" dirty="0"/>
              <a:t>Use of evidence based in partner agreement</a:t>
            </a:r>
          </a:p>
          <a:p>
            <a:r>
              <a:rPr lang="en-US" dirty="0"/>
              <a:t>Member of the IPC TWG and lead in the IPC for Acute malnutrition</a:t>
            </a:r>
          </a:p>
          <a:p>
            <a:r>
              <a:rPr lang="en-US" dirty="0"/>
              <a:t>Mobilization of partners on analysis and reporting </a:t>
            </a:r>
          </a:p>
          <a:p>
            <a:r>
              <a:rPr lang="en-US" dirty="0"/>
              <a:t>Data storage and access- Cluster and UNICEF </a:t>
            </a:r>
          </a:p>
          <a:p>
            <a:endParaRPr lang="en-US" dirty="0"/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1308835808"/>
              </p:ext>
            </p:extLst>
          </p:nvPr>
        </p:nvGraphicFramePr>
        <p:xfrm>
          <a:off x="3824654" y="1107280"/>
          <a:ext cx="5213838" cy="517921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5" name="Picture 4" descr="logo_blue"/>
          <p:cNvPicPr/>
          <p:nvPr/>
        </p:nvPicPr>
        <p:blipFill>
          <a:blip r:embed="rId8" r:link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70843" y="6286499"/>
            <a:ext cx="1101504" cy="32800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46798469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"/>
            <a:ext cx="9144000" cy="561521"/>
          </a:xfrm>
        </p:spPr>
        <p:txBody>
          <a:bodyPr>
            <a:normAutofit fontScale="90000"/>
          </a:bodyPr>
          <a:lstStyle/>
          <a:p>
            <a:br>
              <a:rPr lang="en-GB" sz="3200" b="1" dirty="0"/>
            </a:br>
            <a:r>
              <a:rPr lang="en-GB" sz="3600" b="1" dirty="0"/>
              <a:t>Role of NIWG and MOH </a:t>
            </a:r>
            <a:br>
              <a:rPr lang="en-US" sz="3200" b="1" dirty="0">
                <a:solidFill>
                  <a:schemeClr val="tx1"/>
                </a:solidFill>
              </a:rPr>
            </a:br>
            <a:endParaRPr lang="en-US" dirty="0"/>
          </a:p>
        </p:txBody>
      </p:sp>
      <p:sp>
        <p:nvSpPr>
          <p:cNvPr id="4" name="Content Placeholder 5"/>
          <p:cNvSpPr>
            <a:spLocks noGrp="1"/>
          </p:cNvSpPr>
          <p:nvPr>
            <p:ph idx="1"/>
          </p:nvPr>
        </p:nvSpPr>
        <p:spPr>
          <a:xfrm>
            <a:off x="80386" y="693338"/>
            <a:ext cx="5617029" cy="4119821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92500" lnSpcReduction="20000"/>
          </a:bodyPr>
          <a:lstStyle/>
          <a:p>
            <a:r>
              <a:rPr lang="en-US" sz="1600" b="1" dirty="0">
                <a:latin typeface="+mj-lt"/>
              </a:rPr>
              <a:t>Members</a:t>
            </a:r>
          </a:p>
          <a:p>
            <a:pPr lvl="1"/>
            <a:r>
              <a:rPr lang="en-US" sz="1600" dirty="0">
                <a:latin typeface="+mj-lt"/>
              </a:rPr>
              <a:t> MOH/RSS, UN agencies and NGOs,</a:t>
            </a:r>
          </a:p>
          <a:p>
            <a:pPr marL="685800" lvl="1" indent="-342900"/>
            <a:r>
              <a:rPr lang="en-CA" sz="1600" dirty="0">
                <a:latin typeface="+mj-lt"/>
              </a:rPr>
              <a:t>Chair – MOH and Co-chair and secretariat – UNICEF </a:t>
            </a:r>
          </a:p>
          <a:p>
            <a:pPr marL="0" indent="0">
              <a:buNone/>
            </a:pPr>
            <a:r>
              <a:rPr lang="en-US" sz="1600" b="1" dirty="0">
                <a:latin typeface="+mj-lt"/>
              </a:rPr>
              <a:t>Criteria for Membership</a:t>
            </a:r>
            <a:endParaRPr lang="en-US" sz="1600" dirty="0">
              <a:latin typeface="+mj-lt"/>
            </a:endParaRPr>
          </a:p>
          <a:p>
            <a:pPr lvl="1"/>
            <a:r>
              <a:rPr lang="en-US" sz="1600" dirty="0">
                <a:latin typeface="+mj-lt"/>
              </a:rPr>
              <a:t>All Nutrition partners are eligible if the staff meets the criteria</a:t>
            </a:r>
          </a:p>
          <a:p>
            <a:pPr lvl="1"/>
            <a:r>
              <a:rPr lang="en-US" sz="1600" dirty="0">
                <a:latin typeface="+mj-lt"/>
              </a:rPr>
              <a:t>Key nutrition information technical expert from nutrition cluster partners </a:t>
            </a:r>
          </a:p>
          <a:p>
            <a:pPr lvl="1"/>
            <a:r>
              <a:rPr lang="en-US" sz="1600" dirty="0">
                <a:latin typeface="+mj-lt"/>
              </a:rPr>
              <a:t>Trained on nutrition assessments (SMART, SQUEC, KAP…)</a:t>
            </a:r>
          </a:p>
          <a:p>
            <a:pPr lvl="1"/>
            <a:r>
              <a:rPr lang="en-US" sz="1600" dirty="0">
                <a:latin typeface="+mj-lt"/>
              </a:rPr>
              <a:t>Proven experience in Information management and/or statistical background</a:t>
            </a:r>
          </a:p>
          <a:p>
            <a:r>
              <a:rPr lang="en-US" sz="1600" b="1" dirty="0">
                <a:latin typeface="+mj-lt"/>
              </a:rPr>
              <a:t>Specific Role of the TWG </a:t>
            </a:r>
          </a:p>
          <a:p>
            <a:pPr lvl="1"/>
            <a:r>
              <a:rPr lang="en-US" sz="1400" dirty="0">
                <a:latin typeface="+mj-lt"/>
              </a:rPr>
              <a:t>Planning</a:t>
            </a:r>
          </a:p>
          <a:p>
            <a:pPr lvl="1"/>
            <a:r>
              <a:rPr lang="en-US" sz="1400" dirty="0">
                <a:latin typeface="+mj-lt"/>
              </a:rPr>
              <a:t>Nutrition information guidelines </a:t>
            </a:r>
          </a:p>
          <a:p>
            <a:pPr lvl="1"/>
            <a:r>
              <a:rPr lang="en-US" sz="1400" dirty="0">
                <a:latin typeface="+mj-lt"/>
              </a:rPr>
              <a:t>Capacity building  of partners</a:t>
            </a:r>
          </a:p>
          <a:p>
            <a:pPr lvl="1"/>
            <a:r>
              <a:rPr lang="en-US" sz="1400" dirty="0">
                <a:latin typeface="+mj-lt"/>
              </a:rPr>
              <a:t>Quality assurance</a:t>
            </a:r>
          </a:p>
          <a:p>
            <a:pPr lvl="1"/>
            <a:r>
              <a:rPr lang="en-US" sz="1400" dirty="0">
                <a:latin typeface="+mj-lt"/>
              </a:rPr>
              <a:t>Technical support</a:t>
            </a:r>
          </a:p>
          <a:p>
            <a:pPr lvl="1"/>
            <a:r>
              <a:rPr lang="en-US" sz="1400" dirty="0">
                <a:latin typeface="+mj-lt"/>
              </a:rPr>
              <a:t>Liaison and Coordination</a:t>
            </a:r>
          </a:p>
          <a:p>
            <a:pPr lvl="1"/>
            <a:r>
              <a:rPr lang="en-US" sz="1400" dirty="0">
                <a:latin typeface="+mj-lt"/>
              </a:rPr>
              <a:t>Information Management</a:t>
            </a:r>
          </a:p>
          <a:p>
            <a:pPr lvl="1"/>
            <a:r>
              <a:rPr lang="en-US" sz="1400" dirty="0">
                <a:latin typeface="+mj-lt"/>
              </a:rPr>
              <a:t>Advocacy</a:t>
            </a:r>
            <a:endParaRPr lang="en-US" dirty="0">
              <a:latin typeface="+mj-lt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5797898" y="854111"/>
            <a:ext cx="3112893" cy="3959049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342900" lvl="0" indent="-342900"/>
            <a:r>
              <a:rPr lang="en-CA" b="1" dirty="0"/>
              <a:t>Role of MOH 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CA" dirty="0"/>
              <a:t>Chair the meeting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CA" dirty="0"/>
              <a:t>Participate in the deliberations 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CA" dirty="0"/>
              <a:t>Organise for meeting Arrangements at the Ministry 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CA" dirty="0">
                <a:solidFill>
                  <a:srgbClr val="FF0000"/>
                </a:solidFill>
              </a:rPr>
              <a:t>Provide final approval letter addressed to the State and county Government</a:t>
            </a:r>
          </a:p>
          <a:p>
            <a:r>
              <a:rPr lang="en-US" b="1" dirty="0"/>
              <a:t>Meetings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CA" dirty="0"/>
              <a:t>Meeting every other Thursday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Held MOH/ UNICEF </a:t>
            </a:r>
          </a:p>
        </p:txBody>
      </p:sp>
      <p:pic>
        <p:nvPicPr>
          <p:cNvPr id="6" name="Content Placeholder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7457" y="4944975"/>
            <a:ext cx="8267696" cy="1102545"/>
          </a:xfrm>
          <a:prstGeom prst="rect">
            <a:avLst/>
          </a:prstGeom>
        </p:spPr>
      </p:pic>
      <p:pic>
        <p:nvPicPr>
          <p:cNvPr id="7" name="Picture 6" descr="logo_blue"/>
          <p:cNvPicPr/>
          <p:nvPr/>
        </p:nvPicPr>
        <p:blipFill>
          <a:blip r:embed="rId3" r:link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48518" y="6342379"/>
            <a:ext cx="1232910" cy="32800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41435819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GB" dirty="0"/>
              <a:t>Nutrition cluster contribution to the IPC analysis and IPC Acute in South Sudan</a:t>
            </a:r>
            <a:br>
              <a:rPr lang="en-GB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325563"/>
            <a:ext cx="8915400" cy="4320857"/>
          </a:xfrm>
        </p:spPr>
        <p:txBody>
          <a:bodyPr>
            <a:noAutofit/>
          </a:bodyPr>
          <a:lstStyle/>
          <a:p>
            <a:r>
              <a:rPr lang="en-US" sz="2800" dirty="0"/>
              <a:t>Generate malnutrition and mortality data needed for the IPC</a:t>
            </a:r>
          </a:p>
          <a:p>
            <a:r>
              <a:rPr lang="en-US" sz="2800" dirty="0"/>
              <a:t>Cluster partners support FSNMS</a:t>
            </a:r>
          </a:p>
          <a:p>
            <a:r>
              <a:rPr lang="en-US" sz="2800" dirty="0"/>
              <a:t>Mobilization of partners to attend IPC analysis and IPC TWG members (UINCEF, CARE, SC </a:t>
            </a:r>
            <a:r>
              <a:rPr lang="en-US" sz="2800" dirty="0" err="1"/>
              <a:t>etc</a:t>
            </a:r>
            <a:r>
              <a:rPr lang="en-US" sz="2800" dirty="0"/>
              <a:t> ) </a:t>
            </a:r>
          </a:p>
          <a:p>
            <a:r>
              <a:rPr lang="en-US" sz="2800" dirty="0"/>
              <a:t>Resource mobilization for assessments with donors/partners</a:t>
            </a:r>
          </a:p>
          <a:p>
            <a:r>
              <a:rPr lang="en-US" sz="2800" dirty="0"/>
              <a:t>Collates the monthly reporting program data </a:t>
            </a:r>
          </a:p>
          <a:p>
            <a:r>
              <a:rPr lang="en-US" sz="2800" dirty="0"/>
              <a:t>Makes nutrition information as a top agenda in cluster meeting</a:t>
            </a:r>
          </a:p>
        </p:txBody>
      </p:sp>
      <p:pic>
        <p:nvPicPr>
          <p:cNvPr id="4" name="Picture 3" descr="logo_blue"/>
          <p:cNvPicPr/>
          <p:nvPr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19634" y="6335920"/>
            <a:ext cx="1101504" cy="32800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60271771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b="1" dirty="0"/>
              <a:t>Challenges of nutrition information management 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325564"/>
            <a:ext cx="8915400" cy="5415704"/>
          </a:xfrm>
        </p:spPr>
        <p:txBody>
          <a:bodyPr>
            <a:normAutofit/>
          </a:bodyPr>
          <a:lstStyle/>
          <a:p>
            <a:r>
              <a:rPr lang="en-US" sz="2000" dirty="0"/>
              <a:t>Lack of national nutrition survey - last survey was done in 2010</a:t>
            </a:r>
          </a:p>
          <a:p>
            <a:r>
              <a:rPr lang="en-GB" sz="2000" dirty="0"/>
              <a:t>Widespread insecurity – affect assessments </a:t>
            </a:r>
          </a:p>
          <a:p>
            <a:r>
              <a:rPr lang="en-GB" sz="2000" dirty="0"/>
              <a:t>Lack of data beyond nutrition</a:t>
            </a:r>
          </a:p>
          <a:p>
            <a:r>
              <a:rPr lang="en-US" sz="2000" dirty="0"/>
              <a:t>Data quality concerns on FSNMS </a:t>
            </a:r>
          </a:p>
          <a:p>
            <a:r>
              <a:rPr lang="en-US" sz="2000" dirty="0"/>
              <a:t>Ever changing countrywide situation- frequent assessments, ad hoc</a:t>
            </a:r>
          </a:p>
          <a:p>
            <a:r>
              <a:rPr lang="en-US" sz="2000" dirty="0"/>
              <a:t>High turn over of members of NIWG </a:t>
            </a:r>
          </a:p>
          <a:p>
            <a:r>
              <a:rPr lang="en-US" sz="2000" dirty="0"/>
              <a:t>Lack of NIWG functions in TOR of partner NIWG members</a:t>
            </a:r>
          </a:p>
          <a:p>
            <a:r>
              <a:rPr lang="en-US" sz="2000" dirty="0"/>
              <a:t>Possible potential of conflict of interest </a:t>
            </a:r>
          </a:p>
          <a:p>
            <a:r>
              <a:rPr lang="en-US" sz="2000" dirty="0"/>
              <a:t>Too many surveys </a:t>
            </a:r>
          </a:p>
          <a:p>
            <a:r>
              <a:rPr lang="en-US" sz="2000" dirty="0"/>
              <a:t>Capacity gap as most surveys are conducted by consultants which is expensive </a:t>
            </a:r>
          </a:p>
          <a:p>
            <a:r>
              <a:rPr lang="en-US" sz="2000" dirty="0"/>
              <a:t>Mortality in emergency where standard assessment is not possible</a:t>
            </a:r>
          </a:p>
          <a:p>
            <a:pPr marL="0" indent="0">
              <a:buNone/>
            </a:pPr>
            <a:endParaRPr lang="en-US" sz="2000" dirty="0"/>
          </a:p>
          <a:p>
            <a:endParaRPr lang="en-US" dirty="0"/>
          </a:p>
        </p:txBody>
      </p:sp>
      <p:pic>
        <p:nvPicPr>
          <p:cNvPr id="4" name="Picture 3" descr="logo_blue"/>
          <p:cNvPicPr/>
          <p:nvPr/>
        </p:nvPicPr>
        <p:blipFill>
          <a:blip r:embed="rId3" r:link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21248" y="6251944"/>
            <a:ext cx="1101504" cy="32800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8040811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"/>
            <a:ext cx="9144000" cy="830579"/>
          </a:xfrm>
        </p:spPr>
        <p:txBody>
          <a:bodyPr>
            <a:noAutofit/>
          </a:bodyPr>
          <a:lstStyle/>
          <a:p>
            <a:br>
              <a:rPr lang="en-GB" sz="3600" b="1" dirty="0"/>
            </a:br>
            <a:r>
              <a:rPr lang="en-GB" sz="3600" b="1" dirty="0"/>
              <a:t>New initiatives </a:t>
            </a:r>
            <a:br>
              <a:rPr lang="en-US" sz="3600" b="1" dirty="0"/>
            </a:br>
            <a:endParaRPr lang="en-US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6032" y="1414272"/>
            <a:ext cx="8811768" cy="5144790"/>
          </a:xfrm>
        </p:spPr>
        <p:txBody>
          <a:bodyPr>
            <a:normAutofit/>
          </a:bodyPr>
          <a:lstStyle/>
          <a:p>
            <a:pPr algn="just"/>
            <a:r>
              <a:rPr lang="en-US" sz="2400" dirty="0"/>
              <a:t>Improve FSNMS data quality</a:t>
            </a:r>
          </a:p>
          <a:p>
            <a:r>
              <a:rPr lang="en-US" sz="2400" dirty="0"/>
              <a:t>Looking at few partners (max 3) with surveillance capacity doing assessments</a:t>
            </a:r>
          </a:p>
          <a:p>
            <a:r>
              <a:rPr lang="en-US" sz="2400" dirty="0"/>
              <a:t>Support capacity building of Government staff- deploy staff in the next country program</a:t>
            </a:r>
          </a:p>
          <a:p>
            <a:r>
              <a:rPr lang="en-US" sz="2400" dirty="0"/>
              <a:t>Linking NIS with the DHIS2 is currently under discussion</a:t>
            </a:r>
          </a:p>
          <a:p>
            <a:r>
              <a:rPr lang="en-US" sz="2400" dirty="0"/>
              <a:t>Update of NIS</a:t>
            </a:r>
          </a:p>
          <a:p>
            <a:r>
              <a:rPr lang="en-US" sz="2400" dirty="0"/>
              <a:t>SMART Capacity building</a:t>
            </a:r>
          </a:p>
          <a:p>
            <a:pPr marL="342900" lvl="1" indent="0">
              <a:buNone/>
            </a:pPr>
            <a:endParaRPr lang="en-US" dirty="0"/>
          </a:p>
        </p:txBody>
      </p:sp>
      <p:pic>
        <p:nvPicPr>
          <p:cNvPr id="4" name="Picture 3" descr="logo_blue"/>
          <p:cNvPicPr/>
          <p:nvPr/>
        </p:nvPicPr>
        <p:blipFill>
          <a:blip r:embed="rId3" r:link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1164" y="6197113"/>
            <a:ext cx="1101504" cy="32800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38820232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do we learn from South Sudan experience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325562"/>
            <a:ext cx="8915400" cy="5136783"/>
          </a:xfrm>
        </p:spPr>
        <p:txBody>
          <a:bodyPr/>
          <a:lstStyle/>
          <a:p>
            <a:r>
              <a:rPr lang="en-US" dirty="0"/>
              <a:t>Absolute need for the management of nutrition information </a:t>
            </a:r>
          </a:p>
          <a:p>
            <a:r>
              <a:rPr lang="en-US" dirty="0"/>
              <a:t>Unlike Somalia where there is a unit in FAO that does nutrition information management all other counties do not have such arrangement</a:t>
            </a:r>
          </a:p>
          <a:p>
            <a:r>
              <a:rPr lang="en-US" dirty="0"/>
              <a:t>In many counties there is no clear lead of nutrition information management</a:t>
            </a:r>
          </a:p>
          <a:p>
            <a:r>
              <a:rPr lang="en-US" dirty="0"/>
              <a:t>Dedicated nutrition information management staff is key starting point in setting a robust information management system</a:t>
            </a:r>
          </a:p>
          <a:p>
            <a:r>
              <a:rPr lang="en-US" dirty="0"/>
              <a:t>Establishment of GC nutrition information function to supports countries establish systems</a:t>
            </a:r>
          </a:p>
          <a:p>
            <a:r>
              <a:rPr lang="en-US" dirty="0"/>
              <a:t>The cluster need to advocate for </a:t>
            </a:r>
          </a:p>
          <a:p>
            <a:pPr lvl="1"/>
            <a:r>
              <a:rPr lang="en-US" dirty="0"/>
              <a:t>Government/Cluster or CLA to take the lead in nutrition information management</a:t>
            </a:r>
          </a:p>
          <a:p>
            <a:pPr lvl="1"/>
            <a:r>
              <a:rPr lang="en-US" dirty="0"/>
              <a:t>Use of consensus evidence based planning</a:t>
            </a:r>
          </a:p>
          <a:p>
            <a:pPr lvl="1"/>
            <a:r>
              <a:rPr lang="en-US" dirty="0"/>
              <a:t>Resource mobilization for assessments</a:t>
            </a:r>
          </a:p>
          <a:p>
            <a:pPr lvl="1"/>
            <a:r>
              <a:rPr lang="en-US" dirty="0"/>
              <a:t>Unhindered access on nutrition information for internal and international level use</a:t>
            </a:r>
          </a:p>
        </p:txBody>
      </p:sp>
      <p:pic>
        <p:nvPicPr>
          <p:cNvPr id="4" name="Picture 3" descr="logo_blue"/>
          <p:cNvPicPr/>
          <p:nvPr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80891" y="6298343"/>
            <a:ext cx="1101504" cy="32800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68924582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3AE6E3-B162-41A3-9DE3-081125A178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Key questions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16FB7B3-352F-474A-877B-65A322F4089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4300" y="1272224"/>
            <a:ext cx="8915400" cy="4432300"/>
          </a:xfrm>
        </p:spPr>
        <p:txBody>
          <a:bodyPr/>
          <a:lstStyle/>
          <a:p>
            <a:pPr lvl="1"/>
            <a:r>
              <a:rPr lang="en-GB" sz="2400" dirty="0"/>
              <a:t>What leadership/capacity is needed by the CLA and partners to improve on nutrition information systems?</a:t>
            </a:r>
          </a:p>
          <a:p>
            <a:pPr lvl="2"/>
            <a:r>
              <a:rPr lang="en-GB" sz="2400" dirty="0"/>
              <a:t>What are the predictable arrangements needed at global level for agencies specialising in nutrition information systems? </a:t>
            </a:r>
          </a:p>
          <a:p>
            <a:pPr lvl="2"/>
            <a:r>
              <a:rPr lang="en-GB" sz="2400" dirty="0"/>
              <a:t>What does the CLA need to put in place at country level? </a:t>
            </a:r>
          </a:p>
          <a:p>
            <a:pPr lvl="2"/>
            <a:endParaRPr lang="en-GB" sz="2400" dirty="0"/>
          </a:p>
          <a:p>
            <a:pPr lvl="1"/>
            <a:r>
              <a:rPr lang="en-GB" sz="2400" dirty="0"/>
              <a:t>How can humanitarian agencies build capacity/strengthen government systems within humanitarian programming in complex contexts like South Sudan? </a:t>
            </a:r>
          </a:p>
          <a:p>
            <a:pPr lvl="2"/>
            <a:r>
              <a:rPr lang="en-GB" sz="2400" dirty="0"/>
              <a:t>Are there further examples of this?</a:t>
            </a:r>
          </a:p>
          <a:p>
            <a:pPr lvl="2"/>
            <a:r>
              <a:rPr lang="en-GB" sz="2400" dirty="0"/>
              <a:t>Where does funding for this come from, e.g. Pool fund, CERF, bilateral donor funds?</a:t>
            </a:r>
          </a:p>
          <a:p>
            <a:endParaRPr lang="en-GB" dirty="0"/>
          </a:p>
        </p:txBody>
      </p:sp>
      <p:pic>
        <p:nvPicPr>
          <p:cNvPr id="4" name="Picture 3" descr="logo_blue"/>
          <p:cNvPicPr/>
          <p:nvPr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21248" y="6251944"/>
            <a:ext cx="1101504" cy="32800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4090134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" y="100208"/>
            <a:ext cx="9144000" cy="1325563"/>
          </a:xfrm>
        </p:spPr>
        <p:txBody>
          <a:bodyPr/>
          <a:lstStyle/>
          <a:p>
            <a:r>
              <a:rPr lang="en-CA" b="1" dirty="0"/>
              <a:t>Outline of Presentation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524000"/>
            <a:ext cx="8915400" cy="5149362"/>
          </a:xfrm>
        </p:spPr>
        <p:txBody>
          <a:bodyPr>
            <a:normAutofit/>
          </a:bodyPr>
          <a:lstStyle/>
          <a:p>
            <a:pPr lvl="1"/>
            <a:r>
              <a:rPr lang="en-US" sz="2800" dirty="0"/>
              <a:t>Description and analysis of South Sudan nutrition information system before 2014 conflict </a:t>
            </a:r>
          </a:p>
          <a:p>
            <a:pPr lvl="1"/>
            <a:r>
              <a:rPr lang="en-US" sz="2800" dirty="0"/>
              <a:t>Key actions taken by UNICEF/cluster to improve the nutrition information system in South Sudan</a:t>
            </a:r>
          </a:p>
          <a:p>
            <a:pPr lvl="1"/>
            <a:r>
              <a:rPr lang="en-US" sz="2800" dirty="0"/>
              <a:t>Key achievements </a:t>
            </a:r>
          </a:p>
          <a:p>
            <a:pPr lvl="1"/>
            <a:r>
              <a:rPr lang="en-GB" sz="2800" dirty="0"/>
              <a:t>Opportunities and Challenges</a:t>
            </a:r>
            <a:endParaRPr lang="en-US" sz="2800" dirty="0"/>
          </a:p>
          <a:p>
            <a:pPr lvl="1"/>
            <a:r>
              <a:rPr lang="en-GB" sz="2800" dirty="0"/>
              <a:t>Lessons learnt</a:t>
            </a:r>
            <a:endParaRPr lang="en-US" sz="2800" dirty="0"/>
          </a:p>
          <a:p>
            <a:pPr lvl="1"/>
            <a:r>
              <a:rPr lang="en-GB" sz="2800" dirty="0"/>
              <a:t>Key questions</a:t>
            </a:r>
            <a:endParaRPr lang="en-US" sz="2800" dirty="0"/>
          </a:p>
        </p:txBody>
      </p:sp>
      <p:pic>
        <p:nvPicPr>
          <p:cNvPr id="4" name="Picture 3" descr="logo_blue"/>
          <p:cNvPicPr/>
          <p:nvPr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91423" y="6251944"/>
            <a:ext cx="1101504" cy="32800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081320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239127"/>
            <a:ext cx="8845334" cy="675273"/>
          </a:xfrm>
        </p:spPr>
        <p:txBody>
          <a:bodyPr>
            <a:normAutofit/>
          </a:bodyPr>
          <a:lstStyle/>
          <a:p>
            <a:pPr algn="ctr"/>
            <a:r>
              <a:rPr lang="en-US" dirty="0"/>
              <a:t>Nutrition and FS situation at a glance</a:t>
            </a:r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4119239" y="4653325"/>
            <a:ext cx="4872360" cy="1303176"/>
          </a:xfrm>
        </p:spPr>
        <p:txBody>
          <a:bodyPr>
            <a:normAutofit fontScale="47500" lnSpcReduction="20000"/>
          </a:bodyPr>
          <a:lstStyle/>
          <a:p>
            <a:r>
              <a:rPr lang="en-US" sz="2400" dirty="0"/>
              <a:t>Slight improvement-no county reporting </a:t>
            </a:r>
            <a:r>
              <a:rPr lang="en-US" sz="2400" i="1" dirty="0"/>
              <a:t>extreme critical</a:t>
            </a:r>
            <a:r>
              <a:rPr lang="en-US" sz="2400" dirty="0"/>
              <a:t> levels (GAM above 30%) </a:t>
            </a:r>
          </a:p>
          <a:p>
            <a:r>
              <a:rPr lang="en-US" sz="2400" dirty="0"/>
              <a:t>31 counties reported ‘</a:t>
            </a:r>
            <a:r>
              <a:rPr lang="en-US" sz="2400" i="1" dirty="0"/>
              <a:t>Critical’ </a:t>
            </a:r>
            <a:r>
              <a:rPr lang="en-US" sz="2400" dirty="0"/>
              <a:t>(GAM (WHZ) 15.0 – 29.9%) levels of acute malnutrition</a:t>
            </a:r>
          </a:p>
          <a:p>
            <a:r>
              <a:rPr lang="en-US" sz="2400" dirty="0"/>
              <a:t>20 counties -‘S</a:t>
            </a:r>
            <a:r>
              <a:rPr lang="en-US" sz="2400" i="1" dirty="0"/>
              <a:t>erious’ </a:t>
            </a:r>
            <a:r>
              <a:rPr lang="en-US" sz="2400" dirty="0"/>
              <a:t>(GAM (WHZ) 10.0-14.9%)</a:t>
            </a:r>
            <a:r>
              <a:rPr lang="en-US" sz="2400" i="1" dirty="0"/>
              <a:t> </a:t>
            </a:r>
            <a:r>
              <a:rPr lang="en-US" sz="2400" dirty="0"/>
              <a:t>levels of acute malnutrition. </a:t>
            </a:r>
          </a:p>
          <a:p>
            <a:r>
              <a:rPr lang="en-US" sz="2400" dirty="0"/>
              <a:t>Central  and Western </a:t>
            </a:r>
            <a:r>
              <a:rPr lang="en-US" sz="2400" dirty="0" err="1"/>
              <a:t>Equatoria</a:t>
            </a:r>
            <a:r>
              <a:rPr lang="en-US" sz="2400" dirty="0"/>
              <a:t> recorded </a:t>
            </a:r>
            <a:r>
              <a:rPr lang="en-US" sz="2400" i="1" dirty="0"/>
              <a:t>’Alert’ (GAM (WHZ) 5.0-9.9%)</a:t>
            </a:r>
            <a:r>
              <a:rPr lang="en-US" sz="2400" dirty="0"/>
              <a:t> and ‘A</a:t>
            </a:r>
            <a:r>
              <a:rPr lang="en-US" sz="2400" i="1" dirty="0"/>
              <a:t>cceptable’ </a:t>
            </a:r>
            <a:r>
              <a:rPr lang="en-US" sz="2400" dirty="0"/>
              <a:t>(GAM (WHZ), &lt;5.0%) levels of acute malnutrition. </a:t>
            </a:r>
          </a:p>
          <a:p>
            <a:pPr marL="0" indent="0">
              <a:buNone/>
            </a:pPr>
            <a:endParaRPr lang="en-US" sz="2400" dirty="0">
              <a:latin typeface="+mj-lt"/>
            </a:endParaRPr>
          </a:p>
        </p:txBody>
      </p:sp>
      <p:pic>
        <p:nvPicPr>
          <p:cNvPr id="5" name="Content Placeholder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84866" y="1304108"/>
            <a:ext cx="4736668" cy="3306762"/>
          </a:xfrm>
          <a:prstGeom prst="rect">
            <a:avLst/>
          </a:prstGeom>
        </p:spPr>
      </p:pic>
      <p:sp>
        <p:nvSpPr>
          <p:cNvPr id="10" name="Content Placeholder 2"/>
          <p:cNvSpPr txBox="1">
            <a:spLocks/>
          </p:cNvSpPr>
          <p:nvPr/>
        </p:nvSpPr>
        <p:spPr>
          <a:xfrm>
            <a:off x="304800" y="1524000"/>
            <a:ext cx="3505200" cy="4511040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endParaRPr lang="en-US" sz="2400" b="1" u="sng" dirty="0">
              <a:solidFill>
                <a:schemeClr val="accent2"/>
              </a:solidFill>
              <a:latin typeface="+mj-lt"/>
            </a:endParaRPr>
          </a:p>
          <a:p>
            <a:pPr marL="0" indent="0">
              <a:buFont typeface="Arial" pitchFamily="34" charset="0"/>
              <a:buNone/>
            </a:pPr>
            <a:r>
              <a:rPr lang="en-US" sz="2400" b="1" u="sng" dirty="0">
                <a:latin typeface="+mj-lt"/>
              </a:rPr>
              <a:t>(A) SEPTEMBER 2018</a:t>
            </a:r>
          </a:p>
          <a:p>
            <a:pPr marL="0" indent="0">
              <a:buFont typeface="Arial" pitchFamily="34" charset="0"/>
              <a:buNone/>
            </a:pPr>
            <a:r>
              <a:rPr lang="en-US" sz="2400" dirty="0">
                <a:latin typeface="+mj-lt"/>
              </a:rPr>
              <a:t>	</a:t>
            </a:r>
            <a:r>
              <a:rPr lang="en-US" b="1" dirty="0">
                <a:solidFill>
                  <a:srgbClr val="C00000"/>
                </a:solidFill>
                <a:latin typeface="+mj-lt"/>
              </a:rPr>
              <a:t>6.1 million</a:t>
            </a:r>
            <a:r>
              <a:rPr lang="en-US" sz="2000" dirty="0">
                <a:latin typeface="+mj-lt"/>
              </a:rPr>
              <a:t> people (59% of population) facing severe food insecurity</a:t>
            </a:r>
          </a:p>
          <a:p>
            <a:pPr marL="0" indent="0">
              <a:buFont typeface="Arial" pitchFamily="34" charset="0"/>
              <a:buNone/>
            </a:pPr>
            <a:r>
              <a:rPr lang="en-US" sz="2400" dirty="0">
                <a:latin typeface="+mj-lt"/>
              </a:rPr>
              <a:t>	</a:t>
            </a:r>
            <a:r>
              <a:rPr lang="en-US" sz="1800" b="1" dirty="0">
                <a:solidFill>
                  <a:srgbClr val="C00000"/>
                </a:solidFill>
                <a:latin typeface="+mj-lt"/>
              </a:rPr>
              <a:t>4.3 million</a:t>
            </a:r>
            <a:r>
              <a:rPr lang="en-US" sz="1800" b="1" dirty="0">
                <a:latin typeface="+mj-lt"/>
              </a:rPr>
              <a:t> in </a:t>
            </a:r>
            <a:r>
              <a:rPr lang="en-US" sz="1800" b="1" i="1" dirty="0">
                <a:latin typeface="+mj-lt"/>
              </a:rPr>
              <a:t>Crisis</a:t>
            </a:r>
            <a:r>
              <a:rPr lang="en-US" sz="1800" b="1" dirty="0">
                <a:latin typeface="+mj-lt"/>
              </a:rPr>
              <a:t>; </a:t>
            </a:r>
            <a:r>
              <a:rPr lang="en-US" sz="1800" b="1" dirty="0">
                <a:solidFill>
                  <a:srgbClr val="C00000"/>
                </a:solidFill>
                <a:latin typeface="+mj-lt"/>
              </a:rPr>
              <a:t>1.7 million</a:t>
            </a:r>
            <a:r>
              <a:rPr lang="en-US" sz="1800" b="1" dirty="0">
                <a:latin typeface="+mj-lt"/>
              </a:rPr>
              <a:t> in </a:t>
            </a:r>
            <a:r>
              <a:rPr lang="en-US" sz="1800" b="1" i="1" dirty="0">
                <a:latin typeface="+mj-lt"/>
              </a:rPr>
              <a:t>Emergency</a:t>
            </a:r>
            <a:r>
              <a:rPr lang="en-US" sz="1800" b="1" dirty="0">
                <a:latin typeface="+mj-lt"/>
              </a:rPr>
              <a:t>; </a:t>
            </a:r>
            <a:r>
              <a:rPr lang="en-US" sz="1800" b="1" dirty="0">
                <a:solidFill>
                  <a:srgbClr val="C00000"/>
                </a:solidFill>
                <a:latin typeface="+mj-lt"/>
              </a:rPr>
              <a:t>47,000</a:t>
            </a:r>
            <a:r>
              <a:rPr lang="en-US" sz="1800" b="1" dirty="0">
                <a:latin typeface="+mj-lt"/>
              </a:rPr>
              <a:t> in </a:t>
            </a:r>
            <a:r>
              <a:rPr lang="en-US" sz="1800" b="1" i="1" dirty="0">
                <a:latin typeface="+mj-lt"/>
              </a:rPr>
              <a:t>Catastrophe</a:t>
            </a:r>
            <a:endParaRPr lang="en-US" sz="2400" b="1" i="1" dirty="0">
              <a:latin typeface="+mj-lt"/>
            </a:endParaRPr>
          </a:p>
          <a:p>
            <a:pPr marL="0" indent="0">
              <a:buFont typeface="Arial" pitchFamily="34" charset="0"/>
              <a:buNone/>
            </a:pPr>
            <a:r>
              <a:rPr lang="en-US" sz="2400" b="1" u="sng" dirty="0">
                <a:latin typeface="+mj-lt"/>
              </a:rPr>
              <a:t>(B) OCTOBER – DECEMBER 2018</a:t>
            </a:r>
          </a:p>
          <a:p>
            <a:pPr marL="0" indent="0">
              <a:buFont typeface="Arial" pitchFamily="34" charset="0"/>
              <a:buNone/>
            </a:pPr>
            <a:r>
              <a:rPr lang="en-US" sz="2400" dirty="0">
                <a:solidFill>
                  <a:prstClr val="black"/>
                </a:solidFill>
                <a:latin typeface="Calibri Light" panose="020F0302020204030204"/>
              </a:rPr>
              <a:t>	</a:t>
            </a:r>
            <a:r>
              <a:rPr lang="en-US" b="1" dirty="0">
                <a:solidFill>
                  <a:srgbClr val="C00000"/>
                </a:solidFill>
                <a:latin typeface="Calibri Light" panose="020F0302020204030204"/>
              </a:rPr>
              <a:t>4.4 million</a:t>
            </a:r>
            <a:r>
              <a:rPr lang="en-US" sz="2000" dirty="0">
                <a:solidFill>
                  <a:prstClr val="black"/>
                </a:solidFill>
                <a:latin typeface="Calibri Light" panose="020F0302020204030204"/>
              </a:rPr>
              <a:t> people (43% of population) facing severe food insecurity</a:t>
            </a:r>
          </a:p>
          <a:p>
            <a:pPr marL="0" indent="0">
              <a:buFont typeface="Arial" pitchFamily="34" charset="0"/>
              <a:buNone/>
            </a:pPr>
            <a:r>
              <a:rPr lang="en-US" sz="2400" dirty="0">
                <a:solidFill>
                  <a:prstClr val="black"/>
                </a:solidFill>
                <a:latin typeface="Calibri Light" panose="020F0302020204030204"/>
              </a:rPr>
              <a:t>	</a:t>
            </a:r>
            <a:r>
              <a:rPr lang="en-US" sz="1800" b="1" dirty="0">
                <a:solidFill>
                  <a:srgbClr val="C00000"/>
                </a:solidFill>
                <a:latin typeface="Calibri Light" panose="020F0302020204030204"/>
              </a:rPr>
              <a:t>3.4 million</a:t>
            </a:r>
            <a:r>
              <a:rPr lang="en-US" sz="1800" b="1" dirty="0">
                <a:solidFill>
                  <a:prstClr val="black"/>
                </a:solidFill>
                <a:latin typeface="Calibri Light" panose="020F0302020204030204"/>
              </a:rPr>
              <a:t> in </a:t>
            </a:r>
            <a:r>
              <a:rPr lang="en-US" sz="1800" b="1" i="1" dirty="0">
                <a:solidFill>
                  <a:prstClr val="black"/>
                </a:solidFill>
                <a:latin typeface="Calibri Light" panose="020F0302020204030204"/>
              </a:rPr>
              <a:t>Crisis</a:t>
            </a:r>
            <a:r>
              <a:rPr lang="en-US" sz="1800" b="1" dirty="0">
                <a:solidFill>
                  <a:prstClr val="black"/>
                </a:solidFill>
                <a:latin typeface="Calibri Light" panose="020F0302020204030204"/>
              </a:rPr>
              <a:t>; </a:t>
            </a:r>
            <a:r>
              <a:rPr lang="en-US" sz="1800" b="1" dirty="0">
                <a:solidFill>
                  <a:srgbClr val="C00000"/>
                </a:solidFill>
                <a:latin typeface="Calibri Light" panose="020F0302020204030204"/>
              </a:rPr>
              <a:t>960,000 </a:t>
            </a:r>
            <a:r>
              <a:rPr lang="en-US" sz="1800" b="1" dirty="0">
                <a:solidFill>
                  <a:prstClr val="black"/>
                </a:solidFill>
                <a:latin typeface="Calibri Light" panose="020F0302020204030204"/>
              </a:rPr>
              <a:t>in </a:t>
            </a:r>
            <a:r>
              <a:rPr lang="en-US" sz="1800" b="1" i="1" dirty="0">
                <a:solidFill>
                  <a:prstClr val="black"/>
                </a:solidFill>
                <a:latin typeface="Calibri Light" panose="020F0302020204030204"/>
              </a:rPr>
              <a:t>Emergency</a:t>
            </a:r>
            <a:r>
              <a:rPr lang="en-US" sz="1800" b="1" dirty="0">
                <a:solidFill>
                  <a:prstClr val="black"/>
                </a:solidFill>
                <a:latin typeface="Calibri Light" panose="020F0302020204030204"/>
              </a:rPr>
              <a:t>; </a:t>
            </a:r>
            <a:r>
              <a:rPr lang="en-US" sz="1800" b="1" dirty="0">
                <a:solidFill>
                  <a:srgbClr val="C00000"/>
                </a:solidFill>
                <a:latin typeface="Calibri Light" panose="020F0302020204030204"/>
              </a:rPr>
              <a:t>26,000</a:t>
            </a:r>
            <a:r>
              <a:rPr lang="en-US" sz="1800" b="1" dirty="0">
                <a:solidFill>
                  <a:prstClr val="black"/>
                </a:solidFill>
                <a:latin typeface="Calibri Light" panose="020F0302020204030204"/>
              </a:rPr>
              <a:t> in </a:t>
            </a:r>
            <a:r>
              <a:rPr lang="en-US" sz="1800" b="1" i="1" dirty="0">
                <a:solidFill>
                  <a:prstClr val="black"/>
                </a:solidFill>
                <a:latin typeface="Calibri Light" panose="020F0302020204030204"/>
              </a:rPr>
              <a:t>Catastrophe</a:t>
            </a:r>
            <a:endParaRPr lang="en-US" sz="2400" b="1" i="1" dirty="0">
              <a:solidFill>
                <a:prstClr val="black"/>
              </a:solidFill>
              <a:latin typeface="Calibri Light" panose="020F0302020204030204"/>
            </a:endParaRPr>
          </a:p>
          <a:p>
            <a:pPr marL="0" indent="0">
              <a:buFont typeface="Arial" pitchFamily="34" charset="0"/>
              <a:buNone/>
            </a:pPr>
            <a:r>
              <a:rPr lang="en-US" sz="2400" b="1" u="sng" dirty="0">
                <a:latin typeface="+mj-lt"/>
              </a:rPr>
              <a:t>(C) JANUARY – MARCH 2019</a:t>
            </a:r>
          </a:p>
          <a:p>
            <a:pPr marL="0" indent="0">
              <a:buFont typeface="Arial" pitchFamily="34" charset="0"/>
              <a:buNone/>
            </a:pPr>
            <a:r>
              <a:rPr lang="en-US" sz="2400" dirty="0">
                <a:latin typeface="+mj-lt"/>
              </a:rPr>
              <a:t>	</a:t>
            </a:r>
            <a:r>
              <a:rPr lang="en-US" b="1" dirty="0">
                <a:solidFill>
                  <a:srgbClr val="C00000"/>
                </a:solidFill>
                <a:latin typeface="Calibri Light" panose="020F0302020204030204"/>
              </a:rPr>
              <a:t>5.2 million</a:t>
            </a:r>
            <a:r>
              <a:rPr lang="en-US" sz="2000" dirty="0">
                <a:solidFill>
                  <a:prstClr val="black"/>
                </a:solidFill>
                <a:latin typeface="Calibri Light" panose="020F0302020204030204"/>
              </a:rPr>
              <a:t> people (49% of population) facing severe food insecurity</a:t>
            </a:r>
          </a:p>
          <a:p>
            <a:pPr marL="0" indent="0">
              <a:buFont typeface="Arial" pitchFamily="34" charset="0"/>
              <a:buNone/>
            </a:pPr>
            <a:r>
              <a:rPr lang="en-US" sz="2000" dirty="0">
                <a:solidFill>
                  <a:prstClr val="black"/>
                </a:solidFill>
                <a:latin typeface="Calibri Light" panose="020F0302020204030204"/>
              </a:rPr>
              <a:t>	</a:t>
            </a:r>
            <a:r>
              <a:rPr lang="en-US" sz="1800" b="1" dirty="0">
                <a:solidFill>
                  <a:srgbClr val="C00000"/>
                </a:solidFill>
                <a:latin typeface="Calibri Light" panose="020F0302020204030204"/>
              </a:rPr>
              <a:t>3.7 million</a:t>
            </a:r>
            <a:r>
              <a:rPr lang="en-US" sz="1800" b="1" dirty="0">
                <a:solidFill>
                  <a:prstClr val="black"/>
                </a:solidFill>
                <a:latin typeface="Calibri Light" panose="020F0302020204030204"/>
              </a:rPr>
              <a:t> in </a:t>
            </a:r>
            <a:r>
              <a:rPr lang="en-US" sz="1800" b="1" i="1" dirty="0">
                <a:solidFill>
                  <a:prstClr val="black"/>
                </a:solidFill>
                <a:latin typeface="Calibri Light" panose="020F0302020204030204"/>
              </a:rPr>
              <a:t>Crisis</a:t>
            </a:r>
            <a:r>
              <a:rPr lang="en-US" sz="1800" b="1" dirty="0">
                <a:solidFill>
                  <a:prstClr val="black"/>
                </a:solidFill>
                <a:latin typeface="Calibri Light" panose="020F0302020204030204"/>
              </a:rPr>
              <a:t>; </a:t>
            </a:r>
            <a:r>
              <a:rPr lang="en-US" sz="1800" b="1" dirty="0">
                <a:solidFill>
                  <a:srgbClr val="C00000"/>
                </a:solidFill>
                <a:latin typeface="Calibri Light" panose="020F0302020204030204"/>
              </a:rPr>
              <a:t>1.5 million</a:t>
            </a:r>
            <a:r>
              <a:rPr lang="en-US" sz="1800" b="1" dirty="0">
                <a:solidFill>
                  <a:prstClr val="black"/>
                </a:solidFill>
                <a:latin typeface="Calibri Light" panose="020F0302020204030204"/>
              </a:rPr>
              <a:t> in </a:t>
            </a:r>
            <a:r>
              <a:rPr lang="en-US" sz="1800" b="1" i="1" dirty="0">
                <a:solidFill>
                  <a:prstClr val="black"/>
                </a:solidFill>
                <a:latin typeface="Calibri Light" panose="020F0302020204030204"/>
              </a:rPr>
              <a:t>Emergency</a:t>
            </a:r>
            <a:r>
              <a:rPr lang="en-US" sz="1800" b="1" dirty="0">
                <a:solidFill>
                  <a:prstClr val="black"/>
                </a:solidFill>
                <a:latin typeface="Calibri Light" panose="020F0302020204030204"/>
              </a:rPr>
              <a:t>; </a:t>
            </a:r>
            <a:r>
              <a:rPr lang="en-US" sz="1800" b="1" dirty="0">
                <a:solidFill>
                  <a:srgbClr val="C00000"/>
                </a:solidFill>
                <a:latin typeface="Calibri Light" panose="020F0302020204030204"/>
              </a:rPr>
              <a:t>36,000</a:t>
            </a:r>
            <a:r>
              <a:rPr lang="en-US" sz="1800" b="1" dirty="0">
                <a:solidFill>
                  <a:prstClr val="black"/>
                </a:solidFill>
                <a:latin typeface="Calibri Light" panose="020F0302020204030204"/>
              </a:rPr>
              <a:t> in </a:t>
            </a:r>
            <a:r>
              <a:rPr lang="en-US" sz="1800" b="1" i="1" dirty="0">
                <a:solidFill>
                  <a:prstClr val="black"/>
                </a:solidFill>
                <a:latin typeface="Calibri Light" panose="020F0302020204030204"/>
              </a:rPr>
              <a:t>Catastrophe</a:t>
            </a:r>
            <a:endParaRPr lang="en-US" sz="2400" b="1" i="1" dirty="0">
              <a:solidFill>
                <a:prstClr val="black"/>
              </a:solidFill>
              <a:latin typeface="Calibri Light" panose="020F0302020204030204"/>
            </a:endParaRPr>
          </a:p>
          <a:p>
            <a:pPr marL="0" indent="0">
              <a:buFont typeface="Arial" pitchFamily="34" charset="0"/>
              <a:buNone/>
            </a:pPr>
            <a:endParaRPr lang="en-US" sz="2400" dirty="0">
              <a:latin typeface="+mj-lt"/>
            </a:endParaRPr>
          </a:p>
        </p:txBody>
      </p:sp>
      <p:sp>
        <p:nvSpPr>
          <p:cNvPr id="12" name="Rectangle: Single Corner Rounded 11"/>
          <p:cNvSpPr/>
          <p:nvPr/>
        </p:nvSpPr>
        <p:spPr>
          <a:xfrm>
            <a:off x="4264133" y="956854"/>
            <a:ext cx="4578134" cy="304800"/>
          </a:xfrm>
          <a:prstGeom prst="round1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accent2"/>
                </a:solidFill>
              </a:rPr>
              <a:t>Nutrition Situation</a:t>
            </a:r>
          </a:p>
        </p:txBody>
      </p:sp>
      <p:sp>
        <p:nvSpPr>
          <p:cNvPr id="13" name="Rectangle: Single Corner Rounded 12"/>
          <p:cNvSpPr/>
          <p:nvPr/>
        </p:nvSpPr>
        <p:spPr>
          <a:xfrm>
            <a:off x="152400" y="1036320"/>
            <a:ext cx="3657600" cy="304800"/>
          </a:xfrm>
          <a:prstGeom prst="round1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accent2"/>
                </a:solidFill>
              </a:rPr>
              <a:t>IPC- September 2018</a:t>
            </a:r>
            <a:endParaRPr lang="en-US" dirty="0"/>
          </a:p>
        </p:txBody>
      </p:sp>
      <p:pic>
        <p:nvPicPr>
          <p:cNvPr id="8" name="Picture 7" descr="logo_blue"/>
          <p:cNvPicPr/>
          <p:nvPr/>
        </p:nvPicPr>
        <p:blipFill>
          <a:blip r:embed="rId4" r:link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6826" y="6217920"/>
            <a:ext cx="1173165" cy="49330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712780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034" y="0"/>
            <a:ext cx="9115966" cy="994172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New admission trends for Children with SAM 2016-2018</a:t>
            </a:r>
          </a:p>
        </p:txBody>
      </p:sp>
      <p:pic>
        <p:nvPicPr>
          <p:cNvPr id="5" name="Picture 4" descr="logo_blue"/>
          <p:cNvPicPr/>
          <p:nvPr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5265" y="6251944"/>
            <a:ext cx="1101504" cy="328006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198173" y="1383119"/>
            <a:ext cx="8933360" cy="41794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46984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66" y="1"/>
            <a:ext cx="9077990" cy="679768"/>
          </a:xfrm>
        </p:spPr>
        <p:txBody>
          <a:bodyPr>
            <a:normAutofit/>
          </a:bodyPr>
          <a:lstStyle/>
          <a:p>
            <a:pPr algn="ctr"/>
            <a:r>
              <a:rPr lang="en-US" sz="2800" b="1" dirty="0"/>
              <a:t>New admissions trends for Children with MAM 2016- 2018</a:t>
            </a:r>
          </a:p>
        </p:txBody>
      </p:sp>
      <p:pic>
        <p:nvPicPr>
          <p:cNvPr id="5" name="Picture 4" descr="logo_blue"/>
          <p:cNvPicPr/>
          <p:nvPr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44728" y="6251944"/>
            <a:ext cx="1101504" cy="328006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128356" y="965889"/>
            <a:ext cx="9096165" cy="42592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147055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07720"/>
          </a:xfrm>
        </p:spPr>
        <p:txBody>
          <a:bodyPr>
            <a:normAutofit fontScale="90000"/>
          </a:bodyPr>
          <a:lstStyle/>
          <a:p>
            <a:br>
              <a:rPr lang="en-GB" dirty="0"/>
            </a:br>
            <a:r>
              <a:rPr lang="en-GB" sz="4000" b="1" dirty="0"/>
              <a:t>Nutrition Information prior to conflict</a:t>
            </a:r>
            <a:br>
              <a:rPr lang="en-GB" sz="4000" b="1" dirty="0">
                <a:solidFill>
                  <a:schemeClr val="accent6">
                    <a:lumMod val="75000"/>
                  </a:schemeClr>
                </a:solidFill>
              </a:rPr>
            </a:br>
            <a:endParaRPr lang="en-US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5260" y="868680"/>
            <a:ext cx="8740140" cy="5257800"/>
          </a:xfrm>
        </p:spPr>
        <p:txBody>
          <a:bodyPr>
            <a:normAutofit/>
          </a:bodyPr>
          <a:lstStyle/>
          <a:p>
            <a:r>
              <a:rPr lang="en-CA" sz="2400" dirty="0"/>
              <a:t>Nature of Crisis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CA" sz="2400" dirty="0"/>
              <a:t>Rapid onset, 740,400 individuals displaced (OCHA, Jan 31</a:t>
            </a:r>
            <a:r>
              <a:rPr lang="en-CA" sz="2400" baseline="30000" dirty="0"/>
              <a:t>st</a:t>
            </a:r>
            <a:r>
              <a:rPr lang="en-CA" sz="2400" dirty="0"/>
              <a:t> 2014) – fluid population, IDP camps (</a:t>
            </a:r>
            <a:r>
              <a:rPr lang="en-CA" sz="2400" dirty="0" err="1"/>
              <a:t>PoC</a:t>
            </a:r>
            <a:r>
              <a:rPr lang="en-CA" sz="2400" dirty="0"/>
              <a:t>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CA" sz="2400" dirty="0"/>
              <a:t>Livelihoods &amp; access to basic services impacted</a:t>
            </a:r>
          </a:p>
          <a:p>
            <a:r>
              <a:rPr lang="en-GB" sz="2400" dirty="0"/>
              <a:t>Pre-crisis: Only SMART surveys, weak and unsophisticated data collection with  delayed validation of results.</a:t>
            </a:r>
            <a:endParaRPr lang="en-US" sz="2400" dirty="0"/>
          </a:p>
          <a:p>
            <a:r>
              <a:rPr lang="en-GB" sz="2400" dirty="0"/>
              <a:t>Information gaps: Limited access to population and funding, lack of HR capacity (both CLA IM and data collection/management). </a:t>
            </a:r>
          </a:p>
          <a:p>
            <a:r>
              <a:rPr lang="en-US" sz="2400" dirty="0"/>
              <a:t>Catalysts: Introduction of IPC and IPC for AMN -demand for information, increased use of evidence based planning 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 descr="logo_blue"/>
          <p:cNvPicPr/>
          <p:nvPr/>
        </p:nvPicPr>
        <p:blipFill>
          <a:blip r:embed="rId3" r:link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91422" y="6308903"/>
            <a:ext cx="1245219" cy="32800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98831440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0480"/>
            <a:ext cx="9144000" cy="807720"/>
          </a:xfrm>
        </p:spPr>
        <p:txBody>
          <a:bodyPr>
            <a:normAutofit/>
          </a:bodyPr>
          <a:lstStyle/>
          <a:p>
            <a:r>
              <a:rPr lang="en-US" sz="3600" b="1" dirty="0"/>
              <a:t>Action taken to fill the gaps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44880"/>
            <a:ext cx="8839200" cy="4953000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b="1" dirty="0"/>
              <a:t>Capacity and HR </a:t>
            </a:r>
          </a:p>
          <a:p>
            <a:r>
              <a:rPr lang="en-US" dirty="0"/>
              <a:t>Dedicated nutrition information staff both at cluster and CLA</a:t>
            </a:r>
          </a:p>
          <a:p>
            <a:r>
              <a:rPr lang="en-US" dirty="0"/>
              <a:t>External support – ACF and CDC technical support</a:t>
            </a:r>
          </a:p>
          <a:p>
            <a:r>
              <a:rPr lang="en-US" dirty="0"/>
              <a:t>Advocate for strengthening of Cluster/NIWG</a:t>
            </a:r>
          </a:p>
          <a:p>
            <a:r>
              <a:rPr lang="en-US" dirty="0"/>
              <a:t>Conduct training needs and SMART trainings and establishments of sub-sub WGs- NIS, survey tools </a:t>
            </a:r>
            <a:r>
              <a:rPr lang="en-US" dirty="0" err="1"/>
              <a:t>etc</a:t>
            </a:r>
            <a:endParaRPr lang="en-US" dirty="0"/>
          </a:p>
          <a:p>
            <a:pPr marL="0" indent="0">
              <a:buNone/>
            </a:pPr>
            <a:r>
              <a:rPr lang="en-US" b="1" dirty="0"/>
              <a:t>Scope and sources of information </a:t>
            </a:r>
          </a:p>
          <a:p>
            <a:r>
              <a:rPr lang="en-US" dirty="0"/>
              <a:t>Integration nutrition indicators in FSNMS</a:t>
            </a:r>
          </a:p>
          <a:p>
            <a:r>
              <a:rPr lang="en-US" dirty="0"/>
              <a:t>Prioritize counties with highest information gaps and Rapid SMART surveys in areas of insecurity</a:t>
            </a:r>
          </a:p>
          <a:p>
            <a:r>
              <a:rPr lang="en-US" dirty="0"/>
              <a:t>Active participation in the IPC analysis and introduction of IPC for acute malnutrition </a:t>
            </a:r>
          </a:p>
          <a:p>
            <a:pPr marL="0" indent="0">
              <a:buNone/>
            </a:pPr>
            <a:r>
              <a:rPr lang="en-US" b="1" dirty="0"/>
              <a:t>Reporting</a:t>
            </a:r>
          </a:p>
          <a:p>
            <a:r>
              <a:rPr lang="en-US" dirty="0"/>
              <a:t>Robust program reporting tool-develop, evaluate, pilot, train and use</a:t>
            </a:r>
          </a:p>
          <a:p>
            <a:pPr marL="0" indent="0">
              <a:buNone/>
            </a:pPr>
            <a:r>
              <a:rPr lang="en-US" b="1" dirty="0"/>
              <a:t>Annual plan and Funding</a:t>
            </a:r>
          </a:p>
          <a:p>
            <a:r>
              <a:rPr lang="en-US" dirty="0"/>
              <a:t>Annual SMART surveys plan and advocacy for funding</a:t>
            </a:r>
          </a:p>
        </p:txBody>
      </p:sp>
      <p:pic>
        <p:nvPicPr>
          <p:cNvPr id="4" name="Picture 3" descr="logo_blue"/>
          <p:cNvPicPr/>
          <p:nvPr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50746" y="6207161"/>
            <a:ext cx="1101504" cy="32800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07800244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"/>
            <a:ext cx="9144000" cy="763480"/>
          </a:xfrm>
        </p:spPr>
        <p:txBody>
          <a:bodyPr>
            <a:normAutofit fontScale="90000"/>
          </a:bodyPr>
          <a:lstStyle/>
          <a:p>
            <a:br>
              <a:rPr lang="en-GB" dirty="0"/>
            </a:br>
            <a:r>
              <a:rPr lang="en-GB" sz="4000" b="1" dirty="0"/>
              <a:t>Sources of Nutrition Information South Sudan</a:t>
            </a:r>
            <a:br>
              <a:rPr lang="en-GB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211" y="1002633"/>
            <a:ext cx="3927586" cy="5117432"/>
          </a:xfrm>
        </p:spPr>
        <p:txBody>
          <a:bodyPr>
            <a:normAutofit/>
          </a:bodyPr>
          <a:lstStyle/>
          <a:p>
            <a:r>
              <a:rPr lang="en-US" sz="2400" dirty="0"/>
              <a:t>SMART surveys</a:t>
            </a:r>
          </a:p>
          <a:p>
            <a:r>
              <a:rPr lang="en-US" sz="2400" dirty="0"/>
              <a:t>Food security and nutrition monitoring Systems (FSNMS)- 2 rounds per year  </a:t>
            </a:r>
          </a:p>
          <a:p>
            <a:r>
              <a:rPr lang="en-US" sz="2400" dirty="0"/>
              <a:t>Program data- NIS- Reported by all partners routinely (monthly)</a:t>
            </a:r>
          </a:p>
          <a:p>
            <a:r>
              <a:rPr lang="en-US" sz="2400" dirty="0"/>
              <a:t>In depth assessments- causal studies, Urban assessments </a:t>
            </a:r>
            <a:r>
              <a:rPr lang="en-US" sz="2400" dirty="0" err="1"/>
              <a:t>etc</a:t>
            </a:r>
            <a:endParaRPr lang="en-US" sz="2400" dirty="0"/>
          </a:p>
          <a:p>
            <a:r>
              <a:rPr lang="en-US" sz="2400" dirty="0"/>
              <a:t>IPC analysis and IPC for Acute Malnutrition</a:t>
            </a:r>
          </a:p>
          <a:p>
            <a:pPr marL="0" indent="0">
              <a:buNone/>
            </a:pPr>
            <a:endParaRPr lang="en-US" dirty="0">
              <a:solidFill>
                <a:srgbClr val="0000FF"/>
              </a:solidFill>
            </a:endParaRPr>
          </a:p>
          <a:p>
            <a:pPr marL="0" indent="0">
              <a:buNone/>
            </a:pPr>
            <a:endParaRPr lang="en-US" dirty="0"/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1856578936"/>
              </p:ext>
            </p:extLst>
          </p:nvPr>
        </p:nvGraphicFramePr>
        <p:xfrm>
          <a:off x="4154904" y="1002632"/>
          <a:ext cx="4836695" cy="49650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5" name="Picture 4" descr="logo_blue"/>
          <p:cNvPicPr/>
          <p:nvPr/>
        </p:nvPicPr>
        <p:blipFill>
          <a:blip r:embed="rId8" r:link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9392" y="6312852"/>
            <a:ext cx="1101504" cy="32800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9725144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"/>
            <a:ext cx="9144000" cy="710214"/>
          </a:xfrm>
        </p:spPr>
        <p:txBody>
          <a:bodyPr>
            <a:normAutofit fontScale="90000"/>
          </a:bodyPr>
          <a:lstStyle/>
          <a:p>
            <a:pPr algn="ctr"/>
            <a:r>
              <a:rPr lang="en-GB" sz="3600" b="1" dirty="0"/>
              <a:t>Annual Survey plan and identification of priority areas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710216"/>
            <a:ext cx="8991600" cy="3080551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Partners develop survey plan for the next year using NIWG matrix </a:t>
            </a:r>
          </a:p>
          <a:p>
            <a:r>
              <a:rPr lang="en-US" dirty="0"/>
              <a:t>Survey plan consolidated</a:t>
            </a:r>
          </a:p>
          <a:p>
            <a:r>
              <a:rPr lang="en-US" dirty="0"/>
              <a:t>Based on the most recent IPC analysis priority areas identified both in terms of severity and information gap</a:t>
            </a:r>
          </a:p>
          <a:p>
            <a:r>
              <a:rPr lang="en-US" dirty="0"/>
              <a:t>Survey plan matrix updated with the priority counties</a:t>
            </a:r>
          </a:p>
          <a:p>
            <a:r>
              <a:rPr lang="en-US" dirty="0"/>
              <a:t>For counties identified as priority not captured by partners are included in the plan and partner identified</a:t>
            </a:r>
          </a:p>
          <a:p>
            <a:r>
              <a:rPr lang="en-US" b="1" dirty="0"/>
              <a:t>Ad hoc surveys in areas of displacement, IRNA reports </a:t>
            </a:r>
            <a:r>
              <a:rPr lang="en-US" b="1" dirty="0" err="1"/>
              <a:t>etc</a:t>
            </a:r>
            <a:r>
              <a:rPr lang="en-US" b="1" dirty="0"/>
              <a:t> </a:t>
            </a:r>
          </a:p>
          <a:p>
            <a:r>
              <a:rPr lang="en-US" dirty="0"/>
              <a:t>Partner also indicate in house capacity or use of consultants to do the survey</a:t>
            </a:r>
          </a:p>
          <a:p>
            <a:r>
              <a:rPr lang="en-US" dirty="0"/>
              <a:t>Matrix updated twice a year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5167" y="3790767"/>
            <a:ext cx="8654546" cy="2183905"/>
          </a:xfrm>
          <a:prstGeom prst="rect">
            <a:avLst/>
          </a:prstGeom>
        </p:spPr>
      </p:pic>
      <p:pic>
        <p:nvPicPr>
          <p:cNvPr id="5" name="Picture 4" descr="logo_blue"/>
          <p:cNvPicPr/>
          <p:nvPr/>
        </p:nvPicPr>
        <p:blipFill>
          <a:blip r:embed="rId4" r:link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21248" y="6345968"/>
            <a:ext cx="1101504" cy="32800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485537277"/>
      </p:ext>
    </p:extLst>
  </p:cSld>
  <p:clrMapOvr>
    <a:masterClrMapping/>
  </p:clrMapOvr>
</p:sld>
</file>

<file path=ppt/theme/theme1.xml><?xml version="1.0" encoding="utf-8"?>
<a:theme xmlns:a="http://schemas.openxmlformats.org/drawingml/2006/main" name="NCC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NCC" id="{6F4BD0DC-191D-4E6B-B1D1-88173B225C7A}" vid="{F9ADDCBC-93EF-467B-9124-66A67804E66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NCC</Template>
  <TotalTime>9775</TotalTime>
  <Words>1385</Words>
  <Application>Microsoft Office PowerPoint</Application>
  <PresentationFormat>On-screen Show (4:3)</PresentationFormat>
  <Paragraphs>203</Paragraphs>
  <Slides>17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4" baseType="lpstr">
      <vt:lpstr>Arial</vt:lpstr>
      <vt:lpstr>Calibri</vt:lpstr>
      <vt:lpstr>Calibri Light</vt:lpstr>
      <vt:lpstr>Times New Roman</vt:lpstr>
      <vt:lpstr>Verdana</vt:lpstr>
      <vt:lpstr>Wingdings 3</vt:lpstr>
      <vt:lpstr>NCC</vt:lpstr>
      <vt:lpstr>Nutrition Information Management in  South Sudan </vt:lpstr>
      <vt:lpstr>Outline of Presentation</vt:lpstr>
      <vt:lpstr>Nutrition and FS situation at a glance</vt:lpstr>
      <vt:lpstr>New admission trends for Children with SAM 2016-2018</vt:lpstr>
      <vt:lpstr>New admissions trends for Children with MAM 2016- 2018</vt:lpstr>
      <vt:lpstr> Nutrition Information prior to conflict </vt:lpstr>
      <vt:lpstr>Action taken to fill the gaps </vt:lpstr>
      <vt:lpstr> Sources of Nutrition Information South Sudan </vt:lpstr>
      <vt:lpstr>Annual Survey plan and identification of priority areas</vt:lpstr>
      <vt:lpstr>Funding / Implementation  in 2017 </vt:lpstr>
      <vt:lpstr>UNICEF role on assessments as CLA </vt:lpstr>
      <vt:lpstr> Role of NIWG and MOH  </vt:lpstr>
      <vt:lpstr>Nutrition cluster contribution to the IPC analysis and IPC Acute in South Sudan </vt:lpstr>
      <vt:lpstr>Challenges of nutrition information management </vt:lpstr>
      <vt:lpstr> New initiatives  </vt:lpstr>
      <vt:lpstr>What do we learn from South Sudan experience</vt:lpstr>
      <vt:lpstr>Key questions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GNC Update</dc:title>
  <dc:creator>Valerie Gatchell</dc:creator>
  <cp:lastModifiedBy>Marie McGrath</cp:lastModifiedBy>
  <cp:revision>266</cp:revision>
  <dcterms:created xsi:type="dcterms:W3CDTF">2014-09-05T14:05:18Z</dcterms:created>
  <dcterms:modified xsi:type="dcterms:W3CDTF">2018-10-23T04:57:44Z</dcterms:modified>
</cp:coreProperties>
</file>