
<file path=[Content_Types].xml><?xml version="1.0" encoding="utf-8"?>
<Types xmlns="http://schemas.openxmlformats.org/package/2006/content-types">
  <Default Extension="tmp" ContentType="image/png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1.xml" ContentType="application/vnd.openxmlformats-officedocument.drawingml.chartshapes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2.xml" ContentType="application/vnd.openxmlformats-officedocument.drawingml.chartshape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notesMasterIdLst>
    <p:notesMasterId r:id="rId20"/>
  </p:notesMasterIdLst>
  <p:handoutMasterIdLst>
    <p:handoutMasterId r:id="rId21"/>
  </p:handoutMasterIdLst>
  <p:sldIdLst>
    <p:sldId id="904" r:id="rId2"/>
    <p:sldId id="998" r:id="rId3"/>
    <p:sldId id="874" r:id="rId4"/>
    <p:sldId id="891" r:id="rId5"/>
    <p:sldId id="1000" r:id="rId6"/>
    <p:sldId id="978" r:id="rId7"/>
    <p:sldId id="981" r:id="rId8"/>
    <p:sldId id="991" r:id="rId9"/>
    <p:sldId id="990" r:id="rId10"/>
    <p:sldId id="996" r:id="rId11"/>
    <p:sldId id="995" r:id="rId12"/>
    <p:sldId id="989" r:id="rId13"/>
    <p:sldId id="986" r:id="rId14"/>
    <p:sldId id="984" r:id="rId15"/>
    <p:sldId id="982" r:id="rId16"/>
    <p:sldId id="983" r:id="rId17"/>
    <p:sldId id="872" r:id="rId18"/>
    <p:sldId id="966" r:id="rId19"/>
  </p:sldIdLst>
  <p:sldSz cx="9144000" cy="6858000" type="screen4x3"/>
  <p:notesSz cx="7010400" cy="9296400"/>
  <p:defaultTextStyle>
    <a:defPPr>
      <a:defRPr lang="en-US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Senan Alajel" initials="Nut" lastIdx="16" clrIdx="6">
    <p:extLst>
      <p:ext uri="{19B8F6BF-5375-455C-9EA6-DF929625EA0E}">
        <p15:presenceInfo xmlns:p15="http://schemas.microsoft.com/office/powerpoint/2012/main" userId="Senan Alajel" providerId="None"/>
      </p:ext>
    </p:extLst>
  </p:cmAuthor>
  <p:cmAuthor id="1" name="Rasha Al-Ardi" initials="RA" lastIdx="1" clrIdx="0">
    <p:extLst>
      <p:ext uri="{19B8F6BF-5375-455C-9EA6-DF929625EA0E}">
        <p15:presenceInfo xmlns:p15="http://schemas.microsoft.com/office/powerpoint/2012/main" userId="S-1-5-21-889838981-920820592-1903951286-81814" providerId="AD"/>
      </p:ext>
    </p:extLst>
  </p:cmAuthor>
  <p:cmAuthor id="2" name="Meredith Kay Dyson" initials="MKD" lastIdx="40" clrIdx="1">
    <p:extLst>
      <p:ext uri="{19B8F6BF-5375-455C-9EA6-DF929625EA0E}">
        <p15:presenceInfo xmlns:p15="http://schemas.microsoft.com/office/powerpoint/2012/main" userId="S-1-5-21-889838981-920820592-1903951286-842639" providerId="AD"/>
      </p:ext>
    </p:extLst>
  </p:cmAuthor>
  <p:cmAuthor id="3" name="Jalal Abdulrahman Mohammed Abdulatef" initials="JAMA" lastIdx="3" clrIdx="2">
    <p:extLst>
      <p:ext uri="{19B8F6BF-5375-455C-9EA6-DF929625EA0E}">
        <p15:presenceInfo xmlns:p15="http://schemas.microsoft.com/office/powerpoint/2012/main" userId="Jalal Abdulrahman Mohammed Abdulatef" providerId="None"/>
      </p:ext>
    </p:extLst>
  </p:cmAuthor>
  <p:cmAuthor id="4" name="Karanveer Singh" initials="KS" lastIdx="7" clrIdx="3">
    <p:extLst>
      <p:ext uri="{19B8F6BF-5375-455C-9EA6-DF929625EA0E}">
        <p15:presenceInfo xmlns:p15="http://schemas.microsoft.com/office/powerpoint/2012/main" userId="S-1-5-21-889838981-920820592-1903951286-269537" providerId="AD"/>
      </p:ext>
    </p:extLst>
  </p:cmAuthor>
  <p:cmAuthor id="5" name="Marie McGrath" initials="MM" lastIdx="31" clrIdx="4">
    <p:extLst>
      <p:ext uri="{19B8F6BF-5375-455C-9EA6-DF929625EA0E}">
        <p15:presenceInfo xmlns:p15="http://schemas.microsoft.com/office/powerpoint/2012/main" userId="Marie McGrath" providerId="None"/>
      </p:ext>
    </p:extLst>
  </p:cmAuthor>
  <p:cmAuthor id="6" name="Jeremy Shoham" initials="JS" lastIdx="1" clrIdx="5">
    <p:extLst>
      <p:ext uri="{19B8F6BF-5375-455C-9EA6-DF929625EA0E}">
        <p15:presenceInfo xmlns:p15="http://schemas.microsoft.com/office/powerpoint/2012/main" userId="Jeremy Shoha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990000"/>
    <a:srgbClr val="1DD4FF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32" autoAdjust="0"/>
    <p:restoredTop sz="94280" autoAdjust="0"/>
  </p:normalViewPr>
  <p:slideViewPr>
    <p:cSldViewPr>
      <p:cViewPr varScale="1">
        <p:scale>
          <a:sx n="87" d="100"/>
          <a:sy n="87" d="100"/>
        </p:scale>
        <p:origin x="1301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alajel\Desktop\Trips\Oman%20trip%20April%202018\presentation\New%20Microsoft%20Excel%20Workshee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Nutrition\Data\Reports\comparison%20report%202009%20-%202017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alajel\Desktop\SA%20-%20Documents\SMART%20reports\IYCF%20indicators%20from%20SMART%20surveys%20and%20DHS.xlsx" TargetMode="Externa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7207805546045871E-2"/>
          <c:y val="1.937841103195434E-2"/>
          <c:w val="0.92844436836699762"/>
          <c:h val="0.75336312127650706"/>
        </c:manualLayout>
      </c:layout>
      <c:lineChart>
        <c:grouping val="standard"/>
        <c:varyColors val="0"/>
        <c:ser>
          <c:idx val="0"/>
          <c:order val="0"/>
          <c:tx>
            <c:strRef>
              <c:f>Sheet1!$B$4</c:f>
              <c:strCache>
                <c:ptCount val="1"/>
                <c:pt idx="0">
                  <c:v>Wasting 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rgbClr val="0070C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Sheet1!$D$3:$G$3</c:f>
              <c:strCache>
                <c:ptCount val="4"/>
                <c:pt idx="0">
                  <c:v>2005 (HBS)</c:v>
                </c:pt>
                <c:pt idx="1">
                  <c:v>2011 (CFSS) </c:v>
                </c:pt>
                <c:pt idx="2">
                  <c:v>2014 (DHS)</c:v>
                </c:pt>
                <c:pt idx="3">
                  <c:v>2016 (EFSNA)</c:v>
                </c:pt>
              </c:strCache>
            </c:strRef>
          </c:cat>
          <c:val>
            <c:numRef>
              <c:f>Sheet1!$D$4:$G$4</c:f>
              <c:numCache>
                <c:formatCode>0%</c:formatCode>
                <c:ptCount val="4"/>
                <c:pt idx="0">
                  <c:v>0.14000000000000001</c:v>
                </c:pt>
                <c:pt idx="1">
                  <c:v>0.13</c:v>
                </c:pt>
                <c:pt idx="2">
                  <c:v>0.16</c:v>
                </c:pt>
                <c:pt idx="3">
                  <c:v>0.15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A11-41D6-9FEE-6AB0E69040A8}"/>
            </c:ext>
          </c:extLst>
        </c:ser>
        <c:ser>
          <c:idx val="1"/>
          <c:order val="1"/>
          <c:tx>
            <c:strRef>
              <c:f>Sheet1!$B$5</c:f>
              <c:strCache>
                <c:ptCount val="1"/>
                <c:pt idx="0">
                  <c:v>Stunting 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rgbClr val="0070C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Sheet1!$D$3:$G$3</c:f>
              <c:strCache>
                <c:ptCount val="4"/>
                <c:pt idx="0">
                  <c:v>2005 (HBS)</c:v>
                </c:pt>
                <c:pt idx="1">
                  <c:v>2011 (CFSS) </c:v>
                </c:pt>
                <c:pt idx="2">
                  <c:v>2014 (DHS)</c:v>
                </c:pt>
                <c:pt idx="3">
                  <c:v>2016 (EFSNA)</c:v>
                </c:pt>
              </c:strCache>
            </c:strRef>
          </c:cat>
          <c:val>
            <c:numRef>
              <c:f>Sheet1!$D$5:$G$5</c:f>
              <c:numCache>
                <c:formatCode>0.0%</c:formatCode>
                <c:ptCount val="4"/>
                <c:pt idx="0" formatCode="0%">
                  <c:v>0.57999999999999996</c:v>
                </c:pt>
                <c:pt idx="1">
                  <c:v>0.46600000000000003</c:v>
                </c:pt>
                <c:pt idx="2">
                  <c:v>0.46500000000000002</c:v>
                </c:pt>
                <c:pt idx="3" formatCode="0%">
                  <c:v>0.47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A11-41D6-9FEE-6AB0E69040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687627424"/>
        <c:axId val="1688653104"/>
      </c:lineChart>
      <c:catAx>
        <c:axId val="16876274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88653104"/>
        <c:crosses val="autoZero"/>
        <c:auto val="1"/>
        <c:lblAlgn val="ctr"/>
        <c:lblOffset val="100"/>
        <c:noMultiLvlLbl val="0"/>
      </c:catAx>
      <c:valAx>
        <c:axId val="1688653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876274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2400" b="1" i="0" u="none" strike="noStrike" kern="1200" baseline="0">
                <a:solidFill>
                  <a:srgbClr val="3333FF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ayout>
        <c:manualLayout>
          <c:xMode val="edge"/>
          <c:yMode val="edge"/>
          <c:x val="0.27568538171858953"/>
          <c:y val="0.89540515768862228"/>
          <c:w val="0.66537517592909579"/>
          <c:h val="0.1045948162729658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baseline="0">
              <a:solidFill>
                <a:srgbClr val="C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193846758274489E-2"/>
          <c:y val="9.65666960474066E-2"/>
          <c:w val="0.93862303149606297"/>
          <c:h val="0.76673681969999286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Sheet1!$B$13</c:f>
              <c:strCache>
                <c:ptCount val="1"/>
                <c:pt idx="0">
                  <c:v>IYCF through CHVs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Sheet1!$A$14:$A$20</c:f>
              <c:numCache>
                <c:formatCode>General</c:formatCode>
                <c:ptCount val="7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</c:numCache>
            </c:numRef>
          </c:cat>
          <c:val>
            <c:numRef>
              <c:f>Sheet1!$B$14:$B$20</c:f>
              <c:numCache>
                <c:formatCode>General</c:formatCode>
                <c:ptCount val="7"/>
                <c:pt idx="2" formatCode="#,##0">
                  <c:v>144159</c:v>
                </c:pt>
                <c:pt idx="3" formatCode="#,##0">
                  <c:v>227874</c:v>
                </c:pt>
                <c:pt idx="4" formatCode="#,##0">
                  <c:v>354306</c:v>
                </c:pt>
                <c:pt idx="5" formatCode="#,##0">
                  <c:v>271684.08333333331</c:v>
                </c:pt>
                <c:pt idx="6" formatCode="#,##0">
                  <c:v>419768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25-4328-A558-5B9DFB0EF361}"/>
            </c:ext>
          </c:extLst>
        </c:ser>
        <c:ser>
          <c:idx val="1"/>
          <c:order val="1"/>
          <c:tx>
            <c:strRef>
              <c:f>Sheet1!$C$13</c:f>
              <c:strCache>
                <c:ptCount val="1"/>
                <c:pt idx="0">
                  <c:v>IYCF through MTs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Sheet1!$A$14:$A$20</c:f>
              <c:numCache>
                <c:formatCode>General</c:formatCode>
                <c:ptCount val="7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</c:numCache>
            </c:numRef>
          </c:cat>
          <c:val>
            <c:numRef>
              <c:f>Sheet1!$C$14:$C$20</c:f>
              <c:numCache>
                <c:formatCode>General</c:formatCode>
                <c:ptCount val="7"/>
                <c:pt idx="3" formatCode="#,##0">
                  <c:v>89197</c:v>
                </c:pt>
                <c:pt idx="4" formatCode="#,##0">
                  <c:v>190366</c:v>
                </c:pt>
                <c:pt idx="5" formatCode="#,##0">
                  <c:v>80707</c:v>
                </c:pt>
                <c:pt idx="6" formatCode="#,##0">
                  <c:v>152359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725-4328-A558-5B9DFB0EF361}"/>
            </c:ext>
          </c:extLst>
        </c:ser>
        <c:ser>
          <c:idx val="2"/>
          <c:order val="2"/>
          <c:tx>
            <c:strRef>
              <c:f>Sheet1!$D$13</c:f>
              <c:strCache>
                <c:ptCount val="1"/>
                <c:pt idx="0">
                  <c:v>IYCF through Outreach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Sheet1!$A$14:$A$20</c:f>
              <c:numCache>
                <c:formatCode>General</c:formatCode>
                <c:ptCount val="7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</c:numCache>
            </c:numRef>
          </c:cat>
          <c:val>
            <c:numRef>
              <c:f>Sheet1!$D$14:$D$20</c:f>
              <c:numCache>
                <c:formatCode>General</c:formatCode>
                <c:ptCount val="7"/>
                <c:pt idx="3" formatCode="#,##0">
                  <c:v>91308</c:v>
                </c:pt>
                <c:pt idx="4" formatCode="#,##0">
                  <c:v>119359</c:v>
                </c:pt>
                <c:pt idx="5" formatCode="#,##0">
                  <c:v>157735</c:v>
                </c:pt>
                <c:pt idx="6" formatCode="#,##0">
                  <c:v>27673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725-4328-A558-5B9DFB0EF361}"/>
            </c:ext>
          </c:extLst>
        </c:ser>
        <c:ser>
          <c:idx val="3"/>
          <c:order val="3"/>
          <c:tx>
            <c:strRef>
              <c:f>Sheet1!$E$13</c:f>
              <c:strCache>
                <c:ptCount val="1"/>
                <c:pt idx="0">
                  <c:v>through Corners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Sheet1!$A$14:$A$20</c:f>
              <c:numCache>
                <c:formatCode>General</c:formatCode>
                <c:ptCount val="7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</c:numCache>
            </c:numRef>
          </c:cat>
          <c:val>
            <c:numRef>
              <c:f>Sheet1!$E$14:$E$20</c:f>
              <c:numCache>
                <c:formatCode>#,##0</c:formatCode>
                <c:ptCount val="7"/>
                <c:pt idx="0">
                  <c:v>6832</c:v>
                </c:pt>
                <c:pt idx="1">
                  <c:v>19729</c:v>
                </c:pt>
                <c:pt idx="2">
                  <c:v>20646</c:v>
                </c:pt>
                <c:pt idx="3">
                  <c:v>36972</c:v>
                </c:pt>
                <c:pt idx="4">
                  <c:v>76600</c:v>
                </c:pt>
                <c:pt idx="5">
                  <c:v>237279</c:v>
                </c:pt>
                <c:pt idx="6">
                  <c:v>195572.4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725-4328-A558-5B9DFB0EF361}"/>
            </c:ext>
          </c:extLst>
        </c:ser>
        <c:ser>
          <c:idx val="4"/>
          <c:order val="4"/>
          <c:tx>
            <c:strRef>
              <c:f>Sheet1!$F$13</c:f>
              <c:strCache>
                <c:ptCount val="1"/>
                <c:pt idx="0">
                  <c:v>IYCF through HFs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Sheet1!$A$14:$A$20</c:f>
              <c:numCache>
                <c:formatCode>General</c:formatCode>
                <c:ptCount val="7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</c:numCache>
            </c:numRef>
          </c:cat>
          <c:val>
            <c:numRef>
              <c:f>Sheet1!$F$14:$F$20</c:f>
              <c:numCache>
                <c:formatCode>General</c:formatCode>
                <c:ptCount val="7"/>
                <c:pt idx="5">
                  <c:v>122448</c:v>
                </c:pt>
                <c:pt idx="6">
                  <c:v>173997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725-4328-A558-5B9DFB0EF3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798450255"/>
        <c:axId val="773864047"/>
      </c:barChart>
      <c:catAx>
        <c:axId val="7984502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73864047"/>
        <c:crosses val="autoZero"/>
        <c:auto val="1"/>
        <c:lblAlgn val="ctr"/>
        <c:lblOffset val="100"/>
        <c:noMultiLvlLbl val="0"/>
      </c:catAx>
      <c:valAx>
        <c:axId val="773864047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9845025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3.0337551838757592E-2"/>
          <c:y val="0.10965499772498515"/>
          <c:w val="0.30694788618193736"/>
          <c:h val="0.38907194673858508"/>
        </c:manualLayout>
      </c:layout>
      <c:overlay val="0"/>
      <c:spPr>
        <a:solidFill>
          <a:schemeClr val="accent1">
            <a:lumMod val="20000"/>
            <a:lumOff val="80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400" baseline="0" dirty="0">
                <a:solidFill>
                  <a:srgbClr val="0070C0"/>
                </a:solidFill>
              </a:rPr>
              <a:t>(DHS 2013 vs SMART survey results) </a:t>
            </a:r>
            <a:endParaRPr lang="en-US" sz="2400" dirty="0">
              <a:solidFill>
                <a:srgbClr val="0070C0"/>
              </a:solidFill>
            </a:endParaRPr>
          </a:p>
        </c:rich>
      </c:tx>
      <c:layout>
        <c:manualLayout>
          <c:xMode val="edge"/>
          <c:yMode val="edge"/>
          <c:x val="0.25824196975378078"/>
          <c:y val="4.794520547945205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7.398742817356474E-2"/>
          <c:y val="0.19717417494944278"/>
          <c:w val="0.90415464832916748"/>
          <c:h val="0.6237261735725657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Sheet3!$D$2</c:f>
              <c:strCache>
                <c:ptCount val="1"/>
                <c:pt idx="0">
                  <c:v>DHS - 2013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Sheet3!$C$3:$C$4</c:f>
              <c:strCache>
                <c:ptCount val="2"/>
                <c:pt idx="0">
                  <c:v>Exclusive Breastfeeding</c:v>
                </c:pt>
                <c:pt idx="1">
                  <c:v>Minimum acceptable diet</c:v>
                </c:pt>
              </c:strCache>
            </c:strRef>
          </c:cat>
          <c:val>
            <c:numRef>
              <c:f>Sheet3!$D$3:$D$4</c:f>
              <c:numCache>
                <c:formatCode>0.0%</c:formatCode>
                <c:ptCount val="2"/>
                <c:pt idx="0">
                  <c:v>0.10299999999999999</c:v>
                </c:pt>
                <c:pt idx="1">
                  <c:v>0.154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6CB-477F-900A-D9FA7A92769D}"/>
            </c:ext>
          </c:extLst>
        </c:ser>
        <c:ser>
          <c:idx val="1"/>
          <c:order val="1"/>
          <c:tx>
            <c:strRef>
              <c:f>Sheet3!$E$2</c:f>
              <c:strCache>
                <c:ptCount val="1"/>
                <c:pt idx="0">
                  <c:v>SMART surveys (Weighted results) 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Sheet3!$C$3:$C$4</c:f>
              <c:strCache>
                <c:ptCount val="2"/>
                <c:pt idx="0">
                  <c:v>Exclusive Breastfeeding</c:v>
                </c:pt>
                <c:pt idx="1">
                  <c:v>Minimum acceptable diet</c:v>
                </c:pt>
              </c:strCache>
            </c:strRef>
          </c:cat>
          <c:val>
            <c:numRef>
              <c:f>Sheet3!$E$3:$E$4</c:f>
              <c:numCache>
                <c:formatCode>0.0%</c:formatCode>
                <c:ptCount val="2"/>
                <c:pt idx="0">
                  <c:v>0.2</c:v>
                </c:pt>
                <c:pt idx="1">
                  <c:v>0.15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6CB-477F-900A-D9FA7A9276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22446624"/>
        <c:axId val="1123827776"/>
      </c:barChart>
      <c:catAx>
        <c:axId val="1122446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23827776"/>
        <c:crosses val="autoZero"/>
        <c:auto val="1"/>
        <c:lblAlgn val="ctr"/>
        <c:lblOffset val="100"/>
        <c:noMultiLvlLbl val="0"/>
      </c:catAx>
      <c:valAx>
        <c:axId val="112382777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crossAx val="11224466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5068241469816274"/>
          <c:y val="0.93440189839283783"/>
          <c:w val="0.74235095613048374"/>
          <c:h val="6.559814684332218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9D0195-5F12-43B2-B474-A7611F7B4116}" type="doc">
      <dgm:prSet loTypeId="urn:microsoft.com/office/officeart/2008/layout/HalfCircle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712EF19-C5EB-4D7B-98FC-EA4A4A7869C1}">
      <dgm:prSet phldrT="[Text]" custT="1"/>
      <dgm:spPr/>
      <dgm:t>
        <a:bodyPr/>
        <a:lstStyle/>
        <a:p>
          <a:r>
            <a:rPr lang="en-US" sz="1400" b="1" dirty="0">
              <a:solidFill>
                <a:srgbClr val="00B0F0"/>
              </a:solidFill>
            </a:rPr>
            <a:t>Head of Nutrition Department</a:t>
          </a:r>
        </a:p>
      </dgm:t>
    </dgm:pt>
    <dgm:pt modelId="{6983187B-12A9-4492-8AEC-266FBEBAD76D}" type="parTrans" cxnId="{07B11446-7FBD-4979-920D-6AC22A2AC198}">
      <dgm:prSet/>
      <dgm:spPr/>
      <dgm:t>
        <a:bodyPr/>
        <a:lstStyle/>
        <a:p>
          <a:endParaRPr lang="en-US" sz="1100"/>
        </a:p>
      </dgm:t>
    </dgm:pt>
    <dgm:pt modelId="{14A723A2-E2E7-4C59-A6DA-B453223DA2CA}" type="sibTrans" cxnId="{07B11446-7FBD-4979-920D-6AC22A2AC198}">
      <dgm:prSet/>
      <dgm:spPr/>
      <dgm:t>
        <a:bodyPr/>
        <a:lstStyle/>
        <a:p>
          <a:endParaRPr lang="en-US" sz="1100"/>
        </a:p>
      </dgm:t>
    </dgm:pt>
    <dgm:pt modelId="{C2A6CA71-879D-41FA-B6AC-508DE224F403}">
      <dgm:prSet phldrT="[Text]" custT="1"/>
      <dgm:spPr/>
      <dgm:t>
        <a:bodyPr/>
        <a:lstStyle/>
        <a:p>
          <a:r>
            <a:rPr lang="en-US" sz="1200" b="1" dirty="0">
              <a:solidFill>
                <a:srgbClr val="FF0000"/>
              </a:solidFill>
            </a:rPr>
            <a:t>IYCF coordinator </a:t>
          </a:r>
        </a:p>
      </dgm:t>
    </dgm:pt>
    <dgm:pt modelId="{85EA2C1C-C4DD-4504-B892-DBF85F21CB71}" type="parTrans" cxnId="{D05DB6C7-41D5-4875-8FF2-E862CF0576EC}">
      <dgm:prSet/>
      <dgm:spPr/>
      <dgm:t>
        <a:bodyPr/>
        <a:lstStyle/>
        <a:p>
          <a:endParaRPr lang="en-US" sz="1100"/>
        </a:p>
      </dgm:t>
    </dgm:pt>
    <dgm:pt modelId="{26C1567C-D529-4308-ABDB-ACD7430A9383}" type="sibTrans" cxnId="{D05DB6C7-41D5-4875-8FF2-E862CF0576EC}">
      <dgm:prSet/>
      <dgm:spPr/>
      <dgm:t>
        <a:bodyPr/>
        <a:lstStyle/>
        <a:p>
          <a:endParaRPr lang="en-US" sz="1100"/>
        </a:p>
      </dgm:t>
    </dgm:pt>
    <dgm:pt modelId="{14A4F09A-291A-4124-8E70-8604ECE48CE2}">
      <dgm:prSet phldrT="[Text]" custT="1"/>
      <dgm:spPr/>
      <dgm:t>
        <a:bodyPr/>
        <a:lstStyle/>
        <a:p>
          <a:r>
            <a:rPr lang="en-US" sz="1200" dirty="0"/>
            <a:t>Micronutrient program</a:t>
          </a:r>
        </a:p>
      </dgm:t>
    </dgm:pt>
    <dgm:pt modelId="{286DDC46-AB15-4167-AAC8-F58843A2B4A2}" type="parTrans" cxnId="{9113D0AA-8EA9-41FD-BCDB-8A4D76EDCE5A}">
      <dgm:prSet/>
      <dgm:spPr/>
      <dgm:t>
        <a:bodyPr/>
        <a:lstStyle/>
        <a:p>
          <a:endParaRPr lang="en-US" sz="1100"/>
        </a:p>
      </dgm:t>
    </dgm:pt>
    <dgm:pt modelId="{145F0874-977C-41D3-98A2-40E255115EBF}" type="sibTrans" cxnId="{9113D0AA-8EA9-41FD-BCDB-8A4D76EDCE5A}">
      <dgm:prSet/>
      <dgm:spPr/>
      <dgm:t>
        <a:bodyPr/>
        <a:lstStyle/>
        <a:p>
          <a:endParaRPr lang="en-US" sz="1100"/>
        </a:p>
      </dgm:t>
    </dgm:pt>
    <dgm:pt modelId="{B3AB664D-D2DF-4AF2-BE92-87FA631D516E}">
      <dgm:prSet phldrT="[Text]" custT="1"/>
      <dgm:spPr/>
      <dgm:t>
        <a:bodyPr/>
        <a:lstStyle/>
        <a:p>
          <a:r>
            <a:rPr lang="en-US" sz="1100" dirty="0"/>
            <a:t>CMAM</a:t>
          </a:r>
        </a:p>
      </dgm:t>
    </dgm:pt>
    <dgm:pt modelId="{1736A758-5C3C-4568-B832-121D0CEF1312}" type="parTrans" cxnId="{700C9F15-517E-4E8F-9EFB-6B23591ABBF3}">
      <dgm:prSet/>
      <dgm:spPr/>
      <dgm:t>
        <a:bodyPr/>
        <a:lstStyle/>
        <a:p>
          <a:endParaRPr lang="en-US" sz="1100"/>
        </a:p>
      </dgm:t>
    </dgm:pt>
    <dgm:pt modelId="{04267730-4E9F-455B-A52A-2028A5596E82}" type="sibTrans" cxnId="{700C9F15-517E-4E8F-9EFB-6B23591ABBF3}">
      <dgm:prSet/>
      <dgm:spPr/>
      <dgm:t>
        <a:bodyPr/>
        <a:lstStyle/>
        <a:p>
          <a:endParaRPr lang="en-US" sz="1100"/>
        </a:p>
      </dgm:t>
    </dgm:pt>
    <dgm:pt modelId="{6358C4E1-3600-459B-B5C0-821A5FACD3DD}">
      <dgm:prSet custT="1"/>
      <dgm:spPr/>
      <dgm:t>
        <a:bodyPr/>
        <a:lstStyle/>
        <a:p>
          <a:r>
            <a:rPr lang="en-US" sz="1100" dirty="0"/>
            <a:t>Assistant of IYCF coordinator</a:t>
          </a:r>
        </a:p>
      </dgm:t>
    </dgm:pt>
    <dgm:pt modelId="{0C8770C6-617C-4EA6-92C9-7C7A4A92BC52}" type="parTrans" cxnId="{997C20DF-A379-4FFB-B1FB-74A6978E2C2B}">
      <dgm:prSet/>
      <dgm:spPr/>
      <dgm:t>
        <a:bodyPr/>
        <a:lstStyle/>
        <a:p>
          <a:endParaRPr lang="en-US" sz="1100"/>
        </a:p>
      </dgm:t>
    </dgm:pt>
    <dgm:pt modelId="{6E5C5975-0586-4F2B-925A-47FE7D9F9EC4}" type="sibTrans" cxnId="{997C20DF-A379-4FFB-B1FB-74A6978E2C2B}">
      <dgm:prSet/>
      <dgm:spPr/>
      <dgm:t>
        <a:bodyPr/>
        <a:lstStyle/>
        <a:p>
          <a:endParaRPr lang="en-US" sz="1100"/>
        </a:p>
      </dgm:t>
    </dgm:pt>
    <dgm:pt modelId="{35C7C469-6131-4C74-B8F4-70085CC4AA79}">
      <dgm:prSet custT="1"/>
      <dgm:spPr/>
      <dgm:t>
        <a:bodyPr/>
        <a:lstStyle/>
        <a:p>
          <a:r>
            <a:rPr lang="en-US" sz="1100"/>
            <a:t>Community program</a:t>
          </a:r>
        </a:p>
      </dgm:t>
    </dgm:pt>
    <dgm:pt modelId="{8F5F817D-DDED-4C66-A844-E97EF3AA5221}" type="sibTrans" cxnId="{BD53AB08-3DD1-4CE4-B878-869643CF146F}">
      <dgm:prSet/>
      <dgm:spPr/>
      <dgm:t>
        <a:bodyPr/>
        <a:lstStyle/>
        <a:p>
          <a:endParaRPr lang="en-US" sz="1100"/>
        </a:p>
      </dgm:t>
    </dgm:pt>
    <dgm:pt modelId="{FB82B75A-2326-4990-B77D-287779CDBF78}" type="parTrans" cxnId="{BD53AB08-3DD1-4CE4-B878-869643CF146F}">
      <dgm:prSet/>
      <dgm:spPr/>
      <dgm:t>
        <a:bodyPr/>
        <a:lstStyle/>
        <a:p>
          <a:endParaRPr lang="en-US" sz="1100"/>
        </a:p>
      </dgm:t>
    </dgm:pt>
    <dgm:pt modelId="{71C69610-6CCB-457D-BBC4-F340DBE5278D}">
      <dgm:prSet custT="1"/>
      <dgm:spPr/>
      <dgm:t>
        <a:bodyPr/>
        <a:lstStyle/>
        <a:p>
          <a:r>
            <a:rPr lang="en-US" sz="1100"/>
            <a:t> </a:t>
          </a:r>
        </a:p>
      </dgm:t>
    </dgm:pt>
    <dgm:pt modelId="{1E041D82-430A-4960-A89D-03DD566C72B4}" type="parTrans" cxnId="{1B059EE1-E0A3-4F3F-A286-6E76B9A8E4EE}">
      <dgm:prSet/>
      <dgm:spPr/>
      <dgm:t>
        <a:bodyPr/>
        <a:lstStyle/>
        <a:p>
          <a:endParaRPr lang="en-US" sz="1100"/>
        </a:p>
      </dgm:t>
    </dgm:pt>
    <dgm:pt modelId="{BC824059-CCDE-4E80-A5B0-ABEA7D92D173}" type="sibTrans" cxnId="{1B059EE1-E0A3-4F3F-A286-6E76B9A8E4EE}">
      <dgm:prSet/>
      <dgm:spPr/>
      <dgm:t>
        <a:bodyPr/>
        <a:lstStyle/>
        <a:p>
          <a:endParaRPr lang="en-US" sz="1100"/>
        </a:p>
      </dgm:t>
    </dgm:pt>
    <dgm:pt modelId="{BE6B00FE-36B1-4F75-9D40-F6335364AC5C}">
      <dgm:prSet custT="1"/>
      <dgm:spPr/>
      <dgm:t>
        <a:bodyPr/>
        <a:lstStyle/>
        <a:p>
          <a:endParaRPr lang="en-US" sz="1100"/>
        </a:p>
      </dgm:t>
    </dgm:pt>
    <dgm:pt modelId="{F525624C-98F2-4BAE-B9AE-722DF3D930B6}" type="parTrans" cxnId="{60E815B8-49CB-44D9-A3D4-F13C29C88E90}">
      <dgm:prSet/>
      <dgm:spPr/>
      <dgm:t>
        <a:bodyPr/>
        <a:lstStyle/>
        <a:p>
          <a:endParaRPr lang="en-US" sz="1100"/>
        </a:p>
      </dgm:t>
    </dgm:pt>
    <dgm:pt modelId="{A46C833F-BBDC-47AA-845C-90C2034415DE}" type="sibTrans" cxnId="{60E815B8-49CB-44D9-A3D4-F13C29C88E90}">
      <dgm:prSet/>
      <dgm:spPr/>
      <dgm:t>
        <a:bodyPr/>
        <a:lstStyle/>
        <a:p>
          <a:endParaRPr lang="en-US" sz="1100"/>
        </a:p>
      </dgm:t>
    </dgm:pt>
    <dgm:pt modelId="{B251E900-CE94-4B5E-A505-944569711EC3}" type="pres">
      <dgm:prSet presAssocID="{D99D0195-5F12-43B2-B474-A7611F7B4116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032EA00F-D4AA-4BE5-A17E-B6DAF39A33C6}" type="pres">
      <dgm:prSet presAssocID="{9712EF19-C5EB-4D7B-98FC-EA4A4A7869C1}" presName="hierRoot1" presStyleCnt="0">
        <dgm:presLayoutVars>
          <dgm:hierBranch val="init"/>
        </dgm:presLayoutVars>
      </dgm:prSet>
      <dgm:spPr/>
    </dgm:pt>
    <dgm:pt modelId="{0EA643A2-CF52-45BB-A963-5E1F543E122E}" type="pres">
      <dgm:prSet presAssocID="{9712EF19-C5EB-4D7B-98FC-EA4A4A7869C1}" presName="rootComposite1" presStyleCnt="0"/>
      <dgm:spPr/>
    </dgm:pt>
    <dgm:pt modelId="{E203D494-02A9-4770-9BDD-BB67C3972B81}" type="pres">
      <dgm:prSet presAssocID="{9712EF19-C5EB-4D7B-98FC-EA4A4A7869C1}" presName="rootText1" presStyleLbl="alignAcc1" presStyleIdx="0" presStyleCnt="0" custScaleX="308082">
        <dgm:presLayoutVars>
          <dgm:chPref val="3"/>
        </dgm:presLayoutVars>
      </dgm:prSet>
      <dgm:spPr/>
    </dgm:pt>
    <dgm:pt modelId="{FF642B64-62AB-409E-9D2D-B1ABC241CFA7}" type="pres">
      <dgm:prSet presAssocID="{9712EF19-C5EB-4D7B-98FC-EA4A4A7869C1}" presName="topArc1" presStyleLbl="parChTrans1D1" presStyleIdx="0" presStyleCnt="16"/>
      <dgm:spPr/>
    </dgm:pt>
    <dgm:pt modelId="{6F395932-CF45-48DD-8A2C-6928792AD6EC}" type="pres">
      <dgm:prSet presAssocID="{9712EF19-C5EB-4D7B-98FC-EA4A4A7869C1}" presName="bottomArc1" presStyleLbl="parChTrans1D1" presStyleIdx="1" presStyleCnt="16"/>
      <dgm:spPr/>
    </dgm:pt>
    <dgm:pt modelId="{E6457AE9-879B-4C33-8B62-8906C5B8D1CB}" type="pres">
      <dgm:prSet presAssocID="{9712EF19-C5EB-4D7B-98FC-EA4A4A7869C1}" presName="topConnNode1" presStyleLbl="node1" presStyleIdx="0" presStyleCnt="0"/>
      <dgm:spPr/>
    </dgm:pt>
    <dgm:pt modelId="{796B90FA-0F84-4DD5-A0CC-F34BE6C1A871}" type="pres">
      <dgm:prSet presAssocID="{9712EF19-C5EB-4D7B-98FC-EA4A4A7869C1}" presName="hierChild2" presStyleCnt="0"/>
      <dgm:spPr/>
    </dgm:pt>
    <dgm:pt modelId="{4602DE9A-2A76-4823-982A-81936B5A8E9B}" type="pres">
      <dgm:prSet presAssocID="{85EA2C1C-C4DD-4504-B892-DBF85F21CB71}" presName="Name28" presStyleLbl="parChTrans1D2" presStyleIdx="0" presStyleCnt="6"/>
      <dgm:spPr/>
    </dgm:pt>
    <dgm:pt modelId="{D7A6FC19-2F98-4810-8847-59CAF066DB60}" type="pres">
      <dgm:prSet presAssocID="{C2A6CA71-879D-41FA-B6AC-508DE224F403}" presName="hierRoot2" presStyleCnt="0">
        <dgm:presLayoutVars>
          <dgm:hierBranch val="init"/>
        </dgm:presLayoutVars>
      </dgm:prSet>
      <dgm:spPr/>
    </dgm:pt>
    <dgm:pt modelId="{7133454A-13A1-415F-A526-1AB0B1B5D4D9}" type="pres">
      <dgm:prSet presAssocID="{C2A6CA71-879D-41FA-B6AC-508DE224F403}" presName="rootComposite2" presStyleCnt="0"/>
      <dgm:spPr/>
    </dgm:pt>
    <dgm:pt modelId="{CC8D5B9D-65C8-4081-BDF8-55D1F74A8572}" type="pres">
      <dgm:prSet presAssocID="{C2A6CA71-879D-41FA-B6AC-508DE224F403}" presName="rootText2" presStyleLbl="alignAcc1" presStyleIdx="0" presStyleCnt="0">
        <dgm:presLayoutVars>
          <dgm:chPref val="3"/>
        </dgm:presLayoutVars>
      </dgm:prSet>
      <dgm:spPr/>
    </dgm:pt>
    <dgm:pt modelId="{9CA5746B-25F0-4AEE-9C2E-64F90517EDD0}" type="pres">
      <dgm:prSet presAssocID="{C2A6CA71-879D-41FA-B6AC-508DE224F403}" presName="topArc2" presStyleLbl="parChTrans1D1" presStyleIdx="2" presStyleCnt="16"/>
      <dgm:spPr/>
    </dgm:pt>
    <dgm:pt modelId="{A99C0815-D94E-493C-9482-E138501F8C6A}" type="pres">
      <dgm:prSet presAssocID="{C2A6CA71-879D-41FA-B6AC-508DE224F403}" presName="bottomArc2" presStyleLbl="parChTrans1D1" presStyleIdx="3" presStyleCnt="16"/>
      <dgm:spPr/>
    </dgm:pt>
    <dgm:pt modelId="{FBD52DAE-BA57-424E-B47D-E7BED07DD5C5}" type="pres">
      <dgm:prSet presAssocID="{C2A6CA71-879D-41FA-B6AC-508DE224F403}" presName="topConnNode2" presStyleLbl="node2" presStyleIdx="0" presStyleCnt="0"/>
      <dgm:spPr/>
    </dgm:pt>
    <dgm:pt modelId="{2C8C127B-FD98-46A2-A57A-18732FF7A3F3}" type="pres">
      <dgm:prSet presAssocID="{C2A6CA71-879D-41FA-B6AC-508DE224F403}" presName="hierChild4" presStyleCnt="0"/>
      <dgm:spPr/>
    </dgm:pt>
    <dgm:pt modelId="{82441F4B-8A34-4735-8CBF-30FF274FE31C}" type="pres">
      <dgm:prSet presAssocID="{0C8770C6-617C-4EA6-92C9-7C7A4A92BC52}" presName="Name28" presStyleLbl="parChTrans1D3" presStyleIdx="0" presStyleCnt="1"/>
      <dgm:spPr/>
    </dgm:pt>
    <dgm:pt modelId="{0D39E49B-E2CE-40F5-9100-9294514A60B6}" type="pres">
      <dgm:prSet presAssocID="{6358C4E1-3600-459B-B5C0-821A5FACD3DD}" presName="hierRoot2" presStyleCnt="0">
        <dgm:presLayoutVars>
          <dgm:hierBranch val="init"/>
        </dgm:presLayoutVars>
      </dgm:prSet>
      <dgm:spPr/>
    </dgm:pt>
    <dgm:pt modelId="{14FB96CF-3EB1-4FDC-A56C-C67A1FAF6704}" type="pres">
      <dgm:prSet presAssocID="{6358C4E1-3600-459B-B5C0-821A5FACD3DD}" presName="rootComposite2" presStyleCnt="0"/>
      <dgm:spPr/>
    </dgm:pt>
    <dgm:pt modelId="{512DC49A-3D72-4A83-8183-E37C75271A5D}" type="pres">
      <dgm:prSet presAssocID="{6358C4E1-3600-459B-B5C0-821A5FACD3DD}" presName="rootText2" presStyleLbl="alignAcc1" presStyleIdx="0" presStyleCnt="0" custScaleX="199018" custScaleY="111436" custLinFactNeighborX="-65274" custLinFactNeighborY="26226">
        <dgm:presLayoutVars>
          <dgm:chPref val="3"/>
        </dgm:presLayoutVars>
      </dgm:prSet>
      <dgm:spPr/>
    </dgm:pt>
    <dgm:pt modelId="{11DD9CDD-BD21-4D65-BA71-767A3C889ED0}" type="pres">
      <dgm:prSet presAssocID="{6358C4E1-3600-459B-B5C0-821A5FACD3DD}" presName="topArc2" presStyleLbl="parChTrans1D1" presStyleIdx="4" presStyleCnt="16"/>
      <dgm:spPr/>
    </dgm:pt>
    <dgm:pt modelId="{F1D8C929-3ACB-47AC-89F2-90CEB5FA592C}" type="pres">
      <dgm:prSet presAssocID="{6358C4E1-3600-459B-B5C0-821A5FACD3DD}" presName="bottomArc2" presStyleLbl="parChTrans1D1" presStyleIdx="5" presStyleCnt="16"/>
      <dgm:spPr/>
    </dgm:pt>
    <dgm:pt modelId="{EF6DC9CC-CE55-4C0C-8B13-5463A206C19E}" type="pres">
      <dgm:prSet presAssocID="{6358C4E1-3600-459B-B5C0-821A5FACD3DD}" presName="topConnNode2" presStyleLbl="node3" presStyleIdx="0" presStyleCnt="0"/>
      <dgm:spPr/>
    </dgm:pt>
    <dgm:pt modelId="{C6F806BF-494D-4E71-8781-956AE0E0DB41}" type="pres">
      <dgm:prSet presAssocID="{6358C4E1-3600-459B-B5C0-821A5FACD3DD}" presName="hierChild4" presStyleCnt="0"/>
      <dgm:spPr/>
    </dgm:pt>
    <dgm:pt modelId="{92E033EE-333A-4E30-A758-8A266E027F5A}" type="pres">
      <dgm:prSet presAssocID="{6358C4E1-3600-459B-B5C0-821A5FACD3DD}" presName="hierChild5" presStyleCnt="0"/>
      <dgm:spPr/>
    </dgm:pt>
    <dgm:pt modelId="{AF0A11C1-F099-40CA-B01B-CA3670C97EF8}" type="pres">
      <dgm:prSet presAssocID="{C2A6CA71-879D-41FA-B6AC-508DE224F403}" presName="hierChild5" presStyleCnt="0"/>
      <dgm:spPr/>
    </dgm:pt>
    <dgm:pt modelId="{A7FEECED-FA36-4FED-BD72-595D4D03C026}" type="pres">
      <dgm:prSet presAssocID="{286DDC46-AB15-4167-AAC8-F58843A2B4A2}" presName="Name28" presStyleLbl="parChTrans1D2" presStyleIdx="1" presStyleCnt="6"/>
      <dgm:spPr/>
    </dgm:pt>
    <dgm:pt modelId="{88AFF62A-B08C-46D4-98CA-79EF39CFEDE7}" type="pres">
      <dgm:prSet presAssocID="{14A4F09A-291A-4124-8E70-8604ECE48CE2}" presName="hierRoot2" presStyleCnt="0">
        <dgm:presLayoutVars>
          <dgm:hierBranch val="init"/>
        </dgm:presLayoutVars>
      </dgm:prSet>
      <dgm:spPr/>
    </dgm:pt>
    <dgm:pt modelId="{49F15E12-E9DC-4A06-B264-8C6ADDA61E0D}" type="pres">
      <dgm:prSet presAssocID="{14A4F09A-291A-4124-8E70-8604ECE48CE2}" presName="rootComposite2" presStyleCnt="0"/>
      <dgm:spPr/>
    </dgm:pt>
    <dgm:pt modelId="{4C808008-F801-4B79-BAFD-6720F65CC8F8}" type="pres">
      <dgm:prSet presAssocID="{14A4F09A-291A-4124-8E70-8604ECE48CE2}" presName="rootText2" presStyleLbl="alignAcc1" presStyleIdx="0" presStyleCnt="0" custScaleX="136819">
        <dgm:presLayoutVars>
          <dgm:chPref val="3"/>
        </dgm:presLayoutVars>
      </dgm:prSet>
      <dgm:spPr/>
    </dgm:pt>
    <dgm:pt modelId="{307DB520-32B0-4B31-BE34-B350DE940A3F}" type="pres">
      <dgm:prSet presAssocID="{14A4F09A-291A-4124-8E70-8604ECE48CE2}" presName="topArc2" presStyleLbl="parChTrans1D1" presStyleIdx="6" presStyleCnt="16"/>
      <dgm:spPr/>
    </dgm:pt>
    <dgm:pt modelId="{0916136E-FECC-4A20-ADFE-8F81202C5D64}" type="pres">
      <dgm:prSet presAssocID="{14A4F09A-291A-4124-8E70-8604ECE48CE2}" presName="bottomArc2" presStyleLbl="parChTrans1D1" presStyleIdx="7" presStyleCnt="16"/>
      <dgm:spPr/>
    </dgm:pt>
    <dgm:pt modelId="{9E3E0D65-9FB0-4A7F-B0B2-A4A556DFBB9D}" type="pres">
      <dgm:prSet presAssocID="{14A4F09A-291A-4124-8E70-8604ECE48CE2}" presName="topConnNode2" presStyleLbl="node2" presStyleIdx="0" presStyleCnt="0"/>
      <dgm:spPr/>
    </dgm:pt>
    <dgm:pt modelId="{8F15963C-C1CD-4A30-82F8-8372EDA72648}" type="pres">
      <dgm:prSet presAssocID="{14A4F09A-291A-4124-8E70-8604ECE48CE2}" presName="hierChild4" presStyleCnt="0"/>
      <dgm:spPr/>
    </dgm:pt>
    <dgm:pt modelId="{BFA41FCF-E5F5-4F66-BE5C-1D287703C761}" type="pres">
      <dgm:prSet presAssocID="{14A4F09A-291A-4124-8E70-8604ECE48CE2}" presName="hierChild5" presStyleCnt="0"/>
      <dgm:spPr/>
    </dgm:pt>
    <dgm:pt modelId="{E1DCB9DB-8E5D-4B4B-8189-9265BF96BFA2}" type="pres">
      <dgm:prSet presAssocID="{1736A758-5C3C-4568-B832-121D0CEF1312}" presName="Name28" presStyleLbl="parChTrans1D2" presStyleIdx="2" presStyleCnt="6"/>
      <dgm:spPr/>
    </dgm:pt>
    <dgm:pt modelId="{312C0627-F416-4A9C-B4C2-DE57A8F6EB79}" type="pres">
      <dgm:prSet presAssocID="{B3AB664D-D2DF-4AF2-BE92-87FA631D516E}" presName="hierRoot2" presStyleCnt="0">
        <dgm:presLayoutVars>
          <dgm:hierBranch val="init"/>
        </dgm:presLayoutVars>
      </dgm:prSet>
      <dgm:spPr/>
    </dgm:pt>
    <dgm:pt modelId="{B196843F-7450-4B2A-A3BD-BCC4DFE1B495}" type="pres">
      <dgm:prSet presAssocID="{B3AB664D-D2DF-4AF2-BE92-87FA631D516E}" presName="rootComposite2" presStyleCnt="0"/>
      <dgm:spPr/>
    </dgm:pt>
    <dgm:pt modelId="{E25C2FB0-AD22-4ACD-BA2D-ED2B9DA75178}" type="pres">
      <dgm:prSet presAssocID="{B3AB664D-D2DF-4AF2-BE92-87FA631D516E}" presName="rootText2" presStyleLbl="alignAcc1" presStyleIdx="0" presStyleCnt="0">
        <dgm:presLayoutVars>
          <dgm:chPref val="3"/>
        </dgm:presLayoutVars>
      </dgm:prSet>
      <dgm:spPr/>
    </dgm:pt>
    <dgm:pt modelId="{66411F77-9A8A-4F08-A9A4-1A2025BF8481}" type="pres">
      <dgm:prSet presAssocID="{B3AB664D-D2DF-4AF2-BE92-87FA631D516E}" presName="topArc2" presStyleLbl="parChTrans1D1" presStyleIdx="8" presStyleCnt="16"/>
      <dgm:spPr/>
    </dgm:pt>
    <dgm:pt modelId="{0642CC81-4174-44D2-BFBF-D9EE00ABBA90}" type="pres">
      <dgm:prSet presAssocID="{B3AB664D-D2DF-4AF2-BE92-87FA631D516E}" presName="bottomArc2" presStyleLbl="parChTrans1D1" presStyleIdx="9" presStyleCnt="16"/>
      <dgm:spPr/>
    </dgm:pt>
    <dgm:pt modelId="{7DCD1907-A5E8-4734-BEB8-FEA5E7B97D15}" type="pres">
      <dgm:prSet presAssocID="{B3AB664D-D2DF-4AF2-BE92-87FA631D516E}" presName="topConnNode2" presStyleLbl="node2" presStyleIdx="0" presStyleCnt="0"/>
      <dgm:spPr/>
    </dgm:pt>
    <dgm:pt modelId="{0D5DF9A0-C3EF-46A5-B8C0-78133FAC40BD}" type="pres">
      <dgm:prSet presAssocID="{B3AB664D-D2DF-4AF2-BE92-87FA631D516E}" presName="hierChild4" presStyleCnt="0"/>
      <dgm:spPr/>
    </dgm:pt>
    <dgm:pt modelId="{1F2999B0-A28A-4F89-996E-576FF0B3A62D}" type="pres">
      <dgm:prSet presAssocID="{B3AB664D-D2DF-4AF2-BE92-87FA631D516E}" presName="hierChild5" presStyleCnt="0"/>
      <dgm:spPr/>
    </dgm:pt>
    <dgm:pt modelId="{010E202A-AB55-4F4E-A420-5A31749CCEFE}" type="pres">
      <dgm:prSet presAssocID="{FB82B75A-2326-4990-B77D-287779CDBF78}" presName="Name28" presStyleLbl="parChTrans1D2" presStyleIdx="3" presStyleCnt="6"/>
      <dgm:spPr/>
    </dgm:pt>
    <dgm:pt modelId="{693BAECC-56C5-49DE-B105-AD7EA1904700}" type="pres">
      <dgm:prSet presAssocID="{35C7C469-6131-4C74-B8F4-70085CC4AA79}" presName="hierRoot2" presStyleCnt="0">
        <dgm:presLayoutVars>
          <dgm:hierBranch val="init"/>
        </dgm:presLayoutVars>
      </dgm:prSet>
      <dgm:spPr/>
    </dgm:pt>
    <dgm:pt modelId="{D8514176-FAD4-4A1F-949B-6591BA38BA84}" type="pres">
      <dgm:prSet presAssocID="{35C7C469-6131-4C74-B8F4-70085CC4AA79}" presName="rootComposite2" presStyleCnt="0"/>
      <dgm:spPr/>
    </dgm:pt>
    <dgm:pt modelId="{D58E86ED-6F8A-4936-A4ED-D38383560399}" type="pres">
      <dgm:prSet presAssocID="{35C7C469-6131-4C74-B8F4-70085CC4AA79}" presName="rootText2" presStyleLbl="alignAcc1" presStyleIdx="0" presStyleCnt="0" custScaleX="289974">
        <dgm:presLayoutVars>
          <dgm:chPref val="3"/>
        </dgm:presLayoutVars>
      </dgm:prSet>
      <dgm:spPr/>
    </dgm:pt>
    <dgm:pt modelId="{D3240B89-3BBA-4509-9965-13D6A128994B}" type="pres">
      <dgm:prSet presAssocID="{35C7C469-6131-4C74-B8F4-70085CC4AA79}" presName="topArc2" presStyleLbl="parChTrans1D1" presStyleIdx="10" presStyleCnt="16"/>
      <dgm:spPr/>
    </dgm:pt>
    <dgm:pt modelId="{FA8A3CB9-E6BA-45EB-9647-F337CB2B7AED}" type="pres">
      <dgm:prSet presAssocID="{35C7C469-6131-4C74-B8F4-70085CC4AA79}" presName="bottomArc2" presStyleLbl="parChTrans1D1" presStyleIdx="11" presStyleCnt="16"/>
      <dgm:spPr/>
    </dgm:pt>
    <dgm:pt modelId="{0167D608-1367-4039-B81B-A0D32ABD0C5F}" type="pres">
      <dgm:prSet presAssocID="{35C7C469-6131-4C74-B8F4-70085CC4AA79}" presName="topConnNode2" presStyleLbl="node2" presStyleIdx="0" presStyleCnt="0"/>
      <dgm:spPr/>
    </dgm:pt>
    <dgm:pt modelId="{4674FADD-4FED-43F6-9B86-0D9436E5365C}" type="pres">
      <dgm:prSet presAssocID="{35C7C469-6131-4C74-B8F4-70085CC4AA79}" presName="hierChild4" presStyleCnt="0"/>
      <dgm:spPr/>
    </dgm:pt>
    <dgm:pt modelId="{CFB042D3-A61F-494D-9133-5E0B657370D9}" type="pres">
      <dgm:prSet presAssocID="{35C7C469-6131-4C74-B8F4-70085CC4AA79}" presName="hierChild5" presStyleCnt="0"/>
      <dgm:spPr/>
    </dgm:pt>
    <dgm:pt modelId="{A269C221-F367-4166-A43A-691A61DAB8D4}" type="pres">
      <dgm:prSet presAssocID="{1E041D82-430A-4960-A89D-03DD566C72B4}" presName="Name28" presStyleLbl="parChTrans1D2" presStyleIdx="4" presStyleCnt="6"/>
      <dgm:spPr/>
    </dgm:pt>
    <dgm:pt modelId="{F08FF7FC-1284-4573-A953-07C8C9198EDA}" type="pres">
      <dgm:prSet presAssocID="{71C69610-6CCB-457D-BBC4-F340DBE5278D}" presName="hierRoot2" presStyleCnt="0">
        <dgm:presLayoutVars>
          <dgm:hierBranch val="init"/>
        </dgm:presLayoutVars>
      </dgm:prSet>
      <dgm:spPr/>
    </dgm:pt>
    <dgm:pt modelId="{770148BD-1CE1-4B49-9CE4-C022082776F0}" type="pres">
      <dgm:prSet presAssocID="{71C69610-6CCB-457D-BBC4-F340DBE5278D}" presName="rootComposite2" presStyleCnt="0"/>
      <dgm:spPr/>
    </dgm:pt>
    <dgm:pt modelId="{4C5092B3-B479-4C37-AFAB-174D44423628}" type="pres">
      <dgm:prSet presAssocID="{71C69610-6CCB-457D-BBC4-F340DBE5278D}" presName="rootText2" presStyleLbl="alignAcc1" presStyleIdx="0" presStyleCnt="0">
        <dgm:presLayoutVars>
          <dgm:chPref val="3"/>
        </dgm:presLayoutVars>
      </dgm:prSet>
      <dgm:spPr/>
    </dgm:pt>
    <dgm:pt modelId="{6BB93604-A1A5-40AA-A097-3B211B47FE91}" type="pres">
      <dgm:prSet presAssocID="{71C69610-6CCB-457D-BBC4-F340DBE5278D}" presName="topArc2" presStyleLbl="parChTrans1D1" presStyleIdx="12" presStyleCnt="16"/>
      <dgm:spPr/>
    </dgm:pt>
    <dgm:pt modelId="{CE873463-9191-46BA-95B7-C003CFD44892}" type="pres">
      <dgm:prSet presAssocID="{71C69610-6CCB-457D-BBC4-F340DBE5278D}" presName="bottomArc2" presStyleLbl="parChTrans1D1" presStyleIdx="13" presStyleCnt="16"/>
      <dgm:spPr/>
    </dgm:pt>
    <dgm:pt modelId="{18DE9C11-1B22-4032-8DCF-22D8E64948D5}" type="pres">
      <dgm:prSet presAssocID="{71C69610-6CCB-457D-BBC4-F340DBE5278D}" presName="topConnNode2" presStyleLbl="node2" presStyleIdx="0" presStyleCnt="0"/>
      <dgm:spPr/>
    </dgm:pt>
    <dgm:pt modelId="{3B3BFE68-2F20-4231-86FA-51F6F23E7C04}" type="pres">
      <dgm:prSet presAssocID="{71C69610-6CCB-457D-BBC4-F340DBE5278D}" presName="hierChild4" presStyleCnt="0"/>
      <dgm:spPr/>
    </dgm:pt>
    <dgm:pt modelId="{9D6A8DC8-BD95-40AB-90F3-F76B12D5476A}" type="pres">
      <dgm:prSet presAssocID="{71C69610-6CCB-457D-BBC4-F340DBE5278D}" presName="hierChild5" presStyleCnt="0"/>
      <dgm:spPr/>
    </dgm:pt>
    <dgm:pt modelId="{9109E83E-3F67-44EC-85E1-19A2C548463B}" type="pres">
      <dgm:prSet presAssocID="{F525624C-98F2-4BAE-B9AE-722DF3D930B6}" presName="Name28" presStyleLbl="parChTrans1D2" presStyleIdx="5" presStyleCnt="6"/>
      <dgm:spPr/>
    </dgm:pt>
    <dgm:pt modelId="{A8301DAD-96B9-4648-8A63-4961CA81B089}" type="pres">
      <dgm:prSet presAssocID="{BE6B00FE-36B1-4F75-9D40-F6335364AC5C}" presName="hierRoot2" presStyleCnt="0">
        <dgm:presLayoutVars>
          <dgm:hierBranch val="init"/>
        </dgm:presLayoutVars>
      </dgm:prSet>
      <dgm:spPr/>
    </dgm:pt>
    <dgm:pt modelId="{070FD064-7FFA-44A2-B596-592CF5E85ABC}" type="pres">
      <dgm:prSet presAssocID="{BE6B00FE-36B1-4F75-9D40-F6335364AC5C}" presName="rootComposite2" presStyleCnt="0"/>
      <dgm:spPr/>
    </dgm:pt>
    <dgm:pt modelId="{30B88413-1611-4F00-A7F8-5AF462F312D4}" type="pres">
      <dgm:prSet presAssocID="{BE6B00FE-36B1-4F75-9D40-F6335364AC5C}" presName="rootText2" presStyleLbl="alignAcc1" presStyleIdx="0" presStyleCnt="0">
        <dgm:presLayoutVars>
          <dgm:chPref val="3"/>
        </dgm:presLayoutVars>
      </dgm:prSet>
      <dgm:spPr/>
    </dgm:pt>
    <dgm:pt modelId="{11037E39-8E28-4FF3-8EDC-3702FB6AC57E}" type="pres">
      <dgm:prSet presAssocID="{BE6B00FE-36B1-4F75-9D40-F6335364AC5C}" presName="topArc2" presStyleLbl="parChTrans1D1" presStyleIdx="14" presStyleCnt="16"/>
      <dgm:spPr/>
    </dgm:pt>
    <dgm:pt modelId="{D19DF499-2DE9-4326-A103-7FFE9534E6D0}" type="pres">
      <dgm:prSet presAssocID="{BE6B00FE-36B1-4F75-9D40-F6335364AC5C}" presName="bottomArc2" presStyleLbl="parChTrans1D1" presStyleIdx="15" presStyleCnt="16"/>
      <dgm:spPr/>
    </dgm:pt>
    <dgm:pt modelId="{DF30A39F-1958-4A45-9254-A0368B73FDCD}" type="pres">
      <dgm:prSet presAssocID="{BE6B00FE-36B1-4F75-9D40-F6335364AC5C}" presName="topConnNode2" presStyleLbl="node2" presStyleIdx="0" presStyleCnt="0"/>
      <dgm:spPr/>
    </dgm:pt>
    <dgm:pt modelId="{301C5BBB-0BB7-47E3-AE47-FEF99878159D}" type="pres">
      <dgm:prSet presAssocID="{BE6B00FE-36B1-4F75-9D40-F6335364AC5C}" presName="hierChild4" presStyleCnt="0"/>
      <dgm:spPr/>
    </dgm:pt>
    <dgm:pt modelId="{11D46685-2E29-495D-84D0-87E16A14C6CC}" type="pres">
      <dgm:prSet presAssocID="{BE6B00FE-36B1-4F75-9D40-F6335364AC5C}" presName="hierChild5" presStyleCnt="0"/>
      <dgm:spPr/>
    </dgm:pt>
    <dgm:pt modelId="{07CB9005-7D7F-4CFC-B571-90979C1A5B2D}" type="pres">
      <dgm:prSet presAssocID="{9712EF19-C5EB-4D7B-98FC-EA4A4A7869C1}" presName="hierChild3" presStyleCnt="0"/>
      <dgm:spPr/>
    </dgm:pt>
  </dgm:ptLst>
  <dgm:cxnLst>
    <dgm:cxn modelId="{2D821800-C220-4886-AC38-5EA73B9BFCF8}" type="presOf" srcId="{6358C4E1-3600-459B-B5C0-821A5FACD3DD}" destId="{512DC49A-3D72-4A83-8183-E37C75271A5D}" srcOrd="0" destOrd="0" presId="urn:microsoft.com/office/officeart/2008/layout/HalfCircleOrganizationChart"/>
    <dgm:cxn modelId="{BDE9E102-4892-48E5-9B2F-1FD60691DEC7}" type="presOf" srcId="{71C69610-6CCB-457D-BBC4-F340DBE5278D}" destId="{4C5092B3-B479-4C37-AFAB-174D44423628}" srcOrd="0" destOrd="0" presId="urn:microsoft.com/office/officeart/2008/layout/HalfCircleOrganizationChart"/>
    <dgm:cxn modelId="{BD53AB08-3DD1-4CE4-B878-869643CF146F}" srcId="{9712EF19-C5EB-4D7B-98FC-EA4A4A7869C1}" destId="{35C7C469-6131-4C74-B8F4-70085CC4AA79}" srcOrd="3" destOrd="0" parTransId="{FB82B75A-2326-4990-B77D-287779CDBF78}" sibTransId="{8F5F817D-DDED-4C66-A844-E97EF3AA5221}"/>
    <dgm:cxn modelId="{9F3D1F10-B46D-4D7A-B4B1-A5A4EC8A0CA7}" type="presOf" srcId="{BE6B00FE-36B1-4F75-9D40-F6335364AC5C}" destId="{30B88413-1611-4F00-A7F8-5AF462F312D4}" srcOrd="0" destOrd="0" presId="urn:microsoft.com/office/officeart/2008/layout/HalfCircleOrganizationChart"/>
    <dgm:cxn modelId="{700C9F15-517E-4E8F-9EFB-6B23591ABBF3}" srcId="{9712EF19-C5EB-4D7B-98FC-EA4A4A7869C1}" destId="{B3AB664D-D2DF-4AF2-BE92-87FA631D516E}" srcOrd="2" destOrd="0" parTransId="{1736A758-5C3C-4568-B832-121D0CEF1312}" sibTransId="{04267730-4E9F-455B-A52A-2028A5596E82}"/>
    <dgm:cxn modelId="{B015492D-5A97-4FB7-82EC-737B76AF069A}" type="presOf" srcId="{71C69610-6CCB-457D-BBC4-F340DBE5278D}" destId="{18DE9C11-1B22-4032-8DCF-22D8E64948D5}" srcOrd="1" destOrd="0" presId="urn:microsoft.com/office/officeart/2008/layout/HalfCircleOrganizationChart"/>
    <dgm:cxn modelId="{EBCDC63E-7D32-4A83-B46E-F5490CE998D2}" type="presOf" srcId="{14A4F09A-291A-4124-8E70-8604ECE48CE2}" destId="{9E3E0D65-9FB0-4A7F-B0B2-A4A556DFBB9D}" srcOrd="1" destOrd="0" presId="urn:microsoft.com/office/officeart/2008/layout/HalfCircleOrganizationChart"/>
    <dgm:cxn modelId="{C558245F-E33F-4137-B366-14608AEC2C7C}" type="presOf" srcId="{9712EF19-C5EB-4D7B-98FC-EA4A4A7869C1}" destId="{E203D494-02A9-4770-9BDD-BB67C3972B81}" srcOrd="0" destOrd="0" presId="urn:microsoft.com/office/officeart/2008/layout/HalfCircleOrganizationChart"/>
    <dgm:cxn modelId="{07B11446-7FBD-4979-920D-6AC22A2AC198}" srcId="{D99D0195-5F12-43B2-B474-A7611F7B4116}" destId="{9712EF19-C5EB-4D7B-98FC-EA4A4A7869C1}" srcOrd="0" destOrd="0" parTransId="{6983187B-12A9-4492-8AEC-266FBEBAD76D}" sibTransId="{14A723A2-E2E7-4C59-A6DA-B453223DA2CA}"/>
    <dgm:cxn modelId="{3DE72F6A-E686-4465-A389-5E629C4C3089}" type="presOf" srcId="{286DDC46-AB15-4167-AAC8-F58843A2B4A2}" destId="{A7FEECED-FA36-4FED-BD72-595D4D03C026}" srcOrd="0" destOrd="0" presId="urn:microsoft.com/office/officeart/2008/layout/HalfCircleOrganizationChart"/>
    <dgm:cxn modelId="{62778974-2495-4288-B764-1E9C57718486}" type="presOf" srcId="{9712EF19-C5EB-4D7B-98FC-EA4A4A7869C1}" destId="{E6457AE9-879B-4C33-8B62-8906C5B8D1CB}" srcOrd="1" destOrd="0" presId="urn:microsoft.com/office/officeart/2008/layout/HalfCircleOrganizationChart"/>
    <dgm:cxn modelId="{9D223B75-A280-4B6F-9128-9172A57E9FC8}" type="presOf" srcId="{BE6B00FE-36B1-4F75-9D40-F6335364AC5C}" destId="{DF30A39F-1958-4A45-9254-A0368B73FDCD}" srcOrd="1" destOrd="0" presId="urn:microsoft.com/office/officeart/2008/layout/HalfCircleOrganizationChart"/>
    <dgm:cxn modelId="{0A93A985-1194-4A4D-9EC1-82C1901171EC}" type="presOf" srcId="{F525624C-98F2-4BAE-B9AE-722DF3D930B6}" destId="{9109E83E-3F67-44EC-85E1-19A2C548463B}" srcOrd="0" destOrd="0" presId="urn:microsoft.com/office/officeart/2008/layout/HalfCircleOrganizationChart"/>
    <dgm:cxn modelId="{B714448A-70AF-4FDA-90BC-AA4CE5F54700}" type="presOf" srcId="{0C8770C6-617C-4EA6-92C9-7C7A4A92BC52}" destId="{82441F4B-8A34-4735-8CBF-30FF274FE31C}" srcOrd="0" destOrd="0" presId="urn:microsoft.com/office/officeart/2008/layout/HalfCircleOrganizationChart"/>
    <dgm:cxn modelId="{6D31248B-442A-4A99-B802-1AF3FD7DD945}" type="presOf" srcId="{14A4F09A-291A-4124-8E70-8604ECE48CE2}" destId="{4C808008-F801-4B79-BAFD-6720F65CC8F8}" srcOrd="0" destOrd="0" presId="urn:microsoft.com/office/officeart/2008/layout/HalfCircleOrganizationChart"/>
    <dgm:cxn modelId="{093FF38C-BAD3-4DE1-AB7E-FD73BBFF85B6}" type="presOf" srcId="{1E041D82-430A-4960-A89D-03DD566C72B4}" destId="{A269C221-F367-4166-A43A-691A61DAB8D4}" srcOrd="0" destOrd="0" presId="urn:microsoft.com/office/officeart/2008/layout/HalfCircleOrganizationChart"/>
    <dgm:cxn modelId="{47D7488E-0DD3-4D6F-9FC9-CDF7E5F2D7BF}" type="presOf" srcId="{B3AB664D-D2DF-4AF2-BE92-87FA631D516E}" destId="{7DCD1907-A5E8-4734-BEB8-FEA5E7B97D15}" srcOrd="1" destOrd="0" presId="urn:microsoft.com/office/officeart/2008/layout/HalfCircleOrganizationChart"/>
    <dgm:cxn modelId="{BDCDB5A1-A760-4E00-853C-B5C9CF7C80D0}" type="presOf" srcId="{35C7C469-6131-4C74-B8F4-70085CC4AA79}" destId="{D58E86ED-6F8A-4936-A4ED-D38383560399}" srcOrd="0" destOrd="0" presId="urn:microsoft.com/office/officeart/2008/layout/HalfCircleOrganizationChart"/>
    <dgm:cxn modelId="{93C0BEA6-2C35-40F9-BE0C-954A7013D80A}" type="presOf" srcId="{FB82B75A-2326-4990-B77D-287779CDBF78}" destId="{010E202A-AB55-4F4E-A420-5A31749CCEFE}" srcOrd="0" destOrd="0" presId="urn:microsoft.com/office/officeart/2008/layout/HalfCircleOrganizationChart"/>
    <dgm:cxn modelId="{9113D0AA-8EA9-41FD-BCDB-8A4D76EDCE5A}" srcId="{9712EF19-C5EB-4D7B-98FC-EA4A4A7869C1}" destId="{14A4F09A-291A-4124-8E70-8604ECE48CE2}" srcOrd="1" destOrd="0" parTransId="{286DDC46-AB15-4167-AAC8-F58843A2B4A2}" sibTransId="{145F0874-977C-41D3-98A2-40E255115EBF}"/>
    <dgm:cxn modelId="{60E815B8-49CB-44D9-A3D4-F13C29C88E90}" srcId="{9712EF19-C5EB-4D7B-98FC-EA4A4A7869C1}" destId="{BE6B00FE-36B1-4F75-9D40-F6335364AC5C}" srcOrd="5" destOrd="0" parTransId="{F525624C-98F2-4BAE-B9AE-722DF3D930B6}" sibTransId="{A46C833F-BBDC-47AA-845C-90C2034415DE}"/>
    <dgm:cxn modelId="{D05DB6C7-41D5-4875-8FF2-E862CF0576EC}" srcId="{9712EF19-C5EB-4D7B-98FC-EA4A4A7869C1}" destId="{C2A6CA71-879D-41FA-B6AC-508DE224F403}" srcOrd="0" destOrd="0" parTransId="{85EA2C1C-C4DD-4504-B892-DBF85F21CB71}" sibTransId="{26C1567C-D529-4308-ABDB-ACD7430A9383}"/>
    <dgm:cxn modelId="{FD56FDC8-D482-4E0C-905A-072790EF5025}" type="presOf" srcId="{1736A758-5C3C-4568-B832-121D0CEF1312}" destId="{E1DCB9DB-8E5D-4B4B-8189-9265BF96BFA2}" srcOrd="0" destOrd="0" presId="urn:microsoft.com/office/officeart/2008/layout/HalfCircleOrganizationChart"/>
    <dgm:cxn modelId="{6B9FADCD-6AA2-4650-88F0-FA222BEA5EB7}" type="presOf" srcId="{6358C4E1-3600-459B-B5C0-821A5FACD3DD}" destId="{EF6DC9CC-CE55-4C0C-8B13-5463A206C19E}" srcOrd="1" destOrd="0" presId="urn:microsoft.com/office/officeart/2008/layout/HalfCircleOrganizationChart"/>
    <dgm:cxn modelId="{AE8F38D7-9407-45D3-A14A-49EF38079498}" type="presOf" srcId="{85EA2C1C-C4DD-4504-B892-DBF85F21CB71}" destId="{4602DE9A-2A76-4823-982A-81936B5A8E9B}" srcOrd="0" destOrd="0" presId="urn:microsoft.com/office/officeart/2008/layout/HalfCircleOrganizationChart"/>
    <dgm:cxn modelId="{D4F6B8D7-704D-46E8-AC6E-612399E8A311}" type="presOf" srcId="{C2A6CA71-879D-41FA-B6AC-508DE224F403}" destId="{FBD52DAE-BA57-424E-B47D-E7BED07DD5C5}" srcOrd="1" destOrd="0" presId="urn:microsoft.com/office/officeart/2008/layout/HalfCircleOrganizationChart"/>
    <dgm:cxn modelId="{DA6C59DA-A6DD-4775-B56B-1734D1AE1BDB}" type="presOf" srcId="{D99D0195-5F12-43B2-B474-A7611F7B4116}" destId="{B251E900-CE94-4B5E-A505-944569711EC3}" srcOrd="0" destOrd="0" presId="urn:microsoft.com/office/officeart/2008/layout/HalfCircleOrganizationChart"/>
    <dgm:cxn modelId="{997C20DF-A379-4FFB-B1FB-74A6978E2C2B}" srcId="{C2A6CA71-879D-41FA-B6AC-508DE224F403}" destId="{6358C4E1-3600-459B-B5C0-821A5FACD3DD}" srcOrd="0" destOrd="0" parTransId="{0C8770C6-617C-4EA6-92C9-7C7A4A92BC52}" sibTransId="{6E5C5975-0586-4F2B-925A-47FE7D9F9EC4}"/>
    <dgm:cxn modelId="{1B059EE1-E0A3-4F3F-A286-6E76B9A8E4EE}" srcId="{9712EF19-C5EB-4D7B-98FC-EA4A4A7869C1}" destId="{71C69610-6CCB-457D-BBC4-F340DBE5278D}" srcOrd="4" destOrd="0" parTransId="{1E041D82-430A-4960-A89D-03DD566C72B4}" sibTransId="{BC824059-CCDE-4E80-A5B0-ABEA7D92D173}"/>
    <dgm:cxn modelId="{3C5733E2-6925-4562-A0D8-F8BBC1CFCE22}" type="presOf" srcId="{35C7C469-6131-4C74-B8F4-70085CC4AA79}" destId="{0167D608-1367-4039-B81B-A0D32ABD0C5F}" srcOrd="1" destOrd="0" presId="urn:microsoft.com/office/officeart/2008/layout/HalfCircleOrganizationChart"/>
    <dgm:cxn modelId="{C25248EC-8C3B-494D-A658-57FB232D2A6B}" type="presOf" srcId="{C2A6CA71-879D-41FA-B6AC-508DE224F403}" destId="{CC8D5B9D-65C8-4081-BDF8-55D1F74A8572}" srcOrd="0" destOrd="0" presId="urn:microsoft.com/office/officeart/2008/layout/HalfCircleOrganizationChart"/>
    <dgm:cxn modelId="{2D80DFF2-B1E6-4369-ADBC-1928621F31E3}" type="presOf" srcId="{B3AB664D-D2DF-4AF2-BE92-87FA631D516E}" destId="{E25C2FB0-AD22-4ACD-BA2D-ED2B9DA75178}" srcOrd="0" destOrd="0" presId="urn:microsoft.com/office/officeart/2008/layout/HalfCircleOrganizationChart"/>
    <dgm:cxn modelId="{15F1F8E1-D248-4D1D-B945-CB6E748C45D2}" type="presParOf" srcId="{B251E900-CE94-4B5E-A505-944569711EC3}" destId="{032EA00F-D4AA-4BE5-A17E-B6DAF39A33C6}" srcOrd="0" destOrd="0" presId="urn:microsoft.com/office/officeart/2008/layout/HalfCircleOrganizationChart"/>
    <dgm:cxn modelId="{DC508A11-101A-43BE-9262-455BAAB05907}" type="presParOf" srcId="{032EA00F-D4AA-4BE5-A17E-B6DAF39A33C6}" destId="{0EA643A2-CF52-45BB-A963-5E1F543E122E}" srcOrd="0" destOrd="0" presId="urn:microsoft.com/office/officeart/2008/layout/HalfCircleOrganizationChart"/>
    <dgm:cxn modelId="{605C8078-ABDA-4D0C-B3D4-2F4F79FD86B5}" type="presParOf" srcId="{0EA643A2-CF52-45BB-A963-5E1F543E122E}" destId="{E203D494-02A9-4770-9BDD-BB67C3972B81}" srcOrd="0" destOrd="0" presId="urn:microsoft.com/office/officeart/2008/layout/HalfCircleOrganizationChart"/>
    <dgm:cxn modelId="{E0BF6825-DDAB-4CAD-9DD5-8FED98166B08}" type="presParOf" srcId="{0EA643A2-CF52-45BB-A963-5E1F543E122E}" destId="{FF642B64-62AB-409E-9D2D-B1ABC241CFA7}" srcOrd="1" destOrd="0" presId="urn:microsoft.com/office/officeart/2008/layout/HalfCircleOrganizationChart"/>
    <dgm:cxn modelId="{6CA2E312-7958-45C7-8032-DA9DB2464254}" type="presParOf" srcId="{0EA643A2-CF52-45BB-A963-5E1F543E122E}" destId="{6F395932-CF45-48DD-8A2C-6928792AD6EC}" srcOrd="2" destOrd="0" presId="urn:microsoft.com/office/officeart/2008/layout/HalfCircleOrganizationChart"/>
    <dgm:cxn modelId="{2EA889C7-CC4E-428D-BC4F-8C1838CBDE40}" type="presParOf" srcId="{0EA643A2-CF52-45BB-A963-5E1F543E122E}" destId="{E6457AE9-879B-4C33-8B62-8906C5B8D1CB}" srcOrd="3" destOrd="0" presId="urn:microsoft.com/office/officeart/2008/layout/HalfCircleOrganizationChart"/>
    <dgm:cxn modelId="{35D308E0-6150-414E-A71C-484921E5C61F}" type="presParOf" srcId="{032EA00F-D4AA-4BE5-A17E-B6DAF39A33C6}" destId="{796B90FA-0F84-4DD5-A0CC-F34BE6C1A871}" srcOrd="1" destOrd="0" presId="urn:microsoft.com/office/officeart/2008/layout/HalfCircleOrganizationChart"/>
    <dgm:cxn modelId="{66A79BA1-D2F6-40A2-97B9-5C3D61C54CE2}" type="presParOf" srcId="{796B90FA-0F84-4DD5-A0CC-F34BE6C1A871}" destId="{4602DE9A-2A76-4823-982A-81936B5A8E9B}" srcOrd="0" destOrd="0" presId="urn:microsoft.com/office/officeart/2008/layout/HalfCircleOrganizationChart"/>
    <dgm:cxn modelId="{06EA006E-C48D-4C2E-9001-FD65B56F3E29}" type="presParOf" srcId="{796B90FA-0F84-4DD5-A0CC-F34BE6C1A871}" destId="{D7A6FC19-2F98-4810-8847-59CAF066DB60}" srcOrd="1" destOrd="0" presId="urn:microsoft.com/office/officeart/2008/layout/HalfCircleOrganizationChart"/>
    <dgm:cxn modelId="{E46F4251-5F14-4826-8B49-4E947EA1D132}" type="presParOf" srcId="{D7A6FC19-2F98-4810-8847-59CAF066DB60}" destId="{7133454A-13A1-415F-A526-1AB0B1B5D4D9}" srcOrd="0" destOrd="0" presId="urn:microsoft.com/office/officeart/2008/layout/HalfCircleOrganizationChart"/>
    <dgm:cxn modelId="{02AE07AE-98AC-4003-9B2A-AF6579D9FEC6}" type="presParOf" srcId="{7133454A-13A1-415F-A526-1AB0B1B5D4D9}" destId="{CC8D5B9D-65C8-4081-BDF8-55D1F74A8572}" srcOrd="0" destOrd="0" presId="urn:microsoft.com/office/officeart/2008/layout/HalfCircleOrganizationChart"/>
    <dgm:cxn modelId="{28CF7C75-6BA3-4316-BB14-7B9519905A70}" type="presParOf" srcId="{7133454A-13A1-415F-A526-1AB0B1B5D4D9}" destId="{9CA5746B-25F0-4AEE-9C2E-64F90517EDD0}" srcOrd="1" destOrd="0" presId="urn:microsoft.com/office/officeart/2008/layout/HalfCircleOrganizationChart"/>
    <dgm:cxn modelId="{79ED0B39-13B0-41C7-BAD7-C4F12A5DD5F3}" type="presParOf" srcId="{7133454A-13A1-415F-A526-1AB0B1B5D4D9}" destId="{A99C0815-D94E-493C-9482-E138501F8C6A}" srcOrd="2" destOrd="0" presId="urn:microsoft.com/office/officeart/2008/layout/HalfCircleOrganizationChart"/>
    <dgm:cxn modelId="{319B1D30-0262-4A5B-9349-411013882955}" type="presParOf" srcId="{7133454A-13A1-415F-A526-1AB0B1B5D4D9}" destId="{FBD52DAE-BA57-424E-B47D-E7BED07DD5C5}" srcOrd="3" destOrd="0" presId="urn:microsoft.com/office/officeart/2008/layout/HalfCircleOrganizationChart"/>
    <dgm:cxn modelId="{21F6B1B8-E8CC-418A-A474-A05BC01BD40B}" type="presParOf" srcId="{D7A6FC19-2F98-4810-8847-59CAF066DB60}" destId="{2C8C127B-FD98-46A2-A57A-18732FF7A3F3}" srcOrd="1" destOrd="0" presId="urn:microsoft.com/office/officeart/2008/layout/HalfCircleOrganizationChart"/>
    <dgm:cxn modelId="{6641E7B7-6A24-40BE-8CAB-4F67EFA97582}" type="presParOf" srcId="{2C8C127B-FD98-46A2-A57A-18732FF7A3F3}" destId="{82441F4B-8A34-4735-8CBF-30FF274FE31C}" srcOrd="0" destOrd="0" presId="urn:microsoft.com/office/officeart/2008/layout/HalfCircleOrganizationChart"/>
    <dgm:cxn modelId="{6FA4C955-8500-4CC6-B4B7-F1018A497254}" type="presParOf" srcId="{2C8C127B-FD98-46A2-A57A-18732FF7A3F3}" destId="{0D39E49B-E2CE-40F5-9100-9294514A60B6}" srcOrd="1" destOrd="0" presId="urn:microsoft.com/office/officeart/2008/layout/HalfCircleOrganizationChart"/>
    <dgm:cxn modelId="{3737B9D8-2BAA-4CC0-80B3-10E03B68D56D}" type="presParOf" srcId="{0D39E49B-E2CE-40F5-9100-9294514A60B6}" destId="{14FB96CF-3EB1-4FDC-A56C-C67A1FAF6704}" srcOrd="0" destOrd="0" presId="urn:microsoft.com/office/officeart/2008/layout/HalfCircleOrganizationChart"/>
    <dgm:cxn modelId="{427199D6-F658-43BC-87CA-C4B0C89AC593}" type="presParOf" srcId="{14FB96CF-3EB1-4FDC-A56C-C67A1FAF6704}" destId="{512DC49A-3D72-4A83-8183-E37C75271A5D}" srcOrd="0" destOrd="0" presId="urn:microsoft.com/office/officeart/2008/layout/HalfCircleOrganizationChart"/>
    <dgm:cxn modelId="{AE51F606-3D87-47B6-A119-675165C230F5}" type="presParOf" srcId="{14FB96CF-3EB1-4FDC-A56C-C67A1FAF6704}" destId="{11DD9CDD-BD21-4D65-BA71-767A3C889ED0}" srcOrd="1" destOrd="0" presId="urn:microsoft.com/office/officeart/2008/layout/HalfCircleOrganizationChart"/>
    <dgm:cxn modelId="{3B4C864C-ED7B-491D-A661-46BAA32A05D6}" type="presParOf" srcId="{14FB96CF-3EB1-4FDC-A56C-C67A1FAF6704}" destId="{F1D8C929-3ACB-47AC-89F2-90CEB5FA592C}" srcOrd="2" destOrd="0" presId="urn:microsoft.com/office/officeart/2008/layout/HalfCircleOrganizationChart"/>
    <dgm:cxn modelId="{CA03E00E-A11F-4284-872B-B150C7C2E271}" type="presParOf" srcId="{14FB96CF-3EB1-4FDC-A56C-C67A1FAF6704}" destId="{EF6DC9CC-CE55-4C0C-8B13-5463A206C19E}" srcOrd="3" destOrd="0" presId="urn:microsoft.com/office/officeart/2008/layout/HalfCircleOrganizationChart"/>
    <dgm:cxn modelId="{8E9FE87C-0D06-402C-A29D-5501F9842DDD}" type="presParOf" srcId="{0D39E49B-E2CE-40F5-9100-9294514A60B6}" destId="{C6F806BF-494D-4E71-8781-956AE0E0DB41}" srcOrd="1" destOrd="0" presId="urn:microsoft.com/office/officeart/2008/layout/HalfCircleOrganizationChart"/>
    <dgm:cxn modelId="{58953B0C-CD35-421E-B40D-A3B84B341B97}" type="presParOf" srcId="{0D39E49B-E2CE-40F5-9100-9294514A60B6}" destId="{92E033EE-333A-4E30-A758-8A266E027F5A}" srcOrd="2" destOrd="0" presId="urn:microsoft.com/office/officeart/2008/layout/HalfCircleOrganizationChart"/>
    <dgm:cxn modelId="{1B2DE3A1-8287-437A-A33D-BF6DBB78F838}" type="presParOf" srcId="{D7A6FC19-2F98-4810-8847-59CAF066DB60}" destId="{AF0A11C1-F099-40CA-B01B-CA3670C97EF8}" srcOrd="2" destOrd="0" presId="urn:microsoft.com/office/officeart/2008/layout/HalfCircleOrganizationChart"/>
    <dgm:cxn modelId="{3A6617A6-C5AD-4B52-93F8-0C6CB5731C22}" type="presParOf" srcId="{796B90FA-0F84-4DD5-A0CC-F34BE6C1A871}" destId="{A7FEECED-FA36-4FED-BD72-595D4D03C026}" srcOrd="2" destOrd="0" presId="urn:microsoft.com/office/officeart/2008/layout/HalfCircleOrganizationChart"/>
    <dgm:cxn modelId="{E982821C-7654-41AD-B5B5-2B60D78A9237}" type="presParOf" srcId="{796B90FA-0F84-4DD5-A0CC-F34BE6C1A871}" destId="{88AFF62A-B08C-46D4-98CA-79EF39CFEDE7}" srcOrd="3" destOrd="0" presId="urn:microsoft.com/office/officeart/2008/layout/HalfCircleOrganizationChart"/>
    <dgm:cxn modelId="{265C97B4-A05E-4A99-9B18-49A663CF990B}" type="presParOf" srcId="{88AFF62A-B08C-46D4-98CA-79EF39CFEDE7}" destId="{49F15E12-E9DC-4A06-B264-8C6ADDA61E0D}" srcOrd="0" destOrd="0" presId="urn:microsoft.com/office/officeart/2008/layout/HalfCircleOrganizationChart"/>
    <dgm:cxn modelId="{AE2C7D8F-0E13-4B88-8D6F-8ACC5204D289}" type="presParOf" srcId="{49F15E12-E9DC-4A06-B264-8C6ADDA61E0D}" destId="{4C808008-F801-4B79-BAFD-6720F65CC8F8}" srcOrd="0" destOrd="0" presId="urn:microsoft.com/office/officeart/2008/layout/HalfCircleOrganizationChart"/>
    <dgm:cxn modelId="{883D4A12-8213-4292-AA6B-E7F1849A9483}" type="presParOf" srcId="{49F15E12-E9DC-4A06-B264-8C6ADDA61E0D}" destId="{307DB520-32B0-4B31-BE34-B350DE940A3F}" srcOrd="1" destOrd="0" presId="urn:microsoft.com/office/officeart/2008/layout/HalfCircleOrganizationChart"/>
    <dgm:cxn modelId="{3A53718E-EC48-4DA8-964F-7B2B2AE5142D}" type="presParOf" srcId="{49F15E12-E9DC-4A06-B264-8C6ADDA61E0D}" destId="{0916136E-FECC-4A20-ADFE-8F81202C5D64}" srcOrd="2" destOrd="0" presId="urn:microsoft.com/office/officeart/2008/layout/HalfCircleOrganizationChart"/>
    <dgm:cxn modelId="{8480847D-589B-4A54-A556-B164069A1485}" type="presParOf" srcId="{49F15E12-E9DC-4A06-B264-8C6ADDA61E0D}" destId="{9E3E0D65-9FB0-4A7F-B0B2-A4A556DFBB9D}" srcOrd="3" destOrd="0" presId="urn:microsoft.com/office/officeart/2008/layout/HalfCircleOrganizationChart"/>
    <dgm:cxn modelId="{30290011-064B-4268-A293-78194928CBA9}" type="presParOf" srcId="{88AFF62A-B08C-46D4-98CA-79EF39CFEDE7}" destId="{8F15963C-C1CD-4A30-82F8-8372EDA72648}" srcOrd="1" destOrd="0" presId="urn:microsoft.com/office/officeart/2008/layout/HalfCircleOrganizationChart"/>
    <dgm:cxn modelId="{C76F514D-550C-45C4-854F-9FAFD54BAA42}" type="presParOf" srcId="{88AFF62A-B08C-46D4-98CA-79EF39CFEDE7}" destId="{BFA41FCF-E5F5-4F66-BE5C-1D287703C761}" srcOrd="2" destOrd="0" presId="urn:microsoft.com/office/officeart/2008/layout/HalfCircleOrganizationChart"/>
    <dgm:cxn modelId="{10EDF5CB-DF99-4B76-BFEE-FA51E2DB1A4C}" type="presParOf" srcId="{796B90FA-0F84-4DD5-A0CC-F34BE6C1A871}" destId="{E1DCB9DB-8E5D-4B4B-8189-9265BF96BFA2}" srcOrd="4" destOrd="0" presId="urn:microsoft.com/office/officeart/2008/layout/HalfCircleOrganizationChart"/>
    <dgm:cxn modelId="{FB33557B-9F21-4533-A267-C3BC90C13BFF}" type="presParOf" srcId="{796B90FA-0F84-4DD5-A0CC-F34BE6C1A871}" destId="{312C0627-F416-4A9C-B4C2-DE57A8F6EB79}" srcOrd="5" destOrd="0" presId="urn:microsoft.com/office/officeart/2008/layout/HalfCircleOrganizationChart"/>
    <dgm:cxn modelId="{31AB8E90-37BD-429C-95AC-CE32DC22E92E}" type="presParOf" srcId="{312C0627-F416-4A9C-B4C2-DE57A8F6EB79}" destId="{B196843F-7450-4B2A-A3BD-BCC4DFE1B495}" srcOrd="0" destOrd="0" presId="urn:microsoft.com/office/officeart/2008/layout/HalfCircleOrganizationChart"/>
    <dgm:cxn modelId="{7A2BA2E9-9474-4172-A584-754EF0BF3BB3}" type="presParOf" srcId="{B196843F-7450-4B2A-A3BD-BCC4DFE1B495}" destId="{E25C2FB0-AD22-4ACD-BA2D-ED2B9DA75178}" srcOrd="0" destOrd="0" presId="urn:microsoft.com/office/officeart/2008/layout/HalfCircleOrganizationChart"/>
    <dgm:cxn modelId="{0E48F15D-FD9C-499D-83BE-BB31C9F9D56D}" type="presParOf" srcId="{B196843F-7450-4B2A-A3BD-BCC4DFE1B495}" destId="{66411F77-9A8A-4F08-A9A4-1A2025BF8481}" srcOrd="1" destOrd="0" presId="urn:microsoft.com/office/officeart/2008/layout/HalfCircleOrganizationChart"/>
    <dgm:cxn modelId="{D8A4EE23-CEAC-4E79-A731-588F1091DC7F}" type="presParOf" srcId="{B196843F-7450-4B2A-A3BD-BCC4DFE1B495}" destId="{0642CC81-4174-44D2-BFBF-D9EE00ABBA90}" srcOrd="2" destOrd="0" presId="urn:microsoft.com/office/officeart/2008/layout/HalfCircleOrganizationChart"/>
    <dgm:cxn modelId="{AF09A7DB-C09B-42D4-955B-82C018BBE29E}" type="presParOf" srcId="{B196843F-7450-4B2A-A3BD-BCC4DFE1B495}" destId="{7DCD1907-A5E8-4734-BEB8-FEA5E7B97D15}" srcOrd="3" destOrd="0" presId="urn:microsoft.com/office/officeart/2008/layout/HalfCircleOrganizationChart"/>
    <dgm:cxn modelId="{6E73AA16-E4C0-4A20-AED0-3C6E51DAD8AE}" type="presParOf" srcId="{312C0627-F416-4A9C-B4C2-DE57A8F6EB79}" destId="{0D5DF9A0-C3EF-46A5-B8C0-78133FAC40BD}" srcOrd="1" destOrd="0" presId="urn:microsoft.com/office/officeart/2008/layout/HalfCircleOrganizationChart"/>
    <dgm:cxn modelId="{87CC97E9-AC76-4F06-93FC-F1325A781B39}" type="presParOf" srcId="{312C0627-F416-4A9C-B4C2-DE57A8F6EB79}" destId="{1F2999B0-A28A-4F89-996E-576FF0B3A62D}" srcOrd="2" destOrd="0" presId="urn:microsoft.com/office/officeart/2008/layout/HalfCircleOrganizationChart"/>
    <dgm:cxn modelId="{E0ACB2DA-D256-4837-8A65-3790D7A5AD0B}" type="presParOf" srcId="{796B90FA-0F84-4DD5-A0CC-F34BE6C1A871}" destId="{010E202A-AB55-4F4E-A420-5A31749CCEFE}" srcOrd="6" destOrd="0" presId="urn:microsoft.com/office/officeart/2008/layout/HalfCircleOrganizationChart"/>
    <dgm:cxn modelId="{A5BB2AEE-7B51-4862-B13D-A2272B77DE4C}" type="presParOf" srcId="{796B90FA-0F84-4DD5-A0CC-F34BE6C1A871}" destId="{693BAECC-56C5-49DE-B105-AD7EA1904700}" srcOrd="7" destOrd="0" presId="urn:microsoft.com/office/officeart/2008/layout/HalfCircleOrganizationChart"/>
    <dgm:cxn modelId="{8921FDB5-9D18-40F4-90A4-2E201610EA7A}" type="presParOf" srcId="{693BAECC-56C5-49DE-B105-AD7EA1904700}" destId="{D8514176-FAD4-4A1F-949B-6591BA38BA84}" srcOrd="0" destOrd="0" presId="urn:microsoft.com/office/officeart/2008/layout/HalfCircleOrganizationChart"/>
    <dgm:cxn modelId="{A63C3E9E-5FBC-4909-A996-9661681919C9}" type="presParOf" srcId="{D8514176-FAD4-4A1F-949B-6591BA38BA84}" destId="{D58E86ED-6F8A-4936-A4ED-D38383560399}" srcOrd="0" destOrd="0" presId="urn:microsoft.com/office/officeart/2008/layout/HalfCircleOrganizationChart"/>
    <dgm:cxn modelId="{4947D2F7-1397-4D99-9249-2C00D13A7D12}" type="presParOf" srcId="{D8514176-FAD4-4A1F-949B-6591BA38BA84}" destId="{D3240B89-3BBA-4509-9965-13D6A128994B}" srcOrd="1" destOrd="0" presId="urn:microsoft.com/office/officeart/2008/layout/HalfCircleOrganizationChart"/>
    <dgm:cxn modelId="{AB1D8A1A-D2ED-4DC2-A598-B5BF7F185E43}" type="presParOf" srcId="{D8514176-FAD4-4A1F-949B-6591BA38BA84}" destId="{FA8A3CB9-E6BA-45EB-9647-F337CB2B7AED}" srcOrd="2" destOrd="0" presId="urn:microsoft.com/office/officeart/2008/layout/HalfCircleOrganizationChart"/>
    <dgm:cxn modelId="{40275CAD-C26F-4D4E-B2CA-42818B16FBE7}" type="presParOf" srcId="{D8514176-FAD4-4A1F-949B-6591BA38BA84}" destId="{0167D608-1367-4039-B81B-A0D32ABD0C5F}" srcOrd="3" destOrd="0" presId="urn:microsoft.com/office/officeart/2008/layout/HalfCircleOrganizationChart"/>
    <dgm:cxn modelId="{786EA8C4-5B42-4AA8-8B94-AC608A1E2F9E}" type="presParOf" srcId="{693BAECC-56C5-49DE-B105-AD7EA1904700}" destId="{4674FADD-4FED-43F6-9B86-0D9436E5365C}" srcOrd="1" destOrd="0" presId="urn:microsoft.com/office/officeart/2008/layout/HalfCircleOrganizationChart"/>
    <dgm:cxn modelId="{E94E5E97-C12B-40C3-8928-8689329DD6D1}" type="presParOf" srcId="{693BAECC-56C5-49DE-B105-AD7EA1904700}" destId="{CFB042D3-A61F-494D-9133-5E0B657370D9}" srcOrd="2" destOrd="0" presId="urn:microsoft.com/office/officeart/2008/layout/HalfCircleOrganizationChart"/>
    <dgm:cxn modelId="{4647A917-A5B5-48DC-9D1F-A32EF7CFBD33}" type="presParOf" srcId="{796B90FA-0F84-4DD5-A0CC-F34BE6C1A871}" destId="{A269C221-F367-4166-A43A-691A61DAB8D4}" srcOrd="8" destOrd="0" presId="urn:microsoft.com/office/officeart/2008/layout/HalfCircleOrganizationChart"/>
    <dgm:cxn modelId="{20944329-7704-4FEB-80FE-2FF857138102}" type="presParOf" srcId="{796B90FA-0F84-4DD5-A0CC-F34BE6C1A871}" destId="{F08FF7FC-1284-4573-A953-07C8C9198EDA}" srcOrd="9" destOrd="0" presId="urn:microsoft.com/office/officeart/2008/layout/HalfCircleOrganizationChart"/>
    <dgm:cxn modelId="{6FCEEA81-B165-498B-8DFE-E3453530ECD0}" type="presParOf" srcId="{F08FF7FC-1284-4573-A953-07C8C9198EDA}" destId="{770148BD-1CE1-4B49-9CE4-C022082776F0}" srcOrd="0" destOrd="0" presId="urn:microsoft.com/office/officeart/2008/layout/HalfCircleOrganizationChart"/>
    <dgm:cxn modelId="{083CDAF8-6A9B-4186-BF7E-849EDEC69076}" type="presParOf" srcId="{770148BD-1CE1-4B49-9CE4-C022082776F0}" destId="{4C5092B3-B479-4C37-AFAB-174D44423628}" srcOrd="0" destOrd="0" presId="urn:microsoft.com/office/officeart/2008/layout/HalfCircleOrganizationChart"/>
    <dgm:cxn modelId="{74D0658F-E014-4C4B-B679-AB68746B09B2}" type="presParOf" srcId="{770148BD-1CE1-4B49-9CE4-C022082776F0}" destId="{6BB93604-A1A5-40AA-A097-3B211B47FE91}" srcOrd="1" destOrd="0" presId="urn:microsoft.com/office/officeart/2008/layout/HalfCircleOrganizationChart"/>
    <dgm:cxn modelId="{3D798B71-57AC-4BC3-9D1B-C86B41F3D35E}" type="presParOf" srcId="{770148BD-1CE1-4B49-9CE4-C022082776F0}" destId="{CE873463-9191-46BA-95B7-C003CFD44892}" srcOrd="2" destOrd="0" presId="urn:microsoft.com/office/officeart/2008/layout/HalfCircleOrganizationChart"/>
    <dgm:cxn modelId="{CD73213B-F6CA-4A2A-B1BD-A9F8148FBA79}" type="presParOf" srcId="{770148BD-1CE1-4B49-9CE4-C022082776F0}" destId="{18DE9C11-1B22-4032-8DCF-22D8E64948D5}" srcOrd="3" destOrd="0" presId="urn:microsoft.com/office/officeart/2008/layout/HalfCircleOrganizationChart"/>
    <dgm:cxn modelId="{2942BEF1-7D75-4F7B-BB84-5E00018876E6}" type="presParOf" srcId="{F08FF7FC-1284-4573-A953-07C8C9198EDA}" destId="{3B3BFE68-2F20-4231-86FA-51F6F23E7C04}" srcOrd="1" destOrd="0" presId="urn:microsoft.com/office/officeart/2008/layout/HalfCircleOrganizationChart"/>
    <dgm:cxn modelId="{72F7D9C8-CC35-4363-823C-39DC4DF9901C}" type="presParOf" srcId="{F08FF7FC-1284-4573-A953-07C8C9198EDA}" destId="{9D6A8DC8-BD95-40AB-90F3-F76B12D5476A}" srcOrd="2" destOrd="0" presId="urn:microsoft.com/office/officeart/2008/layout/HalfCircleOrganizationChart"/>
    <dgm:cxn modelId="{619590EF-70B7-40EF-A7D0-ABF2E295EC41}" type="presParOf" srcId="{796B90FA-0F84-4DD5-A0CC-F34BE6C1A871}" destId="{9109E83E-3F67-44EC-85E1-19A2C548463B}" srcOrd="10" destOrd="0" presId="urn:microsoft.com/office/officeart/2008/layout/HalfCircleOrganizationChart"/>
    <dgm:cxn modelId="{3A52BDF9-90BA-4A1F-8DB7-12D9B8B51C9A}" type="presParOf" srcId="{796B90FA-0F84-4DD5-A0CC-F34BE6C1A871}" destId="{A8301DAD-96B9-4648-8A63-4961CA81B089}" srcOrd="11" destOrd="0" presId="urn:microsoft.com/office/officeart/2008/layout/HalfCircleOrganizationChart"/>
    <dgm:cxn modelId="{EF704CA2-BAB4-450C-AC0C-B8341E0DDEBD}" type="presParOf" srcId="{A8301DAD-96B9-4648-8A63-4961CA81B089}" destId="{070FD064-7FFA-44A2-B596-592CF5E85ABC}" srcOrd="0" destOrd="0" presId="urn:microsoft.com/office/officeart/2008/layout/HalfCircleOrganizationChart"/>
    <dgm:cxn modelId="{F9E2233F-8A10-4FA4-811F-C1E712068F0E}" type="presParOf" srcId="{070FD064-7FFA-44A2-B596-592CF5E85ABC}" destId="{30B88413-1611-4F00-A7F8-5AF462F312D4}" srcOrd="0" destOrd="0" presId="urn:microsoft.com/office/officeart/2008/layout/HalfCircleOrganizationChart"/>
    <dgm:cxn modelId="{BAACA488-1760-4517-9261-E3F35BD53A9D}" type="presParOf" srcId="{070FD064-7FFA-44A2-B596-592CF5E85ABC}" destId="{11037E39-8E28-4FF3-8EDC-3702FB6AC57E}" srcOrd="1" destOrd="0" presId="urn:microsoft.com/office/officeart/2008/layout/HalfCircleOrganizationChart"/>
    <dgm:cxn modelId="{79F40BD6-97EA-4959-A4E8-FD6AEE88FE1E}" type="presParOf" srcId="{070FD064-7FFA-44A2-B596-592CF5E85ABC}" destId="{D19DF499-2DE9-4326-A103-7FFE9534E6D0}" srcOrd="2" destOrd="0" presId="urn:microsoft.com/office/officeart/2008/layout/HalfCircleOrganizationChart"/>
    <dgm:cxn modelId="{B324C8AF-A23A-4CAF-8387-D33EA6058FBE}" type="presParOf" srcId="{070FD064-7FFA-44A2-B596-592CF5E85ABC}" destId="{DF30A39F-1958-4A45-9254-A0368B73FDCD}" srcOrd="3" destOrd="0" presId="urn:microsoft.com/office/officeart/2008/layout/HalfCircleOrganizationChart"/>
    <dgm:cxn modelId="{948ECCEA-E78A-4E7F-AF63-A4DA1F62E8AF}" type="presParOf" srcId="{A8301DAD-96B9-4648-8A63-4961CA81B089}" destId="{301C5BBB-0BB7-47E3-AE47-FEF99878159D}" srcOrd="1" destOrd="0" presId="urn:microsoft.com/office/officeart/2008/layout/HalfCircleOrganizationChart"/>
    <dgm:cxn modelId="{02A394A8-0F14-4DD4-85E7-48EFF1EE8805}" type="presParOf" srcId="{A8301DAD-96B9-4648-8A63-4961CA81B089}" destId="{11D46685-2E29-495D-84D0-87E16A14C6CC}" srcOrd="2" destOrd="0" presId="urn:microsoft.com/office/officeart/2008/layout/HalfCircleOrganizationChart"/>
    <dgm:cxn modelId="{EA570CA5-1488-4961-84C3-25E745AF32D3}" type="presParOf" srcId="{032EA00F-D4AA-4BE5-A17E-B6DAF39A33C6}" destId="{07CB9005-7D7F-4CFC-B571-90979C1A5B2D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99D0195-5F12-43B2-B474-A7611F7B4116}" type="doc">
      <dgm:prSet loTypeId="urn:microsoft.com/office/officeart/2008/layout/HalfCircle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712EF19-C5EB-4D7B-98FC-EA4A4A7869C1}">
      <dgm:prSet phldrT="[Text]" custT="1"/>
      <dgm:spPr/>
      <dgm:t>
        <a:bodyPr/>
        <a:lstStyle/>
        <a:p>
          <a:r>
            <a:rPr lang="en-US" sz="1400" b="1" dirty="0">
              <a:solidFill>
                <a:srgbClr val="00B0F0"/>
              </a:solidFill>
            </a:rPr>
            <a:t>Primary health care manager</a:t>
          </a:r>
        </a:p>
      </dgm:t>
    </dgm:pt>
    <dgm:pt modelId="{6983187B-12A9-4492-8AEC-266FBEBAD76D}" type="parTrans" cxnId="{07B11446-7FBD-4979-920D-6AC22A2AC198}">
      <dgm:prSet/>
      <dgm:spPr/>
      <dgm:t>
        <a:bodyPr/>
        <a:lstStyle/>
        <a:p>
          <a:endParaRPr lang="en-US" sz="1100"/>
        </a:p>
      </dgm:t>
    </dgm:pt>
    <dgm:pt modelId="{14A723A2-E2E7-4C59-A6DA-B453223DA2CA}" type="sibTrans" cxnId="{07B11446-7FBD-4979-920D-6AC22A2AC198}">
      <dgm:prSet/>
      <dgm:spPr/>
      <dgm:t>
        <a:bodyPr/>
        <a:lstStyle/>
        <a:p>
          <a:endParaRPr lang="en-US" sz="1100"/>
        </a:p>
      </dgm:t>
    </dgm:pt>
    <dgm:pt modelId="{C0CFE9E7-37BC-446A-94B9-1BC5D1FA3445}">
      <dgm:prSet custT="1"/>
      <dgm:spPr/>
      <dgm:t>
        <a:bodyPr/>
        <a:lstStyle/>
        <a:p>
          <a:r>
            <a:rPr lang="en-US" sz="1400" dirty="0"/>
            <a:t>Governorate Nutrition Coordinator </a:t>
          </a:r>
        </a:p>
      </dgm:t>
    </dgm:pt>
    <dgm:pt modelId="{31405AE7-5C85-497E-8CC4-FFAF910331C3}" type="sibTrans" cxnId="{8DC866FD-175E-4E91-9475-5A64AFDB54C0}">
      <dgm:prSet/>
      <dgm:spPr/>
      <dgm:t>
        <a:bodyPr/>
        <a:lstStyle/>
        <a:p>
          <a:endParaRPr lang="en-US" sz="1100"/>
        </a:p>
      </dgm:t>
    </dgm:pt>
    <dgm:pt modelId="{5C10510F-57D4-48E5-81C8-BEDDB4D0F920}" type="parTrans" cxnId="{8DC866FD-175E-4E91-9475-5A64AFDB54C0}">
      <dgm:prSet/>
      <dgm:spPr/>
      <dgm:t>
        <a:bodyPr/>
        <a:lstStyle/>
        <a:p>
          <a:endParaRPr lang="en-US" sz="1100"/>
        </a:p>
      </dgm:t>
    </dgm:pt>
    <dgm:pt modelId="{FDB141F3-A5D8-437C-8E40-AAA39F51224C}">
      <dgm:prSet custT="1"/>
      <dgm:spPr/>
      <dgm:t>
        <a:bodyPr/>
        <a:lstStyle/>
        <a:p>
          <a:r>
            <a:rPr lang="en-US" sz="1400" dirty="0"/>
            <a:t>IYCF focal point </a:t>
          </a:r>
        </a:p>
      </dgm:t>
    </dgm:pt>
    <dgm:pt modelId="{0E0DD7A2-3B66-416A-8EE1-61A64F89634E}" type="parTrans" cxnId="{5259EEBD-34FD-4E33-8033-7D9E4292D175}">
      <dgm:prSet/>
      <dgm:spPr/>
      <dgm:t>
        <a:bodyPr/>
        <a:lstStyle/>
        <a:p>
          <a:endParaRPr lang="en-US" sz="1100"/>
        </a:p>
      </dgm:t>
    </dgm:pt>
    <dgm:pt modelId="{AA0BECC8-47DB-4BDC-88C6-25D79C0E34B6}" type="sibTrans" cxnId="{5259EEBD-34FD-4E33-8033-7D9E4292D175}">
      <dgm:prSet/>
      <dgm:spPr/>
      <dgm:t>
        <a:bodyPr/>
        <a:lstStyle/>
        <a:p>
          <a:endParaRPr lang="en-US" sz="1100"/>
        </a:p>
      </dgm:t>
    </dgm:pt>
    <dgm:pt modelId="{E5E06CE2-B94F-49E8-AD97-45259BE32B79}">
      <dgm:prSet custT="1"/>
      <dgm:spPr/>
      <dgm:t>
        <a:bodyPr/>
        <a:lstStyle/>
        <a:p>
          <a:r>
            <a:rPr lang="en-US" sz="1400" dirty="0"/>
            <a:t>CHVs' focal point</a:t>
          </a:r>
        </a:p>
      </dgm:t>
    </dgm:pt>
    <dgm:pt modelId="{8C457FB3-135E-46F3-8F5A-EBFEF9345335}" type="parTrans" cxnId="{87AE4E82-2A41-4B2A-A126-DE232E91EE48}">
      <dgm:prSet/>
      <dgm:spPr/>
      <dgm:t>
        <a:bodyPr/>
        <a:lstStyle/>
        <a:p>
          <a:endParaRPr lang="en-US" sz="1100"/>
        </a:p>
      </dgm:t>
    </dgm:pt>
    <dgm:pt modelId="{0F3B530A-C711-4A3A-972F-4F20F075F786}" type="sibTrans" cxnId="{87AE4E82-2A41-4B2A-A126-DE232E91EE48}">
      <dgm:prSet/>
      <dgm:spPr/>
      <dgm:t>
        <a:bodyPr/>
        <a:lstStyle/>
        <a:p>
          <a:endParaRPr lang="en-US" sz="1100"/>
        </a:p>
      </dgm:t>
    </dgm:pt>
    <dgm:pt modelId="{B251E900-CE94-4B5E-A505-944569711EC3}" type="pres">
      <dgm:prSet presAssocID="{D99D0195-5F12-43B2-B474-A7611F7B4116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032EA00F-D4AA-4BE5-A17E-B6DAF39A33C6}" type="pres">
      <dgm:prSet presAssocID="{9712EF19-C5EB-4D7B-98FC-EA4A4A7869C1}" presName="hierRoot1" presStyleCnt="0">
        <dgm:presLayoutVars>
          <dgm:hierBranch val="init"/>
        </dgm:presLayoutVars>
      </dgm:prSet>
      <dgm:spPr/>
    </dgm:pt>
    <dgm:pt modelId="{0EA643A2-CF52-45BB-A963-5E1F543E122E}" type="pres">
      <dgm:prSet presAssocID="{9712EF19-C5EB-4D7B-98FC-EA4A4A7869C1}" presName="rootComposite1" presStyleCnt="0"/>
      <dgm:spPr/>
    </dgm:pt>
    <dgm:pt modelId="{E203D494-02A9-4770-9BDD-BB67C3972B81}" type="pres">
      <dgm:prSet presAssocID="{9712EF19-C5EB-4D7B-98FC-EA4A4A7869C1}" presName="rootText1" presStyleLbl="alignAcc1" presStyleIdx="0" presStyleCnt="0" custScaleX="416283" custScaleY="191101">
        <dgm:presLayoutVars>
          <dgm:chPref val="3"/>
        </dgm:presLayoutVars>
      </dgm:prSet>
      <dgm:spPr/>
    </dgm:pt>
    <dgm:pt modelId="{FF642B64-62AB-409E-9D2D-B1ABC241CFA7}" type="pres">
      <dgm:prSet presAssocID="{9712EF19-C5EB-4D7B-98FC-EA4A4A7869C1}" presName="topArc1" presStyleLbl="parChTrans1D1" presStyleIdx="0" presStyleCnt="8"/>
      <dgm:spPr/>
    </dgm:pt>
    <dgm:pt modelId="{6F395932-CF45-48DD-8A2C-6928792AD6EC}" type="pres">
      <dgm:prSet presAssocID="{9712EF19-C5EB-4D7B-98FC-EA4A4A7869C1}" presName="bottomArc1" presStyleLbl="parChTrans1D1" presStyleIdx="1" presStyleCnt="8"/>
      <dgm:spPr/>
    </dgm:pt>
    <dgm:pt modelId="{E6457AE9-879B-4C33-8B62-8906C5B8D1CB}" type="pres">
      <dgm:prSet presAssocID="{9712EF19-C5EB-4D7B-98FC-EA4A4A7869C1}" presName="topConnNode1" presStyleLbl="node1" presStyleIdx="0" presStyleCnt="0"/>
      <dgm:spPr/>
    </dgm:pt>
    <dgm:pt modelId="{796B90FA-0F84-4DD5-A0CC-F34BE6C1A871}" type="pres">
      <dgm:prSet presAssocID="{9712EF19-C5EB-4D7B-98FC-EA4A4A7869C1}" presName="hierChild2" presStyleCnt="0"/>
      <dgm:spPr/>
    </dgm:pt>
    <dgm:pt modelId="{C9E25FEC-C9A7-4EFD-9154-6D35B89BE9D6}" type="pres">
      <dgm:prSet presAssocID="{5C10510F-57D4-48E5-81C8-BEDDB4D0F920}" presName="Name28" presStyleLbl="parChTrans1D2" presStyleIdx="0" presStyleCnt="1"/>
      <dgm:spPr/>
    </dgm:pt>
    <dgm:pt modelId="{5C03E8C4-3A5C-47E3-A7D2-4A07DA40AE97}" type="pres">
      <dgm:prSet presAssocID="{C0CFE9E7-37BC-446A-94B9-1BC5D1FA3445}" presName="hierRoot2" presStyleCnt="0">
        <dgm:presLayoutVars>
          <dgm:hierBranch val="init"/>
        </dgm:presLayoutVars>
      </dgm:prSet>
      <dgm:spPr/>
    </dgm:pt>
    <dgm:pt modelId="{8E43B218-4707-4832-A2D0-4FA38985F262}" type="pres">
      <dgm:prSet presAssocID="{C0CFE9E7-37BC-446A-94B9-1BC5D1FA3445}" presName="rootComposite2" presStyleCnt="0"/>
      <dgm:spPr/>
    </dgm:pt>
    <dgm:pt modelId="{5F517D82-0B8D-4866-AF46-CA2CE7B3B3CF}" type="pres">
      <dgm:prSet presAssocID="{C0CFE9E7-37BC-446A-94B9-1BC5D1FA3445}" presName="rootText2" presStyleLbl="alignAcc1" presStyleIdx="0" presStyleCnt="0" custScaleX="613385" custScaleY="174268">
        <dgm:presLayoutVars>
          <dgm:chPref val="3"/>
        </dgm:presLayoutVars>
      </dgm:prSet>
      <dgm:spPr/>
    </dgm:pt>
    <dgm:pt modelId="{A2C2C7E1-1FC4-4BEC-A3DF-7189B92C8ED7}" type="pres">
      <dgm:prSet presAssocID="{C0CFE9E7-37BC-446A-94B9-1BC5D1FA3445}" presName="topArc2" presStyleLbl="parChTrans1D1" presStyleIdx="2" presStyleCnt="8"/>
      <dgm:spPr/>
    </dgm:pt>
    <dgm:pt modelId="{F2519278-1E54-48AD-AF98-379BB9D3C797}" type="pres">
      <dgm:prSet presAssocID="{C0CFE9E7-37BC-446A-94B9-1BC5D1FA3445}" presName="bottomArc2" presStyleLbl="parChTrans1D1" presStyleIdx="3" presStyleCnt="8"/>
      <dgm:spPr/>
    </dgm:pt>
    <dgm:pt modelId="{E11514D2-94C3-4823-92EF-D85AA109B898}" type="pres">
      <dgm:prSet presAssocID="{C0CFE9E7-37BC-446A-94B9-1BC5D1FA3445}" presName="topConnNode2" presStyleLbl="node2" presStyleIdx="0" presStyleCnt="0"/>
      <dgm:spPr/>
    </dgm:pt>
    <dgm:pt modelId="{C2E7443F-C61F-4AF8-9CF3-4D45E31D397A}" type="pres">
      <dgm:prSet presAssocID="{C0CFE9E7-37BC-446A-94B9-1BC5D1FA3445}" presName="hierChild4" presStyleCnt="0"/>
      <dgm:spPr/>
    </dgm:pt>
    <dgm:pt modelId="{14A8D37D-DBB5-4022-A37C-FCF2215C2BD8}" type="pres">
      <dgm:prSet presAssocID="{0E0DD7A2-3B66-416A-8EE1-61A64F89634E}" presName="Name28" presStyleLbl="parChTrans1D3" presStyleIdx="0" presStyleCnt="2"/>
      <dgm:spPr/>
    </dgm:pt>
    <dgm:pt modelId="{3831F072-1A62-4BF6-B3AA-606520746375}" type="pres">
      <dgm:prSet presAssocID="{FDB141F3-A5D8-437C-8E40-AAA39F51224C}" presName="hierRoot2" presStyleCnt="0">
        <dgm:presLayoutVars>
          <dgm:hierBranch val="init"/>
        </dgm:presLayoutVars>
      </dgm:prSet>
      <dgm:spPr/>
    </dgm:pt>
    <dgm:pt modelId="{E8E3DD38-8AAC-4FC2-B122-444AF0E07206}" type="pres">
      <dgm:prSet presAssocID="{FDB141F3-A5D8-437C-8E40-AAA39F51224C}" presName="rootComposite2" presStyleCnt="0"/>
      <dgm:spPr/>
    </dgm:pt>
    <dgm:pt modelId="{10B209F1-3969-4E35-8C7C-C3A9CA58FCF6}" type="pres">
      <dgm:prSet presAssocID="{FDB141F3-A5D8-437C-8E40-AAA39F51224C}" presName="rootText2" presStyleLbl="alignAcc1" presStyleIdx="0" presStyleCnt="0" custScaleX="264182" custScaleY="194316" custLinFactX="-165311" custLinFactNeighborX="-200000" custLinFactNeighborY="22133">
        <dgm:presLayoutVars>
          <dgm:chPref val="3"/>
        </dgm:presLayoutVars>
      </dgm:prSet>
      <dgm:spPr/>
    </dgm:pt>
    <dgm:pt modelId="{D03515B7-23BC-4929-A242-75460BE052E7}" type="pres">
      <dgm:prSet presAssocID="{FDB141F3-A5D8-437C-8E40-AAA39F51224C}" presName="topArc2" presStyleLbl="parChTrans1D1" presStyleIdx="4" presStyleCnt="8"/>
      <dgm:spPr/>
    </dgm:pt>
    <dgm:pt modelId="{7D24BF0C-6E9A-413E-B663-3D8CC61EDB20}" type="pres">
      <dgm:prSet presAssocID="{FDB141F3-A5D8-437C-8E40-AAA39F51224C}" presName="bottomArc2" presStyleLbl="parChTrans1D1" presStyleIdx="5" presStyleCnt="8"/>
      <dgm:spPr/>
    </dgm:pt>
    <dgm:pt modelId="{ECDBFCD7-7717-4768-A499-03051159A11A}" type="pres">
      <dgm:prSet presAssocID="{FDB141F3-A5D8-437C-8E40-AAA39F51224C}" presName="topConnNode2" presStyleLbl="node3" presStyleIdx="0" presStyleCnt="0"/>
      <dgm:spPr/>
    </dgm:pt>
    <dgm:pt modelId="{57ED26F9-40CD-4423-914E-AB92418BE2A9}" type="pres">
      <dgm:prSet presAssocID="{FDB141F3-A5D8-437C-8E40-AAA39F51224C}" presName="hierChild4" presStyleCnt="0"/>
      <dgm:spPr/>
    </dgm:pt>
    <dgm:pt modelId="{FAF20157-AB41-4F5A-8680-D7079160D314}" type="pres">
      <dgm:prSet presAssocID="{FDB141F3-A5D8-437C-8E40-AAA39F51224C}" presName="hierChild5" presStyleCnt="0"/>
      <dgm:spPr/>
    </dgm:pt>
    <dgm:pt modelId="{D7215915-7BA6-4517-9154-F1BBA6D206B9}" type="pres">
      <dgm:prSet presAssocID="{8C457FB3-135E-46F3-8F5A-EBFEF9345335}" presName="Name28" presStyleLbl="parChTrans1D3" presStyleIdx="1" presStyleCnt="2"/>
      <dgm:spPr/>
    </dgm:pt>
    <dgm:pt modelId="{EB59C2EA-67E5-4E8B-A992-E4E581CA9916}" type="pres">
      <dgm:prSet presAssocID="{E5E06CE2-B94F-49E8-AD97-45259BE32B79}" presName="hierRoot2" presStyleCnt="0">
        <dgm:presLayoutVars>
          <dgm:hierBranch val="init"/>
        </dgm:presLayoutVars>
      </dgm:prSet>
      <dgm:spPr/>
    </dgm:pt>
    <dgm:pt modelId="{27B5697B-B80E-438C-B30F-890E4FFFD49B}" type="pres">
      <dgm:prSet presAssocID="{E5E06CE2-B94F-49E8-AD97-45259BE32B79}" presName="rootComposite2" presStyleCnt="0"/>
      <dgm:spPr/>
    </dgm:pt>
    <dgm:pt modelId="{EBA1E2B7-F492-41D6-B588-92BEEA2E3296}" type="pres">
      <dgm:prSet presAssocID="{E5E06CE2-B94F-49E8-AD97-45259BE32B79}" presName="rootText2" presStyleLbl="alignAcc1" presStyleIdx="0" presStyleCnt="0" custScaleX="240945" custScaleY="127822" custLinFactX="52529" custLinFactY="-100000" custLinFactNeighborX="100000" custLinFactNeighborY="-168883">
        <dgm:presLayoutVars>
          <dgm:chPref val="3"/>
        </dgm:presLayoutVars>
      </dgm:prSet>
      <dgm:spPr/>
    </dgm:pt>
    <dgm:pt modelId="{C1539581-E14E-41BB-BD62-FC943BF7A5D4}" type="pres">
      <dgm:prSet presAssocID="{E5E06CE2-B94F-49E8-AD97-45259BE32B79}" presName="topArc2" presStyleLbl="parChTrans1D1" presStyleIdx="6" presStyleCnt="8"/>
      <dgm:spPr/>
    </dgm:pt>
    <dgm:pt modelId="{79A927C6-3AF5-473D-AE3A-08DB2D18EA85}" type="pres">
      <dgm:prSet presAssocID="{E5E06CE2-B94F-49E8-AD97-45259BE32B79}" presName="bottomArc2" presStyleLbl="parChTrans1D1" presStyleIdx="7" presStyleCnt="8"/>
      <dgm:spPr/>
    </dgm:pt>
    <dgm:pt modelId="{A0780CEB-8BCE-46BA-B708-970FEC1D7833}" type="pres">
      <dgm:prSet presAssocID="{E5E06CE2-B94F-49E8-AD97-45259BE32B79}" presName="topConnNode2" presStyleLbl="node3" presStyleIdx="0" presStyleCnt="0"/>
      <dgm:spPr/>
    </dgm:pt>
    <dgm:pt modelId="{5B86EBEC-4A1C-4352-BD93-FBABEF4C2A90}" type="pres">
      <dgm:prSet presAssocID="{E5E06CE2-B94F-49E8-AD97-45259BE32B79}" presName="hierChild4" presStyleCnt="0"/>
      <dgm:spPr/>
    </dgm:pt>
    <dgm:pt modelId="{CCE5F163-642C-4009-B1E5-5E40622AC99D}" type="pres">
      <dgm:prSet presAssocID="{E5E06CE2-B94F-49E8-AD97-45259BE32B79}" presName="hierChild5" presStyleCnt="0"/>
      <dgm:spPr/>
    </dgm:pt>
    <dgm:pt modelId="{96992ADB-1552-43BA-B1A3-ED9FCCEFD23C}" type="pres">
      <dgm:prSet presAssocID="{C0CFE9E7-37BC-446A-94B9-1BC5D1FA3445}" presName="hierChild5" presStyleCnt="0"/>
      <dgm:spPr/>
    </dgm:pt>
    <dgm:pt modelId="{07CB9005-7D7F-4CFC-B571-90979C1A5B2D}" type="pres">
      <dgm:prSet presAssocID="{9712EF19-C5EB-4D7B-98FC-EA4A4A7869C1}" presName="hierChild3" presStyleCnt="0"/>
      <dgm:spPr/>
    </dgm:pt>
  </dgm:ptLst>
  <dgm:cxnLst>
    <dgm:cxn modelId="{66EE1811-15AA-42E0-9E6F-66F3D3E5C423}" type="presOf" srcId="{E5E06CE2-B94F-49E8-AD97-45259BE32B79}" destId="{EBA1E2B7-F492-41D6-B588-92BEEA2E3296}" srcOrd="0" destOrd="0" presId="urn:microsoft.com/office/officeart/2008/layout/HalfCircleOrganizationChart"/>
    <dgm:cxn modelId="{1BD39B2A-ED6B-4010-9DF8-E842FBF54C03}" type="presOf" srcId="{E5E06CE2-B94F-49E8-AD97-45259BE32B79}" destId="{A0780CEB-8BCE-46BA-B708-970FEC1D7833}" srcOrd="1" destOrd="0" presId="urn:microsoft.com/office/officeart/2008/layout/HalfCircleOrganizationChart"/>
    <dgm:cxn modelId="{A6A8F22C-6271-4867-AEB6-B43802B7884F}" type="presOf" srcId="{C0CFE9E7-37BC-446A-94B9-1BC5D1FA3445}" destId="{5F517D82-0B8D-4866-AF46-CA2CE7B3B3CF}" srcOrd="0" destOrd="0" presId="urn:microsoft.com/office/officeart/2008/layout/HalfCircleOrganizationChart"/>
    <dgm:cxn modelId="{C558245F-E33F-4137-B366-14608AEC2C7C}" type="presOf" srcId="{9712EF19-C5EB-4D7B-98FC-EA4A4A7869C1}" destId="{E203D494-02A9-4770-9BDD-BB67C3972B81}" srcOrd="0" destOrd="0" presId="urn:microsoft.com/office/officeart/2008/layout/HalfCircleOrganizationChart"/>
    <dgm:cxn modelId="{07B11446-7FBD-4979-920D-6AC22A2AC198}" srcId="{D99D0195-5F12-43B2-B474-A7611F7B4116}" destId="{9712EF19-C5EB-4D7B-98FC-EA4A4A7869C1}" srcOrd="0" destOrd="0" parTransId="{6983187B-12A9-4492-8AEC-266FBEBAD76D}" sibTransId="{14A723A2-E2E7-4C59-A6DA-B453223DA2CA}"/>
    <dgm:cxn modelId="{C2D73A49-E728-4611-8F1C-352A6CA8F7BF}" type="presOf" srcId="{0E0DD7A2-3B66-416A-8EE1-61A64F89634E}" destId="{14A8D37D-DBB5-4022-A37C-FCF2215C2BD8}" srcOrd="0" destOrd="0" presId="urn:microsoft.com/office/officeart/2008/layout/HalfCircleOrganizationChart"/>
    <dgm:cxn modelId="{96555053-EB4E-40CC-9E8C-0C5797B191F6}" type="presOf" srcId="{5C10510F-57D4-48E5-81C8-BEDDB4D0F920}" destId="{C9E25FEC-C9A7-4EFD-9154-6D35B89BE9D6}" srcOrd="0" destOrd="0" presId="urn:microsoft.com/office/officeart/2008/layout/HalfCircleOrganizationChart"/>
    <dgm:cxn modelId="{3B912654-C188-42AE-A4C1-B1731ECE96DB}" type="presOf" srcId="{8C457FB3-135E-46F3-8F5A-EBFEF9345335}" destId="{D7215915-7BA6-4517-9154-F1BBA6D206B9}" srcOrd="0" destOrd="0" presId="urn:microsoft.com/office/officeart/2008/layout/HalfCircleOrganizationChart"/>
    <dgm:cxn modelId="{62778974-2495-4288-B764-1E9C57718486}" type="presOf" srcId="{9712EF19-C5EB-4D7B-98FC-EA4A4A7869C1}" destId="{E6457AE9-879B-4C33-8B62-8906C5B8D1CB}" srcOrd="1" destOrd="0" presId="urn:microsoft.com/office/officeart/2008/layout/HalfCircleOrganizationChart"/>
    <dgm:cxn modelId="{87AE4E82-2A41-4B2A-A126-DE232E91EE48}" srcId="{C0CFE9E7-37BC-446A-94B9-1BC5D1FA3445}" destId="{E5E06CE2-B94F-49E8-AD97-45259BE32B79}" srcOrd="1" destOrd="0" parTransId="{8C457FB3-135E-46F3-8F5A-EBFEF9345335}" sibTransId="{0F3B530A-C711-4A3A-972F-4F20F075F786}"/>
    <dgm:cxn modelId="{2E4CA2A8-D7E5-43B3-B949-5D9D1F17B276}" type="presOf" srcId="{C0CFE9E7-37BC-446A-94B9-1BC5D1FA3445}" destId="{E11514D2-94C3-4823-92EF-D85AA109B898}" srcOrd="1" destOrd="0" presId="urn:microsoft.com/office/officeart/2008/layout/HalfCircleOrganizationChart"/>
    <dgm:cxn modelId="{96C89DB1-6F46-41EC-B5D9-FC80927E2E00}" type="presOf" srcId="{FDB141F3-A5D8-437C-8E40-AAA39F51224C}" destId="{10B209F1-3969-4E35-8C7C-C3A9CA58FCF6}" srcOrd="0" destOrd="0" presId="urn:microsoft.com/office/officeart/2008/layout/HalfCircleOrganizationChart"/>
    <dgm:cxn modelId="{5259EEBD-34FD-4E33-8033-7D9E4292D175}" srcId="{C0CFE9E7-37BC-446A-94B9-1BC5D1FA3445}" destId="{FDB141F3-A5D8-437C-8E40-AAA39F51224C}" srcOrd="0" destOrd="0" parTransId="{0E0DD7A2-3B66-416A-8EE1-61A64F89634E}" sibTransId="{AA0BECC8-47DB-4BDC-88C6-25D79C0E34B6}"/>
    <dgm:cxn modelId="{DA6C59DA-A6DD-4775-B56B-1734D1AE1BDB}" type="presOf" srcId="{D99D0195-5F12-43B2-B474-A7611F7B4116}" destId="{B251E900-CE94-4B5E-A505-944569711EC3}" srcOrd="0" destOrd="0" presId="urn:microsoft.com/office/officeart/2008/layout/HalfCircleOrganizationChart"/>
    <dgm:cxn modelId="{FD4A3FE4-9457-4028-B11E-3008CE14E4D2}" type="presOf" srcId="{FDB141F3-A5D8-437C-8E40-AAA39F51224C}" destId="{ECDBFCD7-7717-4768-A499-03051159A11A}" srcOrd="1" destOrd="0" presId="urn:microsoft.com/office/officeart/2008/layout/HalfCircleOrganizationChart"/>
    <dgm:cxn modelId="{8DC866FD-175E-4E91-9475-5A64AFDB54C0}" srcId="{9712EF19-C5EB-4D7B-98FC-EA4A4A7869C1}" destId="{C0CFE9E7-37BC-446A-94B9-1BC5D1FA3445}" srcOrd="0" destOrd="0" parTransId="{5C10510F-57D4-48E5-81C8-BEDDB4D0F920}" sibTransId="{31405AE7-5C85-497E-8CC4-FFAF910331C3}"/>
    <dgm:cxn modelId="{15F1F8E1-D248-4D1D-B945-CB6E748C45D2}" type="presParOf" srcId="{B251E900-CE94-4B5E-A505-944569711EC3}" destId="{032EA00F-D4AA-4BE5-A17E-B6DAF39A33C6}" srcOrd="0" destOrd="0" presId="urn:microsoft.com/office/officeart/2008/layout/HalfCircleOrganizationChart"/>
    <dgm:cxn modelId="{DC508A11-101A-43BE-9262-455BAAB05907}" type="presParOf" srcId="{032EA00F-D4AA-4BE5-A17E-B6DAF39A33C6}" destId="{0EA643A2-CF52-45BB-A963-5E1F543E122E}" srcOrd="0" destOrd="0" presId="urn:microsoft.com/office/officeart/2008/layout/HalfCircleOrganizationChart"/>
    <dgm:cxn modelId="{605C8078-ABDA-4D0C-B3D4-2F4F79FD86B5}" type="presParOf" srcId="{0EA643A2-CF52-45BB-A963-5E1F543E122E}" destId="{E203D494-02A9-4770-9BDD-BB67C3972B81}" srcOrd="0" destOrd="0" presId="urn:microsoft.com/office/officeart/2008/layout/HalfCircleOrganizationChart"/>
    <dgm:cxn modelId="{E0BF6825-DDAB-4CAD-9DD5-8FED98166B08}" type="presParOf" srcId="{0EA643A2-CF52-45BB-A963-5E1F543E122E}" destId="{FF642B64-62AB-409E-9D2D-B1ABC241CFA7}" srcOrd="1" destOrd="0" presId="urn:microsoft.com/office/officeart/2008/layout/HalfCircleOrganizationChart"/>
    <dgm:cxn modelId="{6CA2E312-7958-45C7-8032-DA9DB2464254}" type="presParOf" srcId="{0EA643A2-CF52-45BB-A963-5E1F543E122E}" destId="{6F395932-CF45-48DD-8A2C-6928792AD6EC}" srcOrd="2" destOrd="0" presId="urn:microsoft.com/office/officeart/2008/layout/HalfCircleOrganizationChart"/>
    <dgm:cxn modelId="{2EA889C7-CC4E-428D-BC4F-8C1838CBDE40}" type="presParOf" srcId="{0EA643A2-CF52-45BB-A963-5E1F543E122E}" destId="{E6457AE9-879B-4C33-8B62-8906C5B8D1CB}" srcOrd="3" destOrd="0" presId="urn:microsoft.com/office/officeart/2008/layout/HalfCircleOrganizationChart"/>
    <dgm:cxn modelId="{35D308E0-6150-414E-A71C-484921E5C61F}" type="presParOf" srcId="{032EA00F-D4AA-4BE5-A17E-B6DAF39A33C6}" destId="{796B90FA-0F84-4DD5-A0CC-F34BE6C1A871}" srcOrd="1" destOrd="0" presId="urn:microsoft.com/office/officeart/2008/layout/HalfCircleOrganizationChart"/>
    <dgm:cxn modelId="{353B8062-B7E1-408E-937F-0E14887881C4}" type="presParOf" srcId="{796B90FA-0F84-4DD5-A0CC-F34BE6C1A871}" destId="{C9E25FEC-C9A7-4EFD-9154-6D35B89BE9D6}" srcOrd="0" destOrd="0" presId="urn:microsoft.com/office/officeart/2008/layout/HalfCircleOrganizationChart"/>
    <dgm:cxn modelId="{0B4DFBAB-A7C2-405F-9C9A-6F28A553885F}" type="presParOf" srcId="{796B90FA-0F84-4DD5-A0CC-F34BE6C1A871}" destId="{5C03E8C4-3A5C-47E3-A7D2-4A07DA40AE97}" srcOrd="1" destOrd="0" presId="urn:microsoft.com/office/officeart/2008/layout/HalfCircleOrganizationChart"/>
    <dgm:cxn modelId="{57592DA5-9F97-4F21-A1F7-4ECB92C3E707}" type="presParOf" srcId="{5C03E8C4-3A5C-47E3-A7D2-4A07DA40AE97}" destId="{8E43B218-4707-4832-A2D0-4FA38985F262}" srcOrd="0" destOrd="0" presId="urn:microsoft.com/office/officeart/2008/layout/HalfCircleOrganizationChart"/>
    <dgm:cxn modelId="{39355D0C-50CF-4302-B354-0437DB723772}" type="presParOf" srcId="{8E43B218-4707-4832-A2D0-4FA38985F262}" destId="{5F517D82-0B8D-4866-AF46-CA2CE7B3B3CF}" srcOrd="0" destOrd="0" presId="urn:microsoft.com/office/officeart/2008/layout/HalfCircleOrganizationChart"/>
    <dgm:cxn modelId="{905DB3F3-7918-4EBF-9660-5370C75D9C02}" type="presParOf" srcId="{8E43B218-4707-4832-A2D0-4FA38985F262}" destId="{A2C2C7E1-1FC4-4BEC-A3DF-7189B92C8ED7}" srcOrd="1" destOrd="0" presId="urn:microsoft.com/office/officeart/2008/layout/HalfCircleOrganizationChart"/>
    <dgm:cxn modelId="{78A5A950-18A7-4F07-B0F0-1C62E722EA12}" type="presParOf" srcId="{8E43B218-4707-4832-A2D0-4FA38985F262}" destId="{F2519278-1E54-48AD-AF98-379BB9D3C797}" srcOrd="2" destOrd="0" presId="urn:microsoft.com/office/officeart/2008/layout/HalfCircleOrganizationChart"/>
    <dgm:cxn modelId="{D4D02250-7727-430C-B029-43F94F5C553B}" type="presParOf" srcId="{8E43B218-4707-4832-A2D0-4FA38985F262}" destId="{E11514D2-94C3-4823-92EF-D85AA109B898}" srcOrd="3" destOrd="0" presId="urn:microsoft.com/office/officeart/2008/layout/HalfCircleOrganizationChart"/>
    <dgm:cxn modelId="{9000F768-E930-4529-94E6-AE7F46E9C2B2}" type="presParOf" srcId="{5C03E8C4-3A5C-47E3-A7D2-4A07DA40AE97}" destId="{C2E7443F-C61F-4AF8-9CF3-4D45E31D397A}" srcOrd="1" destOrd="0" presId="urn:microsoft.com/office/officeart/2008/layout/HalfCircleOrganizationChart"/>
    <dgm:cxn modelId="{94723E88-0E7B-4637-A379-12FFF37BC6A6}" type="presParOf" srcId="{C2E7443F-C61F-4AF8-9CF3-4D45E31D397A}" destId="{14A8D37D-DBB5-4022-A37C-FCF2215C2BD8}" srcOrd="0" destOrd="0" presId="urn:microsoft.com/office/officeart/2008/layout/HalfCircleOrganizationChart"/>
    <dgm:cxn modelId="{7CEAE591-2222-4907-B4D5-A382B225008B}" type="presParOf" srcId="{C2E7443F-C61F-4AF8-9CF3-4D45E31D397A}" destId="{3831F072-1A62-4BF6-B3AA-606520746375}" srcOrd="1" destOrd="0" presId="urn:microsoft.com/office/officeart/2008/layout/HalfCircleOrganizationChart"/>
    <dgm:cxn modelId="{2BF3F0DF-B875-4A25-9128-ABA9ADCAE69F}" type="presParOf" srcId="{3831F072-1A62-4BF6-B3AA-606520746375}" destId="{E8E3DD38-8AAC-4FC2-B122-444AF0E07206}" srcOrd="0" destOrd="0" presId="urn:microsoft.com/office/officeart/2008/layout/HalfCircleOrganizationChart"/>
    <dgm:cxn modelId="{B974BD42-9576-4BC5-A389-8CFD75FC79C2}" type="presParOf" srcId="{E8E3DD38-8AAC-4FC2-B122-444AF0E07206}" destId="{10B209F1-3969-4E35-8C7C-C3A9CA58FCF6}" srcOrd="0" destOrd="0" presId="urn:microsoft.com/office/officeart/2008/layout/HalfCircleOrganizationChart"/>
    <dgm:cxn modelId="{BBCE3B10-C4AB-43E8-829E-03BF70BC69A5}" type="presParOf" srcId="{E8E3DD38-8AAC-4FC2-B122-444AF0E07206}" destId="{D03515B7-23BC-4929-A242-75460BE052E7}" srcOrd="1" destOrd="0" presId="urn:microsoft.com/office/officeart/2008/layout/HalfCircleOrganizationChart"/>
    <dgm:cxn modelId="{10F899C7-619D-4062-8A74-FE6AF364D9DA}" type="presParOf" srcId="{E8E3DD38-8AAC-4FC2-B122-444AF0E07206}" destId="{7D24BF0C-6E9A-413E-B663-3D8CC61EDB20}" srcOrd="2" destOrd="0" presId="urn:microsoft.com/office/officeart/2008/layout/HalfCircleOrganizationChart"/>
    <dgm:cxn modelId="{581419F6-21B0-4551-8DC6-3D05771AD336}" type="presParOf" srcId="{E8E3DD38-8AAC-4FC2-B122-444AF0E07206}" destId="{ECDBFCD7-7717-4768-A499-03051159A11A}" srcOrd="3" destOrd="0" presId="urn:microsoft.com/office/officeart/2008/layout/HalfCircleOrganizationChart"/>
    <dgm:cxn modelId="{BA647C38-85FE-4740-B3C4-22424E595A0B}" type="presParOf" srcId="{3831F072-1A62-4BF6-B3AA-606520746375}" destId="{57ED26F9-40CD-4423-914E-AB92418BE2A9}" srcOrd="1" destOrd="0" presId="urn:microsoft.com/office/officeart/2008/layout/HalfCircleOrganizationChart"/>
    <dgm:cxn modelId="{0FB1FE87-A3ED-43E4-A137-4549023E3B64}" type="presParOf" srcId="{3831F072-1A62-4BF6-B3AA-606520746375}" destId="{FAF20157-AB41-4F5A-8680-D7079160D314}" srcOrd="2" destOrd="0" presId="urn:microsoft.com/office/officeart/2008/layout/HalfCircleOrganizationChart"/>
    <dgm:cxn modelId="{D097FC06-C67C-43C8-8FC5-C3B7CB7D9B37}" type="presParOf" srcId="{C2E7443F-C61F-4AF8-9CF3-4D45E31D397A}" destId="{D7215915-7BA6-4517-9154-F1BBA6D206B9}" srcOrd="2" destOrd="0" presId="urn:microsoft.com/office/officeart/2008/layout/HalfCircleOrganizationChart"/>
    <dgm:cxn modelId="{409E2AF8-4EAD-44E5-B01C-3A9493AF8047}" type="presParOf" srcId="{C2E7443F-C61F-4AF8-9CF3-4D45E31D397A}" destId="{EB59C2EA-67E5-4E8B-A992-E4E581CA9916}" srcOrd="3" destOrd="0" presId="urn:microsoft.com/office/officeart/2008/layout/HalfCircleOrganizationChart"/>
    <dgm:cxn modelId="{01207B96-F040-41F5-ACAB-781ED50FCD1B}" type="presParOf" srcId="{EB59C2EA-67E5-4E8B-A992-E4E581CA9916}" destId="{27B5697B-B80E-438C-B30F-890E4FFFD49B}" srcOrd="0" destOrd="0" presId="urn:microsoft.com/office/officeart/2008/layout/HalfCircleOrganizationChart"/>
    <dgm:cxn modelId="{5F87C84C-C2BE-4601-9A46-B0405C835A3B}" type="presParOf" srcId="{27B5697B-B80E-438C-B30F-890E4FFFD49B}" destId="{EBA1E2B7-F492-41D6-B588-92BEEA2E3296}" srcOrd="0" destOrd="0" presId="urn:microsoft.com/office/officeart/2008/layout/HalfCircleOrganizationChart"/>
    <dgm:cxn modelId="{E55DEA1E-0442-4AAC-BC7E-F4C4DF67E5B2}" type="presParOf" srcId="{27B5697B-B80E-438C-B30F-890E4FFFD49B}" destId="{C1539581-E14E-41BB-BD62-FC943BF7A5D4}" srcOrd="1" destOrd="0" presId="urn:microsoft.com/office/officeart/2008/layout/HalfCircleOrganizationChart"/>
    <dgm:cxn modelId="{A93E29D3-C437-4C08-BD8B-DCEB36CE5EFF}" type="presParOf" srcId="{27B5697B-B80E-438C-B30F-890E4FFFD49B}" destId="{79A927C6-3AF5-473D-AE3A-08DB2D18EA85}" srcOrd="2" destOrd="0" presId="urn:microsoft.com/office/officeart/2008/layout/HalfCircleOrganizationChart"/>
    <dgm:cxn modelId="{08FA4547-1B8F-4873-8021-1DE1B13CA0B1}" type="presParOf" srcId="{27B5697B-B80E-438C-B30F-890E4FFFD49B}" destId="{A0780CEB-8BCE-46BA-B708-970FEC1D7833}" srcOrd="3" destOrd="0" presId="urn:microsoft.com/office/officeart/2008/layout/HalfCircleOrganizationChart"/>
    <dgm:cxn modelId="{583F27D1-0070-49E9-9E5F-AAADFA97ED9F}" type="presParOf" srcId="{EB59C2EA-67E5-4E8B-A992-E4E581CA9916}" destId="{5B86EBEC-4A1C-4352-BD93-FBABEF4C2A90}" srcOrd="1" destOrd="0" presId="urn:microsoft.com/office/officeart/2008/layout/HalfCircleOrganizationChart"/>
    <dgm:cxn modelId="{5BF72050-ECD9-45F1-91F8-BE12F650649A}" type="presParOf" srcId="{EB59C2EA-67E5-4E8B-A992-E4E581CA9916}" destId="{CCE5F163-642C-4009-B1E5-5E40622AC99D}" srcOrd="2" destOrd="0" presId="urn:microsoft.com/office/officeart/2008/layout/HalfCircleOrganizationChart"/>
    <dgm:cxn modelId="{84F62C48-474A-4B78-B72C-4F674C2E5755}" type="presParOf" srcId="{5C03E8C4-3A5C-47E3-A7D2-4A07DA40AE97}" destId="{96992ADB-1552-43BA-B1A3-ED9FCCEFD23C}" srcOrd="2" destOrd="0" presId="urn:microsoft.com/office/officeart/2008/layout/HalfCircleOrganizationChart"/>
    <dgm:cxn modelId="{EA570CA5-1488-4961-84C3-25E745AF32D3}" type="presParOf" srcId="{032EA00F-D4AA-4BE5-A17E-B6DAF39A33C6}" destId="{07CB9005-7D7F-4CFC-B571-90979C1A5B2D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99D0195-5F12-43B2-B474-A7611F7B4116}" type="doc">
      <dgm:prSet loTypeId="urn:microsoft.com/office/officeart/2008/layout/HalfCircle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712EF19-C5EB-4D7B-98FC-EA4A4A7869C1}">
      <dgm:prSet phldrT="[Text]" custT="1"/>
      <dgm:spPr/>
      <dgm:t>
        <a:bodyPr/>
        <a:lstStyle/>
        <a:p>
          <a:r>
            <a:rPr lang="en-US" sz="1400" b="1" dirty="0">
              <a:solidFill>
                <a:srgbClr val="00B0F0"/>
              </a:solidFill>
            </a:rPr>
            <a:t>District health office manager</a:t>
          </a:r>
        </a:p>
      </dgm:t>
    </dgm:pt>
    <dgm:pt modelId="{6983187B-12A9-4492-8AEC-266FBEBAD76D}" type="parTrans" cxnId="{07B11446-7FBD-4979-920D-6AC22A2AC198}">
      <dgm:prSet/>
      <dgm:spPr/>
      <dgm:t>
        <a:bodyPr/>
        <a:lstStyle/>
        <a:p>
          <a:endParaRPr lang="en-US" sz="3200"/>
        </a:p>
      </dgm:t>
    </dgm:pt>
    <dgm:pt modelId="{14A723A2-E2E7-4C59-A6DA-B453223DA2CA}" type="sibTrans" cxnId="{07B11446-7FBD-4979-920D-6AC22A2AC198}">
      <dgm:prSet/>
      <dgm:spPr/>
      <dgm:t>
        <a:bodyPr/>
        <a:lstStyle/>
        <a:p>
          <a:endParaRPr lang="en-US" sz="3200"/>
        </a:p>
      </dgm:t>
    </dgm:pt>
    <dgm:pt modelId="{C0CFE9E7-37BC-446A-94B9-1BC5D1FA3445}">
      <dgm:prSet custT="1"/>
      <dgm:spPr/>
      <dgm:t>
        <a:bodyPr/>
        <a:lstStyle/>
        <a:p>
          <a:r>
            <a:rPr lang="en-US" sz="1600" dirty="0"/>
            <a:t>District Nutrition coordinator </a:t>
          </a:r>
        </a:p>
      </dgm:t>
    </dgm:pt>
    <dgm:pt modelId="{31405AE7-5C85-497E-8CC4-FFAF910331C3}" type="sibTrans" cxnId="{8DC866FD-175E-4E91-9475-5A64AFDB54C0}">
      <dgm:prSet/>
      <dgm:spPr/>
      <dgm:t>
        <a:bodyPr/>
        <a:lstStyle/>
        <a:p>
          <a:endParaRPr lang="en-US" sz="3200"/>
        </a:p>
      </dgm:t>
    </dgm:pt>
    <dgm:pt modelId="{5C10510F-57D4-48E5-81C8-BEDDB4D0F920}" type="parTrans" cxnId="{8DC866FD-175E-4E91-9475-5A64AFDB54C0}">
      <dgm:prSet/>
      <dgm:spPr/>
      <dgm:t>
        <a:bodyPr/>
        <a:lstStyle/>
        <a:p>
          <a:endParaRPr lang="en-US" sz="3200"/>
        </a:p>
      </dgm:t>
    </dgm:pt>
    <dgm:pt modelId="{B251E900-CE94-4B5E-A505-944569711EC3}" type="pres">
      <dgm:prSet presAssocID="{D99D0195-5F12-43B2-B474-A7611F7B4116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032EA00F-D4AA-4BE5-A17E-B6DAF39A33C6}" type="pres">
      <dgm:prSet presAssocID="{9712EF19-C5EB-4D7B-98FC-EA4A4A7869C1}" presName="hierRoot1" presStyleCnt="0">
        <dgm:presLayoutVars>
          <dgm:hierBranch val="init"/>
        </dgm:presLayoutVars>
      </dgm:prSet>
      <dgm:spPr/>
    </dgm:pt>
    <dgm:pt modelId="{0EA643A2-CF52-45BB-A963-5E1F543E122E}" type="pres">
      <dgm:prSet presAssocID="{9712EF19-C5EB-4D7B-98FC-EA4A4A7869C1}" presName="rootComposite1" presStyleCnt="0"/>
      <dgm:spPr/>
    </dgm:pt>
    <dgm:pt modelId="{E203D494-02A9-4770-9BDD-BB67C3972B81}" type="pres">
      <dgm:prSet presAssocID="{9712EF19-C5EB-4D7B-98FC-EA4A4A7869C1}" presName="rootText1" presStyleLbl="alignAcc1" presStyleIdx="0" presStyleCnt="0" custScaleX="241673" custScaleY="120804">
        <dgm:presLayoutVars>
          <dgm:chPref val="3"/>
        </dgm:presLayoutVars>
      </dgm:prSet>
      <dgm:spPr/>
    </dgm:pt>
    <dgm:pt modelId="{FF642B64-62AB-409E-9D2D-B1ABC241CFA7}" type="pres">
      <dgm:prSet presAssocID="{9712EF19-C5EB-4D7B-98FC-EA4A4A7869C1}" presName="topArc1" presStyleLbl="parChTrans1D1" presStyleIdx="0" presStyleCnt="4"/>
      <dgm:spPr/>
    </dgm:pt>
    <dgm:pt modelId="{6F395932-CF45-48DD-8A2C-6928792AD6EC}" type="pres">
      <dgm:prSet presAssocID="{9712EF19-C5EB-4D7B-98FC-EA4A4A7869C1}" presName="bottomArc1" presStyleLbl="parChTrans1D1" presStyleIdx="1" presStyleCnt="4"/>
      <dgm:spPr/>
    </dgm:pt>
    <dgm:pt modelId="{E6457AE9-879B-4C33-8B62-8906C5B8D1CB}" type="pres">
      <dgm:prSet presAssocID="{9712EF19-C5EB-4D7B-98FC-EA4A4A7869C1}" presName="topConnNode1" presStyleLbl="node1" presStyleIdx="0" presStyleCnt="0"/>
      <dgm:spPr/>
    </dgm:pt>
    <dgm:pt modelId="{796B90FA-0F84-4DD5-A0CC-F34BE6C1A871}" type="pres">
      <dgm:prSet presAssocID="{9712EF19-C5EB-4D7B-98FC-EA4A4A7869C1}" presName="hierChild2" presStyleCnt="0"/>
      <dgm:spPr/>
    </dgm:pt>
    <dgm:pt modelId="{C9E25FEC-C9A7-4EFD-9154-6D35B89BE9D6}" type="pres">
      <dgm:prSet presAssocID="{5C10510F-57D4-48E5-81C8-BEDDB4D0F920}" presName="Name28" presStyleLbl="parChTrans1D2" presStyleIdx="0" presStyleCnt="1"/>
      <dgm:spPr/>
    </dgm:pt>
    <dgm:pt modelId="{5C03E8C4-3A5C-47E3-A7D2-4A07DA40AE97}" type="pres">
      <dgm:prSet presAssocID="{C0CFE9E7-37BC-446A-94B9-1BC5D1FA3445}" presName="hierRoot2" presStyleCnt="0">
        <dgm:presLayoutVars>
          <dgm:hierBranch val="init"/>
        </dgm:presLayoutVars>
      </dgm:prSet>
      <dgm:spPr/>
    </dgm:pt>
    <dgm:pt modelId="{8E43B218-4707-4832-A2D0-4FA38985F262}" type="pres">
      <dgm:prSet presAssocID="{C0CFE9E7-37BC-446A-94B9-1BC5D1FA3445}" presName="rootComposite2" presStyleCnt="0"/>
      <dgm:spPr/>
    </dgm:pt>
    <dgm:pt modelId="{5F517D82-0B8D-4866-AF46-CA2CE7B3B3CF}" type="pres">
      <dgm:prSet presAssocID="{C0CFE9E7-37BC-446A-94B9-1BC5D1FA3445}" presName="rootText2" presStyleLbl="alignAcc1" presStyleIdx="0" presStyleCnt="0" custScaleX="262457" custScaleY="92015">
        <dgm:presLayoutVars>
          <dgm:chPref val="3"/>
        </dgm:presLayoutVars>
      </dgm:prSet>
      <dgm:spPr/>
    </dgm:pt>
    <dgm:pt modelId="{A2C2C7E1-1FC4-4BEC-A3DF-7189B92C8ED7}" type="pres">
      <dgm:prSet presAssocID="{C0CFE9E7-37BC-446A-94B9-1BC5D1FA3445}" presName="topArc2" presStyleLbl="parChTrans1D1" presStyleIdx="2" presStyleCnt="4"/>
      <dgm:spPr/>
    </dgm:pt>
    <dgm:pt modelId="{F2519278-1E54-48AD-AF98-379BB9D3C797}" type="pres">
      <dgm:prSet presAssocID="{C0CFE9E7-37BC-446A-94B9-1BC5D1FA3445}" presName="bottomArc2" presStyleLbl="parChTrans1D1" presStyleIdx="3" presStyleCnt="4"/>
      <dgm:spPr/>
    </dgm:pt>
    <dgm:pt modelId="{E11514D2-94C3-4823-92EF-D85AA109B898}" type="pres">
      <dgm:prSet presAssocID="{C0CFE9E7-37BC-446A-94B9-1BC5D1FA3445}" presName="topConnNode2" presStyleLbl="node2" presStyleIdx="0" presStyleCnt="0"/>
      <dgm:spPr/>
    </dgm:pt>
    <dgm:pt modelId="{C2E7443F-C61F-4AF8-9CF3-4D45E31D397A}" type="pres">
      <dgm:prSet presAssocID="{C0CFE9E7-37BC-446A-94B9-1BC5D1FA3445}" presName="hierChild4" presStyleCnt="0"/>
      <dgm:spPr/>
    </dgm:pt>
    <dgm:pt modelId="{96992ADB-1552-43BA-B1A3-ED9FCCEFD23C}" type="pres">
      <dgm:prSet presAssocID="{C0CFE9E7-37BC-446A-94B9-1BC5D1FA3445}" presName="hierChild5" presStyleCnt="0"/>
      <dgm:spPr/>
    </dgm:pt>
    <dgm:pt modelId="{07CB9005-7D7F-4CFC-B571-90979C1A5B2D}" type="pres">
      <dgm:prSet presAssocID="{9712EF19-C5EB-4D7B-98FC-EA4A4A7869C1}" presName="hierChild3" presStyleCnt="0"/>
      <dgm:spPr/>
    </dgm:pt>
  </dgm:ptLst>
  <dgm:cxnLst>
    <dgm:cxn modelId="{A6A8F22C-6271-4867-AEB6-B43802B7884F}" type="presOf" srcId="{C0CFE9E7-37BC-446A-94B9-1BC5D1FA3445}" destId="{5F517D82-0B8D-4866-AF46-CA2CE7B3B3CF}" srcOrd="0" destOrd="0" presId="urn:microsoft.com/office/officeart/2008/layout/HalfCircleOrganizationChart"/>
    <dgm:cxn modelId="{C558245F-E33F-4137-B366-14608AEC2C7C}" type="presOf" srcId="{9712EF19-C5EB-4D7B-98FC-EA4A4A7869C1}" destId="{E203D494-02A9-4770-9BDD-BB67C3972B81}" srcOrd="0" destOrd="0" presId="urn:microsoft.com/office/officeart/2008/layout/HalfCircleOrganizationChart"/>
    <dgm:cxn modelId="{07B11446-7FBD-4979-920D-6AC22A2AC198}" srcId="{D99D0195-5F12-43B2-B474-A7611F7B4116}" destId="{9712EF19-C5EB-4D7B-98FC-EA4A4A7869C1}" srcOrd="0" destOrd="0" parTransId="{6983187B-12A9-4492-8AEC-266FBEBAD76D}" sibTransId="{14A723A2-E2E7-4C59-A6DA-B453223DA2CA}"/>
    <dgm:cxn modelId="{96555053-EB4E-40CC-9E8C-0C5797B191F6}" type="presOf" srcId="{5C10510F-57D4-48E5-81C8-BEDDB4D0F920}" destId="{C9E25FEC-C9A7-4EFD-9154-6D35B89BE9D6}" srcOrd="0" destOrd="0" presId="urn:microsoft.com/office/officeart/2008/layout/HalfCircleOrganizationChart"/>
    <dgm:cxn modelId="{62778974-2495-4288-B764-1E9C57718486}" type="presOf" srcId="{9712EF19-C5EB-4D7B-98FC-EA4A4A7869C1}" destId="{E6457AE9-879B-4C33-8B62-8906C5B8D1CB}" srcOrd="1" destOrd="0" presId="urn:microsoft.com/office/officeart/2008/layout/HalfCircleOrganizationChart"/>
    <dgm:cxn modelId="{2E4CA2A8-D7E5-43B3-B949-5D9D1F17B276}" type="presOf" srcId="{C0CFE9E7-37BC-446A-94B9-1BC5D1FA3445}" destId="{E11514D2-94C3-4823-92EF-D85AA109B898}" srcOrd="1" destOrd="0" presId="urn:microsoft.com/office/officeart/2008/layout/HalfCircleOrganizationChart"/>
    <dgm:cxn modelId="{DA6C59DA-A6DD-4775-B56B-1734D1AE1BDB}" type="presOf" srcId="{D99D0195-5F12-43B2-B474-A7611F7B4116}" destId="{B251E900-CE94-4B5E-A505-944569711EC3}" srcOrd="0" destOrd="0" presId="urn:microsoft.com/office/officeart/2008/layout/HalfCircleOrganizationChart"/>
    <dgm:cxn modelId="{8DC866FD-175E-4E91-9475-5A64AFDB54C0}" srcId="{9712EF19-C5EB-4D7B-98FC-EA4A4A7869C1}" destId="{C0CFE9E7-37BC-446A-94B9-1BC5D1FA3445}" srcOrd="0" destOrd="0" parTransId="{5C10510F-57D4-48E5-81C8-BEDDB4D0F920}" sibTransId="{31405AE7-5C85-497E-8CC4-FFAF910331C3}"/>
    <dgm:cxn modelId="{15F1F8E1-D248-4D1D-B945-CB6E748C45D2}" type="presParOf" srcId="{B251E900-CE94-4B5E-A505-944569711EC3}" destId="{032EA00F-D4AA-4BE5-A17E-B6DAF39A33C6}" srcOrd="0" destOrd="0" presId="urn:microsoft.com/office/officeart/2008/layout/HalfCircleOrganizationChart"/>
    <dgm:cxn modelId="{DC508A11-101A-43BE-9262-455BAAB05907}" type="presParOf" srcId="{032EA00F-D4AA-4BE5-A17E-B6DAF39A33C6}" destId="{0EA643A2-CF52-45BB-A963-5E1F543E122E}" srcOrd="0" destOrd="0" presId="urn:microsoft.com/office/officeart/2008/layout/HalfCircleOrganizationChart"/>
    <dgm:cxn modelId="{605C8078-ABDA-4D0C-B3D4-2F4F79FD86B5}" type="presParOf" srcId="{0EA643A2-CF52-45BB-A963-5E1F543E122E}" destId="{E203D494-02A9-4770-9BDD-BB67C3972B81}" srcOrd="0" destOrd="0" presId="urn:microsoft.com/office/officeart/2008/layout/HalfCircleOrganizationChart"/>
    <dgm:cxn modelId="{E0BF6825-DDAB-4CAD-9DD5-8FED98166B08}" type="presParOf" srcId="{0EA643A2-CF52-45BB-A963-5E1F543E122E}" destId="{FF642B64-62AB-409E-9D2D-B1ABC241CFA7}" srcOrd="1" destOrd="0" presId="urn:microsoft.com/office/officeart/2008/layout/HalfCircleOrganizationChart"/>
    <dgm:cxn modelId="{6CA2E312-7958-45C7-8032-DA9DB2464254}" type="presParOf" srcId="{0EA643A2-CF52-45BB-A963-5E1F543E122E}" destId="{6F395932-CF45-48DD-8A2C-6928792AD6EC}" srcOrd="2" destOrd="0" presId="urn:microsoft.com/office/officeart/2008/layout/HalfCircleOrganizationChart"/>
    <dgm:cxn modelId="{2EA889C7-CC4E-428D-BC4F-8C1838CBDE40}" type="presParOf" srcId="{0EA643A2-CF52-45BB-A963-5E1F543E122E}" destId="{E6457AE9-879B-4C33-8B62-8906C5B8D1CB}" srcOrd="3" destOrd="0" presId="urn:microsoft.com/office/officeart/2008/layout/HalfCircleOrganizationChart"/>
    <dgm:cxn modelId="{35D308E0-6150-414E-A71C-484921E5C61F}" type="presParOf" srcId="{032EA00F-D4AA-4BE5-A17E-B6DAF39A33C6}" destId="{796B90FA-0F84-4DD5-A0CC-F34BE6C1A871}" srcOrd="1" destOrd="0" presId="urn:microsoft.com/office/officeart/2008/layout/HalfCircleOrganizationChart"/>
    <dgm:cxn modelId="{353B8062-B7E1-408E-937F-0E14887881C4}" type="presParOf" srcId="{796B90FA-0F84-4DD5-A0CC-F34BE6C1A871}" destId="{C9E25FEC-C9A7-4EFD-9154-6D35B89BE9D6}" srcOrd="0" destOrd="0" presId="urn:microsoft.com/office/officeart/2008/layout/HalfCircleOrganizationChart"/>
    <dgm:cxn modelId="{0B4DFBAB-A7C2-405F-9C9A-6F28A553885F}" type="presParOf" srcId="{796B90FA-0F84-4DD5-A0CC-F34BE6C1A871}" destId="{5C03E8C4-3A5C-47E3-A7D2-4A07DA40AE97}" srcOrd="1" destOrd="0" presId="urn:microsoft.com/office/officeart/2008/layout/HalfCircleOrganizationChart"/>
    <dgm:cxn modelId="{57592DA5-9F97-4F21-A1F7-4ECB92C3E707}" type="presParOf" srcId="{5C03E8C4-3A5C-47E3-A7D2-4A07DA40AE97}" destId="{8E43B218-4707-4832-A2D0-4FA38985F262}" srcOrd="0" destOrd="0" presId="urn:microsoft.com/office/officeart/2008/layout/HalfCircleOrganizationChart"/>
    <dgm:cxn modelId="{39355D0C-50CF-4302-B354-0437DB723772}" type="presParOf" srcId="{8E43B218-4707-4832-A2D0-4FA38985F262}" destId="{5F517D82-0B8D-4866-AF46-CA2CE7B3B3CF}" srcOrd="0" destOrd="0" presId="urn:microsoft.com/office/officeart/2008/layout/HalfCircleOrganizationChart"/>
    <dgm:cxn modelId="{905DB3F3-7918-4EBF-9660-5370C75D9C02}" type="presParOf" srcId="{8E43B218-4707-4832-A2D0-4FA38985F262}" destId="{A2C2C7E1-1FC4-4BEC-A3DF-7189B92C8ED7}" srcOrd="1" destOrd="0" presId="urn:microsoft.com/office/officeart/2008/layout/HalfCircleOrganizationChart"/>
    <dgm:cxn modelId="{78A5A950-18A7-4F07-B0F0-1C62E722EA12}" type="presParOf" srcId="{8E43B218-4707-4832-A2D0-4FA38985F262}" destId="{F2519278-1E54-48AD-AF98-379BB9D3C797}" srcOrd="2" destOrd="0" presId="urn:microsoft.com/office/officeart/2008/layout/HalfCircleOrganizationChart"/>
    <dgm:cxn modelId="{D4D02250-7727-430C-B029-43F94F5C553B}" type="presParOf" srcId="{8E43B218-4707-4832-A2D0-4FA38985F262}" destId="{E11514D2-94C3-4823-92EF-D85AA109B898}" srcOrd="3" destOrd="0" presId="urn:microsoft.com/office/officeart/2008/layout/HalfCircleOrganizationChart"/>
    <dgm:cxn modelId="{9000F768-E930-4529-94E6-AE7F46E9C2B2}" type="presParOf" srcId="{5C03E8C4-3A5C-47E3-A7D2-4A07DA40AE97}" destId="{C2E7443F-C61F-4AF8-9CF3-4D45E31D397A}" srcOrd="1" destOrd="0" presId="urn:microsoft.com/office/officeart/2008/layout/HalfCircleOrganizationChart"/>
    <dgm:cxn modelId="{84F62C48-474A-4B78-B72C-4F674C2E5755}" type="presParOf" srcId="{5C03E8C4-3A5C-47E3-A7D2-4A07DA40AE97}" destId="{96992ADB-1552-43BA-B1A3-ED9FCCEFD23C}" srcOrd="2" destOrd="0" presId="urn:microsoft.com/office/officeart/2008/layout/HalfCircleOrganizationChart"/>
    <dgm:cxn modelId="{EA570CA5-1488-4961-84C3-25E745AF32D3}" type="presParOf" srcId="{032EA00F-D4AA-4BE5-A17E-B6DAF39A33C6}" destId="{07CB9005-7D7F-4CFC-B571-90979C1A5B2D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09E83E-3F67-44EC-85E1-19A2C548463B}">
      <dsp:nvSpPr>
        <dsp:cNvPr id="0" name=""/>
        <dsp:cNvSpPr/>
      </dsp:nvSpPr>
      <dsp:spPr>
        <a:xfrm>
          <a:off x="4038600" y="1214967"/>
          <a:ext cx="3603474" cy="1819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975"/>
              </a:lnTo>
              <a:lnTo>
                <a:pt x="3603474" y="90975"/>
              </a:lnTo>
              <a:lnTo>
                <a:pt x="3603474" y="18195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69C221-F367-4166-A43A-691A61DAB8D4}">
      <dsp:nvSpPr>
        <dsp:cNvPr id="0" name=""/>
        <dsp:cNvSpPr/>
      </dsp:nvSpPr>
      <dsp:spPr>
        <a:xfrm>
          <a:off x="4038600" y="1214967"/>
          <a:ext cx="2555087" cy="1819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975"/>
              </a:lnTo>
              <a:lnTo>
                <a:pt x="2555087" y="90975"/>
              </a:lnTo>
              <a:lnTo>
                <a:pt x="2555087" y="18195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0E202A-AB55-4F4E-A420-5A31749CCEFE}">
      <dsp:nvSpPr>
        <dsp:cNvPr id="0" name=""/>
        <dsp:cNvSpPr/>
      </dsp:nvSpPr>
      <dsp:spPr>
        <a:xfrm>
          <a:off x="4038600" y="1214967"/>
          <a:ext cx="683699" cy="1819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975"/>
              </a:lnTo>
              <a:lnTo>
                <a:pt x="683699" y="90975"/>
              </a:lnTo>
              <a:lnTo>
                <a:pt x="683699" y="18195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DCB9DB-8E5D-4B4B-8189-9265BF96BFA2}">
      <dsp:nvSpPr>
        <dsp:cNvPr id="0" name=""/>
        <dsp:cNvSpPr/>
      </dsp:nvSpPr>
      <dsp:spPr>
        <a:xfrm>
          <a:off x="2850911" y="1214967"/>
          <a:ext cx="1187688" cy="181951"/>
        </a:xfrm>
        <a:custGeom>
          <a:avLst/>
          <a:gdLst/>
          <a:ahLst/>
          <a:cxnLst/>
          <a:rect l="0" t="0" r="0" b="0"/>
          <a:pathLst>
            <a:path>
              <a:moveTo>
                <a:pt x="1187688" y="0"/>
              </a:moveTo>
              <a:lnTo>
                <a:pt x="1187688" y="90975"/>
              </a:lnTo>
              <a:lnTo>
                <a:pt x="0" y="90975"/>
              </a:lnTo>
              <a:lnTo>
                <a:pt x="0" y="18195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FEECED-FA36-4FED-BD72-595D4D03C026}">
      <dsp:nvSpPr>
        <dsp:cNvPr id="0" name=""/>
        <dsp:cNvSpPr/>
      </dsp:nvSpPr>
      <dsp:spPr>
        <a:xfrm>
          <a:off x="1643018" y="1214967"/>
          <a:ext cx="2395581" cy="181951"/>
        </a:xfrm>
        <a:custGeom>
          <a:avLst/>
          <a:gdLst/>
          <a:ahLst/>
          <a:cxnLst/>
          <a:rect l="0" t="0" r="0" b="0"/>
          <a:pathLst>
            <a:path>
              <a:moveTo>
                <a:pt x="2395581" y="0"/>
              </a:moveTo>
              <a:lnTo>
                <a:pt x="2395581" y="90975"/>
              </a:lnTo>
              <a:lnTo>
                <a:pt x="0" y="90975"/>
              </a:lnTo>
              <a:lnTo>
                <a:pt x="0" y="18195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441F4B-8A34-4735-8CBF-30FF274FE31C}">
      <dsp:nvSpPr>
        <dsp:cNvPr id="0" name=""/>
        <dsp:cNvSpPr/>
      </dsp:nvSpPr>
      <dsp:spPr>
        <a:xfrm>
          <a:off x="435125" y="1830136"/>
          <a:ext cx="99427" cy="3618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1874"/>
              </a:lnTo>
              <a:lnTo>
                <a:pt x="99427" y="36187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02DE9A-2A76-4823-982A-81936B5A8E9B}">
      <dsp:nvSpPr>
        <dsp:cNvPr id="0" name=""/>
        <dsp:cNvSpPr/>
      </dsp:nvSpPr>
      <dsp:spPr>
        <a:xfrm>
          <a:off x="435125" y="1214967"/>
          <a:ext cx="3603474" cy="181951"/>
        </a:xfrm>
        <a:custGeom>
          <a:avLst/>
          <a:gdLst/>
          <a:ahLst/>
          <a:cxnLst/>
          <a:rect l="0" t="0" r="0" b="0"/>
          <a:pathLst>
            <a:path>
              <a:moveTo>
                <a:pt x="3603474" y="0"/>
              </a:moveTo>
              <a:lnTo>
                <a:pt x="3603474" y="90975"/>
              </a:lnTo>
              <a:lnTo>
                <a:pt x="0" y="90975"/>
              </a:lnTo>
              <a:lnTo>
                <a:pt x="0" y="18195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642B64-62AB-409E-9D2D-B1ABC241CFA7}">
      <dsp:nvSpPr>
        <dsp:cNvPr id="0" name=""/>
        <dsp:cNvSpPr/>
      </dsp:nvSpPr>
      <dsp:spPr>
        <a:xfrm>
          <a:off x="3371267" y="781750"/>
          <a:ext cx="1334665" cy="433217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395932-CF45-48DD-8A2C-6928792AD6EC}">
      <dsp:nvSpPr>
        <dsp:cNvPr id="0" name=""/>
        <dsp:cNvSpPr/>
      </dsp:nvSpPr>
      <dsp:spPr>
        <a:xfrm>
          <a:off x="3371267" y="781750"/>
          <a:ext cx="1334665" cy="433217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03D494-02A9-4770-9BDD-BB67C3972B81}">
      <dsp:nvSpPr>
        <dsp:cNvPr id="0" name=""/>
        <dsp:cNvSpPr/>
      </dsp:nvSpPr>
      <dsp:spPr>
        <a:xfrm>
          <a:off x="2703934" y="859729"/>
          <a:ext cx="2669331" cy="27725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rgbClr val="00B0F0"/>
              </a:solidFill>
            </a:rPr>
            <a:t>Head of Nutrition Department</a:t>
          </a:r>
        </a:p>
      </dsp:txBody>
      <dsp:txXfrm>
        <a:off x="2703934" y="859729"/>
        <a:ext cx="2669331" cy="277259"/>
      </dsp:txXfrm>
    </dsp:sp>
    <dsp:sp modelId="{9CA5746B-25F0-4AEE-9C2E-64F90517EDD0}">
      <dsp:nvSpPr>
        <dsp:cNvPr id="0" name=""/>
        <dsp:cNvSpPr/>
      </dsp:nvSpPr>
      <dsp:spPr>
        <a:xfrm>
          <a:off x="218516" y="1396919"/>
          <a:ext cx="433217" cy="433217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9C0815-D94E-493C-9482-E138501F8C6A}">
      <dsp:nvSpPr>
        <dsp:cNvPr id="0" name=""/>
        <dsp:cNvSpPr/>
      </dsp:nvSpPr>
      <dsp:spPr>
        <a:xfrm>
          <a:off x="218516" y="1396919"/>
          <a:ext cx="433217" cy="433217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8D5B9D-65C8-4081-BDF8-55D1F74A8572}">
      <dsp:nvSpPr>
        <dsp:cNvPr id="0" name=""/>
        <dsp:cNvSpPr/>
      </dsp:nvSpPr>
      <dsp:spPr>
        <a:xfrm>
          <a:off x="1907" y="1474898"/>
          <a:ext cx="866435" cy="27725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rgbClr val="FF0000"/>
              </a:solidFill>
            </a:rPr>
            <a:t>IYCF coordinator </a:t>
          </a:r>
        </a:p>
      </dsp:txBody>
      <dsp:txXfrm>
        <a:off x="1907" y="1474898"/>
        <a:ext cx="866435" cy="277259"/>
      </dsp:txXfrm>
    </dsp:sp>
    <dsp:sp modelId="{11DD9CDD-BD21-4D65-BA71-767A3C889ED0}">
      <dsp:nvSpPr>
        <dsp:cNvPr id="0" name=""/>
        <dsp:cNvSpPr/>
      </dsp:nvSpPr>
      <dsp:spPr>
        <a:xfrm>
          <a:off x="431090" y="2084802"/>
          <a:ext cx="862181" cy="482760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D8C929-3ACB-47AC-89F2-90CEB5FA592C}">
      <dsp:nvSpPr>
        <dsp:cNvPr id="0" name=""/>
        <dsp:cNvSpPr/>
      </dsp:nvSpPr>
      <dsp:spPr>
        <a:xfrm>
          <a:off x="431090" y="2084802"/>
          <a:ext cx="862181" cy="482760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2DC49A-3D72-4A83-8183-E37C75271A5D}">
      <dsp:nvSpPr>
        <dsp:cNvPr id="0" name=""/>
        <dsp:cNvSpPr/>
      </dsp:nvSpPr>
      <dsp:spPr>
        <a:xfrm>
          <a:off x="0" y="2171699"/>
          <a:ext cx="1724362" cy="30896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Assistant of IYCF coordinator</a:t>
          </a:r>
        </a:p>
      </dsp:txBody>
      <dsp:txXfrm>
        <a:off x="0" y="2171699"/>
        <a:ext cx="1724362" cy="308966"/>
      </dsp:txXfrm>
    </dsp:sp>
    <dsp:sp modelId="{307DB520-32B0-4B31-BE34-B350DE940A3F}">
      <dsp:nvSpPr>
        <dsp:cNvPr id="0" name=""/>
        <dsp:cNvSpPr/>
      </dsp:nvSpPr>
      <dsp:spPr>
        <a:xfrm>
          <a:off x="1346656" y="1396919"/>
          <a:ext cx="592724" cy="433217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16136E-FECC-4A20-ADFE-8F81202C5D64}">
      <dsp:nvSpPr>
        <dsp:cNvPr id="0" name=""/>
        <dsp:cNvSpPr/>
      </dsp:nvSpPr>
      <dsp:spPr>
        <a:xfrm>
          <a:off x="1346656" y="1396919"/>
          <a:ext cx="592724" cy="433217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808008-F801-4B79-BAFD-6720F65CC8F8}">
      <dsp:nvSpPr>
        <dsp:cNvPr id="0" name=""/>
        <dsp:cNvSpPr/>
      </dsp:nvSpPr>
      <dsp:spPr>
        <a:xfrm>
          <a:off x="1050294" y="1474898"/>
          <a:ext cx="1185448" cy="27725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Micronutrient program</a:t>
          </a:r>
        </a:p>
      </dsp:txBody>
      <dsp:txXfrm>
        <a:off x="1050294" y="1474898"/>
        <a:ext cx="1185448" cy="277259"/>
      </dsp:txXfrm>
    </dsp:sp>
    <dsp:sp modelId="{66411F77-9A8A-4F08-A9A4-1A2025BF8481}">
      <dsp:nvSpPr>
        <dsp:cNvPr id="0" name=""/>
        <dsp:cNvSpPr/>
      </dsp:nvSpPr>
      <dsp:spPr>
        <a:xfrm>
          <a:off x="2634303" y="1396919"/>
          <a:ext cx="433217" cy="433217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42CC81-4174-44D2-BFBF-D9EE00ABBA90}">
      <dsp:nvSpPr>
        <dsp:cNvPr id="0" name=""/>
        <dsp:cNvSpPr/>
      </dsp:nvSpPr>
      <dsp:spPr>
        <a:xfrm>
          <a:off x="2634303" y="1396919"/>
          <a:ext cx="433217" cy="433217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5C2FB0-AD22-4ACD-BA2D-ED2B9DA75178}">
      <dsp:nvSpPr>
        <dsp:cNvPr id="0" name=""/>
        <dsp:cNvSpPr/>
      </dsp:nvSpPr>
      <dsp:spPr>
        <a:xfrm>
          <a:off x="2417694" y="1474898"/>
          <a:ext cx="866435" cy="27725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CMAM</a:t>
          </a:r>
        </a:p>
      </dsp:txBody>
      <dsp:txXfrm>
        <a:off x="2417694" y="1474898"/>
        <a:ext cx="866435" cy="277259"/>
      </dsp:txXfrm>
    </dsp:sp>
    <dsp:sp modelId="{D3240B89-3BBA-4509-9965-13D6A128994B}">
      <dsp:nvSpPr>
        <dsp:cNvPr id="0" name=""/>
        <dsp:cNvSpPr/>
      </dsp:nvSpPr>
      <dsp:spPr>
        <a:xfrm>
          <a:off x="4094190" y="1396919"/>
          <a:ext cx="1256218" cy="433217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8A3CB9-E6BA-45EB-9647-F337CB2B7AED}">
      <dsp:nvSpPr>
        <dsp:cNvPr id="0" name=""/>
        <dsp:cNvSpPr/>
      </dsp:nvSpPr>
      <dsp:spPr>
        <a:xfrm>
          <a:off x="4094190" y="1396919"/>
          <a:ext cx="1256218" cy="433217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8E86ED-6F8A-4936-A4ED-D38383560399}">
      <dsp:nvSpPr>
        <dsp:cNvPr id="0" name=""/>
        <dsp:cNvSpPr/>
      </dsp:nvSpPr>
      <dsp:spPr>
        <a:xfrm>
          <a:off x="3466081" y="1474898"/>
          <a:ext cx="2512437" cy="27725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Community program</a:t>
          </a:r>
        </a:p>
      </dsp:txBody>
      <dsp:txXfrm>
        <a:off x="3466081" y="1474898"/>
        <a:ext cx="2512437" cy="277259"/>
      </dsp:txXfrm>
    </dsp:sp>
    <dsp:sp modelId="{6BB93604-A1A5-40AA-A097-3B211B47FE91}">
      <dsp:nvSpPr>
        <dsp:cNvPr id="0" name=""/>
        <dsp:cNvSpPr/>
      </dsp:nvSpPr>
      <dsp:spPr>
        <a:xfrm>
          <a:off x="6377079" y="1396919"/>
          <a:ext cx="433217" cy="433217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873463-9191-46BA-95B7-C003CFD44892}">
      <dsp:nvSpPr>
        <dsp:cNvPr id="0" name=""/>
        <dsp:cNvSpPr/>
      </dsp:nvSpPr>
      <dsp:spPr>
        <a:xfrm>
          <a:off x="6377079" y="1396919"/>
          <a:ext cx="433217" cy="433217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5092B3-B479-4C37-AFAB-174D44423628}">
      <dsp:nvSpPr>
        <dsp:cNvPr id="0" name=""/>
        <dsp:cNvSpPr/>
      </dsp:nvSpPr>
      <dsp:spPr>
        <a:xfrm>
          <a:off x="6160470" y="1474898"/>
          <a:ext cx="866435" cy="27725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 </a:t>
          </a:r>
        </a:p>
      </dsp:txBody>
      <dsp:txXfrm>
        <a:off x="6160470" y="1474898"/>
        <a:ext cx="866435" cy="277259"/>
      </dsp:txXfrm>
    </dsp:sp>
    <dsp:sp modelId="{11037E39-8E28-4FF3-8EDC-3702FB6AC57E}">
      <dsp:nvSpPr>
        <dsp:cNvPr id="0" name=""/>
        <dsp:cNvSpPr/>
      </dsp:nvSpPr>
      <dsp:spPr>
        <a:xfrm>
          <a:off x="7425465" y="1396919"/>
          <a:ext cx="433217" cy="433217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9DF499-2DE9-4326-A103-7FFE9534E6D0}">
      <dsp:nvSpPr>
        <dsp:cNvPr id="0" name=""/>
        <dsp:cNvSpPr/>
      </dsp:nvSpPr>
      <dsp:spPr>
        <a:xfrm>
          <a:off x="7425465" y="1396919"/>
          <a:ext cx="433217" cy="433217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B88413-1611-4F00-A7F8-5AF462F312D4}">
      <dsp:nvSpPr>
        <dsp:cNvPr id="0" name=""/>
        <dsp:cNvSpPr/>
      </dsp:nvSpPr>
      <dsp:spPr>
        <a:xfrm>
          <a:off x="7208857" y="1474898"/>
          <a:ext cx="866435" cy="27725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>
        <a:off x="7208857" y="1474898"/>
        <a:ext cx="866435" cy="27725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215915-7BA6-4517-9154-F1BBA6D206B9}">
      <dsp:nvSpPr>
        <dsp:cNvPr id="0" name=""/>
        <dsp:cNvSpPr/>
      </dsp:nvSpPr>
      <dsp:spPr>
        <a:xfrm>
          <a:off x="3104218" y="1106569"/>
          <a:ext cx="1732086" cy="3815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1560"/>
              </a:lnTo>
              <a:lnTo>
                <a:pt x="1732086" y="38156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A8D37D-DBB5-4022-A37C-FCF2215C2BD8}">
      <dsp:nvSpPr>
        <dsp:cNvPr id="0" name=""/>
        <dsp:cNvSpPr/>
      </dsp:nvSpPr>
      <dsp:spPr>
        <a:xfrm>
          <a:off x="2610371" y="1106569"/>
          <a:ext cx="493846" cy="352167"/>
        </a:xfrm>
        <a:custGeom>
          <a:avLst/>
          <a:gdLst/>
          <a:ahLst/>
          <a:cxnLst/>
          <a:rect l="0" t="0" r="0" b="0"/>
          <a:pathLst>
            <a:path>
              <a:moveTo>
                <a:pt x="493846" y="0"/>
              </a:moveTo>
              <a:lnTo>
                <a:pt x="493846" y="352167"/>
              </a:lnTo>
              <a:lnTo>
                <a:pt x="0" y="35216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E25FEC-C9A7-4EFD-9154-6D35B89BE9D6}">
      <dsp:nvSpPr>
        <dsp:cNvPr id="0" name=""/>
        <dsp:cNvSpPr/>
      </dsp:nvSpPr>
      <dsp:spPr>
        <a:xfrm>
          <a:off x="3058498" y="519852"/>
          <a:ext cx="91440" cy="11394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1394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642B64-62AB-409E-9D2D-B1ABC241CFA7}">
      <dsp:nvSpPr>
        <dsp:cNvPr id="0" name=""/>
        <dsp:cNvSpPr/>
      </dsp:nvSpPr>
      <dsp:spPr>
        <a:xfrm>
          <a:off x="2539547" y="1412"/>
          <a:ext cx="1129340" cy="518440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395932-CF45-48DD-8A2C-6928792AD6EC}">
      <dsp:nvSpPr>
        <dsp:cNvPr id="0" name=""/>
        <dsp:cNvSpPr/>
      </dsp:nvSpPr>
      <dsp:spPr>
        <a:xfrm>
          <a:off x="2539547" y="1412"/>
          <a:ext cx="1129340" cy="518440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03D494-02A9-4770-9BDD-BB67C3972B81}">
      <dsp:nvSpPr>
        <dsp:cNvPr id="0" name=""/>
        <dsp:cNvSpPr/>
      </dsp:nvSpPr>
      <dsp:spPr>
        <a:xfrm>
          <a:off x="1974877" y="94731"/>
          <a:ext cx="2258681" cy="331802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rgbClr val="00B0F0"/>
              </a:solidFill>
            </a:rPr>
            <a:t>Primary health care manager</a:t>
          </a:r>
        </a:p>
      </dsp:txBody>
      <dsp:txXfrm>
        <a:off x="1974877" y="94731"/>
        <a:ext cx="2258681" cy="331802"/>
      </dsp:txXfrm>
    </dsp:sp>
    <dsp:sp modelId="{A2C2C7E1-1FC4-4BEC-A3DF-7189B92C8ED7}">
      <dsp:nvSpPr>
        <dsp:cNvPr id="0" name=""/>
        <dsp:cNvSpPr/>
      </dsp:nvSpPr>
      <dsp:spPr>
        <a:xfrm>
          <a:off x="2272187" y="633795"/>
          <a:ext cx="1664061" cy="472774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519278-1E54-48AD-AF98-379BB9D3C797}">
      <dsp:nvSpPr>
        <dsp:cNvPr id="0" name=""/>
        <dsp:cNvSpPr/>
      </dsp:nvSpPr>
      <dsp:spPr>
        <a:xfrm>
          <a:off x="2272187" y="633795"/>
          <a:ext cx="1664061" cy="472774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517D82-0B8D-4866-AF46-CA2CE7B3B3CF}">
      <dsp:nvSpPr>
        <dsp:cNvPr id="0" name=""/>
        <dsp:cNvSpPr/>
      </dsp:nvSpPr>
      <dsp:spPr>
        <a:xfrm>
          <a:off x="1440156" y="718894"/>
          <a:ext cx="3328123" cy="302575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Governorate Nutrition Coordinator </a:t>
          </a:r>
        </a:p>
      </dsp:txBody>
      <dsp:txXfrm>
        <a:off x="1440156" y="718894"/>
        <a:ext cx="3328123" cy="302575"/>
      </dsp:txXfrm>
    </dsp:sp>
    <dsp:sp modelId="{D03515B7-23BC-4929-A242-75460BE052E7}">
      <dsp:nvSpPr>
        <dsp:cNvPr id="0" name=""/>
        <dsp:cNvSpPr/>
      </dsp:nvSpPr>
      <dsp:spPr>
        <a:xfrm>
          <a:off x="1979672" y="1258941"/>
          <a:ext cx="716703" cy="527162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24BF0C-6E9A-413E-B663-3D8CC61EDB20}">
      <dsp:nvSpPr>
        <dsp:cNvPr id="0" name=""/>
        <dsp:cNvSpPr/>
      </dsp:nvSpPr>
      <dsp:spPr>
        <a:xfrm>
          <a:off x="1979672" y="1258941"/>
          <a:ext cx="716703" cy="527162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B209F1-3969-4E35-8C7C-C3A9CA58FCF6}">
      <dsp:nvSpPr>
        <dsp:cNvPr id="0" name=""/>
        <dsp:cNvSpPr/>
      </dsp:nvSpPr>
      <dsp:spPr>
        <a:xfrm>
          <a:off x="1621320" y="1353830"/>
          <a:ext cx="1433407" cy="33738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IYCF focal point </a:t>
          </a:r>
        </a:p>
      </dsp:txBody>
      <dsp:txXfrm>
        <a:off x="1621320" y="1353830"/>
        <a:ext cx="1433407" cy="337384"/>
      </dsp:txXfrm>
    </dsp:sp>
    <dsp:sp modelId="{C1539581-E14E-41BB-BD62-FC943BF7A5D4}">
      <dsp:nvSpPr>
        <dsp:cNvPr id="0" name=""/>
        <dsp:cNvSpPr/>
      </dsp:nvSpPr>
      <dsp:spPr>
        <a:xfrm>
          <a:off x="4757865" y="1394765"/>
          <a:ext cx="653663" cy="346770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A927C6-3AF5-473D-AE3A-08DB2D18EA85}">
      <dsp:nvSpPr>
        <dsp:cNvPr id="0" name=""/>
        <dsp:cNvSpPr/>
      </dsp:nvSpPr>
      <dsp:spPr>
        <a:xfrm>
          <a:off x="4757865" y="1394765"/>
          <a:ext cx="653663" cy="346770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A1E2B7-F492-41D6-B588-92BEEA2E3296}">
      <dsp:nvSpPr>
        <dsp:cNvPr id="0" name=""/>
        <dsp:cNvSpPr/>
      </dsp:nvSpPr>
      <dsp:spPr>
        <a:xfrm>
          <a:off x="4431033" y="1457183"/>
          <a:ext cx="1307326" cy="221933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CHVs' focal point</a:t>
          </a:r>
        </a:p>
      </dsp:txBody>
      <dsp:txXfrm>
        <a:off x="4431033" y="1457183"/>
        <a:ext cx="1307326" cy="22193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E25FEC-C9A7-4EFD-9154-6D35B89BE9D6}">
      <dsp:nvSpPr>
        <dsp:cNvPr id="0" name=""/>
        <dsp:cNvSpPr/>
      </dsp:nvSpPr>
      <dsp:spPr>
        <a:xfrm>
          <a:off x="1668780" y="584038"/>
          <a:ext cx="91440" cy="21888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1888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642B64-62AB-409E-9D2D-B1ABC241CFA7}">
      <dsp:nvSpPr>
        <dsp:cNvPr id="0" name=""/>
        <dsp:cNvSpPr/>
      </dsp:nvSpPr>
      <dsp:spPr>
        <a:xfrm>
          <a:off x="1130305" y="1"/>
          <a:ext cx="1168389" cy="584037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395932-CF45-48DD-8A2C-6928792AD6EC}">
      <dsp:nvSpPr>
        <dsp:cNvPr id="0" name=""/>
        <dsp:cNvSpPr/>
      </dsp:nvSpPr>
      <dsp:spPr>
        <a:xfrm>
          <a:off x="1130305" y="1"/>
          <a:ext cx="1168389" cy="584037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03D494-02A9-4770-9BDD-BB67C3972B81}">
      <dsp:nvSpPr>
        <dsp:cNvPr id="0" name=""/>
        <dsp:cNvSpPr/>
      </dsp:nvSpPr>
      <dsp:spPr>
        <a:xfrm>
          <a:off x="546110" y="105127"/>
          <a:ext cx="2336779" cy="37378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rgbClr val="00B0F0"/>
              </a:solidFill>
            </a:rPr>
            <a:t>District health office manager</a:t>
          </a:r>
        </a:p>
      </dsp:txBody>
      <dsp:txXfrm>
        <a:off x="546110" y="105127"/>
        <a:ext cx="2336779" cy="373784"/>
      </dsp:txXfrm>
    </dsp:sp>
    <dsp:sp modelId="{A2C2C7E1-1FC4-4BEC-A3DF-7189B92C8ED7}">
      <dsp:nvSpPr>
        <dsp:cNvPr id="0" name=""/>
        <dsp:cNvSpPr/>
      </dsp:nvSpPr>
      <dsp:spPr>
        <a:xfrm>
          <a:off x="1080064" y="802919"/>
          <a:ext cx="1268871" cy="444854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519278-1E54-48AD-AF98-379BB9D3C797}">
      <dsp:nvSpPr>
        <dsp:cNvPr id="0" name=""/>
        <dsp:cNvSpPr/>
      </dsp:nvSpPr>
      <dsp:spPr>
        <a:xfrm>
          <a:off x="1080064" y="802919"/>
          <a:ext cx="1268871" cy="444854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517D82-0B8D-4866-AF46-CA2CE7B3B3CF}">
      <dsp:nvSpPr>
        <dsp:cNvPr id="0" name=""/>
        <dsp:cNvSpPr/>
      </dsp:nvSpPr>
      <dsp:spPr>
        <a:xfrm>
          <a:off x="445628" y="882993"/>
          <a:ext cx="2537743" cy="28470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District Nutrition coordinator </a:t>
          </a:r>
        </a:p>
      </dsp:txBody>
      <dsp:txXfrm>
        <a:off x="445628" y="882993"/>
        <a:ext cx="2537743" cy="2847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0.75501</cdr:x>
      <cdr:y>0.11719</cdr:y>
    </cdr:from>
    <cdr:to>
      <cdr:x>0.99812</cdr:x>
      <cdr:y>0.22232</cdr:y>
    </cdr:to>
    <cdr:sp macro="" textlink="">
      <cdr:nvSpPr>
        <cdr:cNvPr id="2" name="Rectangle 1">
          <a:extLst xmlns:a="http://schemas.openxmlformats.org/drawingml/2006/main">
            <a:ext uri="{FF2B5EF4-FFF2-40B4-BE49-F238E27FC236}">
              <a16:creationId xmlns:a16="http://schemas.microsoft.com/office/drawing/2014/main" id="{D147971F-7EC0-4E9B-89CB-1AAE93C223CE}"/>
            </a:ext>
          </a:extLst>
        </cdr:cNvPr>
        <cdr:cNvSpPr/>
      </cdr:nvSpPr>
      <cdr:spPr>
        <a:xfrm xmlns:a="http://schemas.openxmlformats.org/drawingml/2006/main">
          <a:off x="6903791" y="660828"/>
          <a:ext cx="2223003" cy="592785"/>
        </a:xfrm>
        <a:prstGeom xmlns:a="http://schemas.openxmlformats.org/drawingml/2006/main" prst="rect">
          <a:avLst/>
        </a:prstGeom>
        <a:ln xmlns:a="http://schemas.openxmlformats.org/drawingml/2006/main" w="9525"/>
      </cdr:spPr>
      <cdr:style>
        <a:lnRef xmlns:a="http://schemas.openxmlformats.org/drawingml/2006/main" idx="2">
          <a:schemeClr val="accent1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en-US"/>
          </a:defPPr>
          <a:lvl1pPr algn="r" rtl="1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1pPr>
          <a:lvl2pPr marL="457200" algn="r" rtl="1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2pPr>
          <a:lvl3pPr marL="914400" algn="r" rtl="1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3pPr>
          <a:lvl4pPr marL="1371600" algn="r" rtl="1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4pPr>
          <a:lvl5pPr marL="1828800" algn="r" rtl="1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9pPr>
        </a:lstStyle>
        <a:p xmlns:a="http://schemas.openxmlformats.org/drawingml/2006/main">
          <a:pPr marL="0" indent="0" algn="l" rtl="1" fontAlgn="base">
            <a:spcBef>
              <a:spcPct val="0"/>
            </a:spcBef>
            <a:spcAft>
              <a:spcPct val="0"/>
            </a:spcAft>
          </a:pPr>
          <a:r>
            <a:rPr lang="en-US" sz="1600" b="1" kern="1200" dirty="0">
              <a:solidFill>
                <a:srgbClr val="C00000"/>
              </a:solidFill>
            </a:rPr>
            <a:t>Target:</a:t>
          </a:r>
          <a:r>
            <a:rPr lang="en-US" sz="1600" kern="1200" dirty="0">
              <a:solidFill>
                <a:srgbClr val="000000"/>
              </a:solidFill>
            </a:rPr>
            <a:t>      1,404,000</a:t>
          </a:r>
        </a:p>
        <a:p xmlns:a="http://schemas.openxmlformats.org/drawingml/2006/main">
          <a:pPr marL="0" indent="0" algn="l" rtl="1" fontAlgn="base">
            <a:spcBef>
              <a:spcPct val="0"/>
            </a:spcBef>
            <a:spcAft>
              <a:spcPct val="0"/>
            </a:spcAft>
          </a:pPr>
          <a:r>
            <a:rPr lang="en-US" sz="1600" b="1" dirty="0">
              <a:solidFill>
                <a:srgbClr val="C00000"/>
              </a:solidFill>
            </a:rPr>
            <a:t>Achieve</a:t>
          </a:r>
          <a:r>
            <a:rPr lang="en-US" sz="1600" dirty="0">
              <a:solidFill>
                <a:srgbClr val="C00000"/>
              </a:solidFill>
            </a:rPr>
            <a:t>d</a:t>
          </a:r>
          <a:r>
            <a:rPr lang="en-US" sz="1600" dirty="0">
              <a:solidFill>
                <a:srgbClr val="000000"/>
              </a:solidFill>
            </a:rPr>
            <a:t>: 1,046,604</a:t>
          </a:r>
          <a:endParaRPr lang="en-US" sz="1600" kern="1200" dirty="0">
            <a:solidFill>
              <a:srgbClr val="000000"/>
            </a:solidFill>
          </a:endParaRPr>
        </a:p>
      </cdr:txBody>
    </cdr:sp>
  </cdr:relSizeAnchor>
  <cdr:relSizeAnchor xmlns:cdr="http://schemas.openxmlformats.org/drawingml/2006/chartDrawing">
    <cdr:from>
      <cdr:x>0.31667</cdr:x>
      <cdr:y>0.44744</cdr:y>
    </cdr:from>
    <cdr:to>
      <cdr:x>0.56846</cdr:x>
      <cdr:y>0.55256</cdr:y>
    </cdr:to>
    <cdr:sp macro="" textlink="">
      <cdr:nvSpPr>
        <cdr:cNvPr id="3" name="Rectangle 2">
          <a:extLst xmlns:a="http://schemas.openxmlformats.org/drawingml/2006/main">
            <a:ext uri="{FF2B5EF4-FFF2-40B4-BE49-F238E27FC236}">
              <a16:creationId xmlns:a16="http://schemas.microsoft.com/office/drawing/2014/main" id="{53130FB8-DFFF-4372-B790-91FA28B5C711}"/>
            </a:ext>
          </a:extLst>
        </cdr:cNvPr>
        <cdr:cNvSpPr/>
      </cdr:nvSpPr>
      <cdr:spPr>
        <a:xfrm xmlns:a="http://schemas.openxmlformats.org/drawingml/2006/main">
          <a:off x="2895600" y="2523007"/>
          <a:ext cx="2302395" cy="592786"/>
        </a:xfrm>
        <a:prstGeom xmlns:a="http://schemas.openxmlformats.org/drawingml/2006/main" prst="rect">
          <a:avLst/>
        </a:prstGeom>
        <a:ln xmlns:a="http://schemas.openxmlformats.org/drawingml/2006/main" w="9525"/>
      </cdr:spPr>
      <cdr:style>
        <a:lnRef xmlns:a="http://schemas.openxmlformats.org/drawingml/2006/main" idx="2">
          <a:schemeClr val="accent1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en-US"/>
          </a:defPPr>
          <a:lvl1pPr algn="r" rtl="1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1pPr>
          <a:lvl2pPr marL="457200" algn="r" rtl="1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2pPr>
          <a:lvl3pPr marL="914400" algn="r" rtl="1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3pPr>
          <a:lvl4pPr marL="1371600" algn="r" rtl="1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4pPr>
          <a:lvl5pPr marL="1828800" algn="r" rtl="1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9pPr>
        </a:lstStyle>
        <a:p xmlns:a="http://schemas.openxmlformats.org/drawingml/2006/main">
          <a:pPr algn="l"/>
          <a:r>
            <a:rPr lang="en-US" sz="1600" b="1" dirty="0">
              <a:solidFill>
                <a:srgbClr val="C00000"/>
              </a:solidFill>
            </a:rPr>
            <a:t>Target:</a:t>
          </a:r>
          <a:r>
            <a:rPr lang="en-US" sz="1600" dirty="0">
              <a:solidFill>
                <a:srgbClr val="000000"/>
              </a:solidFill>
            </a:rPr>
            <a:t>      1,404,000</a:t>
          </a:r>
        </a:p>
        <a:p xmlns:a="http://schemas.openxmlformats.org/drawingml/2006/main">
          <a:pPr algn="l"/>
          <a:r>
            <a:rPr lang="en-US" sz="1600" b="1" dirty="0">
              <a:solidFill>
                <a:srgbClr val="C00000"/>
              </a:solidFill>
            </a:rPr>
            <a:t>Achieve</a:t>
          </a:r>
          <a:r>
            <a:rPr lang="en-US" sz="1600" dirty="0">
              <a:solidFill>
                <a:srgbClr val="C00000"/>
              </a:solidFill>
            </a:rPr>
            <a:t>d</a:t>
          </a:r>
          <a:r>
            <a:rPr lang="en-US" sz="1600" dirty="0">
              <a:solidFill>
                <a:srgbClr val="000000"/>
              </a:solidFill>
            </a:rPr>
            <a:t>: </a:t>
          </a:r>
          <a:r>
            <a:rPr lang="en-US" sz="1600" dirty="0"/>
            <a:t>164,805</a:t>
          </a:r>
          <a:endParaRPr lang="en-US" sz="1800" dirty="0"/>
        </a:p>
      </cdr:txBody>
    </cdr:sp>
  </cdr:relSizeAnchor>
  <cdr:relSizeAnchor xmlns:cdr="http://schemas.openxmlformats.org/drawingml/2006/chartDrawing">
    <cdr:from>
      <cdr:x>0.05833</cdr:x>
      <cdr:y>0.7027</cdr:y>
    </cdr:from>
    <cdr:to>
      <cdr:x>0.275</cdr:x>
      <cdr:y>0.80641</cdr:y>
    </cdr:to>
    <cdr:sp macro="" textlink="">
      <cdr:nvSpPr>
        <cdr:cNvPr id="4" name="Rectangle 3">
          <a:extLst xmlns:a="http://schemas.openxmlformats.org/drawingml/2006/main">
            <a:ext uri="{FF2B5EF4-FFF2-40B4-BE49-F238E27FC236}">
              <a16:creationId xmlns:a16="http://schemas.microsoft.com/office/drawing/2014/main" id="{86A7C732-9831-4777-8908-BE66E07AE7A4}"/>
            </a:ext>
          </a:extLst>
        </cdr:cNvPr>
        <cdr:cNvSpPr/>
      </cdr:nvSpPr>
      <cdr:spPr>
        <a:xfrm xmlns:a="http://schemas.openxmlformats.org/drawingml/2006/main">
          <a:off x="533400" y="3962400"/>
          <a:ext cx="1981200" cy="584775"/>
        </a:xfrm>
        <a:prstGeom xmlns:a="http://schemas.openxmlformats.org/drawingml/2006/main" prst="rect">
          <a:avLst/>
        </a:prstGeom>
        <a:ln xmlns:a="http://schemas.openxmlformats.org/drawingml/2006/main" w="3175"/>
      </cdr:spPr>
      <cdr:style>
        <a:lnRef xmlns:a="http://schemas.openxmlformats.org/drawingml/2006/main" idx="2">
          <a:schemeClr val="accent1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en-US"/>
          </a:defPPr>
          <a:lvl1pPr algn="r" rtl="1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1pPr>
          <a:lvl2pPr marL="457200" algn="r" rtl="1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2pPr>
          <a:lvl3pPr marL="914400" algn="r" rtl="1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3pPr>
          <a:lvl4pPr marL="1371600" algn="r" rtl="1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4pPr>
          <a:lvl5pPr marL="1828800" algn="r" rtl="1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9pPr>
        </a:lstStyle>
        <a:p xmlns:a="http://schemas.openxmlformats.org/drawingml/2006/main">
          <a:pPr algn="l"/>
          <a:r>
            <a:rPr lang="en-US" sz="1600" b="1" dirty="0">
              <a:solidFill>
                <a:srgbClr val="C00000"/>
              </a:solidFill>
            </a:rPr>
            <a:t>Target:</a:t>
          </a:r>
          <a:r>
            <a:rPr lang="en-US" sz="1600" dirty="0">
              <a:solidFill>
                <a:srgbClr val="000000"/>
              </a:solidFill>
            </a:rPr>
            <a:t>      540,000</a:t>
          </a:r>
        </a:p>
        <a:p xmlns:a="http://schemas.openxmlformats.org/drawingml/2006/main">
          <a:pPr algn="l"/>
          <a:r>
            <a:rPr lang="en-US" sz="1600" b="1" dirty="0">
              <a:solidFill>
                <a:srgbClr val="C00000"/>
              </a:solidFill>
            </a:rPr>
            <a:t>Achieve</a:t>
          </a:r>
          <a:r>
            <a:rPr lang="en-US" sz="1600" dirty="0">
              <a:solidFill>
                <a:srgbClr val="C00000"/>
              </a:solidFill>
            </a:rPr>
            <a:t>d</a:t>
          </a:r>
          <a:r>
            <a:rPr lang="en-US" sz="1600" dirty="0">
              <a:solidFill>
                <a:srgbClr val="000000"/>
              </a:solidFill>
            </a:rPr>
            <a:t>: </a:t>
          </a:r>
          <a:r>
            <a:rPr lang="en-US" sz="1600" dirty="0"/>
            <a:t>16,729</a:t>
          </a:r>
          <a:endParaRPr lang="en-US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0.00317</cdr:x>
      <cdr:y>0.09589</cdr:y>
    </cdr:from>
    <cdr:to>
      <cdr:x>0.25079</cdr:x>
      <cdr:y>0.41638</cdr:y>
    </cdr:to>
    <cdr:sp macro="" textlink="">
      <cdr:nvSpPr>
        <cdr:cNvPr id="2" name="Rectangle: Rounded Corners 1"/>
        <cdr:cNvSpPr/>
      </cdr:nvSpPr>
      <cdr:spPr>
        <a:xfrm xmlns:a="http://schemas.openxmlformats.org/drawingml/2006/main">
          <a:off x="25400" y="533400"/>
          <a:ext cx="1981200" cy="1782762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3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3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marL="0" marR="0" lvl="0" indent="0" algn="l" defTabSz="914400" rtl="0" eaLnBrk="0" fontAlgn="base" latinLnBrk="0" hangingPunct="0">
            <a:lnSpc>
              <a:spcPct val="100000"/>
            </a:lnSpc>
            <a:spcBef>
              <a:spcPct val="30000"/>
            </a:spcBef>
            <a:spcAft>
              <a:spcPct val="0"/>
            </a:spcAft>
            <a:buClrTx/>
            <a:buSzTx/>
            <a:buFontTx/>
            <a:buNone/>
            <a:tabLst/>
            <a:defRPr/>
          </a:pPr>
          <a:r>
            <a:rPr lang="en-US" sz="1400" dirty="0">
              <a:solidFill>
                <a:schemeClr val="accent3">
                  <a:lumMod val="50000"/>
                </a:schemeClr>
              </a:solidFill>
            </a:rPr>
            <a:t>Based on SMART surveys from 17 out of the 22 Governorates. For the remaining 5 governorate, DHS results were taken) 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94238CE-F0E2-43CC-96B7-B2F903547C30}" type="datetimeFigureOut">
              <a:rPr lang="en-US" smtClean="0"/>
              <a:t>10/23/2018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895A93E-42AE-449B-A264-2CD0FD075A0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97394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rtl="0">
              <a:defRPr sz="1200"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rtl="0">
              <a:defRPr sz="1200"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42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0" y="4415790"/>
            <a:ext cx="560832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rtl="0">
              <a:defRPr sz="1200"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rtl="0">
              <a:defRPr sz="1200"/>
            </a:lvl1pPr>
          </a:lstStyle>
          <a:p>
            <a:fld id="{C92538A8-A9AD-450F-B62C-CC3878AF7096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927995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77998-2586-184B-B33B-FDA6FD64732E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70687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Based on SMART surveys from 17 out of the 22 Governorates. For the remaining 5 governorate, DHS results were taken)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538A8-A9AD-450F-B62C-CC3878AF7096}" type="slidenum">
              <a:rPr lang="en-US" altLang="en-US" smtClean="0"/>
              <a:pPr/>
              <a:t>14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82755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538A8-A9AD-450F-B62C-CC3878AF7096}" type="slidenum">
              <a:rPr lang="en-US" altLang="en-US" smtClean="0"/>
              <a:pPr/>
              <a:t>15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563891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538A8-A9AD-450F-B62C-CC3878AF7096}" type="slidenum">
              <a:rPr lang="en-US" altLang="en-US" smtClean="0"/>
              <a:pPr/>
              <a:t>16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264426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538A8-A9AD-450F-B62C-CC3878AF7096}" type="slidenum">
              <a:rPr lang="en-US" altLang="en-US" smtClean="0"/>
              <a:pPr/>
              <a:t>17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72073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F77998-2586-184B-B33B-FDA6FD64732E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9547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SMART DATA shows</a:t>
            </a:r>
            <a:r>
              <a:rPr lang="en-US" baseline="0" dirty="0"/>
              <a:t> different stunting rates range to 70% </a:t>
            </a:r>
          </a:p>
          <a:p>
            <a:pPr marL="171450" indent="-171450">
              <a:buFontTx/>
              <a:buChar char="-"/>
            </a:pPr>
            <a:r>
              <a:rPr lang="en-US" dirty="0"/>
              <a:t>stunting (≥40%) in 12 of the 18 governorates surveyed.</a:t>
            </a:r>
          </a:p>
          <a:p>
            <a:pPr marL="171450" indent="-171450">
              <a:buFontTx/>
              <a:buChar char="-"/>
            </a:pPr>
            <a:r>
              <a:rPr lang="en-US" dirty="0"/>
              <a:t>four Governorates had more than 60% of under five year old children stunted (Rayma, 67.4%; Al-Mahweet, 63.3%; </a:t>
            </a:r>
            <a:r>
              <a:rPr lang="en-US" dirty="0" err="1"/>
              <a:t>Hajja</a:t>
            </a:r>
            <a:r>
              <a:rPr lang="en-US" dirty="0"/>
              <a:t>, 62.9% and </a:t>
            </a:r>
            <a:r>
              <a:rPr lang="en-US" dirty="0" err="1"/>
              <a:t>Dhamar</a:t>
            </a:r>
            <a:r>
              <a:rPr lang="en-US" dirty="0"/>
              <a:t>, 61.9%), with slightly lower figure for Amran (57.6%), Hodeidah (56.5%), Sana’a (54.7%) and Ibb (52.9%).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538A8-A9AD-450F-B62C-CC3878AF7096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332850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538A8-A9AD-450F-B62C-CC3878AF7096}" type="slidenum">
              <a:rPr lang="en-US" altLang="en-US" smtClean="0"/>
              <a:pPr/>
              <a:t>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50663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538A8-A9AD-450F-B62C-CC3878AF7096}" type="slidenum">
              <a:rPr lang="en-US" altLang="en-US" smtClean="0"/>
              <a:pPr/>
              <a:t>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960588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538A8-A9AD-450F-B62C-CC3878AF7096}" type="slidenum">
              <a:rPr lang="en-US" altLang="en-US" smtClean="0"/>
              <a:pPr/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252056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538A8-A9AD-450F-B62C-CC3878AF7096}" type="slidenum">
              <a:rPr lang="en-US" altLang="en-US" smtClean="0"/>
              <a:pPr/>
              <a:t>11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99815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538A8-A9AD-450F-B62C-CC3878AF7096}" type="slidenum">
              <a:rPr lang="en-US" altLang="en-US" smtClean="0"/>
              <a:pPr/>
              <a:t>12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291520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IYCF</a:t>
            </a:r>
            <a:r>
              <a:rPr lang="en-US" baseline="0" dirty="0"/>
              <a:t> counselling through CHVs is the major contribution to IYCF achievement. </a:t>
            </a:r>
          </a:p>
          <a:p>
            <a:r>
              <a:rPr lang="en-US" baseline="0" dirty="0"/>
              <a:t>In 2018, the outreach activities still not implemented fully (1 out of 5 rounds implemented so far) </a:t>
            </a:r>
          </a:p>
          <a:p>
            <a:r>
              <a:rPr lang="en-US" baseline="0" dirty="0"/>
              <a:t>From 2017 – 18, HFs contributed to the counselling and messaging on OYCF through CMAM, ANC clinics. </a:t>
            </a:r>
          </a:p>
          <a:p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538A8-A9AD-450F-B62C-CC3878AF7096}" type="slidenum">
              <a:rPr lang="en-US" altLang="en-US" smtClean="0"/>
              <a:pPr/>
              <a:t>13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339678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5F6F8-1DCC-44F6-A080-B69DF0CA4CB7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  <p:sp>
        <p:nvSpPr>
          <p:cNvPr id="15" name="Rectangle 21"/>
          <p:cNvSpPr>
            <a:spLocks noChangeArrowheads="1"/>
          </p:cNvSpPr>
          <p:nvPr/>
        </p:nvSpPr>
        <p:spPr bwMode="auto">
          <a:xfrm>
            <a:off x="0" y="6350"/>
            <a:ext cx="9144000" cy="3221038"/>
          </a:xfrm>
          <a:prstGeom prst="rect">
            <a:avLst/>
          </a:prstGeom>
          <a:solidFill>
            <a:srgbClr val="0099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" name="Rectangle 21"/>
          <p:cNvSpPr>
            <a:spLocks noChangeArrowheads="1"/>
          </p:cNvSpPr>
          <p:nvPr/>
        </p:nvSpPr>
        <p:spPr bwMode="auto">
          <a:xfrm>
            <a:off x="0" y="5715000"/>
            <a:ext cx="9144000" cy="1143000"/>
          </a:xfrm>
          <a:prstGeom prst="rect">
            <a:avLst/>
          </a:prstGeom>
          <a:solidFill>
            <a:srgbClr val="0099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5689600"/>
            <a:ext cx="9144000" cy="1588"/>
          </a:xfrm>
          <a:prstGeom prst="line">
            <a:avLst/>
          </a:prstGeom>
          <a:ln w="508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0" y="3225800"/>
            <a:ext cx="9144000" cy="1588"/>
          </a:xfrm>
          <a:prstGeom prst="line">
            <a:avLst/>
          </a:prstGeom>
          <a:ln w="508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" name="Picture 19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106" y="5809361"/>
            <a:ext cx="1742155" cy="937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696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61AF0-14C7-4F83-AAAD-768C99C82543}" type="datetimeFigureOut">
              <a:rPr lang="en-US" smtClean="0"/>
              <a:t>10/23/2018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1881-F894-4E4F-9EE4-8483AA1C240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0975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rgbClr val="0099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" name="Title 1"/>
          <p:cNvSpPr>
            <a:spLocks noGrp="1"/>
          </p:cNvSpPr>
          <p:nvPr>
            <p:ph type="ctrTitle"/>
          </p:nvPr>
        </p:nvSpPr>
        <p:spPr>
          <a:xfrm>
            <a:off x="432000" y="216000"/>
            <a:ext cx="8244000" cy="684000"/>
          </a:xfrm>
          <a:prstGeom prst="rect">
            <a:avLst/>
          </a:prstGeom>
        </p:spPr>
        <p:txBody>
          <a:bodyPr/>
          <a:lstStyle>
            <a:lvl1pPr algn="l">
              <a:defRPr sz="2800" b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BD657-C026-4C09-9B66-5715DF5138D8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1473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2372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BD657-C026-4C09-9B66-5715DF5138D8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99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584200" y="393699"/>
            <a:ext cx="4572000" cy="2606675"/>
          </a:xfrm>
          <a:prstGeom prst="rect">
            <a:avLst/>
          </a:prstGeom>
        </p:spPr>
        <p:txBody>
          <a:bodyPr vert="horz"/>
          <a:lstStyle>
            <a:lvl1pPr marL="0">
              <a:lnSpc>
                <a:spcPts val="202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400" baseline="0">
                <a:solidFill>
                  <a:schemeClr val="bg1"/>
                </a:solidFill>
                <a:latin typeface="Arial"/>
                <a:cs typeface="Arial"/>
              </a:defRPr>
            </a:lvl1pPr>
            <a:lvl2pPr marL="0">
              <a:spcBef>
                <a:spcPts val="0"/>
              </a:spcBef>
              <a:buFontTx/>
              <a:buNone/>
              <a:defRPr sz="1400">
                <a:solidFill>
                  <a:schemeClr val="bg1"/>
                </a:solidFill>
                <a:latin typeface="Arial"/>
                <a:cs typeface="Arial"/>
              </a:defRPr>
            </a:lvl2pPr>
            <a:lvl3pPr marL="0">
              <a:spcBef>
                <a:spcPts val="0"/>
              </a:spcBef>
              <a:buFontTx/>
              <a:buNone/>
              <a:defRPr sz="1400">
                <a:solidFill>
                  <a:schemeClr val="bg1"/>
                </a:solidFill>
                <a:latin typeface="Arial"/>
                <a:cs typeface="Arial"/>
              </a:defRPr>
            </a:lvl3pPr>
            <a:lvl4pPr marL="0">
              <a:spcBef>
                <a:spcPts val="0"/>
              </a:spcBef>
              <a:buFontTx/>
              <a:buNone/>
              <a:defRPr sz="1400">
                <a:solidFill>
                  <a:schemeClr val="bg1"/>
                </a:solidFill>
                <a:latin typeface="Arial"/>
                <a:cs typeface="Arial"/>
              </a:defRPr>
            </a:lvl4pPr>
            <a:lvl5pPr marL="0">
              <a:spcBef>
                <a:spcPts val="0"/>
              </a:spcBef>
              <a:buFontTx/>
              <a:buNone/>
              <a:defRPr sz="1400">
                <a:solidFill>
                  <a:schemeClr val="bg1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For more information please contact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Click to edit name</a:t>
            </a:r>
          </a:p>
          <a:p>
            <a:pPr lvl="0"/>
            <a:r>
              <a:rPr lang="en-US" dirty="0"/>
              <a:t>Title</a:t>
            </a:r>
          </a:p>
          <a:p>
            <a:pPr lvl="0"/>
            <a:r>
              <a:rPr lang="en-US" dirty="0"/>
              <a:t>Telephone and email address</a:t>
            </a:r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15" hasCustomPrompt="1"/>
          </p:nvPr>
        </p:nvSpPr>
        <p:spPr>
          <a:xfrm>
            <a:off x="584200" y="3479800"/>
            <a:ext cx="4572000" cy="3169719"/>
          </a:xfrm>
          <a:prstGeom prst="rect">
            <a:avLst/>
          </a:prstGeom>
        </p:spPr>
        <p:txBody>
          <a:bodyPr vert="horz"/>
          <a:lstStyle>
            <a:lvl1pPr marL="0" marR="0" indent="0" algn="l" defTabSz="457200" rtl="0" eaLnBrk="1" fontAlgn="auto" latinLnBrk="0" hangingPunct="1">
              <a:lnSpc>
                <a:spcPts val="192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 sz="1400" baseline="0">
                <a:solidFill>
                  <a:srgbClr val="FFFFFF"/>
                </a:solidFill>
                <a:latin typeface="Arial"/>
                <a:cs typeface="Arial"/>
              </a:defRPr>
            </a:lvl1pPr>
            <a:lvl2pPr marL="0">
              <a:spcBef>
                <a:spcPts val="0"/>
              </a:spcBef>
              <a:buFontTx/>
              <a:buNone/>
              <a:defRPr sz="1400">
                <a:solidFill>
                  <a:srgbClr val="FFFFFF"/>
                </a:solidFill>
                <a:latin typeface="Arial"/>
                <a:cs typeface="Arial"/>
              </a:defRPr>
            </a:lvl2pPr>
            <a:lvl3pPr marL="0">
              <a:spcBef>
                <a:spcPts val="0"/>
              </a:spcBef>
              <a:buFontTx/>
              <a:buNone/>
              <a:defRPr sz="1400">
                <a:solidFill>
                  <a:srgbClr val="FFFFFF"/>
                </a:solidFill>
                <a:latin typeface="Arial"/>
                <a:cs typeface="Arial"/>
              </a:defRPr>
            </a:lvl3pPr>
            <a:lvl4pPr marL="0">
              <a:spcBef>
                <a:spcPts val="0"/>
              </a:spcBef>
              <a:buFontTx/>
              <a:buNone/>
              <a:defRPr sz="1400">
                <a:solidFill>
                  <a:srgbClr val="FFFFFF"/>
                </a:solidFill>
                <a:latin typeface="Arial"/>
                <a:cs typeface="Arial"/>
              </a:defRPr>
            </a:lvl4pPr>
            <a:lvl5pPr marL="0">
              <a:spcBef>
                <a:spcPts val="0"/>
              </a:spcBef>
              <a:buFontTx/>
              <a:buNone/>
              <a:defRPr sz="1400">
                <a:solidFill>
                  <a:srgbClr val="FFFFFF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back cover information</a:t>
            </a:r>
          </a:p>
          <a:p>
            <a:pPr lvl="0"/>
            <a:r>
              <a:rPr lang="en-US" dirty="0"/>
              <a:t>Click to edit back cover information</a:t>
            </a:r>
          </a:p>
          <a:p>
            <a:pPr lvl="0"/>
            <a:r>
              <a:rPr lang="en-US" dirty="0"/>
              <a:t>Click to edit back cover information</a:t>
            </a:r>
          </a:p>
          <a:p>
            <a:pPr marL="0" marR="0" lvl="0" indent="-342900" algn="l" defTabSz="457200" rtl="0" eaLnBrk="1" fontAlgn="auto" latinLnBrk="0" hangingPunct="1">
              <a:lnSpc>
                <a:spcPts val="202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to edit back cover information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Click to edit back cover information</a:t>
            </a:r>
          </a:p>
          <a:p>
            <a:pPr lvl="0"/>
            <a:r>
              <a:rPr lang="en-US" dirty="0"/>
              <a:t>Click to edit back cover information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Cover photo © goes here</a:t>
            </a:r>
          </a:p>
          <a:p>
            <a:pPr marL="0" marR="0" lvl="0" indent="-342900" algn="l" defTabSz="457200" rtl="0" eaLnBrk="1" fontAlgn="auto" latinLnBrk="0" hangingPunct="1">
              <a:lnSpc>
                <a:spcPts val="202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Inside photo © goes here</a:t>
            </a:r>
          </a:p>
        </p:txBody>
      </p:sp>
      <p:pic>
        <p:nvPicPr>
          <p:cNvPr id="9" name="Picture 8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8922" y="5601487"/>
            <a:ext cx="1742155" cy="937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449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291247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76DF3-EA18-4F36-8EC8-78CF6689A685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  <p:sp>
        <p:nvSpPr>
          <p:cNvPr id="7" name="Rectangle 21"/>
          <p:cNvSpPr>
            <a:spLocks noChangeArrowheads="1"/>
          </p:cNvSpPr>
          <p:nvPr/>
        </p:nvSpPr>
        <p:spPr bwMode="auto">
          <a:xfrm>
            <a:off x="0" y="6350"/>
            <a:ext cx="9144000" cy="3221038"/>
          </a:xfrm>
          <a:prstGeom prst="rect">
            <a:avLst/>
          </a:prstGeom>
          <a:solidFill>
            <a:srgbClr val="0099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" name="Rectangle 21"/>
          <p:cNvSpPr>
            <a:spLocks noChangeArrowheads="1"/>
          </p:cNvSpPr>
          <p:nvPr/>
        </p:nvSpPr>
        <p:spPr bwMode="auto">
          <a:xfrm>
            <a:off x="0" y="5715000"/>
            <a:ext cx="9144000" cy="1143000"/>
          </a:xfrm>
          <a:prstGeom prst="rect">
            <a:avLst/>
          </a:prstGeom>
          <a:solidFill>
            <a:srgbClr val="0099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9" name="Picture 8" descr="Screen Clippi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995" y="5936361"/>
            <a:ext cx="1271179" cy="6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788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rgbClr val="0099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" name="Title 1"/>
          <p:cNvSpPr>
            <a:spLocks noGrp="1"/>
          </p:cNvSpPr>
          <p:nvPr>
            <p:ph type="ctrTitle"/>
          </p:nvPr>
        </p:nvSpPr>
        <p:spPr>
          <a:xfrm>
            <a:off x="432000" y="216000"/>
            <a:ext cx="8208000" cy="684000"/>
          </a:xfrm>
          <a:prstGeom prst="rect">
            <a:avLst/>
          </a:prstGeom>
        </p:spPr>
        <p:txBody>
          <a:bodyPr/>
          <a:lstStyle>
            <a:lvl1pPr algn="l">
              <a:defRPr sz="2800" b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BD657-C026-4C09-9B66-5715DF5138D8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62929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rgbClr val="0099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" name="Title 1"/>
          <p:cNvSpPr>
            <a:spLocks noGrp="1"/>
          </p:cNvSpPr>
          <p:nvPr>
            <p:ph type="ctrTitle"/>
          </p:nvPr>
        </p:nvSpPr>
        <p:spPr>
          <a:xfrm>
            <a:off x="432000" y="216000"/>
            <a:ext cx="8244000" cy="684000"/>
          </a:xfrm>
          <a:prstGeom prst="rect">
            <a:avLst/>
          </a:prstGeom>
        </p:spPr>
        <p:txBody>
          <a:bodyPr/>
          <a:lstStyle>
            <a:lvl1pPr algn="l">
              <a:defRPr sz="2800" b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BD657-C026-4C09-9B66-5715DF5138D8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00948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55582-D71B-47A1-931D-4B1AA09BBC25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12931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3465513" cy="1435100"/>
          </a:xfrm>
          <a:prstGeom prst="rect">
            <a:avLst/>
          </a:prstGeom>
          <a:solidFill>
            <a:srgbClr val="0099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0B47-4DFF-4624-ACA8-D28D72D4302D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92111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aster_Custom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17567" y="181757"/>
            <a:ext cx="8229600" cy="782001"/>
          </a:xfrm>
          <a:prstGeom prst="rect">
            <a:avLst/>
          </a:prstGeom>
        </p:spPr>
        <p:txBody>
          <a:bodyPr/>
          <a:lstStyle>
            <a:lvl1pPr algn="l">
              <a:defRPr sz="2400">
                <a:solidFill>
                  <a:srgbClr val="0099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17566" y="1085428"/>
            <a:ext cx="5091723" cy="4679999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3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C4FBD657-C026-4C09-9B66-5715DF5138D8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54830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.jpeg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Relationship Id="rId4" Type="http://schemas.openxmlformats.org/officeDocument/2006/relationships/chart" Target="../charts/char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Relationship Id="rId4" Type="http://schemas.openxmlformats.org/officeDocument/2006/relationships/chart" Target="../charts/char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5.pn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" y="889002"/>
            <a:ext cx="4138862" cy="3121524"/>
          </a:xfrm>
          <a:prstGeom prst="rect">
            <a:avLst/>
          </a:prstGeom>
          <a:solidFill>
            <a:srgbClr val="D9D9D9">
              <a:alpha val="69804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56" name="Group 55"/>
          <p:cNvGrpSpPr/>
          <p:nvPr/>
        </p:nvGrpSpPr>
        <p:grpSpPr>
          <a:xfrm>
            <a:off x="162322" y="1400470"/>
            <a:ext cx="3890376" cy="1929817"/>
            <a:chOff x="144722" y="1293181"/>
            <a:chExt cx="2917782" cy="1447363"/>
          </a:xfrm>
        </p:grpSpPr>
        <p:grpSp>
          <p:nvGrpSpPr>
            <p:cNvPr id="49" name="Group 48"/>
            <p:cNvGrpSpPr/>
            <p:nvPr/>
          </p:nvGrpSpPr>
          <p:grpSpPr>
            <a:xfrm>
              <a:off x="144722" y="1293181"/>
              <a:ext cx="2487987" cy="417833"/>
              <a:chOff x="74237" y="1112206"/>
              <a:chExt cx="2487987" cy="417833"/>
            </a:xfrm>
          </p:grpSpPr>
          <p:sp>
            <p:nvSpPr>
              <p:cNvPr id="7" name="Content Placeholder 2"/>
              <p:cNvSpPr txBox="1">
                <a:spLocks/>
              </p:cNvSpPr>
              <p:nvPr/>
            </p:nvSpPr>
            <p:spPr>
              <a:xfrm>
                <a:off x="474495" y="1112206"/>
                <a:ext cx="2087729" cy="417833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Font typeface="Arial"/>
                  <a:buChar char="–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–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»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1600" b="1" dirty="0"/>
                  <a:t>22.2 million</a:t>
                </a:r>
              </a:p>
              <a:p>
                <a:pPr marL="0" indent="0">
                  <a:buNone/>
                </a:pPr>
                <a:r>
                  <a:rPr lang="en-US" sz="1467" dirty="0"/>
                  <a:t>Total affected population</a:t>
                </a:r>
              </a:p>
              <a:p>
                <a:pPr marL="0" indent="0">
                  <a:buNone/>
                </a:pPr>
                <a:endParaRPr lang="en-US" sz="1600" b="1" dirty="0"/>
              </a:p>
              <a:p>
                <a:pPr marL="0" indent="0">
                  <a:buNone/>
                </a:pPr>
                <a:endParaRPr lang="en-US" sz="1600" b="1" dirty="0"/>
              </a:p>
              <a:p>
                <a:pPr marL="0" indent="0">
                  <a:buNone/>
                </a:pPr>
                <a:endParaRPr lang="en-US" sz="1600" b="1" dirty="0"/>
              </a:p>
            </p:txBody>
          </p:sp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237" y="1115382"/>
                <a:ext cx="411480" cy="41148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50" name="Group 49"/>
            <p:cNvGrpSpPr/>
            <p:nvPr/>
          </p:nvGrpSpPr>
          <p:grpSpPr>
            <a:xfrm>
              <a:off x="144722" y="1803369"/>
              <a:ext cx="2636209" cy="417833"/>
              <a:chOff x="36137" y="1546194"/>
              <a:chExt cx="2636209" cy="417833"/>
            </a:xfrm>
          </p:grpSpPr>
          <p:sp>
            <p:nvSpPr>
              <p:cNvPr id="8" name="Content Placeholder 2"/>
              <p:cNvSpPr txBox="1">
                <a:spLocks/>
              </p:cNvSpPr>
              <p:nvPr/>
            </p:nvSpPr>
            <p:spPr>
              <a:xfrm>
                <a:off x="439276" y="1546194"/>
                <a:ext cx="2233070" cy="417833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Font typeface="Arial"/>
                  <a:buChar char="–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–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»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1600" b="1" dirty="0"/>
                  <a:t>11.3 million</a:t>
                </a:r>
              </a:p>
              <a:p>
                <a:pPr marL="0" indent="0">
                  <a:buNone/>
                </a:pPr>
                <a:r>
                  <a:rPr lang="en-US" sz="1467" dirty="0"/>
                  <a:t>Total affected children (&lt;18)</a:t>
                </a:r>
              </a:p>
              <a:p>
                <a:pPr marL="0" indent="0">
                  <a:buNone/>
                </a:pPr>
                <a:endParaRPr lang="en-US" sz="1600" b="1" dirty="0"/>
              </a:p>
              <a:p>
                <a:pPr marL="0" indent="0">
                  <a:buNone/>
                </a:pPr>
                <a:endParaRPr lang="en-US" sz="1600" b="1" dirty="0"/>
              </a:p>
              <a:p>
                <a:pPr marL="0" indent="0">
                  <a:buNone/>
                </a:pPr>
                <a:endParaRPr lang="en-US" sz="1600" b="1" dirty="0"/>
              </a:p>
            </p:txBody>
          </p:sp>
          <p:pic>
            <p:nvPicPr>
              <p:cNvPr id="16" name="Picture 15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137" y="1549370"/>
                <a:ext cx="411480" cy="41148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54" name="Group 53"/>
            <p:cNvGrpSpPr/>
            <p:nvPr/>
          </p:nvGrpSpPr>
          <p:grpSpPr>
            <a:xfrm>
              <a:off x="144722" y="2316294"/>
              <a:ext cx="2917782" cy="424250"/>
              <a:chOff x="36137" y="1982919"/>
              <a:chExt cx="2917782" cy="424250"/>
            </a:xfrm>
          </p:grpSpPr>
          <p:sp>
            <p:nvSpPr>
              <p:cNvPr id="9" name="Content Placeholder 2"/>
              <p:cNvSpPr txBox="1">
                <a:spLocks/>
              </p:cNvSpPr>
              <p:nvPr/>
            </p:nvSpPr>
            <p:spPr>
              <a:xfrm>
                <a:off x="436395" y="1982919"/>
                <a:ext cx="2517524" cy="417833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Font typeface="Arial"/>
                  <a:buChar char="–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–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»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1600" b="1" dirty="0"/>
                  <a:t>2.9 million people (1 million children)</a:t>
                </a:r>
              </a:p>
              <a:p>
                <a:pPr marL="0" indent="0">
                  <a:buNone/>
                </a:pPr>
                <a:r>
                  <a:rPr lang="en-US" sz="1467" dirty="0"/>
                  <a:t>Have been internally displaced</a:t>
                </a:r>
                <a:endParaRPr lang="en-US" sz="1600" b="1" dirty="0"/>
              </a:p>
              <a:p>
                <a:pPr marL="0" indent="0">
                  <a:buNone/>
                </a:pPr>
                <a:endParaRPr lang="en-US" sz="1600" b="1" dirty="0"/>
              </a:p>
              <a:p>
                <a:pPr marL="0" indent="0">
                  <a:buNone/>
                </a:pPr>
                <a:endParaRPr lang="en-US" sz="1600" b="1" dirty="0"/>
              </a:p>
            </p:txBody>
          </p:sp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137" y="1995689"/>
                <a:ext cx="411480" cy="41148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1603" y="1053336"/>
            <a:ext cx="2687397" cy="381176"/>
          </a:xfrm>
        </p:spPr>
        <p:txBody>
          <a:bodyPr/>
          <a:lstStyle/>
          <a:p>
            <a:pPr marL="0" indent="0" algn="ctr">
              <a:buNone/>
            </a:pPr>
            <a:r>
              <a:rPr lang="en-US" sz="1867" b="1" dirty="0"/>
              <a:t>KEY FIGURES</a:t>
            </a:r>
          </a:p>
        </p:txBody>
      </p:sp>
      <p:sp>
        <p:nvSpPr>
          <p:cNvPr id="44" name="Rectangle 43"/>
          <p:cNvSpPr/>
          <p:nvPr/>
        </p:nvSpPr>
        <p:spPr>
          <a:xfrm>
            <a:off x="4046567" y="3971505"/>
            <a:ext cx="4938676" cy="45719"/>
          </a:xfrm>
          <a:prstGeom prst="rect">
            <a:avLst/>
          </a:prstGeom>
          <a:solidFill>
            <a:srgbClr val="D9D9D9">
              <a:alpha val="69804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67" dirty="0"/>
          </a:p>
        </p:txBody>
      </p:sp>
      <p:sp>
        <p:nvSpPr>
          <p:cNvPr id="47" name="Title 1"/>
          <p:cNvSpPr txBox="1">
            <a:spLocks/>
          </p:cNvSpPr>
          <p:nvPr/>
        </p:nvSpPr>
        <p:spPr>
          <a:xfrm>
            <a:off x="1" y="-144378"/>
            <a:ext cx="9143999" cy="889000"/>
          </a:xfrm>
          <a:prstGeom prst="rect">
            <a:avLst/>
          </a:prstGeom>
          <a:solidFill>
            <a:srgbClr val="0099FF"/>
          </a:solidFill>
        </p:spPr>
        <p:txBody>
          <a:bodyPr anchor="ctr"/>
          <a:lstStyle>
            <a:lvl1pPr algn="l" defTabSz="342892" rtl="0" eaLnBrk="1" latinLnBrk="0" hangingPunct="1">
              <a:spcBef>
                <a:spcPct val="0"/>
              </a:spcBef>
              <a:buNone/>
              <a:defRPr sz="2400" kern="1200">
                <a:solidFill>
                  <a:srgbClr val="0099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chemeClr val="bg1"/>
                </a:solidFill>
              </a:rPr>
              <a:t>Current Crisis - Yemen</a:t>
            </a:r>
          </a:p>
        </p:txBody>
      </p:sp>
      <p:pic>
        <p:nvPicPr>
          <p:cNvPr id="59" name="Picture 58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434" b="6091"/>
          <a:stretch/>
        </p:blipFill>
        <p:spPr>
          <a:xfrm>
            <a:off x="4120620" y="889001"/>
            <a:ext cx="5023380" cy="3128172"/>
          </a:xfrm>
          <a:prstGeom prst="rect">
            <a:avLst/>
          </a:prstGeom>
        </p:spPr>
      </p:pic>
      <p:sp>
        <p:nvSpPr>
          <p:cNvPr id="28" name="Content Placeholder 2"/>
          <p:cNvSpPr txBox="1">
            <a:spLocks/>
          </p:cNvSpPr>
          <p:nvPr/>
        </p:nvSpPr>
        <p:spPr>
          <a:xfrm>
            <a:off x="730627" y="3448519"/>
            <a:ext cx="2976440" cy="557111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b="1" dirty="0"/>
              <a:t>16.37 million / 51% children</a:t>
            </a:r>
          </a:p>
          <a:p>
            <a:pPr marL="0" indent="0">
              <a:buNone/>
            </a:pPr>
            <a:r>
              <a:rPr lang="en-US" sz="1467" dirty="0"/>
              <a:t>Need basic healthcare</a:t>
            </a:r>
          </a:p>
          <a:p>
            <a:pPr marL="0" indent="0">
              <a:buNone/>
            </a:pPr>
            <a:endParaRPr lang="en-US" sz="1600" b="1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1987" y="3468532"/>
            <a:ext cx="548640" cy="54864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: Rounded Corners 1"/>
          <p:cNvSpPr/>
          <p:nvPr/>
        </p:nvSpPr>
        <p:spPr>
          <a:xfrm>
            <a:off x="377984" y="4252163"/>
            <a:ext cx="8382000" cy="2160627"/>
          </a:xfrm>
          <a:prstGeom prst="roundRect">
            <a:avLst>
              <a:gd name="adj" fmla="val 987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indent="0" algn="ctr" rtl="0">
              <a:buNone/>
            </a:pPr>
            <a:endParaRPr lang="en-US" sz="2000" b="1" dirty="0"/>
          </a:p>
          <a:p>
            <a:pPr marL="0" indent="0" algn="ctr" rtl="0">
              <a:buNone/>
            </a:pPr>
            <a:r>
              <a:rPr lang="en-US" sz="1600" b="1" dirty="0"/>
              <a:t>Nutrition situation worsening in the country</a:t>
            </a:r>
          </a:p>
          <a:p>
            <a:pPr marL="0" indent="0" algn="ctr" rtl="0">
              <a:buNone/>
            </a:pPr>
            <a:endParaRPr lang="en-US" sz="1400" b="1" dirty="0">
              <a:solidFill>
                <a:srgbClr val="FF0000"/>
              </a:solidFill>
            </a:endParaRPr>
          </a:p>
          <a:p>
            <a:pPr marL="682625" indent="-342900" algn="l" rtl="0">
              <a:buFont typeface="Wingdings" panose="05000000000000000000" pitchFamily="2" charset="2"/>
              <a:buChar char="Ø"/>
            </a:pPr>
            <a:r>
              <a:rPr lang="en-US" sz="1600" b="1" dirty="0">
                <a:solidFill>
                  <a:srgbClr val="FF0000"/>
                </a:solidFill>
              </a:rPr>
              <a:t>1 out of 3 children is at risk of acute malnutrition.</a:t>
            </a:r>
          </a:p>
          <a:p>
            <a:pPr marL="682625" indent="-342900" algn="l" rtl="0">
              <a:buFont typeface="Wingdings" panose="05000000000000000000" pitchFamily="2" charset="2"/>
              <a:buChar char="Ø"/>
            </a:pPr>
            <a:r>
              <a:rPr lang="en-US" sz="1600" dirty="0"/>
              <a:t>1 out of 5 PLW is at risk of acute malnutrition. </a:t>
            </a:r>
          </a:p>
          <a:p>
            <a:pPr marL="682625" indent="-342900" algn="l" rtl="0">
              <a:buFont typeface="Wingdings" panose="05000000000000000000" pitchFamily="2" charset="2"/>
              <a:buChar char="Ø"/>
            </a:pPr>
            <a:r>
              <a:rPr lang="en-US" sz="1600" b="1" dirty="0">
                <a:solidFill>
                  <a:srgbClr val="FF0000"/>
                </a:solidFill>
              </a:rPr>
              <a:t>1 out of 2 children under 5 year is stunted. </a:t>
            </a:r>
          </a:p>
          <a:p>
            <a:pPr marL="682625" indent="-342900" algn="l" rtl="0">
              <a:buFont typeface="Wingdings" panose="05000000000000000000" pitchFamily="2" charset="2"/>
              <a:buChar char="Ø"/>
            </a:pPr>
            <a:r>
              <a:rPr lang="en-US" sz="1600" dirty="0"/>
              <a:t>9 in 10 children age 6-59 months (86 %) are anemic. (DHS – 2014 )</a:t>
            </a:r>
          </a:p>
          <a:p>
            <a:pPr marL="682625" indent="-342900" algn="l" rtl="0">
              <a:buFont typeface="Wingdings" panose="05000000000000000000" pitchFamily="2" charset="2"/>
              <a:buChar char="Ø"/>
            </a:pPr>
            <a:r>
              <a:rPr lang="en-US" sz="1600" dirty="0"/>
              <a:t>7 in 10 women age 15-49 (71%) are anemic as well. (DHS – 2014 )</a:t>
            </a:r>
          </a:p>
          <a:p>
            <a:pPr marL="339725" algn="l" rtl="0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051821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417638"/>
            <a:ext cx="3810000" cy="4708525"/>
          </a:xfr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9144000" cy="990600"/>
          </a:xfrm>
          <a:prstGeom prst="rect">
            <a:avLst/>
          </a:prstGeom>
          <a:solidFill>
            <a:srgbClr val="00B0F0"/>
          </a:solidFill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COMPLEMENTARY FEEDING IN EMERGENCIES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990600"/>
            <a:ext cx="9144000" cy="56425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en-US" sz="2000" b="1" dirty="0">
                <a:solidFill>
                  <a:srgbClr val="0070C0"/>
                </a:solidFill>
                <a:latin typeface="Calibri Light" panose="020F0302020204030204" pitchFamily="34" charset="0"/>
                <a:ea typeface="Calibri" panose="020F0502020204030204" pitchFamily="34" charset="0"/>
              </a:rPr>
              <a:t>Counselling and support for appropriate CF:  </a:t>
            </a:r>
            <a:endParaRPr lang="en-US" dirty="0">
              <a:latin typeface="Calibri Light" panose="020F0302020204030204" pitchFamily="34" charset="0"/>
              <a:ea typeface="Calibri" panose="020F0502020204030204" pitchFamily="34" charset="0"/>
            </a:endParaRPr>
          </a:p>
          <a:p>
            <a:pPr marL="1089025" indent="-4000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latin typeface="Calibri Light" panose="020F0302020204030204" pitchFamily="34" charset="0"/>
                <a:ea typeface="Calibri" panose="020F0502020204030204" pitchFamily="34" charset="0"/>
              </a:rPr>
              <a:t>Optimize use of local foods; Home grown (Shabiza promotion) </a:t>
            </a:r>
          </a:p>
          <a:p>
            <a:pPr marL="1089025" indent="-4000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latin typeface="Calibri Light" panose="020F0302020204030204" pitchFamily="34" charset="0"/>
                <a:ea typeface="Calibri" panose="020F0502020204030204" pitchFamily="34" charset="0"/>
              </a:rPr>
              <a:t>Counselling and demonstration activities on safe and proper food preparation.  </a:t>
            </a:r>
          </a:p>
          <a:p>
            <a:pPr marL="1089025" indent="-4000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latin typeface="Calibri Light" panose="020F0302020204030204" pitchFamily="34" charset="0"/>
                <a:ea typeface="Calibri" panose="020F0502020204030204" pitchFamily="34" charset="0"/>
              </a:rPr>
              <a:t>Small scale project using positive deviate approach for support CF. </a:t>
            </a:r>
          </a:p>
          <a:p>
            <a:pPr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sz="2000" b="1" dirty="0">
              <a:solidFill>
                <a:srgbClr val="0070C0"/>
              </a:solidFill>
              <a:latin typeface="Calibri Light" panose="020F0302020204030204" pitchFamily="34" charset="0"/>
              <a:ea typeface="Calibri" panose="020F0502020204030204" pitchFamily="34" charset="0"/>
            </a:endParaRPr>
          </a:p>
          <a:p>
            <a:pPr marL="342900" indent="-3429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en-US" sz="2000" b="1" dirty="0">
                <a:solidFill>
                  <a:srgbClr val="0070C0"/>
                </a:solidFill>
                <a:latin typeface="Calibri Light" panose="020F0302020204030204" pitchFamily="34" charset="0"/>
                <a:ea typeface="Calibri" panose="020F0502020204030204" pitchFamily="34" charset="0"/>
              </a:rPr>
              <a:t>Blanket Supplementary Feeding Program:  </a:t>
            </a:r>
            <a:endParaRPr lang="en-US" dirty="0">
              <a:latin typeface="Calibri Light" panose="020F0302020204030204" pitchFamily="34" charset="0"/>
              <a:ea typeface="Calibri" panose="020F0502020204030204" pitchFamily="34" charset="0"/>
            </a:endParaRPr>
          </a:p>
          <a:p>
            <a:pPr marL="1089025" indent="-4000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dirty="0">
                <a:latin typeface="Calibri Light" panose="020F0302020204030204" pitchFamily="34" charset="0"/>
                <a:ea typeface="Calibri" panose="020F0502020204030204" pitchFamily="34" charset="0"/>
              </a:rPr>
              <a:t>Currently the program being implemented in 89 districts.  56% of 2018 target has been achieved so far. </a:t>
            </a:r>
          </a:p>
          <a:p>
            <a:pPr marL="1089025" indent="-4000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dirty="0">
                <a:latin typeface="Calibri Light" panose="020F0302020204030204" pitchFamily="34" charset="0"/>
                <a:ea typeface="Calibri" panose="020F0502020204030204" pitchFamily="34" charset="0"/>
              </a:rPr>
              <a:t>100% of children 6 – 23 months in 107 districts are targeted by WFP with BSFP. </a:t>
            </a:r>
          </a:p>
          <a:p>
            <a:pPr marL="688975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Calibri Light" panose="020F0302020204030204" pitchFamily="34" charset="0"/>
              <a:ea typeface="Calibri" panose="020F0502020204030204" pitchFamily="34" charset="0"/>
            </a:endParaRPr>
          </a:p>
          <a:p>
            <a:pPr marL="342900" indent="-3429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en-US" sz="2000" b="1" dirty="0">
                <a:solidFill>
                  <a:srgbClr val="0070C0"/>
                </a:solidFill>
                <a:latin typeface="Calibri Light" panose="020F0302020204030204" pitchFamily="34" charset="0"/>
                <a:ea typeface="Calibri" panose="020F0502020204030204" pitchFamily="34" charset="0"/>
              </a:rPr>
              <a:t>Food security interventions:  </a:t>
            </a:r>
            <a:r>
              <a:rPr lang="en-US" dirty="0">
                <a:latin typeface="Calibri Light" panose="020F0302020204030204" pitchFamily="34" charset="0"/>
                <a:ea typeface="Calibri" panose="020F0502020204030204" pitchFamily="34" charset="0"/>
              </a:rPr>
              <a:t> </a:t>
            </a:r>
          </a:p>
          <a:p>
            <a:pPr marL="1089025" indent="-4000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dirty="0">
                <a:latin typeface="Calibri Light" panose="020F0302020204030204" pitchFamily="34" charset="0"/>
                <a:ea typeface="Calibri" panose="020F0502020204030204" pitchFamily="34" charset="0"/>
              </a:rPr>
              <a:t>GFD &amp; cash vouchers (focus in priority districts. </a:t>
            </a:r>
          </a:p>
          <a:p>
            <a:pPr marL="1089025" indent="-4000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dirty="0">
                <a:latin typeface="Calibri Light" panose="020F0302020204030204" pitchFamily="34" charset="0"/>
                <a:ea typeface="Calibri" panose="020F0502020204030204" pitchFamily="34" charset="0"/>
              </a:rPr>
              <a:t>Families of children with acute malnutrition are included as one of the selection criteria for GFD / vouchers which is 6 months support. </a:t>
            </a:r>
          </a:p>
          <a:p>
            <a:pPr marL="1089025" indent="-4000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dirty="0">
                <a:latin typeface="Calibri Light" panose="020F0302020204030204" pitchFamily="34" charset="0"/>
                <a:ea typeface="Calibri" panose="020F0502020204030204" pitchFamily="34" charset="0"/>
              </a:rPr>
              <a:t>PLW included in the criteria of selection </a:t>
            </a:r>
          </a:p>
          <a:p>
            <a:pPr marL="342900" indent="-3429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endParaRPr lang="en-US" sz="2000" b="1" dirty="0">
              <a:solidFill>
                <a:srgbClr val="0070C0"/>
              </a:solidFill>
              <a:latin typeface="Calibri Light" panose="020F0302020204030204" pitchFamily="34" charset="0"/>
              <a:ea typeface="Calibri" panose="020F0502020204030204" pitchFamily="34" charset="0"/>
            </a:endParaRPr>
          </a:p>
          <a:p>
            <a:pPr marL="0" lvl="1" algn="l" rtl="0"/>
            <a:endParaRPr lang="en-US" sz="14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68566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417638"/>
            <a:ext cx="3810000" cy="4708525"/>
          </a:xfr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9144000" cy="990600"/>
          </a:xfrm>
          <a:prstGeom prst="rect">
            <a:avLst/>
          </a:prstGeom>
          <a:solidFill>
            <a:srgbClr val="00B0F0"/>
          </a:solidFill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Complementary feeding – MN </a:t>
            </a:r>
          </a:p>
        </p:txBody>
      </p:sp>
      <p:sp>
        <p:nvSpPr>
          <p:cNvPr id="2" name="Rectangle 1"/>
          <p:cNvSpPr/>
          <p:nvPr/>
        </p:nvSpPr>
        <p:spPr>
          <a:xfrm>
            <a:off x="76200" y="990600"/>
            <a:ext cx="9067800" cy="5181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en-US" sz="2000" b="1" dirty="0">
                <a:solidFill>
                  <a:srgbClr val="0070C0"/>
                </a:solidFill>
                <a:latin typeface="Calibri Light" panose="020F0302020204030204" pitchFamily="34" charset="0"/>
                <a:ea typeface="Calibri" panose="020F0502020204030204" pitchFamily="34" charset="0"/>
              </a:rPr>
              <a:t>Micronutrient Interventions: </a:t>
            </a:r>
            <a:endParaRPr lang="en-US" dirty="0">
              <a:latin typeface="Calibri Light" panose="020F0302020204030204" pitchFamily="34" charset="0"/>
              <a:ea typeface="Calibri" panose="020F0502020204030204" pitchFamily="34" charset="0"/>
            </a:endParaRPr>
          </a:p>
          <a:p>
            <a:pPr marL="1089025" indent="-4000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romanUcPeriod"/>
            </a:pPr>
            <a:r>
              <a:rPr lang="en-US" dirty="0">
                <a:latin typeface="Calibri Light" panose="020F0302020204030204" pitchFamily="34" charset="0"/>
                <a:ea typeface="Calibri" panose="020F0502020204030204" pitchFamily="34" charset="0"/>
              </a:rPr>
              <a:t>Micronutrient powders (MNPs) supplementation for children U2 years</a:t>
            </a:r>
          </a:p>
          <a:p>
            <a:pPr marL="1089025" indent="-4000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romanUcPeriod"/>
            </a:pPr>
            <a:r>
              <a:rPr lang="en-US" dirty="0">
                <a:latin typeface="Calibri Light" panose="020F0302020204030204" pitchFamily="34" charset="0"/>
                <a:ea typeface="Calibri" panose="020F0502020204030204" pitchFamily="34" charset="0"/>
              </a:rPr>
              <a:t>Provision of iron/folate supplementation to pregnant and lactating women</a:t>
            </a:r>
          </a:p>
          <a:p>
            <a:pPr marL="1089025" indent="-4000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romanUcPeriod"/>
            </a:pPr>
            <a:r>
              <a:rPr lang="en-GB" dirty="0">
                <a:latin typeface="Calibri Light" panose="020F0302020204030204" pitchFamily="34" charset="0"/>
                <a:ea typeface="Calibri" panose="020F0502020204030204" pitchFamily="34" charset="0"/>
              </a:rPr>
              <a:t>Vitamin A supplementation &amp; Deworming for children under 5 years</a:t>
            </a:r>
          </a:p>
          <a:p>
            <a:pPr marL="688975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Calibri Light" panose="020F0302020204030204" pitchFamily="34" charset="0"/>
              <a:ea typeface="Calibri" panose="020F0502020204030204" pitchFamily="34" charset="0"/>
            </a:endParaRPr>
          </a:p>
          <a:p>
            <a:pPr marL="342900" indent="-3429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en-US" sz="2000" b="1" dirty="0">
                <a:solidFill>
                  <a:srgbClr val="0070C0"/>
                </a:solidFill>
                <a:latin typeface="Calibri Light" panose="020F0302020204030204" pitchFamily="34" charset="0"/>
                <a:ea typeface="Calibri" panose="020F0502020204030204" pitchFamily="34" charset="0"/>
              </a:rPr>
              <a:t>Delivery Platforms:  </a:t>
            </a:r>
            <a:endParaRPr lang="en-US" dirty="0">
              <a:latin typeface="Calibri Light" panose="020F0302020204030204" pitchFamily="34" charset="0"/>
              <a:ea typeface="Calibri" panose="020F0502020204030204" pitchFamily="34" charset="0"/>
            </a:endParaRPr>
          </a:p>
          <a:p>
            <a:pPr marL="1089025" indent="-4000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romanUcPeriod"/>
            </a:pPr>
            <a:r>
              <a:rPr lang="en-US" dirty="0">
                <a:latin typeface="Calibri Light" panose="020F0302020204030204" pitchFamily="34" charset="0"/>
                <a:ea typeface="Calibri" panose="020F0502020204030204" pitchFamily="34" charset="0"/>
              </a:rPr>
              <a:t>Facility based interventions. </a:t>
            </a:r>
          </a:p>
          <a:p>
            <a:pPr marL="1089025" indent="-4000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romanUcPeriod"/>
            </a:pPr>
            <a:r>
              <a:rPr lang="en-US" dirty="0">
                <a:latin typeface="Calibri Light" panose="020F0302020204030204" pitchFamily="34" charset="0"/>
                <a:ea typeface="Calibri" panose="020F0502020204030204" pitchFamily="34" charset="0"/>
              </a:rPr>
              <a:t>Community based interventions: through integrated outreach, H&amp;N integrated mobile teams, community health volunteers and workers. </a:t>
            </a:r>
          </a:p>
          <a:p>
            <a:pPr marL="342900" indent="-3429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endParaRPr lang="en-US" sz="2000" b="1" dirty="0">
              <a:solidFill>
                <a:srgbClr val="0070C0"/>
              </a:solidFill>
              <a:latin typeface="Calibri Light" panose="020F0302020204030204" pitchFamily="34" charset="0"/>
              <a:ea typeface="Calibri" panose="020F0502020204030204" pitchFamily="34" charset="0"/>
            </a:endParaRPr>
          </a:p>
          <a:p>
            <a:pPr marL="342900" indent="-3429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en-US" sz="2000" b="1" dirty="0">
                <a:solidFill>
                  <a:srgbClr val="0070C0"/>
                </a:solidFill>
                <a:latin typeface="Calibri Light" panose="020F0302020204030204" pitchFamily="34" charset="0"/>
                <a:ea typeface="Calibri" panose="020F0502020204030204" pitchFamily="34" charset="0"/>
              </a:rPr>
              <a:t>National Targets:  </a:t>
            </a:r>
            <a:endParaRPr lang="en-US" dirty="0">
              <a:latin typeface="Calibri Light" panose="020F0302020204030204" pitchFamily="34" charset="0"/>
              <a:ea typeface="Calibri" panose="020F0502020204030204" pitchFamily="34" charset="0"/>
            </a:endParaRPr>
          </a:p>
          <a:p>
            <a:pPr marL="1089025" indent="-4000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romanUcPeriod"/>
            </a:pPr>
            <a:r>
              <a:rPr lang="en-US" dirty="0">
                <a:latin typeface="Calibri Light" panose="020F0302020204030204" pitchFamily="34" charset="0"/>
                <a:ea typeface="Calibri" panose="020F0502020204030204" pitchFamily="34" charset="0"/>
              </a:rPr>
              <a:t>90% of children U5 received VAC twice a year.  </a:t>
            </a:r>
            <a:r>
              <a:rPr lang="en-US" i="1" dirty="0">
                <a:solidFill>
                  <a:srgbClr val="990000"/>
                </a:solidFill>
                <a:latin typeface="Calibri Light" panose="020F0302020204030204" pitchFamily="34" charset="0"/>
                <a:ea typeface="Calibri" panose="020F0502020204030204" pitchFamily="34" charset="0"/>
              </a:rPr>
              <a:t>(in 2017; coverage was &gt; 90%)</a:t>
            </a:r>
          </a:p>
          <a:p>
            <a:pPr marL="1089025" indent="-4000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romanUcPeriod"/>
            </a:pPr>
            <a:r>
              <a:rPr lang="en-US" dirty="0">
                <a:latin typeface="Calibri Light" panose="020F0302020204030204" pitchFamily="34" charset="0"/>
                <a:ea typeface="Calibri" panose="020F0502020204030204" pitchFamily="34" charset="0"/>
              </a:rPr>
              <a:t>60% of children U5 received deworming twice a year. </a:t>
            </a:r>
            <a:r>
              <a:rPr lang="en-US" i="1" dirty="0">
                <a:solidFill>
                  <a:srgbClr val="990000"/>
                </a:solidFill>
                <a:latin typeface="Calibri Light" panose="020F0302020204030204" pitchFamily="34" charset="0"/>
                <a:ea typeface="Calibri" panose="020F0502020204030204" pitchFamily="34" charset="0"/>
              </a:rPr>
              <a:t>(in 2017; coverage was 25%</a:t>
            </a:r>
            <a:endParaRPr lang="en-US" dirty="0">
              <a:latin typeface="Calibri Light" panose="020F0302020204030204" pitchFamily="34" charset="0"/>
              <a:ea typeface="Calibri" panose="020F0502020204030204" pitchFamily="34" charset="0"/>
            </a:endParaRPr>
          </a:p>
          <a:p>
            <a:pPr marL="1089025" indent="-4000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romanUcPeriod"/>
            </a:pPr>
            <a:r>
              <a:rPr lang="en-US" dirty="0">
                <a:latin typeface="Calibri Light" panose="020F0302020204030204" pitchFamily="34" charset="0"/>
                <a:ea typeface="Calibri" panose="020F0502020204030204" pitchFamily="34" charset="0"/>
              </a:rPr>
              <a:t>60% of children U5 received MNP supplementation. </a:t>
            </a:r>
            <a:r>
              <a:rPr lang="en-US" i="1" dirty="0">
                <a:solidFill>
                  <a:srgbClr val="990000"/>
                </a:solidFill>
                <a:latin typeface="Calibri Light" panose="020F0302020204030204" pitchFamily="34" charset="0"/>
                <a:ea typeface="Calibri" panose="020F0502020204030204" pitchFamily="34" charset="0"/>
              </a:rPr>
              <a:t>(in 2017; coverage was 56%)</a:t>
            </a:r>
            <a:endParaRPr lang="en-US" dirty="0">
              <a:latin typeface="Calibri Light" panose="020F0302020204030204" pitchFamily="34" charset="0"/>
              <a:ea typeface="Calibri" panose="020F0502020204030204" pitchFamily="34" charset="0"/>
            </a:endParaRPr>
          </a:p>
          <a:p>
            <a:pPr marL="1089025" indent="-4000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romanUcPeriod"/>
            </a:pPr>
            <a:r>
              <a:rPr lang="en-US" dirty="0">
                <a:latin typeface="Calibri Light" panose="020F0302020204030204" pitchFamily="34" charset="0"/>
                <a:ea typeface="Calibri" panose="020F0502020204030204" pitchFamily="34" charset="0"/>
              </a:rPr>
              <a:t>60% of PLW received iron – folate supplementation. </a:t>
            </a:r>
            <a:r>
              <a:rPr lang="en-US" i="1" dirty="0">
                <a:solidFill>
                  <a:srgbClr val="990000"/>
                </a:solidFill>
                <a:latin typeface="Calibri Light" panose="020F0302020204030204" pitchFamily="34" charset="0"/>
                <a:ea typeface="Calibri" panose="020F0502020204030204" pitchFamily="34" charset="0"/>
              </a:rPr>
              <a:t>(in 2017; coverage was 63%)</a:t>
            </a:r>
          </a:p>
          <a:p>
            <a:pPr marL="688975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Calibri Light" panose="020F0302020204030204" pitchFamily="34" charset="0"/>
              <a:ea typeface="Calibri" panose="020F0502020204030204" pitchFamily="34" charset="0"/>
            </a:endParaRPr>
          </a:p>
          <a:p>
            <a:pPr marL="0" lvl="1" algn="l" rtl="0"/>
            <a:endParaRPr lang="en-US" sz="14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95585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417638"/>
            <a:ext cx="3810000" cy="4708525"/>
          </a:xfr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9144000" cy="990600"/>
          </a:xfrm>
          <a:prstGeom prst="rect">
            <a:avLst/>
          </a:prstGeom>
          <a:solidFill>
            <a:srgbClr val="00B0F0"/>
          </a:solidFill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IYCF Programming 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1142999"/>
            <a:ext cx="6425946" cy="6052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en-US" sz="2000" b="1" dirty="0">
                <a:solidFill>
                  <a:srgbClr val="0070C0"/>
                </a:solidFill>
                <a:latin typeface="Calibri Light" panose="020F0302020204030204" pitchFamily="34" charset="0"/>
                <a:ea typeface="Calibri" panose="020F0502020204030204" pitchFamily="34" charset="0"/>
              </a:rPr>
              <a:t>Code monitoring and implementation  </a:t>
            </a:r>
          </a:p>
          <a:p>
            <a:pPr marL="574675" indent="-3429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libri Light" panose="020F0302020204030204" pitchFamily="34" charset="0"/>
              <a:buChar char="‒"/>
            </a:pPr>
            <a:r>
              <a:rPr lang="en-US" dirty="0">
                <a:latin typeface="Calibri Light" panose="020F0302020204030204" pitchFamily="34" charset="0"/>
                <a:ea typeface="Calibri" panose="020F0502020204030204" pitchFamily="34" charset="0"/>
              </a:rPr>
              <a:t>Existing legislations and policies; (full provision in law), but:</a:t>
            </a:r>
          </a:p>
          <a:p>
            <a:pPr marL="1031875" lvl="1" indent="-3429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libri Light" panose="020F0302020204030204" pitchFamily="34" charset="0"/>
              <a:buChar char="‒"/>
            </a:pPr>
            <a:r>
              <a:rPr lang="en-US" dirty="0">
                <a:latin typeface="Calibri Light" panose="020F0302020204030204" pitchFamily="34" charset="0"/>
                <a:ea typeface="Calibri" panose="020F0502020204030204" pitchFamily="34" charset="0"/>
              </a:rPr>
              <a:t>Repeated violations of the code (public advertisements, support medical workshops, free sample distribution and contracting doctors and pediatricians) </a:t>
            </a:r>
          </a:p>
          <a:p>
            <a:pPr marL="1031875" lvl="1" indent="-3429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libri Light" panose="020F0302020204030204" pitchFamily="34" charset="0"/>
              <a:buChar char="‒"/>
            </a:pPr>
            <a:r>
              <a:rPr lang="en-US" dirty="0">
                <a:latin typeface="Calibri Light" panose="020F0302020204030204" pitchFamily="34" charset="0"/>
                <a:ea typeface="Calibri" panose="020F0502020204030204" pitchFamily="34" charset="0"/>
              </a:rPr>
              <a:t>Some violations were from health officials and some NGOs. </a:t>
            </a:r>
          </a:p>
          <a:p>
            <a:pPr marL="574675" indent="-3429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libri Light" panose="020F0302020204030204" pitchFamily="34" charset="0"/>
              <a:buChar char="‒"/>
            </a:pPr>
            <a:r>
              <a:rPr lang="en-GB" dirty="0">
                <a:latin typeface="Calibri Light" panose="020F0302020204030204" pitchFamily="34" charset="0"/>
                <a:ea typeface="Calibri" panose="020F0502020204030204" pitchFamily="34" charset="0"/>
              </a:rPr>
              <a:t>The monitoring system for violations is available but it is not active. </a:t>
            </a:r>
          </a:p>
          <a:p>
            <a:pPr marL="1031875" lvl="1" indent="-3429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libri Light" panose="020F0302020204030204" pitchFamily="34" charset="0"/>
              <a:buChar char="‒"/>
            </a:pPr>
            <a:r>
              <a:rPr lang="en-GB" dirty="0">
                <a:latin typeface="Calibri Light" panose="020F0302020204030204" pitchFamily="34" charset="0"/>
                <a:ea typeface="Calibri" panose="020F0502020204030204" pitchFamily="34" charset="0"/>
              </a:rPr>
              <a:t>Reporting mainly by the government HWs. </a:t>
            </a:r>
          </a:p>
          <a:p>
            <a:pPr marL="1031875" lvl="1" indent="-3429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libri Light" panose="020F0302020204030204" pitchFamily="34" charset="0"/>
              <a:buChar char="‒"/>
            </a:pPr>
            <a:r>
              <a:rPr lang="en-GB" dirty="0">
                <a:latin typeface="Calibri Light" panose="020F0302020204030204" pitchFamily="34" charset="0"/>
                <a:ea typeface="Calibri" panose="020F0502020204030204" pitchFamily="34" charset="0"/>
              </a:rPr>
              <a:t>Irregular monitoring system by MoPHP. </a:t>
            </a:r>
          </a:p>
          <a:p>
            <a:pPr marL="1031875" lvl="1" indent="-3429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libri Light" panose="020F0302020204030204" pitchFamily="34" charset="0"/>
              <a:buChar char="‒"/>
            </a:pPr>
            <a:r>
              <a:rPr lang="en-GB" dirty="0">
                <a:latin typeface="Calibri Light" panose="020F0302020204030204" pitchFamily="34" charset="0"/>
                <a:ea typeface="Calibri" panose="020F0502020204030204" pitchFamily="34" charset="0"/>
              </a:rPr>
              <a:t>Depends upon the support from agencies. </a:t>
            </a:r>
          </a:p>
          <a:p>
            <a:pPr marL="688975" lvl="1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GB" dirty="0">
              <a:latin typeface="Calibri Light" panose="020F0302020204030204" pitchFamily="34" charset="0"/>
              <a:ea typeface="Calibri" panose="020F0502020204030204" pitchFamily="34" charset="0"/>
            </a:endParaRPr>
          </a:p>
          <a:p>
            <a:pPr marL="574675" indent="-3429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libri Light" panose="020F0302020204030204" pitchFamily="34" charset="0"/>
              <a:buChar char="‒"/>
            </a:pPr>
            <a:r>
              <a:rPr lang="en-GB" dirty="0">
                <a:latin typeface="Calibri Light" panose="020F0302020204030204" pitchFamily="34" charset="0"/>
                <a:ea typeface="Calibri" panose="020F0502020204030204" pitchFamily="34" charset="0"/>
              </a:rPr>
              <a:t>However, couple of activities and follow up actions were implemented: </a:t>
            </a:r>
          </a:p>
          <a:p>
            <a:pPr marL="1031875" lvl="1" indent="-3429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libri Light" panose="020F0302020204030204" pitchFamily="34" charset="0"/>
              <a:buChar char="‒"/>
            </a:pPr>
            <a:r>
              <a:rPr lang="en-GB" dirty="0">
                <a:latin typeface="Calibri Light" panose="020F0302020204030204" pitchFamily="34" charset="0"/>
                <a:ea typeface="Calibri" panose="020F0502020204030204" pitchFamily="34" charset="0"/>
              </a:rPr>
              <a:t>Monitoring visits, Campaign on public and private hospitals and institutions</a:t>
            </a:r>
          </a:p>
          <a:p>
            <a:pPr marL="1031875" lvl="1" indent="-3429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libri Light" panose="020F0302020204030204" pitchFamily="34" charset="0"/>
              <a:buChar char="‒"/>
            </a:pPr>
            <a:r>
              <a:rPr lang="en-GB" dirty="0">
                <a:latin typeface="Calibri Light" panose="020F0302020204030204" pitchFamily="34" charset="0"/>
                <a:ea typeface="Calibri" panose="020F0502020204030204" pitchFamily="34" charset="0"/>
              </a:rPr>
              <a:t>Legal affair department follow up, </a:t>
            </a:r>
          </a:p>
          <a:p>
            <a:pPr marL="1031875" lvl="1" indent="-3429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libri Light" panose="020F0302020204030204" pitchFamily="34" charset="0"/>
              <a:buChar char="‒"/>
            </a:pPr>
            <a:r>
              <a:rPr lang="en-GB" dirty="0">
                <a:latin typeface="Calibri Light" panose="020F0302020204030204" pitchFamily="34" charset="0"/>
                <a:ea typeface="Calibri" panose="020F0502020204030204" pitchFamily="34" charset="0"/>
              </a:rPr>
              <a:t>Orientation workshops for cluster partners. </a:t>
            </a:r>
          </a:p>
          <a:p>
            <a:pPr marL="512763" marR="0" lvl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dirty="0">
                <a:latin typeface="Calibri Light" panose="020F0302020204030204" pitchFamily="34" charset="0"/>
                <a:ea typeface="Calibri" panose="020F0502020204030204" pitchFamily="34" charset="0"/>
              </a:rPr>
              <a:t> 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444" b="23333"/>
          <a:stretch/>
        </p:blipFill>
        <p:spPr>
          <a:xfrm>
            <a:off x="6425946" y="1136071"/>
            <a:ext cx="2565654" cy="2152029"/>
          </a:xfrm>
          <a:prstGeom prst="rect">
            <a:avLst/>
          </a:prstGeom>
        </p:spPr>
      </p:pic>
      <p:pic>
        <p:nvPicPr>
          <p:cNvPr id="10" name="Picture 2" descr="Afte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3801" y="5304147"/>
            <a:ext cx="1897626" cy="1553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17149" y="3535203"/>
            <a:ext cx="2130930" cy="1585808"/>
          </a:xfrm>
          <a:prstGeom prst="rect">
            <a:avLst/>
          </a:prstGeom>
        </p:spPr>
      </p:pic>
      <p:sp>
        <p:nvSpPr>
          <p:cNvPr id="12" name="Arrow: Left 11"/>
          <p:cNvSpPr/>
          <p:nvPr/>
        </p:nvSpPr>
        <p:spPr>
          <a:xfrm rot="16200000">
            <a:off x="7502259" y="4908300"/>
            <a:ext cx="723900" cy="425424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107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417638"/>
            <a:ext cx="3810000" cy="4708525"/>
          </a:xfr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9144000" cy="1219200"/>
          </a:xfrm>
          <a:prstGeom prst="rect">
            <a:avLst/>
          </a:prstGeom>
          <a:solidFill>
            <a:srgbClr val="00B0F0"/>
          </a:solidFill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>
              <a:defRPr sz="3200" b="0" i="0" u="none" strike="noStrike" kern="1200" spc="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sz="4000" b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IYCF counselling and education</a:t>
            </a:r>
          </a:p>
          <a:p>
            <a:pPr>
              <a:defRPr sz="3200" b="0" i="0" u="none" strike="noStrike" kern="1200" spc="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sz="2800" b="0" i="1" dirty="0">
                <a:solidFill>
                  <a:srgbClr val="990000"/>
                </a:solidFill>
                <a:effectLst/>
                <a:latin typeface="+mn-lt"/>
                <a:ea typeface="+mn-ea"/>
                <a:cs typeface="+mn-cs"/>
              </a:rPr>
              <a:t>Different approaches </a:t>
            </a:r>
            <a:endParaRPr lang="en-US" sz="2800" i="1" dirty="0">
              <a:solidFill>
                <a:srgbClr val="99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Chart 5">
            <a:extLst/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7466043"/>
              </p:ext>
            </p:extLst>
          </p:nvPr>
        </p:nvGraphicFramePr>
        <p:xfrm>
          <a:off x="0" y="1219200"/>
          <a:ext cx="9144000" cy="563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7799877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417638"/>
            <a:ext cx="3810000" cy="4708525"/>
          </a:xfr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9144000" cy="990600"/>
          </a:xfrm>
          <a:prstGeom prst="rect">
            <a:avLst/>
          </a:prstGeom>
          <a:solidFill>
            <a:srgbClr val="00B0F0"/>
          </a:solidFill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IYCF Indicators Progress 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CD5BD78A-FE24-4B8A-AD72-8AEFE4354FF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7081847"/>
              </p:ext>
            </p:extLst>
          </p:nvPr>
        </p:nvGraphicFramePr>
        <p:xfrm>
          <a:off x="609600" y="1143000"/>
          <a:ext cx="8001000" cy="5562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1395847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417638"/>
            <a:ext cx="3810000" cy="4708525"/>
          </a:xfr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9144000" cy="990600"/>
          </a:xfrm>
          <a:prstGeom prst="rect">
            <a:avLst/>
          </a:prstGeom>
          <a:solidFill>
            <a:srgbClr val="00B0F0"/>
          </a:solidFill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Challenges </a:t>
            </a:r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specific to IYCF programming</a:t>
            </a:r>
            <a:endParaRPr lang="en-US" sz="4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990601"/>
            <a:ext cx="9144000" cy="54803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914400" algn="l"/>
              </a:tabLst>
            </a:pPr>
            <a:endParaRPr lang="en-GB" sz="900" b="1" dirty="0">
              <a:latin typeface="Calibri Light" panose="020F0302020204030204" pitchFamily="34" charset="0"/>
              <a:ea typeface="Calibri" panose="020F0502020204030204" pitchFamily="34" charset="0"/>
            </a:endParaRPr>
          </a:p>
          <a:p>
            <a:pPr marL="342900" indent="-34290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"/>
            </a:pPr>
            <a:r>
              <a:rPr lang="en-GB" sz="2400" b="1" dirty="0">
                <a:solidFill>
                  <a:srgbClr val="0070C0"/>
                </a:solidFill>
                <a:latin typeface="Calibri Light" panose="020F0302020204030204" pitchFamily="34" charset="0"/>
                <a:ea typeface="Calibri" panose="020F0502020204030204" pitchFamily="34" charset="0"/>
              </a:rPr>
              <a:t>IYCF programming challenges and gaps: </a:t>
            </a:r>
            <a:endParaRPr lang="en-US" sz="2400" b="1" dirty="0">
              <a:solidFill>
                <a:srgbClr val="0070C0"/>
              </a:solidFill>
              <a:latin typeface="Calibri Light" panose="020F0302020204030204" pitchFamily="34" charset="0"/>
              <a:ea typeface="Calibri" panose="020F0502020204030204" pitchFamily="34" charset="0"/>
            </a:endParaRPr>
          </a:p>
          <a:p>
            <a:pPr marL="742950" lvl="1" indent="-2857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Char char="‒"/>
              <a:tabLst>
                <a:tab pos="914400" algn="l"/>
              </a:tabLst>
            </a:pPr>
            <a:r>
              <a:rPr lang="en-US" sz="2400" dirty="0">
                <a:latin typeface="Calibri Light" panose="020F0302020204030204" pitchFamily="34" charset="0"/>
                <a:ea typeface="Calibri" panose="020F0502020204030204" pitchFamily="34" charset="0"/>
              </a:rPr>
              <a:t>Unavailability of national </a:t>
            </a:r>
            <a:r>
              <a:rPr lang="en-US" sz="2400" b="1" dirty="0">
                <a:latin typeface="Calibri Light" panose="020F0302020204030204" pitchFamily="34" charset="0"/>
                <a:ea typeface="Calibri" panose="020F0502020204030204" pitchFamily="34" charset="0"/>
              </a:rPr>
              <a:t>evaluation data</a:t>
            </a:r>
            <a:r>
              <a:rPr lang="en-US" sz="2400" dirty="0">
                <a:latin typeface="Calibri Light" panose="020F0302020204030204" pitchFamily="34" charset="0"/>
                <a:ea typeface="Calibri" panose="020F0502020204030204" pitchFamily="34" charset="0"/>
              </a:rPr>
              <a:t>. </a:t>
            </a:r>
          </a:p>
          <a:p>
            <a:pPr marL="742950" lvl="1" indent="-2857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Char char="‒"/>
              <a:tabLst>
                <a:tab pos="914400" algn="l"/>
              </a:tabLst>
            </a:pPr>
            <a:r>
              <a:rPr lang="en-US" sz="2400" dirty="0">
                <a:latin typeface="Calibri Light" panose="020F0302020204030204" pitchFamily="34" charset="0"/>
                <a:ea typeface="Calibri" panose="020F0502020204030204" pitchFamily="34" charset="0"/>
              </a:rPr>
              <a:t>Weak implementation of the </a:t>
            </a:r>
            <a:r>
              <a:rPr lang="en-US" sz="2400" b="1" dirty="0">
                <a:latin typeface="Calibri Light" panose="020F0302020204030204" pitchFamily="34" charset="0"/>
                <a:ea typeface="Calibri" panose="020F0502020204030204" pitchFamily="34" charset="0"/>
              </a:rPr>
              <a:t>national legislations </a:t>
            </a:r>
            <a:r>
              <a:rPr lang="en-US" sz="2400" dirty="0">
                <a:latin typeface="Calibri Light" panose="020F0302020204030204" pitchFamily="34" charset="0"/>
                <a:ea typeface="Calibri" panose="020F0502020204030204" pitchFamily="34" charset="0"/>
              </a:rPr>
              <a:t>especially with the conflicting authorities. </a:t>
            </a:r>
          </a:p>
          <a:p>
            <a:pPr marL="742950" lvl="1" indent="-2857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Char char="‒"/>
              <a:tabLst>
                <a:tab pos="914400" algn="l"/>
              </a:tabLst>
            </a:pPr>
            <a:r>
              <a:rPr lang="en-US" sz="2400" dirty="0">
                <a:latin typeface="Calibri Light" panose="020F0302020204030204" pitchFamily="34" charset="0"/>
                <a:ea typeface="Calibri" panose="020F0502020204030204" pitchFamily="34" charset="0"/>
              </a:rPr>
              <a:t>Repeated </a:t>
            </a:r>
            <a:r>
              <a:rPr lang="en-US" sz="2400" b="1" dirty="0">
                <a:latin typeface="Calibri Light" panose="020F0302020204030204" pitchFamily="34" charset="0"/>
                <a:ea typeface="Calibri" panose="020F0502020204030204" pitchFamily="34" charset="0"/>
              </a:rPr>
              <a:t>violations of BMS code </a:t>
            </a:r>
            <a:r>
              <a:rPr lang="en-US" sz="2400" dirty="0">
                <a:latin typeface="Calibri Light" panose="020F0302020204030204" pitchFamily="34" charset="0"/>
                <a:ea typeface="Calibri" panose="020F0502020204030204" pitchFamily="34" charset="0"/>
              </a:rPr>
              <a:t>(some from the health workers and officials)  </a:t>
            </a:r>
          </a:p>
          <a:p>
            <a:pPr marL="742950" lvl="1" indent="-2857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Char char="‒"/>
              <a:tabLst>
                <a:tab pos="914400" algn="l"/>
              </a:tabLst>
            </a:pPr>
            <a:r>
              <a:rPr lang="en-US" sz="2400" b="1" dirty="0">
                <a:latin typeface="Calibri Light" panose="020F0302020204030204" pitchFamily="34" charset="0"/>
                <a:ea typeface="Calibri" panose="020F0502020204030204" pitchFamily="34" charset="0"/>
              </a:rPr>
              <a:t>Non-breastfed infants</a:t>
            </a:r>
            <a:r>
              <a:rPr lang="en-US" sz="2400" dirty="0">
                <a:latin typeface="Calibri Light" panose="020F0302020204030204" pitchFamily="34" charset="0"/>
                <a:ea typeface="Calibri" panose="020F0502020204030204" pitchFamily="34" charset="0"/>
              </a:rPr>
              <a:t> are not managed within current programming due to lack of data and capacity of the existing partners on this area. </a:t>
            </a:r>
          </a:p>
          <a:p>
            <a:pPr marL="742950" lvl="1" indent="-2857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Char char="‒"/>
              <a:tabLst>
                <a:tab pos="914400" algn="l"/>
              </a:tabLst>
            </a:pPr>
            <a:r>
              <a:rPr lang="en-US" sz="2400" dirty="0">
                <a:latin typeface="Calibri Light" panose="020F0302020204030204" pitchFamily="34" charset="0"/>
                <a:ea typeface="Calibri" panose="020F0502020204030204" pitchFamily="34" charset="0"/>
              </a:rPr>
              <a:t>The </a:t>
            </a:r>
            <a:r>
              <a:rPr lang="en-US" sz="2400" b="1" dirty="0">
                <a:latin typeface="Calibri Light" panose="020F0302020204030204" pitchFamily="34" charset="0"/>
                <a:ea typeface="Calibri" panose="020F0502020204030204" pitchFamily="34" charset="0"/>
              </a:rPr>
              <a:t>coverage of community programs </a:t>
            </a:r>
            <a:r>
              <a:rPr lang="en-US" sz="2400" dirty="0">
                <a:latin typeface="Calibri Light" panose="020F0302020204030204" pitchFamily="34" charset="0"/>
                <a:ea typeface="Calibri" panose="020F0502020204030204" pitchFamily="34" charset="0"/>
              </a:rPr>
              <a:t>need more expansion (currently less than 50% of the CHVs coverage are achieved)</a:t>
            </a:r>
          </a:p>
          <a:p>
            <a:pPr marL="742950" lvl="1" indent="-2857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Char char="‒"/>
              <a:tabLst>
                <a:tab pos="914400" algn="l"/>
              </a:tabLst>
            </a:pPr>
            <a:r>
              <a:rPr lang="en-US" sz="2400" dirty="0">
                <a:latin typeface="Calibri Light" panose="020F0302020204030204" pitchFamily="34" charset="0"/>
                <a:ea typeface="Calibri" panose="020F0502020204030204" pitchFamily="34" charset="0"/>
              </a:rPr>
              <a:t>Access to quality complementary food is a big challenge. </a:t>
            </a:r>
          </a:p>
          <a:p>
            <a:pPr lvl="1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914400" algn="l"/>
              </a:tabLst>
            </a:pPr>
            <a:endParaRPr lang="en-US" sz="2400" dirty="0">
              <a:latin typeface="Calibri Light" panose="020F03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00691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417638"/>
            <a:ext cx="3810000" cy="4708525"/>
          </a:xfr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9144000" cy="990600"/>
          </a:xfrm>
          <a:prstGeom prst="rect">
            <a:avLst/>
          </a:prstGeom>
          <a:solidFill>
            <a:srgbClr val="00B0F0"/>
          </a:solidFill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Challenges - Cont. </a:t>
            </a:r>
            <a:endParaRPr lang="en-US" sz="4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990600"/>
            <a:ext cx="9144000" cy="5273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rt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"/>
            </a:pPr>
            <a:r>
              <a:rPr lang="en-GB" sz="2400" b="1" dirty="0">
                <a:solidFill>
                  <a:srgbClr val="0070C0"/>
                </a:solidFill>
                <a:latin typeface="Calibri Light" panose="020F0302020204030204" pitchFamily="34" charset="0"/>
                <a:ea typeface="Calibri" panose="020F0502020204030204" pitchFamily="34" charset="0"/>
              </a:rPr>
              <a:t>Leadership and Coordination: </a:t>
            </a:r>
            <a:endParaRPr lang="en-US" sz="2400" b="1" dirty="0">
              <a:solidFill>
                <a:srgbClr val="0070C0"/>
              </a:solidFill>
              <a:latin typeface="Calibri Light" panose="020F0302020204030204" pitchFamily="34" charset="0"/>
              <a:ea typeface="Calibri" panose="020F0502020204030204" pitchFamily="34" charset="0"/>
            </a:endParaRPr>
          </a:p>
          <a:p>
            <a:pPr marL="742950" lvl="1" indent="-2857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Char char="‒"/>
              <a:tabLst>
                <a:tab pos="914400" algn="l"/>
              </a:tabLst>
            </a:pPr>
            <a:r>
              <a:rPr lang="en-US" sz="2400" dirty="0">
                <a:latin typeface="Calibri Light" panose="020F0302020204030204" pitchFamily="34" charset="0"/>
                <a:ea typeface="Calibri" panose="020F0502020204030204" pitchFamily="34" charset="0"/>
              </a:rPr>
              <a:t>Limited </a:t>
            </a:r>
            <a:r>
              <a:rPr lang="en-US" sz="2400" b="1" dirty="0">
                <a:latin typeface="Calibri Light" panose="020F0302020204030204" pitchFamily="34" charset="0"/>
                <a:ea typeface="Calibri" panose="020F0502020204030204" pitchFamily="34" charset="0"/>
              </a:rPr>
              <a:t>partners’ engagement and capacity </a:t>
            </a:r>
            <a:r>
              <a:rPr lang="en-US" sz="2400" dirty="0">
                <a:latin typeface="Calibri Light" panose="020F0302020204030204" pitchFamily="34" charset="0"/>
                <a:ea typeface="Calibri" panose="020F0502020204030204" pitchFamily="34" charset="0"/>
              </a:rPr>
              <a:t>in IYCF programming. </a:t>
            </a:r>
          </a:p>
          <a:p>
            <a:pPr marL="742950" lvl="1" indent="-2857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Char char="‒"/>
              <a:tabLst>
                <a:tab pos="914400" algn="l"/>
              </a:tabLst>
            </a:pPr>
            <a:r>
              <a:rPr lang="en-US" sz="2400" dirty="0">
                <a:latin typeface="Calibri Light" panose="020F0302020204030204" pitchFamily="34" charset="0"/>
                <a:ea typeface="Calibri" panose="020F0502020204030204" pitchFamily="34" charset="0"/>
              </a:rPr>
              <a:t>Complexities of </a:t>
            </a:r>
            <a:r>
              <a:rPr lang="en-US" sz="2400" b="1" dirty="0">
                <a:latin typeface="Calibri Light" panose="020F0302020204030204" pitchFamily="34" charset="0"/>
                <a:ea typeface="Calibri" panose="020F0502020204030204" pitchFamily="34" charset="0"/>
              </a:rPr>
              <a:t>working with two authorities </a:t>
            </a:r>
            <a:r>
              <a:rPr lang="en-US" sz="2400" dirty="0">
                <a:latin typeface="Calibri Light" panose="020F0302020204030204" pitchFamily="34" charset="0"/>
                <a:ea typeface="Calibri" panose="020F0502020204030204" pitchFamily="34" charset="0"/>
              </a:rPr>
              <a:t>in term of endorsement and development of guidelines.  </a:t>
            </a:r>
          </a:p>
          <a:p>
            <a:pPr marL="742950" lvl="1" indent="-2857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Char char="‒"/>
              <a:tabLst>
                <a:tab pos="914400" algn="l"/>
              </a:tabLst>
            </a:pPr>
            <a:r>
              <a:rPr lang="en-US" sz="2400" dirty="0">
                <a:latin typeface="Calibri Light" panose="020F0302020204030204" pitchFamily="34" charset="0"/>
                <a:ea typeface="Calibri" panose="020F0502020204030204" pitchFamily="34" charset="0"/>
              </a:rPr>
              <a:t>Centralization of some activities. </a:t>
            </a:r>
          </a:p>
          <a:p>
            <a:pPr marL="742950" lvl="1" indent="-2857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Char char="‒"/>
              <a:tabLst>
                <a:tab pos="914400" algn="l"/>
              </a:tabLst>
            </a:pPr>
            <a:r>
              <a:rPr lang="en-US" sz="2400" b="1" dirty="0">
                <a:latin typeface="Calibri Light" panose="020F0302020204030204" pitchFamily="34" charset="0"/>
                <a:ea typeface="Calibri" panose="020F0502020204030204" pitchFamily="34" charset="0"/>
              </a:rPr>
              <a:t>Adherence to the national guidelines </a:t>
            </a:r>
            <a:r>
              <a:rPr lang="en-US" sz="2400" dirty="0">
                <a:latin typeface="Calibri Light" panose="020F0302020204030204" pitchFamily="34" charset="0"/>
                <a:ea typeface="Calibri" panose="020F0502020204030204" pitchFamily="34" charset="0"/>
              </a:rPr>
              <a:t>of training and implemented approaches from some partners.  </a:t>
            </a:r>
          </a:p>
          <a:p>
            <a:pPr marL="742950" lvl="1" indent="-2857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Char char="‒"/>
              <a:tabLst>
                <a:tab pos="914400" algn="l"/>
              </a:tabLst>
            </a:pPr>
            <a:r>
              <a:rPr lang="en-US" sz="2400" b="1" dirty="0">
                <a:latin typeface="Calibri Light" panose="020F0302020204030204" pitchFamily="34" charset="0"/>
                <a:ea typeface="Calibri" panose="020F0502020204030204" pitchFamily="34" charset="0"/>
              </a:rPr>
              <a:t>Weak monitoring &amp; supervision </a:t>
            </a:r>
            <a:r>
              <a:rPr lang="en-US" sz="2400" dirty="0">
                <a:latin typeface="Calibri Light" panose="020F0302020204030204" pitchFamily="34" charset="0"/>
                <a:ea typeface="Calibri" panose="020F0502020204030204" pitchFamily="34" charset="0"/>
              </a:rPr>
              <a:t>from central and governorate levels on IYCF programs due to multiple reasons (limited number of IYCF/Nutrition officers, conflicting priorities, …)</a:t>
            </a:r>
          </a:p>
          <a:p>
            <a:pPr marL="914400" marR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latin typeface="Calibri Light" panose="020F0302020204030204" pitchFamily="34" charset="0"/>
                <a:ea typeface="Calibri" panose="020F0502020204030204" pitchFamily="34" charset="0"/>
              </a:rPr>
              <a:t> 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algn="l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 dirty="0">
                <a:latin typeface="Calibri Light" panose="020F0302020204030204" pitchFamily="34" charset="0"/>
                <a:ea typeface="Calibri" panose="020F0502020204030204" pitchFamily="34" charset="0"/>
              </a:rPr>
              <a:t> 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algn="l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 dirty="0">
                <a:latin typeface="Calibri Light" panose="020F0302020204030204" pitchFamily="34" charset="0"/>
                <a:ea typeface="Calibri" panose="020F0502020204030204" pitchFamily="34" charset="0"/>
              </a:rPr>
              <a:t> 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algn="l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 dirty="0">
                <a:latin typeface="Calibri Light" panose="020F0302020204030204" pitchFamily="34" charset="0"/>
                <a:ea typeface="Calibri" panose="020F0502020204030204" pitchFamily="34" charset="0"/>
              </a:rPr>
              <a:t> 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30602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417638"/>
            <a:ext cx="3810000" cy="4708525"/>
          </a:xfr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2290" y="0"/>
            <a:ext cx="9144000" cy="990600"/>
          </a:xfrm>
          <a:prstGeom prst="rect">
            <a:avLst/>
          </a:prstGeom>
          <a:solidFill>
            <a:srgbClr val="00B0F0"/>
          </a:solidFill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Discussion points 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990600"/>
            <a:ext cx="9144000" cy="60199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marR="0" lvl="1" indent="-2857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Char char="‒"/>
              <a:tabLst>
                <a:tab pos="914400" algn="l"/>
              </a:tabLst>
            </a:pPr>
            <a:r>
              <a:rPr lang="en-GB" sz="2400" dirty="0">
                <a:latin typeface="Calibri Light" panose="020F0302020204030204" pitchFamily="34" charset="0"/>
                <a:ea typeface="Calibri" panose="020F0502020204030204" pitchFamily="34" charset="0"/>
              </a:rPr>
              <a:t>How do we engage local partners sufficiently to build capacity on IYCF? </a:t>
            </a:r>
          </a:p>
          <a:p>
            <a:pPr marL="1200150" lvl="2" indent="-2857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Char char="‒"/>
              <a:tabLst>
                <a:tab pos="914400" algn="l"/>
              </a:tabLst>
            </a:pPr>
            <a:r>
              <a:rPr lang="en-GB" sz="2400" dirty="0">
                <a:latin typeface="Calibri Light" panose="020F0302020204030204" pitchFamily="34" charset="0"/>
                <a:ea typeface="Calibri" panose="020F0502020204030204" pitchFamily="34" charset="0"/>
              </a:rPr>
              <a:t>Role of INGOs and NNGOs. </a:t>
            </a:r>
          </a:p>
          <a:p>
            <a:pPr marL="1200150" lvl="2" indent="-2857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Char char="‒"/>
              <a:tabLst>
                <a:tab pos="914400" algn="l"/>
              </a:tabLst>
            </a:pPr>
            <a:r>
              <a:rPr lang="en-GB" sz="2400" dirty="0">
                <a:latin typeface="Calibri Light" panose="020F0302020204030204" pitchFamily="34" charset="0"/>
                <a:ea typeface="Calibri" panose="020F0502020204030204" pitchFamily="34" charset="0"/>
              </a:rPr>
              <a:t>IYCF-e capacity building activities. </a:t>
            </a:r>
          </a:p>
          <a:p>
            <a:pPr marL="1200150" lvl="2" indent="-2857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Char char="‒"/>
              <a:tabLst>
                <a:tab pos="914400" algn="l"/>
              </a:tabLst>
            </a:pPr>
            <a:r>
              <a:rPr lang="en-GB" sz="2400" dirty="0">
                <a:latin typeface="Calibri Light" panose="020F0302020204030204" pitchFamily="34" charset="0"/>
                <a:ea typeface="Calibri" panose="020F0502020204030204" pitchFamily="34" charset="0"/>
              </a:rPr>
              <a:t>Private sector involvement. </a:t>
            </a:r>
          </a:p>
          <a:p>
            <a:pPr lvl="2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914400" algn="l"/>
              </a:tabLst>
            </a:pPr>
            <a:endParaRPr lang="en-GB" sz="2400" dirty="0">
              <a:latin typeface="Calibri Light" panose="020F0302020204030204" pitchFamily="34" charset="0"/>
              <a:ea typeface="Calibri" panose="020F0502020204030204" pitchFamily="34" charset="0"/>
            </a:endParaRPr>
          </a:p>
          <a:p>
            <a:pPr marL="742950" marR="0" lvl="1" indent="-2857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Char char="‒"/>
              <a:tabLst>
                <a:tab pos="914400" algn="l"/>
              </a:tabLst>
            </a:pPr>
            <a:r>
              <a:rPr lang="en-GB" sz="2400" dirty="0">
                <a:latin typeface="Calibri Light" panose="020F0302020204030204" pitchFamily="34" charset="0"/>
                <a:ea typeface="Calibri" panose="020F0502020204030204" pitchFamily="34" charset="0"/>
              </a:rPr>
              <a:t>How can we better improve monitoring and impact assessment of IYCF interventions?</a:t>
            </a:r>
          </a:p>
          <a:p>
            <a:pPr marR="0" lvl="1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914400" algn="l"/>
              </a:tabLst>
            </a:pPr>
            <a:endParaRPr lang="en-US" sz="2400" dirty="0">
              <a:latin typeface="Calibri Light" panose="020F0302020204030204" pitchFamily="34" charset="0"/>
              <a:ea typeface="Calibri" panose="020F0502020204030204" pitchFamily="34" charset="0"/>
            </a:endParaRPr>
          </a:p>
          <a:p>
            <a:pPr marL="742950" marR="0" lvl="1" indent="-2857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Char char="‒"/>
              <a:tabLst>
                <a:tab pos="914400" algn="l"/>
              </a:tabLst>
            </a:pPr>
            <a:r>
              <a:rPr lang="en-GB" sz="2400" dirty="0">
                <a:latin typeface="Calibri Light" panose="020F0302020204030204" pitchFamily="34" charset="0"/>
                <a:ea typeface="Calibri" panose="020F0502020204030204" pitchFamily="34" charset="0"/>
              </a:rPr>
              <a:t>How can we improve needs assessment for non-BF infants? What should we be doing to support non-BF infants in Yemen and how can we make that happen?</a:t>
            </a:r>
          </a:p>
          <a:p>
            <a:pPr marR="0" lvl="1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914400" algn="l"/>
              </a:tabLst>
            </a:pPr>
            <a:endParaRPr lang="en-US" sz="2400" dirty="0">
              <a:latin typeface="Calibri Light" panose="020F0302020204030204" pitchFamily="34" charset="0"/>
              <a:ea typeface="Calibri" panose="020F0502020204030204" pitchFamily="34" charset="0"/>
            </a:endParaRPr>
          </a:p>
          <a:p>
            <a:pPr marL="742950" marR="0" lvl="1" indent="-2857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Char char="‒"/>
              <a:tabLst>
                <a:tab pos="914400" algn="l"/>
              </a:tabLst>
            </a:pPr>
            <a:r>
              <a:rPr lang="en-US" sz="2400" dirty="0">
                <a:latin typeface="Calibri Light" panose="020F0302020204030204" pitchFamily="34" charset="0"/>
                <a:ea typeface="Calibri" panose="020F0502020204030204" pitchFamily="34" charset="0"/>
              </a:rPr>
              <a:t>How can we scale up complementary feeding response to improve access to adequate food?</a:t>
            </a:r>
            <a:endParaRPr lang="en-GB" sz="2400" dirty="0">
              <a:latin typeface="Calibri Light" panose="020F03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90559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953" y="5172492"/>
            <a:ext cx="7772401" cy="583415"/>
          </a:xfrm>
        </p:spPr>
        <p:txBody>
          <a:bodyPr/>
          <a:lstStyle/>
          <a:p>
            <a:r>
              <a:rPr lang="en-US" sz="3200" dirty="0"/>
              <a:t>Thank you!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958515"/>
          </a:xfrm>
          <a:prstGeom prst="rect">
            <a:avLst/>
          </a:prstGeom>
          <a:solidFill>
            <a:srgbClr val="0099FF"/>
          </a:solidFill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anchor="ctr"/>
          <a:lstStyle>
            <a:lvl1pPr algn="l" defTabSz="342892" rtl="0" eaLnBrk="1" latinLnBrk="0" hangingPunct="1">
              <a:buNone/>
              <a:defRPr sz="4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Thank you       </a:t>
            </a:r>
            <a:r>
              <a:rPr lang="en-US" dirty="0">
                <a:sym typeface="Wingdings" panose="05000000000000000000" pitchFamily="2" charset="2"/>
              </a:rPr>
              <a:t>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6246" y="1447800"/>
            <a:ext cx="9150246" cy="514277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72948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 txBox="1">
            <a:spLocks/>
          </p:cNvSpPr>
          <p:nvPr/>
        </p:nvSpPr>
        <p:spPr>
          <a:xfrm>
            <a:off x="1" y="-144378"/>
            <a:ext cx="9143999" cy="889000"/>
          </a:xfrm>
          <a:prstGeom prst="rect">
            <a:avLst/>
          </a:prstGeom>
          <a:solidFill>
            <a:srgbClr val="0099FF"/>
          </a:solidFill>
        </p:spPr>
        <p:txBody>
          <a:bodyPr anchor="ctr"/>
          <a:lstStyle>
            <a:lvl1pPr algn="l" defTabSz="342892" rtl="0" eaLnBrk="1" latinLnBrk="0" hangingPunct="1">
              <a:spcBef>
                <a:spcPct val="0"/>
              </a:spcBef>
              <a:buNone/>
              <a:defRPr sz="2400" kern="1200">
                <a:solidFill>
                  <a:srgbClr val="0099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chemeClr val="bg1"/>
                </a:solidFill>
              </a:rPr>
              <a:t>Current Crisis – </a:t>
            </a:r>
            <a:r>
              <a:rPr lang="en-US" dirty="0">
                <a:solidFill>
                  <a:schemeClr val="bg1"/>
                </a:solidFill>
              </a:rPr>
              <a:t>General challenges affecting IYCF programming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0" y="744622"/>
            <a:ext cx="9144000" cy="610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GB" sz="2400" b="1" dirty="0">
                <a:solidFill>
                  <a:srgbClr val="0070C0"/>
                </a:solidFill>
                <a:latin typeface="Calibri Light" panose="020F0302020204030204" pitchFamily="34" charset="0"/>
                <a:ea typeface="Calibri" panose="020F0502020204030204" pitchFamily="34" charset="0"/>
              </a:rPr>
              <a:t>General: </a:t>
            </a:r>
            <a:endParaRPr lang="en-US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marR="0" lvl="1" indent="-2857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Char char="‒"/>
              <a:tabLst>
                <a:tab pos="914400" algn="l"/>
              </a:tabLst>
            </a:pPr>
            <a:r>
              <a:rPr lang="en-US" sz="2000" dirty="0">
                <a:latin typeface="Calibri Light" panose="020F0302020204030204" pitchFamily="34" charset="0"/>
                <a:ea typeface="Calibri" panose="020F0502020204030204" pitchFamily="34" charset="0"/>
              </a:rPr>
              <a:t>Humanitarian</a:t>
            </a:r>
            <a:r>
              <a:rPr lang="en-US" sz="2000" b="1" dirty="0">
                <a:latin typeface="Calibri Light" panose="020F0302020204030204" pitchFamily="34" charset="0"/>
                <a:ea typeface="Calibri" panose="020F0502020204030204" pitchFamily="34" charset="0"/>
              </a:rPr>
              <a:t> access </a:t>
            </a:r>
            <a:r>
              <a:rPr lang="en-US" sz="2000" dirty="0">
                <a:latin typeface="Calibri Light" panose="020F0302020204030204" pitchFamily="34" charset="0"/>
                <a:ea typeface="Calibri" panose="020F0502020204030204" pitchFamily="34" charset="0"/>
              </a:rPr>
              <a:t>remains a challenge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marR="0" lvl="1" indent="-2857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Char char="‒"/>
              <a:tabLst>
                <a:tab pos="914400" algn="l"/>
              </a:tabLst>
            </a:pPr>
            <a:r>
              <a:rPr lang="en-US" sz="2000" b="1" dirty="0">
                <a:latin typeface="Calibri Light" panose="020F0302020204030204" pitchFamily="34" charset="0"/>
                <a:ea typeface="Calibri" panose="020F0502020204030204" pitchFamily="34" charset="0"/>
              </a:rPr>
              <a:t>Food Insecurity</a:t>
            </a:r>
            <a:r>
              <a:rPr lang="en-US" sz="2000" dirty="0">
                <a:latin typeface="Calibri Light" panose="020F0302020204030204" pitchFamily="34" charset="0"/>
                <a:ea typeface="Calibri" panose="020F0502020204030204" pitchFamily="34" charset="0"/>
              </a:rPr>
              <a:t>; 60% of total Yemeni population are food insecure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marR="0" lvl="1" indent="-2857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Char char="‒"/>
              <a:tabLst>
                <a:tab pos="914400" algn="l"/>
              </a:tabLst>
            </a:pPr>
            <a:r>
              <a:rPr lang="en-US" sz="2000" dirty="0">
                <a:latin typeface="Calibri Light" panose="020F0302020204030204" pitchFamily="34" charset="0"/>
                <a:ea typeface="Calibri" panose="020F0502020204030204" pitchFamily="34" charset="0"/>
              </a:rPr>
              <a:t>Decline in resources and liquidity, increase of </a:t>
            </a:r>
            <a:r>
              <a:rPr lang="en-US" sz="2000" b="1" dirty="0">
                <a:latin typeface="Calibri Light" panose="020F0302020204030204" pitchFamily="34" charset="0"/>
                <a:ea typeface="Calibri" panose="020F0502020204030204" pitchFamily="34" charset="0"/>
              </a:rPr>
              <a:t>food and commodity prices </a:t>
            </a:r>
            <a:r>
              <a:rPr lang="en-US" sz="2000" dirty="0">
                <a:latin typeface="Calibri Light" panose="020F0302020204030204" pitchFamily="34" charset="0"/>
                <a:ea typeface="Calibri" panose="020F0502020204030204" pitchFamily="34" charset="0"/>
              </a:rPr>
              <a:t>and decline in fuel and basic food imports.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marR="0" lvl="1" indent="-2857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Char char="‒"/>
              <a:tabLst>
                <a:tab pos="914400" algn="l"/>
              </a:tabLst>
            </a:pPr>
            <a:r>
              <a:rPr lang="en-US" sz="2000" b="1" dirty="0">
                <a:latin typeface="Calibri Light" panose="020F0302020204030204" pitchFamily="34" charset="0"/>
                <a:ea typeface="Calibri" panose="020F0502020204030204" pitchFamily="34" charset="0"/>
              </a:rPr>
              <a:t>Poor access to safe water </a:t>
            </a:r>
            <a:r>
              <a:rPr lang="en-US" sz="2000" dirty="0">
                <a:latin typeface="Calibri Light" panose="020F0302020204030204" pitchFamily="34" charset="0"/>
                <a:ea typeface="Calibri" panose="020F0502020204030204" pitchFamily="34" charset="0"/>
              </a:rPr>
              <a:t>and poor sanitation services. </a:t>
            </a:r>
          </a:p>
          <a:p>
            <a:pPr marL="742950" lvl="1" indent="-2857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Char char="‒"/>
              <a:tabLst>
                <a:tab pos="914400" algn="l"/>
              </a:tabLst>
            </a:pPr>
            <a:r>
              <a:rPr lang="en-US" sz="2000" dirty="0">
                <a:latin typeface="Calibri Light" panose="020F0302020204030204" pitchFamily="34" charset="0"/>
                <a:ea typeface="Calibri" panose="020F0502020204030204" pitchFamily="34" charset="0"/>
              </a:rPr>
              <a:t>Large and dynamic </a:t>
            </a:r>
            <a:r>
              <a:rPr lang="en-US" sz="2000" b="1" dirty="0">
                <a:latin typeface="Calibri Light" panose="020F0302020204030204" pitchFamily="34" charset="0"/>
                <a:ea typeface="Calibri" panose="020F0502020204030204" pitchFamily="34" charset="0"/>
              </a:rPr>
              <a:t>displacement</a:t>
            </a:r>
            <a:r>
              <a:rPr lang="en-US" sz="2000" dirty="0">
                <a:latin typeface="Calibri Light" panose="020F0302020204030204" pitchFamily="34" charset="0"/>
                <a:ea typeface="Calibri" panose="020F0502020204030204" pitchFamily="34" charset="0"/>
              </a:rPr>
              <a:t> movements and conflicting priority of the families. 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GB" sz="2400" b="1" dirty="0">
                <a:solidFill>
                  <a:srgbClr val="0070C0"/>
                </a:solidFill>
                <a:latin typeface="Calibri Light" panose="020F0302020204030204" pitchFamily="34" charset="0"/>
                <a:ea typeface="Calibri" panose="020F0502020204030204" pitchFamily="34" charset="0"/>
              </a:rPr>
              <a:t>Health system: </a:t>
            </a:r>
            <a:endParaRPr lang="en-US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marR="0" lvl="1" indent="-2857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Char char="‒"/>
              <a:tabLst>
                <a:tab pos="914400" algn="l"/>
              </a:tabLst>
            </a:pPr>
            <a:r>
              <a:rPr lang="en-US" sz="2000" b="1" dirty="0">
                <a:latin typeface="Calibri Light" panose="020F0302020204030204" pitchFamily="34" charset="0"/>
                <a:ea typeface="Calibri" panose="020F0502020204030204" pitchFamily="34" charset="0"/>
              </a:rPr>
              <a:t>Collapsing health system</a:t>
            </a:r>
            <a:r>
              <a:rPr lang="en-US" sz="2000" dirty="0">
                <a:latin typeface="Calibri Light" panose="020F0302020204030204" pitchFamily="34" charset="0"/>
                <a:ea typeface="Calibri" panose="020F0502020204030204" pitchFamily="34" charset="0"/>
              </a:rPr>
              <a:t> (almost half of health facilities partially functional) </a:t>
            </a:r>
          </a:p>
          <a:p>
            <a:pPr marL="742950" marR="0" lvl="1" indent="-2857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Char char="‒"/>
              <a:tabLst>
                <a:tab pos="914400" algn="l"/>
              </a:tabLst>
            </a:pPr>
            <a:r>
              <a:rPr lang="en-US" sz="2000" dirty="0">
                <a:latin typeface="Calibri Light" panose="020F0302020204030204" pitchFamily="34" charset="0"/>
                <a:ea typeface="Calibri" panose="020F0502020204030204" pitchFamily="34" charset="0"/>
              </a:rPr>
              <a:t>No / minimal </a:t>
            </a:r>
            <a:r>
              <a:rPr lang="en-US" sz="2000" b="1" dirty="0">
                <a:latin typeface="Calibri Light" panose="020F0302020204030204" pitchFamily="34" charset="0"/>
                <a:ea typeface="Calibri" panose="020F0502020204030204" pitchFamily="34" charset="0"/>
              </a:rPr>
              <a:t>operational cost</a:t>
            </a:r>
            <a:r>
              <a:rPr lang="en-US" sz="2000" dirty="0">
                <a:latin typeface="Calibri Light" panose="020F0302020204030204" pitchFamily="34" charset="0"/>
                <a:ea typeface="Calibri" panose="020F0502020204030204" pitchFamily="34" charset="0"/>
              </a:rPr>
              <a:t> for most of health facilities and </a:t>
            </a:r>
            <a:r>
              <a:rPr lang="en-US" sz="2000" b="1" dirty="0">
                <a:latin typeface="Calibri Light" panose="020F0302020204030204" pitchFamily="34" charset="0"/>
                <a:ea typeface="Calibri" panose="020F0502020204030204" pitchFamily="34" charset="0"/>
              </a:rPr>
              <a:t>salaries crisis</a:t>
            </a:r>
            <a:r>
              <a:rPr lang="en-US" sz="2000" dirty="0">
                <a:latin typeface="Calibri Light" panose="020F0302020204030204" pitchFamily="34" charset="0"/>
                <a:ea typeface="Calibri" panose="020F0502020204030204" pitchFamily="34" charset="0"/>
              </a:rPr>
              <a:t>.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marR="0" lvl="1" indent="-2857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Char char="‒"/>
              <a:tabLst>
                <a:tab pos="914400" algn="l"/>
              </a:tabLst>
            </a:pPr>
            <a:r>
              <a:rPr lang="en-US" sz="2000" dirty="0">
                <a:latin typeface="Calibri Light" panose="020F0302020204030204" pitchFamily="34" charset="0"/>
                <a:ea typeface="Calibri" panose="020F0502020204030204" pitchFamily="34" charset="0"/>
              </a:rPr>
              <a:t>Frequent </a:t>
            </a:r>
            <a:r>
              <a:rPr lang="en-US" sz="2000" b="1" dirty="0">
                <a:latin typeface="Calibri Light" panose="020F0302020204030204" pitchFamily="34" charset="0"/>
                <a:ea typeface="Calibri" panose="020F0502020204030204" pitchFamily="34" charset="0"/>
              </a:rPr>
              <a:t>outbreaks</a:t>
            </a:r>
            <a:r>
              <a:rPr lang="en-US" sz="2000" dirty="0">
                <a:latin typeface="Calibri Light" panose="020F0302020204030204" pitchFamily="34" charset="0"/>
                <a:ea typeface="Calibri" panose="020F0502020204030204" pitchFamily="34" charset="0"/>
              </a:rPr>
              <a:t> (cholera, diphtheria, measles, …) more burden and changes the priorities.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indent="-34290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GB" sz="2400" b="1" dirty="0">
                <a:solidFill>
                  <a:srgbClr val="0070C0"/>
                </a:solidFill>
                <a:latin typeface="Calibri Light" panose="020F0302020204030204" pitchFamily="34" charset="0"/>
                <a:ea typeface="Calibri" panose="020F0502020204030204" pitchFamily="34" charset="0"/>
              </a:rPr>
              <a:t>Nutrition program: </a:t>
            </a:r>
            <a:endParaRPr lang="en-US" sz="2400" b="1" dirty="0">
              <a:solidFill>
                <a:srgbClr val="0070C0"/>
              </a:solidFill>
              <a:latin typeface="Calibri Light" panose="020F0302020204030204" pitchFamily="34" charset="0"/>
              <a:ea typeface="Calibri" panose="020F0502020204030204" pitchFamily="34" charset="0"/>
            </a:endParaRPr>
          </a:p>
          <a:p>
            <a:pPr marL="742950" lvl="1" indent="-2857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Char char="‒"/>
              <a:tabLst>
                <a:tab pos="914400" algn="l"/>
              </a:tabLst>
            </a:pPr>
            <a:r>
              <a:rPr lang="en-US" sz="2000" dirty="0">
                <a:latin typeface="Calibri Light" panose="020F0302020204030204" pitchFamily="34" charset="0"/>
                <a:ea typeface="Calibri" panose="020F0502020204030204" pitchFamily="34" charset="0"/>
              </a:rPr>
              <a:t>Structural and personnel </a:t>
            </a:r>
            <a:r>
              <a:rPr lang="en-US" sz="2000" b="1" dirty="0">
                <a:latin typeface="Calibri Light" panose="020F0302020204030204" pitchFamily="34" charset="0"/>
                <a:ea typeface="Calibri" panose="020F0502020204030204" pitchFamily="34" charset="0"/>
              </a:rPr>
              <a:t>changes in MoPHP </a:t>
            </a:r>
            <a:r>
              <a:rPr lang="en-US" sz="2000" dirty="0">
                <a:latin typeface="Calibri Light" panose="020F0302020204030204" pitchFamily="34" charset="0"/>
                <a:ea typeface="Calibri" panose="020F0502020204030204" pitchFamily="34" charset="0"/>
              </a:rPr>
              <a:t>at different levels. </a:t>
            </a:r>
          </a:p>
          <a:p>
            <a:pPr marL="742950" lvl="1" indent="-2857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Char char="‒"/>
              <a:tabLst>
                <a:tab pos="914400" algn="l"/>
              </a:tabLst>
            </a:pPr>
            <a:r>
              <a:rPr lang="en-US" sz="2000" dirty="0">
                <a:latin typeface="Calibri Light" panose="020F0302020204030204" pitchFamily="34" charset="0"/>
                <a:ea typeface="Calibri" panose="020F0502020204030204" pitchFamily="34" charset="0"/>
              </a:rPr>
              <a:t>Competing with </a:t>
            </a:r>
            <a:r>
              <a:rPr lang="en-US" sz="2000" b="1" dirty="0">
                <a:latin typeface="Calibri Light" panose="020F0302020204030204" pitchFamily="34" charset="0"/>
                <a:ea typeface="Calibri" panose="020F0502020204030204" pitchFamily="34" charset="0"/>
              </a:rPr>
              <a:t>other urgent priorities </a:t>
            </a:r>
            <a:r>
              <a:rPr lang="en-US" sz="2000" dirty="0">
                <a:latin typeface="Calibri Light" panose="020F0302020204030204" pitchFamily="34" charset="0"/>
                <a:ea typeface="Calibri" panose="020F0502020204030204" pitchFamily="34" charset="0"/>
              </a:rPr>
              <a:t>for local and health authorities.  </a:t>
            </a:r>
          </a:p>
          <a:p>
            <a:pPr marL="742950" lvl="1" indent="-2857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Char char="‒"/>
              <a:tabLst>
                <a:tab pos="914400" algn="l"/>
              </a:tabLst>
            </a:pPr>
            <a:r>
              <a:rPr lang="en-US" sz="2000" dirty="0">
                <a:latin typeface="Calibri Light" panose="020F0302020204030204" pitchFamily="34" charset="0"/>
                <a:ea typeface="Calibri" panose="020F0502020204030204" pitchFamily="34" charset="0"/>
              </a:rPr>
              <a:t>Limited number of partners with enough capacity. </a:t>
            </a:r>
          </a:p>
          <a:p>
            <a:pPr marL="742950" marR="0" lvl="1" indent="-2857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Char char="‒"/>
              <a:tabLst>
                <a:tab pos="914400" algn="l"/>
              </a:tabLst>
            </a:pPr>
            <a:endParaRPr lang="en-US" sz="16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0492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Nutrition situation over years </a:t>
            </a:r>
            <a:r>
              <a:rPr lang="en-US" sz="2000" dirty="0"/>
              <a:t>(Acute &amp; Chronic Malnutrition)</a:t>
            </a:r>
            <a:endParaRPr lang="en-US" dirty="0"/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6FB35C2A-AEA6-443E-9839-109D77CB086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6803435"/>
              </p:ext>
            </p:extLst>
          </p:nvPr>
        </p:nvGraphicFramePr>
        <p:xfrm>
          <a:off x="20100" y="1371600"/>
          <a:ext cx="90678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Explosion: 14 Points 10"/>
          <p:cNvSpPr/>
          <p:nvPr/>
        </p:nvSpPr>
        <p:spPr>
          <a:xfrm>
            <a:off x="6153300" y="900000"/>
            <a:ext cx="2522700" cy="1314450"/>
          </a:xfrm>
          <a:prstGeom prst="irregularSeal2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990000"/>
                </a:solidFill>
              </a:rPr>
              <a:t>SMART data</a:t>
            </a:r>
          </a:p>
        </p:txBody>
      </p:sp>
    </p:spTree>
    <p:extLst>
      <p:ext uri="{BB962C8B-B14F-4D97-AF65-F5344CB8AC3E}">
        <p14:creationId xmlns:p14="http://schemas.microsoft.com/office/powerpoint/2010/main" val="12851193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IYCF </a:t>
            </a:r>
            <a:r>
              <a:rPr lang="en-GB" b="1" dirty="0"/>
              <a:t>situational analysis </a:t>
            </a:r>
            <a:endParaRPr lang="en-US" sz="2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/>
          <a:lstStyle/>
          <a:p>
            <a:pPr marL="346075" lvl="1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dk1"/>
                </a:solidFill>
              </a:rPr>
              <a:t>52.7% of newborns who had breastfeed initiated within the first hour of birth. </a:t>
            </a:r>
          </a:p>
          <a:p>
            <a:pPr marL="858838" indent="-285750">
              <a:buFont typeface="Calibri" panose="020F0502020204030204" pitchFamily="34" charset="0"/>
              <a:buChar char="‒"/>
            </a:pPr>
            <a:r>
              <a:rPr lang="en-US" sz="1600" dirty="0">
                <a:solidFill>
                  <a:srgbClr val="0070C0"/>
                </a:solidFill>
              </a:rPr>
              <a:t>(The proportion of EIBF is slightly </a:t>
            </a:r>
            <a:r>
              <a:rPr lang="en-US" sz="1600" b="1" dirty="0">
                <a:solidFill>
                  <a:srgbClr val="0070C0"/>
                </a:solidFill>
              </a:rPr>
              <a:t>lower </a:t>
            </a:r>
            <a:r>
              <a:rPr lang="en-US" sz="1600" dirty="0">
                <a:solidFill>
                  <a:srgbClr val="0070C0"/>
                </a:solidFill>
              </a:rPr>
              <a:t>among those delivered in </a:t>
            </a:r>
            <a:r>
              <a:rPr lang="en-US" sz="1600" b="1" dirty="0">
                <a:solidFill>
                  <a:srgbClr val="0070C0"/>
                </a:solidFill>
              </a:rPr>
              <a:t>health facility </a:t>
            </a:r>
            <a:r>
              <a:rPr lang="en-US" sz="1600" dirty="0">
                <a:solidFill>
                  <a:srgbClr val="0070C0"/>
                </a:solidFill>
              </a:rPr>
              <a:t>(46 %) than among those born at home (57 %)</a:t>
            </a:r>
          </a:p>
          <a:p>
            <a:pPr marL="858838" indent="-285750">
              <a:buFont typeface="Calibri" panose="020F0502020204030204" pitchFamily="34" charset="0"/>
              <a:buChar char="‒"/>
            </a:pPr>
            <a:r>
              <a:rPr lang="en-US" sz="1600" dirty="0">
                <a:solidFill>
                  <a:srgbClr val="0070C0"/>
                </a:solidFill>
              </a:rPr>
              <a:t>(This indicator increased from 30% in 2006 to 53% in 2013)</a:t>
            </a:r>
          </a:p>
          <a:p>
            <a:pPr marL="858838" indent="-285750">
              <a:buFont typeface="Calibri" panose="020F0502020204030204" pitchFamily="34" charset="0"/>
              <a:buChar char="‒"/>
            </a:pPr>
            <a:r>
              <a:rPr lang="en-US" sz="1600" dirty="0">
                <a:solidFill>
                  <a:srgbClr val="0070C0"/>
                </a:solidFill>
              </a:rPr>
              <a:t>(Two-thirds of newborns in Yemen received pre-lacteal feeds, this is more common among infants born in health facilities than those born at home) </a:t>
            </a:r>
            <a:endParaRPr lang="en-US" sz="4000" dirty="0">
              <a:solidFill>
                <a:srgbClr val="0070C0"/>
              </a:solidFill>
            </a:endParaRPr>
          </a:p>
          <a:p>
            <a:pPr marL="339725" lvl="1" indent="0" fontAlgn="base">
              <a:spcBef>
                <a:spcPct val="0"/>
              </a:spcBef>
              <a:spcAft>
                <a:spcPct val="0"/>
              </a:spcAft>
              <a:buNone/>
            </a:pPr>
            <a:endParaRPr lang="en-US" sz="2000" dirty="0">
              <a:solidFill>
                <a:schemeClr val="dk1"/>
              </a:solidFill>
            </a:endParaRP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dk1"/>
                </a:solidFill>
              </a:rPr>
              <a:t>Only 10.3% of Infant under 6 months were exclusively breastfed</a:t>
            </a:r>
          </a:p>
          <a:p>
            <a:pPr marL="858838" lvl="1" fontAlgn="base">
              <a:spcAft>
                <a:spcPct val="0"/>
              </a:spcAft>
              <a:buFont typeface="Calibri" panose="020F0502020204030204" pitchFamily="34" charset="0"/>
              <a:buChar char="‒"/>
            </a:pPr>
            <a:r>
              <a:rPr lang="en-US" sz="1600" dirty="0">
                <a:solidFill>
                  <a:srgbClr val="0070C0"/>
                </a:solidFill>
              </a:rPr>
              <a:t>Although 93.4% of infants (0 – 5 months) are currently breastfed, </a:t>
            </a:r>
            <a:r>
              <a:rPr lang="en-US" sz="1600" b="1" dirty="0">
                <a:solidFill>
                  <a:srgbClr val="0070C0"/>
                </a:solidFill>
              </a:rPr>
              <a:t>mixed feeding </a:t>
            </a:r>
            <a:r>
              <a:rPr lang="en-US" sz="1600" dirty="0">
                <a:solidFill>
                  <a:srgbClr val="0070C0"/>
                </a:solidFill>
              </a:rPr>
              <a:t>is also common practices for infant under 6 months of age. </a:t>
            </a:r>
          </a:p>
          <a:p>
            <a:pPr marL="858838" lvl="1" fontAlgn="base">
              <a:spcAft>
                <a:spcPct val="0"/>
              </a:spcAft>
              <a:buFont typeface="Calibri" panose="020F0502020204030204" pitchFamily="34" charset="0"/>
              <a:buChar char="‒"/>
            </a:pPr>
            <a:r>
              <a:rPr lang="en-US" sz="1600" dirty="0">
                <a:solidFill>
                  <a:srgbClr val="0070C0"/>
                </a:solidFill>
              </a:rPr>
              <a:t>6.6% of infant 0  - 5 months are not breastfed. </a:t>
            </a:r>
            <a:r>
              <a:rPr lang="en-US" sz="1600" u="sng" dirty="0">
                <a:solidFill>
                  <a:srgbClr val="0070C0"/>
                </a:solidFill>
              </a:rPr>
              <a:t>(Currently no interventions for this group) </a:t>
            </a:r>
          </a:p>
          <a:p>
            <a:pPr marL="858838" lvl="1" fontAlgn="base">
              <a:spcAft>
                <a:spcPct val="0"/>
              </a:spcAft>
              <a:buFont typeface="Calibri" panose="020F0502020204030204" pitchFamily="34" charset="0"/>
              <a:buChar char="‒"/>
            </a:pPr>
            <a:r>
              <a:rPr lang="en-US" sz="1600" dirty="0">
                <a:solidFill>
                  <a:srgbClr val="0070C0"/>
                </a:solidFill>
              </a:rPr>
              <a:t>Almost 1/3 of infants under 6 months are being fed other milks  and another third are being fed with water in addition to breastmilk</a:t>
            </a:r>
          </a:p>
          <a:p>
            <a:pPr marL="573088" lvl="1" indent="0" fontAlgn="base">
              <a:spcAft>
                <a:spcPct val="0"/>
              </a:spcAft>
              <a:buNone/>
            </a:pPr>
            <a:endParaRPr lang="en-US" sz="1800" dirty="0">
              <a:solidFill>
                <a:srgbClr val="00B0F0"/>
              </a:solidFill>
            </a:endParaRPr>
          </a:p>
          <a:p>
            <a:pPr marL="342900" lvl="1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dk1"/>
                </a:solidFill>
              </a:rPr>
              <a:t>Continued breastfeeding at 1 year is 71% while only 45% of children continued breastfeeding at 2 year. </a:t>
            </a:r>
          </a:p>
          <a:p>
            <a:pPr marL="858838" lvl="1" fontAlgn="base">
              <a:spcAft>
                <a:spcPct val="0"/>
              </a:spcAft>
              <a:buFont typeface="Calibri" panose="020F0502020204030204" pitchFamily="34" charset="0"/>
              <a:buChar char="‒"/>
            </a:pPr>
            <a:r>
              <a:rPr lang="en-US" sz="1600" dirty="0">
                <a:solidFill>
                  <a:srgbClr val="0070C0"/>
                </a:solidFill>
              </a:rPr>
              <a:t>The Median duration of any breastfeeding is 18.4 months. Highest in Hajjah (23 m) and lowest in Mareb (15 m). </a:t>
            </a:r>
          </a:p>
          <a:p>
            <a:pPr marL="858838" lvl="1" fontAlgn="base">
              <a:spcAft>
                <a:spcPct val="0"/>
              </a:spcAft>
              <a:buFont typeface="Calibri" panose="020F0502020204030204" pitchFamily="34" charset="0"/>
              <a:buChar char="‒"/>
            </a:pPr>
            <a:r>
              <a:rPr lang="en-US" sz="1600" dirty="0">
                <a:solidFill>
                  <a:srgbClr val="0070C0"/>
                </a:solidFill>
              </a:rPr>
              <a:t>Shorter for children with </a:t>
            </a:r>
            <a:r>
              <a:rPr lang="en-US" sz="1600" b="1" dirty="0">
                <a:solidFill>
                  <a:srgbClr val="0070C0"/>
                </a:solidFill>
              </a:rPr>
              <a:t>educated mothers </a:t>
            </a:r>
            <a:r>
              <a:rPr lang="en-US" sz="1600" dirty="0">
                <a:solidFill>
                  <a:srgbClr val="0070C0"/>
                </a:solidFill>
              </a:rPr>
              <a:t>(17 m) than non educated mothers (20 m)</a:t>
            </a:r>
          </a:p>
        </p:txBody>
      </p:sp>
    </p:spTree>
    <p:extLst>
      <p:ext uri="{BB962C8B-B14F-4D97-AF65-F5344CB8AC3E}">
        <p14:creationId xmlns:p14="http://schemas.microsoft.com/office/powerpoint/2010/main" val="30514600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IYCF </a:t>
            </a:r>
            <a:r>
              <a:rPr lang="en-GB" b="1" dirty="0"/>
              <a:t>situational analysis </a:t>
            </a:r>
            <a:endParaRPr lang="en-US" sz="2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/>
          <a:lstStyle/>
          <a:p>
            <a:pPr marL="457200" lvl="1" indent="0" algn="just">
              <a:buNone/>
            </a:pPr>
            <a:endParaRPr lang="en-US" sz="1600" dirty="0"/>
          </a:p>
          <a:p>
            <a:pPr marL="682625" lvl="1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dk1"/>
                </a:solidFill>
              </a:rPr>
              <a:t>59.7% of 6- 8 months children who were given </a:t>
            </a:r>
            <a:r>
              <a:rPr lang="en-US" sz="2000" b="1" dirty="0">
                <a:solidFill>
                  <a:schemeClr val="dk1"/>
                </a:solidFill>
              </a:rPr>
              <a:t>timely complementary foods</a:t>
            </a:r>
            <a:r>
              <a:rPr lang="en-US" sz="2000" dirty="0">
                <a:solidFill>
                  <a:schemeClr val="dk1"/>
                </a:solidFill>
              </a:rPr>
              <a:t>. However, the Minimum Acceptable Diet was 17% among children 6-23 months of age. </a:t>
            </a:r>
          </a:p>
          <a:p>
            <a:pPr marL="1092200" lvl="1" fontAlgn="base">
              <a:spcAft>
                <a:spcPct val="0"/>
              </a:spcAft>
              <a:buFont typeface="Calibri" panose="020F0502020204030204" pitchFamily="34" charset="0"/>
              <a:buChar char="‒"/>
            </a:pPr>
            <a:r>
              <a:rPr lang="en-US" sz="2000" dirty="0">
                <a:solidFill>
                  <a:srgbClr val="0070C0"/>
                </a:solidFill>
              </a:rPr>
              <a:t>27% of children had an adequately </a:t>
            </a:r>
            <a:r>
              <a:rPr lang="en-US" sz="2000" b="1" dirty="0">
                <a:solidFill>
                  <a:srgbClr val="0070C0"/>
                </a:solidFill>
              </a:rPr>
              <a:t>diverse diet </a:t>
            </a:r>
            <a:r>
              <a:rPr lang="en-US" sz="2000" dirty="0">
                <a:solidFill>
                  <a:srgbClr val="0070C0"/>
                </a:solidFill>
              </a:rPr>
              <a:t>(at least 4 food groups) </a:t>
            </a:r>
            <a:r>
              <a:rPr lang="en-US" sz="2000" dirty="0"/>
              <a:t>(37% among non-breastfed children and 27% among breasted infants)</a:t>
            </a:r>
          </a:p>
          <a:p>
            <a:pPr marL="1092200" lvl="1" fontAlgn="base">
              <a:spcAft>
                <a:spcPct val="0"/>
              </a:spcAft>
              <a:buFont typeface="Calibri" panose="020F0502020204030204" pitchFamily="34" charset="0"/>
              <a:buChar char="‒"/>
            </a:pPr>
            <a:r>
              <a:rPr lang="en-US" sz="2000" dirty="0">
                <a:solidFill>
                  <a:srgbClr val="0070C0"/>
                </a:solidFill>
              </a:rPr>
              <a:t>59% of children had been fed the minimum number of times appropriate for their age. </a:t>
            </a:r>
          </a:p>
          <a:p>
            <a:pPr marL="1092200" lvl="1" fontAlgn="base">
              <a:spcAft>
                <a:spcPct val="0"/>
              </a:spcAft>
              <a:buFont typeface="Calibri" panose="020F0502020204030204" pitchFamily="34" charset="0"/>
              <a:buChar char="‒"/>
            </a:pPr>
            <a:r>
              <a:rPr lang="en-US" sz="2000" dirty="0">
                <a:solidFill>
                  <a:srgbClr val="0070C0"/>
                </a:solidFill>
              </a:rPr>
              <a:t>However, 15% of Yemeni children age 6-23 months are fed in accordance with all three IYCF practices.</a:t>
            </a:r>
          </a:p>
          <a:p>
            <a:pPr marL="1092200" lvl="1" fontAlgn="base">
              <a:spcAft>
                <a:spcPct val="0"/>
              </a:spcAft>
              <a:buFont typeface="Calibri" panose="020F0502020204030204" pitchFamily="34" charset="0"/>
              <a:buChar char="‒"/>
            </a:pPr>
            <a:r>
              <a:rPr lang="en-US" sz="2000" dirty="0">
                <a:solidFill>
                  <a:srgbClr val="0070C0"/>
                </a:solidFill>
              </a:rPr>
              <a:t>33% of no breastfed children age 6-23 months consumed </a:t>
            </a:r>
            <a:r>
              <a:rPr lang="en-US" sz="2000" b="1" dirty="0">
                <a:solidFill>
                  <a:srgbClr val="0070C0"/>
                </a:solidFill>
              </a:rPr>
              <a:t>foods rich in vitamin A, </a:t>
            </a:r>
            <a:r>
              <a:rPr lang="en-US" sz="2000" dirty="0">
                <a:solidFill>
                  <a:srgbClr val="0070C0"/>
                </a:solidFill>
              </a:rPr>
              <a:t>compared with 26% of breastfed children. </a:t>
            </a:r>
          </a:p>
          <a:p>
            <a:pPr marL="1092200" lvl="1" fontAlgn="base">
              <a:spcAft>
                <a:spcPct val="0"/>
              </a:spcAft>
              <a:buFont typeface="Calibri" panose="020F0502020204030204" pitchFamily="34" charset="0"/>
              <a:buChar char="‒"/>
            </a:pPr>
            <a:endParaRPr lang="en-US" sz="2000" dirty="0">
              <a:solidFill>
                <a:schemeClr val="dk1"/>
              </a:solidFill>
            </a:endParaRPr>
          </a:p>
          <a:p>
            <a:pPr marL="682625" lvl="1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dk1"/>
                </a:solidFill>
              </a:rPr>
              <a:t>45.9% of children under one year were </a:t>
            </a:r>
            <a:r>
              <a:rPr lang="en-US" sz="2000" b="1" dirty="0">
                <a:solidFill>
                  <a:schemeClr val="dk1"/>
                </a:solidFill>
              </a:rPr>
              <a:t>bottle-fed</a:t>
            </a:r>
            <a:r>
              <a:rPr lang="en-US" sz="2000" dirty="0">
                <a:solidFill>
                  <a:schemeClr val="dk1"/>
                </a:solidFill>
              </a:rPr>
              <a:t> during the last 24 hours.</a:t>
            </a:r>
          </a:p>
        </p:txBody>
      </p:sp>
    </p:spTree>
    <p:extLst>
      <p:ext uri="{BB962C8B-B14F-4D97-AF65-F5344CB8AC3E}">
        <p14:creationId xmlns:p14="http://schemas.microsoft.com/office/powerpoint/2010/main" val="11549435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2156" y="3202200"/>
            <a:ext cx="2049688" cy="286942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891146">
            <a:off x="6484401" y="1076527"/>
            <a:ext cx="2195216" cy="31448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IYCF </a:t>
            </a:r>
            <a:r>
              <a:rPr lang="en-GB" b="1" dirty="0"/>
              <a:t>situational analysis – Cont. </a:t>
            </a:r>
            <a:r>
              <a:rPr lang="en-US" sz="2000" b="1" dirty="0"/>
              <a:t>Polices / guidelines: </a:t>
            </a:r>
            <a:br>
              <a:rPr lang="en-US" sz="2000" b="1" dirty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/>
          <a:lstStyle/>
          <a:p>
            <a:pPr marL="457200" lvl="1" indent="0" algn="just">
              <a:buNone/>
            </a:pPr>
            <a:endParaRPr lang="en-US" sz="1600" dirty="0"/>
          </a:p>
          <a:p>
            <a:pPr marL="457200" lvl="1" indent="0" algn="just">
              <a:buNone/>
            </a:pPr>
            <a:endParaRPr lang="en-US" sz="165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-64076" y="1299584"/>
            <a:ext cx="6223288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98463" lvl="1" indent="-342900" algn="l" rtl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/>
              <a:t>National Nutrition Strategy - 2009 endorsed by Cabinet. </a:t>
            </a:r>
            <a:r>
              <a:rPr lang="en-US" b="1" i="1" dirty="0">
                <a:solidFill>
                  <a:srgbClr val="3333FF"/>
                </a:solidFill>
              </a:rPr>
              <a:t>(Includes IYCF, however, the part of complementary feeding is weak and also it not has sections for strategies in emergency contexts)</a:t>
            </a:r>
          </a:p>
          <a:p>
            <a:pPr marL="398463" lvl="1" indent="-342900" algn="l" rtl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/>
              <a:t>Cabinet decree of breastfeeding protection and Code of Marketing of BMS – 2002. (</a:t>
            </a:r>
            <a:r>
              <a:rPr lang="en-US" b="1" i="1" dirty="0">
                <a:solidFill>
                  <a:srgbClr val="3333FF"/>
                </a:solidFill>
              </a:rPr>
              <a:t>Legal status: Full provisions in law)</a:t>
            </a:r>
          </a:p>
          <a:p>
            <a:pPr marL="398463" lvl="1" indent="-342900" algn="l" rtl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/>
              <a:t>MoPHP decree on the national policy of breastfeeding protection &amp; promotion - 2004</a:t>
            </a:r>
          </a:p>
          <a:p>
            <a:pPr marL="398463" lvl="1" indent="-342900" algn="l" rtl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/>
              <a:t>National strategy of IYCF – 2018 (not yet officially signed by MoPHP)</a:t>
            </a:r>
          </a:p>
          <a:p>
            <a:pPr marL="398463" lvl="1" indent="-342900" algn="l" rtl="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/>
              <a:t>Cabinet decree # 165 - 2001 on Food fortification </a:t>
            </a:r>
            <a:r>
              <a:rPr lang="en-US" b="1" i="1" dirty="0">
                <a:solidFill>
                  <a:srgbClr val="3333FF"/>
                </a:solidFill>
              </a:rPr>
              <a:t>(iron, folate, vitamin A &amp; D)</a:t>
            </a:r>
            <a:endParaRPr lang="en-US" sz="2000" dirty="0"/>
          </a:p>
          <a:p>
            <a:pPr lvl="1" algn="l" rtl="0"/>
            <a:endParaRPr lang="en-US" sz="2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2085">
            <a:off x="6834321" y="3751425"/>
            <a:ext cx="1952357" cy="280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335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" y="245051"/>
            <a:ext cx="9128760" cy="821749"/>
          </a:xfrm>
        </p:spPr>
        <p:txBody>
          <a:bodyPr/>
          <a:lstStyle/>
          <a:p>
            <a:r>
              <a:rPr lang="en-US" sz="2400" b="1" dirty="0"/>
              <a:t>IYCF </a:t>
            </a:r>
            <a:r>
              <a:rPr lang="en-GB" sz="2400" b="1" dirty="0"/>
              <a:t>situational analysis </a:t>
            </a:r>
            <a:r>
              <a:rPr lang="en-GB" b="1" dirty="0"/>
              <a:t>– </a:t>
            </a:r>
            <a:r>
              <a:rPr lang="en-GB" sz="2000" b="1" dirty="0"/>
              <a:t>Structure of MoPHP for IYCF / Nutrition  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480335209"/>
              </p:ext>
            </p:extLst>
          </p:nvPr>
        </p:nvGraphicFramePr>
        <p:xfrm>
          <a:off x="673222" y="358487"/>
          <a:ext cx="8077200" cy="32765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109340089"/>
              </p:ext>
            </p:extLst>
          </p:nvPr>
        </p:nvGraphicFramePr>
        <p:xfrm>
          <a:off x="-28710" y="3550226"/>
          <a:ext cx="6477000" cy="2209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848461656"/>
              </p:ext>
            </p:extLst>
          </p:nvPr>
        </p:nvGraphicFramePr>
        <p:xfrm>
          <a:off x="926176" y="5486400"/>
          <a:ext cx="3429000" cy="12477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4" name="Left Brace 3"/>
          <p:cNvSpPr/>
          <p:nvPr/>
        </p:nvSpPr>
        <p:spPr>
          <a:xfrm>
            <a:off x="457200" y="1219200"/>
            <a:ext cx="232064" cy="2286001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Brace 8"/>
          <p:cNvSpPr/>
          <p:nvPr/>
        </p:nvSpPr>
        <p:spPr>
          <a:xfrm flipV="1">
            <a:off x="381000" y="3657599"/>
            <a:ext cx="308264" cy="167640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Left Brace 9"/>
          <p:cNvSpPr/>
          <p:nvPr/>
        </p:nvSpPr>
        <p:spPr>
          <a:xfrm>
            <a:off x="346364" y="5562600"/>
            <a:ext cx="342900" cy="1171575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-11392" y="1898072"/>
            <a:ext cx="461665" cy="914401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dirty="0">
                <a:solidFill>
                  <a:srgbClr val="00B0F0"/>
                </a:solidFill>
              </a:rPr>
              <a:t>Central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-59882" y="5721924"/>
            <a:ext cx="461665" cy="914401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dirty="0">
                <a:solidFill>
                  <a:srgbClr val="00B0F0"/>
                </a:solidFill>
              </a:rPr>
              <a:t>District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-28710" y="3657600"/>
            <a:ext cx="461665" cy="15240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dirty="0">
                <a:solidFill>
                  <a:srgbClr val="00B0F0"/>
                </a:solidFill>
              </a:rPr>
              <a:t>Governorate</a:t>
            </a:r>
          </a:p>
        </p:txBody>
      </p:sp>
      <p:sp>
        <p:nvSpPr>
          <p:cNvPr id="14" name="Rectangle: Rounded Corners 13"/>
          <p:cNvSpPr/>
          <p:nvPr/>
        </p:nvSpPr>
        <p:spPr>
          <a:xfrm>
            <a:off x="6348345" y="4166753"/>
            <a:ext cx="2590800" cy="233102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en-US" dirty="0"/>
              <a:t>National Nutrition Cluster: </a:t>
            </a:r>
          </a:p>
          <a:p>
            <a:pPr algn="ctr"/>
            <a:r>
              <a:rPr lang="en-US" dirty="0"/>
              <a:t>IYCF TWG </a:t>
            </a:r>
          </a:p>
          <a:p>
            <a:pPr algn="ctr"/>
            <a:endParaRPr lang="en-US" dirty="0"/>
          </a:p>
          <a:p>
            <a:pPr algn="l"/>
            <a:r>
              <a:rPr lang="en-US" dirty="0"/>
              <a:t>Sub national Nutrition cluster</a:t>
            </a:r>
          </a:p>
        </p:txBody>
      </p:sp>
    </p:spTree>
    <p:extLst>
      <p:ext uri="{BB962C8B-B14F-4D97-AF65-F5344CB8AC3E}">
        <p14:creationId xmlns:p14="http://schemas.microsoft.com/office/powerpoint/2010/main" val="1590852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7" r="13635"/>
          <a:stretch/>
        </p:blipFill>
        <p:spPr>
          <a:xfrm>
            <a:off x="6968795" y="4267200"/>
            <a:ext cx="2175205" cy="168238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62" b="3846"/>
          <a:stretch/>
        </p:blipFill>
        <p:spPr>
          <a:xfrm>
            <a:off x="6167582" y="990600"/>
            <a:ext cx="2971800" cy="3276600"/>
          </a:xfrm>
          <a:prstGeom prst="rect">
            <a:avLst/>
          </a:prstGeom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417638"/>
            <a:ext cx="3810000" cy="4708525"/>
          </a:xfr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9144000" cy="990600"/>
          </a:xfrm>
          <a:prstGeom prst="rect">
            <a:avLst/>
          </a:prstGeom>
          <a:solidFill>
            <a:srgbClr val="00B0F0"/>
          </a:solidFill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IYCF Programming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927" y="990600"/>
            <a:ext cx="6241474" cy="6021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 rtl="0">
              <a:buFont typeface="Wingdings" panose="05000000000000000000" pitchFamily="2" charset="2"/>
              <a:buChar char="§"/>
            </a:pPr>
            <a:r>
              <a:rPr lang="en-US" sz="2000" b="1" dirty="0">
                <a:solidFill>
                  <a:srgbClr val="0070C0"/>
                </a:solidFill>
              </a:rPr>
              <a:t>Health facility level:</a:t>
            </a:r>
            <a:r>
              <a:rPr lang="en-US" sz="2000" dirty="0">
                <a:solidFill>
                  <a:srgbClr val="0070C0"/>
                </a:solidFill>
              </a:rPr>
              <a:t> </a:t>
            </a:r>
          </a:p>
          <a:p>
            <a:pPr marL="517525" lvl="1" indent="1714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libri Light" panose="020F0302020204030204" pitchFamily="34" charset="0"/>
              <a:buChar char="‒"/>
            </a:pPr>
            <a:r>
              <a:rPr lang="en-GB" sz="1600" dirty="0">
                <a:latin typeface="Calibri Light" panose="020F0302020204030204" pitchFamily="34" charset="0"/>
                <a:ea typeface="Calibri" panose="020F0502020204030204" pitchFamily="34" charset="0"/>
              </a:rPr>
              <a:t>IYCF corners</a:t>
            </a:r>
          </a:p>
          <a:p>
            <a:pPr marL="517525" lvl="1" indent="1714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libri Light" panose="020F0302020204030204" pitchFamily="34" charset="0"/>
              <a:buChar char="‒"/>
            </a:pPr>
            <a:r>
              <a:rPr lang="en-US" sz="1600" dirty="0">
                <a:latin typeface="Calibri Light" panose="020F0302020204030204" pitchFamily="34" charset="0"/>
                <a:ea typeface="Calibri" panose="020F0502020204030204" pitchFamily="34" charset="0"/>
              </a:rPr>
              <a:t>Integrated IYCF in CMAM program (TFCs &amp; OTPs) </a:t>
            </a:r>
          </a:p>
          <a:p>
            <a:pPr marL="517525" lvl="1" indent="1714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libri Light" panose="020F0302020204030204" pitchFamily="34" charset="0"/>
              <a:buChar char="‒"/>
            </a:pPr>
            <a:r>
              <a:rPr lang="en-GB" sz="1600" dirty="0">
                <a:latin typeface="Calibri Light" panose="020F0302020204030204" pitchFamily="34" charset="0"/>
                <a:ea typeface="Calibri" panose="020F0502020204030204" pitchFamily="34" charset="0"/>
              </a:rPr>
              <a:t>Support IYCF in delivery rooms for early initiation and in post-natal wards for proper positioning and attachment.</a:t>
            </a:r>
          </a:p>
          <a:p>
            <a:pPr marL="342900" indent="-342900" algn="l" rtl="0">
              <a:buFont typeface="Wingdings" panose="05000000000000000000" pitchFamily="2" charset="2"/>
              <a:buChar char="§"/>
            </a:pPr>
            <a:r>
              <a:rPr lang="en-US" sz="2000" b="1" dirty="0">
                <a:solidFill>
                  <a:srgbClr val="0070C0"/>
                </a:solidFill>
              </a:rPr>
              <a:t>Community level: </a:t>
            </a:r>
          </a:p>
          <a:p>
            <a:pPr marL="517525" lvl="1" indent="-3429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libri Light" panose="020F0302020204030204" pitchFamily="34" charset="0"/>
              <a:buChar char="‒"/>
            </a:pPr>
            <a:r>
              <a:rPr lang="en-GB" sz="1600" dirty="0">
                <a:latin typeface="Calibri Light" panose="020F0302020204030204" pitchFamily="34" charset="0"/>
                <a:ea typeface="Calibri" panose="020F0502020204030204" pitchFamily="34" charset="0"/>
              </a:rPr>
              <a:t>Provide IYCF counselling through networks of CHVs, CMWs and CHWs. </a:t>
            </a:r>
          </a:p>
          <a:p>
            <a:pPr marL="914400" lvl="4" indent="-3429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GB" sz="1600" dirty="0">
                <a:latin typeface="Calibri Light" panose="020F0302020204030204" pitchFamily="34" charset="0"/>
                <a:ea typeface="Calibri" panose="020F0502020204030204" pitchFamily="34" charset="0"/>
              </a:rPr>
              <a:t>17,000 CHVs distributed in &gt; 180 districts. </a:t>
            </a:r>
          </a:p>
          <a:p>
            <a:pPr marL="914400" lvl="4" indent="-3429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GB" sz="1600" dirty="0">
                <a:latin typeface="Calibri Light" panose="020F0302020204030204" pitchFamily="34" charset="0"/>
                <a:ea typeface="Calibri" panose="020F0502020204030204" pitchFamily="34" charset="0"/>
              </a:rPr>
              <a:t>8,000 CMWs distributed in 333 districts. </a:t>
            </a:r>
          </a:p>
          <a:p>
            <a:pPr marL="914400" lvl="4" indent="-3429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GB" sz="1600" dirty="0">
                <a:latin typeface="Calibri Light" panose="020F0302020204030204" pitchFamily="34" charset="0"/>
                <a:ea typeface="Calibri" panose="020F0502020204030204" pitchFamily="34" charset="0"/>
              </a:rPr>
              <a:t>More than 800 CHWs (new program launched end of 2017) </a:t>
            </a:r>
          </a:p>
          <a:p>
            <a:pPr marL="517525" lvl="1" indent="-3429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libri Light" panose="020F0302020204030204" pitchFamily="34" charset="0"/>
              <a:buChar char="‒"/>
            </a:pPr>
            <a:r>
              <a:rPr lang="en-GB" sz="1600" dirty="0">
                <a:latin typeface="Calibri Light" panose="020F0302020204030204" pitchFamily="34" charset="0"/>
                <a:ea typeface="Calibri" panose="020F0502020204030204" pitchFamily="34" charset="0"/>
              </a:rPr>
              <a:t>Support IYCF in home delivery by CMWs for early initiation and for proper positioning and attachment.</a:t>
            </a:r>
            <a:endParaRPr lang="en-US" sz="1600" dirty="0">
              <a:latin typeface="Calibri Light" panose="020F0302020204030204" pitchFamily="34" charset="0"/>
              <a:ea typeface="Calibri" panose="020F0502020204030204" pitchFamily="34" charset="0"/>
            </a:endParaRPr>
          </a:p>
          <a:p>
            <a:pPr marL="517525" lvl="1" indent="-3429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libri Light" panose="020F0302020204030204" pitchFamily="34" charset="0"/>
              <a:buChar char="‒"/>
            </a:pPr>
            <a:r>
              <a:rPr lang="en-US" sz="1600" dirty="0">
                <a:latin typeface="Calibri Light" panose="020F0302020204030204" pitchFamily="34" charset="0"/>
                <a:ea typeface="Calibri" panose="020F0502020204030204" pitchFamily="34" charset="0"/>
              </a:rPr>
              <a:t>Mobile clinics; Integrated outreach activities (National level, 5 rounds annually)</a:t>
            </a:r>
          </a:p>
          <a:p>
            <a:pPr marL="342900" indent="-342900" algn="l" rtl="0">
              <a:buFont typeface="Wingdings" panose="05000000000000000000" pitchFamily="2" charset="2"/>
              <a:buChar char="§"/>
            </a:pPr>
            <a:r>
              <a:rPr lang="en-US" sz="2000" b="1" dirty="0">
                <a:solidFill>
                  <a:srgbClr val="0070C0"/>
                </a:solidFill>
              </a:rPr>
              <a:t>Public Engagement: </a:t>
            </a:r>
            <a:endParaRPr lang="en-GB" b="1" dirty="0">
              <a:solidFill>
                <a:srgbClr val="0070C0"/>
              </a:solidFill>
            </a:endParaRPr>
          </a:p>
          <a:p>
            <a:pPr marL="517525" lvl="1" indent="-3429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libri Light" panose="020F0302020204030204" pitchFamily="34" charset="0"/>
              <a:buChar char="‒"/>
            </a:pPr>
            <a:r>
              <a:rPr lang="en-US" sz="1600" dirty="0">
                <a:latin typeface="Calibri Light" panose="020F0302020204030204" pitchFamily="34" charset="0"/>
                <a:ea typeface="Calibri" panose="020F0502020204030204" pitchFamily="34" charset="0"/>
              </a:rPr>
              <a:t>Communication campaigns through </a:t>
            </a:r>
            <a:r>
              <a:rPr lang="en-GB" sz="1600" dirty="0">
                <a:latin typeface="Calibri Light" panose="020F0302020204030204" pitchFamily="34" charset="0"/>
                <a:ea typeface="Calibri" panose="020F0502020204030204" pitchFamily="34" charset="0"/>
              </a:rPr>
              <a:t>media (TV, Radio), public festivals and celebrations. </a:t>
            </a:r>
          </a:p>
          <a:p>
            <a:pPr marL="517525" lvl="1" indent="-3429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libri Light" panose="020F0302020204030204" pitchFamily="34" charset="0"/>
              <a:buChar char="‒"/>
            </a:pPr>
            <a:r>
              <a:rPr lang="en-US" sz="1600" dirty="0">
                <a:latin typeface="Calibri Light" panose="020F0302020204030204" pitchFamily="34" charset="0"/>
                <a:ea typeface="Calibri" panose="020F0502020204030204" pitchFamily="34" charset="0"/>
              </a:rPr>
              <a:t>Breast feeding weeks activities. </a:t>
            </a:r>
          </a:p>
          <a:p>
            <a:pPr marL="517525" lvl="1" indent="-3429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libri Light" panose="020F0302020204030204" pitchFamily="34" charset="0"/>
              <a:buChar char="‒"/>
            </a:pPr>
            <a:r>
              <a:rPr lang="en-US" sz="1600" dirty="0">
                <a:latin typeface="Calibri Light" panose="020F0302020204030204" pitchFamily="34" charset="0"/>
                <a:ea typeface="Calibri" panose="020F0502020204030204" pitchFamily="34" charset="0"/>
              </a:rPr>
              <a:t>IEC materials (flipcharts, poster) development and printing. </a:t>
            </a:r>
          </a:p>
          <a:p>
            <a:pPr marL="517525" lvl="1" indent="-3429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libri Light" panose="020F0302020204030204" pitchFamily="34" charset="0"/>
              <a:buChar char="‒"/>
            </a:pPr>
            <a:r>
              <a:rPr lang="en-US" sz="1600" dirty="0">
                <a:latin typeface="Calibri Light" panose="020F0302020204030204" pitchFamily="34" charset="0"/>
                <a:ea typeface="Calibri" panose="020F0502020204030204" pitchFamily="34" charset="0"/>
              </a:rPr>
              <a:t>Sensitization workshops for the press reporters, Imams and women associations. 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7582" y="5346700"/>
            <a:ext cx="2068700" cy="151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9242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29903">
            <a:off x="6809652" y="1016645"/>
            <a:ext cx="2138233" cy="30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417638"/>
            <a:ext cx="3810000" cy="4708525"/>
          </a:xfr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9144000" cy="990600"/>
          </a:xfrm>
          <a:prstGeom prst="rect">
            <a:avLst/>
          </a:prstGeom>
          <a:solidFill>
            <a:srgbClr val="00B0F0"/>
          </a:solidFill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IYCF Programming 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990601"/>
            <a:ext cx="6553200" cy="62501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en-US" sz="2000" b="1" dirty="0">
                <a:solidFill>
                  <a:srgbClr val="0070C0"/>
                </a:solidFill>
                <a:latin typeface="Calibri Light" panose="020F0302020204030204" pitchFamily="34" charset="0"/>
                <a:ea typeface="Calibri" panose="020F0502020204030204" pitchFamily="34" charset="0"/>
              </a:rPr>
              <a:t>Guideline development  </a:t>
            </a:r>
          </a:p>
          <a:p>
            <a:pPr marL="1031875" marR="0" lvl="0" indent="-3429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libri Light" panose="020F0302020204030204" pitchFamily="34" charset="0"/>
              <a:buChar char="‒"/>
            </a:pPr>
            <a:r>
              <a:rPr lang="en-US" dirty="0">
                <a:latin typeface="Calibri Light" panose="020F0302020204030204" pitchFamily="34" charset="0"/>
                <a:ea typeface="Calibri" panose="020F0502020204030204" pitchFamily="34" charset="0"/>
              </a:rPr>
              <a:t>National Training Package for </a:t>
            </a:r>
            <a:r>
              <a:rPr lang="en-US" b="1" dirty="0">
                <a:latin typeface="Calibri Light" panose="020F0302020204030204" pitchFamily="34" charset="0"/>
                <a:ea typeface="Calibri" panose="020F0502020204030204" pitchFamily="34" charset="0"/>
              </a:rPr>
              <a:t>HWs on IYCF </a:t>
            </a:r>
            <a:r>
              <a:rPr lang="en-US" dirty="0">
                <a:latin typeface="Calibri Light" panose="020F0302020204030204" pitchFamily="34" charset="0"/>
                <a:ea typeface="Calibri" panose="020F0502020204030204" pitchFamily="34" charset="0"/>
              </a:rPr>
              <a:t>– 2010 (based on WHO/UNICEF guidelines)</a:t>
            </a:r>
          </a:p>
          <a:p>
            <a:pPr marL="1025525" marR="0" lvl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3333FF"/>
                </a:solidFill>
                <a:latin typeface="Calibri Light" panose="020F0302020204030204" pitchFamily="34" charset="0"/>
                <a:ea typeface="Calibri" panose="020F0502020204030204" pitchFamily="34" charset="0"/>
              </a:rPr>
              <a:t>These guidelines include the support for </a:t>
            </a:r>
            <a:r>
              <a:rPr lang="en-US" b="1" dirty="0">
                <a:solidFill>
                  <a:srgbClr val="3333FF"/>
                </a:solidFill>
                <a:latin typeface="Calibri Light" panose="020F0302020204030204" pitchFamily="34" charset="0"/>
                <a:ea typeface="Calibri" panose="020F0502020204030204" pitchFamily="34" charset="0"/>
              </a:rPr>
              <a:t>non breasted infants &amp; </a:t>
            </a:r>
            <a:r>
              <a:rPr lang="en-US" dirty="0">
                <a:solidFill>
                  <a:srgbClr val="3333FF"/>
                </a:solidFill>
                <a:latin typeface="Calibri Light" panose="020F0302020204030204" pitchFamily="34" charset="0"/>
                <a:ea typeface="Calibri" panose="020F0502020204030204" pitchFamily="34" charset="0"/>
              </a:rPr>
              <a:t>Include practical and demonstration parts. </a:t>
            </a:r>
          </a:p>
          <a:p>
            <a:pPr marL="1031875" marR="0" lvl="0" indent="-3429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libri Light" panose="020F0302020204030204" pitchFamily="34" charset="0"/>
              <a:buChar char="‒"/>
            </a:pPr>
            <a:r>
              <a:rPr lang="en-US" dirty="0">
                <a:latin typeface="Calibri Light" panose="020F0302020204030204" pitchFamily="34" charset="0"/>
                <a:ea typeface="Calibri" panose="020F0502020204030204" pitchFamily="34" charset="0"/>
              </a:rPr>
              <a:t>National guidelines for </a:t>
            </a:r>
            <a:r>
              <a:rPr lang="en-US" b="1" dirty="0">
                <a:latin typeface="Calibri Light" panose="020F0302020204030204" pitchFamily="34" charset="0"/>
                <a:ea typeface="Calibri" panose="020F0502020204030204" pitchFamily="34" charset="0"/>
              </a:rPr>
              <a:t>code monitoring</a:t>
            </a:r>
            <a:r>
              <a:rPr lang="en-US" dirty="0">
                <a:latin typeface="Calibri Light" panose="020F0302020204030204" pitchFamily="34" charset="0"/>
                <a:ea typeface="Calibri" panose="020F0502020204030204" pitchFamily="34" charset="0"/>
              </a:rPr>
              <a:t> and implementation. </a:t>
            </a:r>
          </a:p>
          <a:p>
            <a:pPr marL="1031875" marR="0" lvl="0" indent="-3429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libri Light" panose="020F0302020204030204" pitchFamily="34" charset="0"/>
              <a:buChar char="‒"/>
            </a:pPr>
            <a:r>
              <a:rPr lang="en-US" dirty="0">
                <a:latin typeface="Calibri Light" panose="020F0302020204030204" pitchFamily="34" charset="0"/>
                <a:ea typeface="Calibri" panose="020F0502020204030204" pitchFamily="34" charset="0"/>
              </a:rPr>
              <a:t>National guidance of </a:t>
            </a:r>
            <a:r>
              <a:rPr lang="en-US" b="1" dirty="0">
                <a:latin typeface="Calibri Light" panose="020F0302020204030204" pitchFamily="34" charset="0"/>
                <a:ea typeface="Calibri" panose="020F0502020204030204" pitchFamily="34" charset="0"/>
              </a:rPr>
              <a:t>MNP </a:t>
            </a:r>
            <a:r>
              <a:rPr lang="en-US" dirty="0">
                <a:latin typeface="Calibri Light" panose="020F0302020204030204" pitchFamily="34" charset="0"/>
                <a:ea typeface="Calibri" panose="020F0502020204030204" pitchFamily="34" charset="0"/>
              </a:rPr>
              <a:t>developed in 2018</a:t>
            </a:r>
          </a:p>
          <a:p>
            <a:pPr marL="1031875" marR="0" lvl="0" indent="-3429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libri Light" panose="020F0302020204030204" pitchFamily="34" charset="0"/>
              <a:buChar char="‒"/>
            </a:pPr>
            <a:r>
              <a:rPr lang="en-US" b="1" dirty="0">
                <a:latin typeface="Calibri Light" panose="020F0302020204030204" pitchFamily="34" charset="0"/>
                <a:ea typeface="Calibri" panose="020F0502020204030204" pitchFamily="34" charset="0"/>
              </a:rPr>
              <a:t>Integrated</a:t>
            </a:r>
            <a:r>
              <a:rPr lang="en-US" dirty="0">
                <a:latin typeface="Calibri Light" panose="020F0302020204030204" pitchFamily="34" charset="0"/>
                <a:ea typeface="Calibri" panose="020F0502020204030204" pitchFamily="34" charset="0"/>
              </a:rPr>
              <a:t> IYCF in other guidelines; CMAM, CBMNC, maternal and neonatal care and IMCI. </a:t>
            </a:r>
          </a:p>
          <a:p>
            <a:pPr marL="1031875" marR="0" lvl="0" indent="-3429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libri Light" panose="020F0302020204030204" pitchFamily="34" charset="0"/>
              <a:buChar char="‒"/>
            </a:pPr>
            <a:r>
              <a:rPr lang="en-GB" dirty="0">
                <a:latin typeface="Calibri Light" panose="020F0302020204030204" pitchFamily="34" charset="0"/>
                <a:ea typeface="Calibri" panose="020F0502020204030204" pitchFamily="34" charset="0"/>
              </a:rPr>
              <a:t>Training package of </a:t>
            </a:r>
            <a:r>
              <a:rPr lang="en-GB" b="1" dirty="0">
                <a:latin typeface="Calibri Light" panose="020F0302020204030204" pitchFamily="34" charset="0"/>
                <a:ea typeface="Calibri" panose="020F0502020204030204" pitchFamily="34" charset="0"/>
              </a:rPr>
              <a:t>CHVs</a:t>
            </a:r>
            <a:r>
              <a:rPr lang="en-GB" dirty="0">
                <a:latin typeface="Calibri Light" panose="020F0302020204030204" pitchFamily="34" charset="0"/>
                <a:ea typeface="Calibri" panose="020F0502020204030204" pitchFamily="34" charset="0"/>
              </a:rPr>
              <a:t> (IYCF is the main part of the package) </a:t>
            </a:r>
            <a:r>
              <a:rPr lang="en-US" dirty="0">
                <a:latin typeface="Calibri Light" panose="020F0302020204030204" pitchFamily="34" charset="0"/>
                <a:ea typeface="Calibri" panose="020F0502020204030204" pitchFamily="34" charset="0"/>
              </a:rPr>
              <a:t>  </a:t>
            </a:r>
            <a:r>
              <a:rPr lang="en-GB" dirty="0">
                <a:latin typeface="Calibri Light" panose="020F0302020204030204" pitchFamily="34" charset="0"/>
                <a:ea typeface="Calibri" panose="020F0502020204030204" pitchFamily="34" charset="0"/>
              </a:rPr>
              <a:t> </a:t>
            </a:r>
            <a:endParaRPr lang="en-US" dirty="0">
              <a:latin typeface="Calibri Light" panose="020F0302020204030204" pitchFamily="34" charset="0"/>
              <a:ea typeface="Calibri" panose="020F0502020204030204" pitchFamily="34" charset="0"/>
            </a:endParaRPr>
          </a:p>
          <a:p>
            <a:pPr marL="688975" marR="0" lvl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sz="14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indent="-3429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en-US" sz="2000" b="1" dirty="0">
                <a:solidFill>
                  <a:srgbClr val="0070C0"/>
                </a:solidFill>
                <a:latin typeface="Calibri Light" panose="020F0302020204030204" pitchFamily="34" charset="0"/>
                <a:ea typeface="Calibri" panose="020F0502020204030204" pitchFamily="34" charset="0"/>
              </a:rPr>
              <a:t>Capacity development  </a:t>
            </a:r>
          </a:p>
          <a:p>
            <a:pPr marL="1031875" indent="-3429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libri Light" panose="020F0302020204030204" pitchFamily="34" charset="0"/>
              <a:buChar char="‒"/>
            </a:pPr>
            <a:r>
              <a:rPr lang="en-US" dirty="0">
                <a:latin typeface="Calibri Light" panose="020F0302020204030204" pitchFamily="34" charset="0"/>
                <a:ea typeface="Calibri" panose="020F0502020204030204" pitchFamily="34" charset="0"/>
              </a:rPr>
              <a:t>IYCF training for Health Workers (6 days course). </a:t>
            </a:r>
          </a:p>
          <a:p>
            <a:pPr marL="1031875" indent="-3429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libri Light" panose="020F0302020204030204" pitchFamily="34" charset="0"/>
              <a:buChar char="‒"/>
            </a:pPr>
            <a:r>
              <a:rPr lang="en-US" dirty="0">
                <a:latin typeface="Calibri Light" panose="020F0302020204030204" pitchFamily="34" charset="0"/>
                <a:ea typeface="Calibri" panose="020F0502020204030204" pitchFamily="34" charset="0"/>
              </a:rPr>
              <a:t>IYCF training integrated in other programs training courses (CMAM, CBMNC, IMCI) </a:t>
            </a:r>
          </a:p>
          <a:p>
            <a:pPr marL="1031875" indent="-3429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alibri Light" panose="020F0302020204030204" pitchFamily="34" charset="0"/>
              <a:buChar char="‒"/>
            </a:pPr>
            <a:r>
              <a:rPr lang="en-US" dirty="0">
                <a:latin typeface="Calibri Light" panose="020F0302020204030204" pitchFamily="34" charset="0"/>
                <a:ea typeface="Calibri" panose="020F0502020204030204" pitchFamily="34" charset="0"/>
              </a:rPr>
              <a:t>IYCF-E training courses for MoPHP, GHOs and NGOS. </a:t>
            </a:r>
          </a:p>
          <a:p>
            <a:pPr marL="688975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Calibri Light" panose="020F0302020204030204" pitchFamily="34" charset="0"/>
              <a:ea typeface="Calibri" panose="020F0502020204030204" pitchFamily="34" charset="0"/>
            </a:endParaRPr>
          </a:p>
          <a:p>
            <a:pPr marL="688975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dirty="0">
                <a:latin typeface="Calibri Light" panose="020F0302020204030204" pitchFamily="34" charset="0"/>
                <a:ea typeface="Calibri" panose="020F0502020204030204" pitchFamily="34" charset="0"/>
              </a:rPr>
              <a:t> </a:t>
            </a:r>
          </a:p>
          <a:p>
            <a:pPr marL="1031875" marR="0" lvl="0" indent="-3429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endParaRPr lang="en-US" sz="14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29903">
            <a:off x="6823506" y="3150245"/>
            <a:ext cx="2138233" cy="30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8733358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 Master Template (Nagib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 Master Template (Nagib)</Template>
  <TotalTime>15378</TotalTime>
  <Words>1980</Words>
  <Application>Microsoft Office PowerPoint</Application>
  <PresentationFormat>On-screen Show (4:3)</PresentationFormat>
  <Paragraphs>228</Paragraphs>
  <Slides>18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Times New Roman</vt:lpstr>
      <vt:lpstr>Wingdings</vt:lpstr>
      <vt:lpstr>PowerPoint Master Template (Nagib)</vt:lpstr>
      <vt:lpstr>PowerPoint Presentation</vt:lpstr>
      <vt:lpstr>PowerPoint Presentation</vt:lpstr>
      <vt:lpstr>Nutrition situation over years (Acute &amp; Chronic Malnutrition)</vt:lpstr>
      <vt:lpstr>IYCF situational analysis </vt:lpstr>
      <vt:lpstr>IYCF situational analysis </vt:lpstr>
      <vt:lpstr>IYCF situational analysis – Cont. Polices / guidelines:  </vt:lpstr>
      <vt:lpstr>IYCF situational analysis – Structure of MoPHP for IYCF / Nutrition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you!</vt:lpstr>
    </vt:vector>
  </TitlesOfParts>
  <Company>GTB HOSPITAL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salajel@unicef.org</dc:creator>
  <cp:lastModifiedBy>Marie McGrath</cp:lastModifiedBy>
  <cp:revision>478</cp:revision>
  <cp:lastPrinted>2018-10-10T06:19:18Z</cp:lastPrinted>
  <dcterms:created xsi:type="dcterms:W3CDTF">2006-02-11T17:08:43Z</dcterms:created>
  <dcterms:modified xsi:type="dcterms:W3CDTF">2018-10-23T03:36:59Z</dcterms:modified>
</cp:coreProperties>
</file>