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80" r:id="rId2"/>
    <p:sldId id="257" r:id="rId3"/>
    <p:sldId id="258" r:id="rId4"/>
    <p:sldId id="260" r:id="rId5"/>
    <p:sldId id="266" r:id="rId6"/>
    <p:sldId id="265" r:id="rId7"/>
    <p:sldId id="267" r:id="rId8"/>
    <p:sldId id="268" r:id="rId9"/>
    <p:sldId id="269" r:id="rId10"/>
    <p:sldId id="446" r:id="rId11"/>
    <p:sldId id="448" r:id="rId12"/>
    <p:sldId id="273" r:id="rId13"/>
    <p:sldId id="450" r:id="rId14"/>
    <p:sldId id="277" r:id="rId15"/>
    <p:sldId id="278" r:id="rId16"/>
    <p:sldId id="279" r:id="rId17"/>
    <p:sldId id="276" r:id="rId18"/>
    <p:sldId id="445" r:id="rId19"/>
    <p:sldId id="44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E8036-D4E9-4590-BF22-31DB1CC716A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24D80-5EAC-4FC8-AF0B-096F9BA1F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5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Distance defined by 500m from health facility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9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Distance defined by 500m from health facility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01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319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81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42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9080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60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5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936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70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76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6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8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33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22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455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2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2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7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40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7DB65D0-271F-48A5-A4AE-40D735ABE095}" type="datetimeFigureOut">
              <a:rPr lang="en-US" smtClean="0"/>
              <a:t>23-Oct-18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2B8B29C-B1D5-4454-A090-C91F95C57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43000" y="990601"/>
            <a:ext cx="9753600" cy="3048001"/>
          </a:xfrm>
        </p:spPr>
        <p:txBody>
          <a:bodyPr/>
          <a:lstStyle/>
          <a:p>
            <a:r>
              <a:rPr lang="en-US" dirty="0"/>
              <a:t>Global </a:t>
            </a:r>
            <a:r>
              <a:rPr lang="en-US" sz="7200" b="1" dirty="0"/>
              <a:t>Nutrition</a:t>
            </a:r>
            <a:r>
              <a:rPr lang="en-US" dirty="0"/>
              <a:t> cluster</a:t>
            </a:r>
            <a:br>
              <a:rPr lang="en-US" dirty="0"/>
            </a:br>
            <a:r>
              <a:rPr lang="en-US" dirty="0"/>
              <a:t>Gaps analysis - mapping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4517858"/>
            <a:ext cx="7848600" cy="11430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Mija-tesse Ververs CDC</a:t>
            </a:r>
          </a:p>
          <a:p>
            <a:r>
              <a:rPr lang="en-US" b="1" dirty="0"/>
              <a:t>Anna</a:t>
            </a:r>
            <a:r>
              <a:rPr lang="nn-NO" b="1" dirty="0"/>
              <a:t> Ziolkovska GNC - CT</a:t>
            </a:r>
          </a:p>
          <a:p>
            <a:r>
              <a:rPr lang="nn-NO" b="1" dirty="0"/>
              <a:t>Shabib alqobati GNC - CT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5992E3-B4B9-4175-97EA-6398317176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862" y="1946275"/>
            <a:ext cx="6889109" cy="8904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83EDDB-F89B-4F19-BA98-8D4FEC677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268" y="5388391"/>
            <a:ext cx="7365476" cy="13768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5263E-6813-4146-BD6B-FB2F3AF2E165}"/>
              </a:ext>
            </a:extLst>
          </p:cNvPr>
          <p:cNvSpPr txBox="1"/>
          <p:nvPr/>
        </p:nvSpPr>
        <p:spPr>
          <a:xfrm>
            <a:off x="800493" y="3161122"/>
            <a:ext cx="10927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N </a:t>
            </a:r>
            <a:r>
              <a:rPr lang="en-US" sz="2400" dirty="0"/>
              <a:t>is the size of the population in the program area</a:t>
            </a:r>
          </a:p>
          <a:p>
            <a:r>
              <a:rPr lang="en-US" sz="2400" b="1" i="1" dirty="0"/>
              <a:t>P </a:t>
            </a:r>
            <a:r>
              <a:rPr lang="en-US" sz="2400" dirty="0"/>
              <a:t>is estimated prevalence of SAM or MAM. It is important that prevalence is estimated</a:t>
            </a:r>
          </a:p>
          <a:p>
            <a:r>
              <a:rPr lang="en-US" sz="2400" dirty="0"/>
              <a:t>for the program's admitting case-definition.</a:t>
            </a:r>
          </a:p>
          <a:p>
            <a:r>
              <a:rPr lang="en-US" sz="2400" b="1" i="1" dirty="0"/>
              <a:t>K </a:t>
            </a:r>
            <a:r>
              <a:rPr lang="en-US" sz="2400" dirty="0"/>
              <a:t>is a correction factor to account for new (incident cases) over a given time period.</a:t>
            </a:r>
          </a:p>
          <a:p>
            <a:r>
              <a:rPr lang="en-US" sz="2400" b="1" i="1" dirty="0"/>
              <a:t>C </a:t>
            </a:r>
            <a:r>
              <a:rPr lang="en-US" sz="2400" dirty="0"/>
              <a:t>is expected mean program coverage over a given time period. Program coverage may range from 10% to 90%.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FEA92E-EBB2-462D-8F66-50AD16DBA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How do we estimate People </a:t>
            </a:r>
            <a:r>
              <a:rPr lang="en-US" b="1" dirty="0">
                <a:solidFill>
                  <a:srgbClr val="FF0000"/>
                </a:solidFill>
              </a:rPr>
              <a:t>Targeted</a:t>
            </a:r>
            <a:r>
              <a:rPr lang="en-US" dirty="0"/>
              <a:t>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SAM/MAM treatment</a:t>
            </a:r>
          </a:p>
        </p:txBody>
      </p:sp>
      <p:pic>
        <p:nvPicPr>
          <p:cNvPr id="8" name="Picture 7" descr="cid:image001.png@01D45973.184FEFB0">
            <a:extLst>
              <a:ext uri="{FF2B5EF4-FFF2-40B4-BE49-F238E27FC236}">
                <a16:creationId xmlns:a16="http://schemas.microsoft.com/office/drawing/2014/main" id="{9780D0BA-384C-4AD2-A085-847B555023E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93864"/>
            <a:ext cx="1838960" cy="7655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594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65992E3-B4B9-4175-97EA-6398317176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862" y="1946275"/>
            <a:ext cx="6889109" cy="8904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83EDDB-F89B-4F19-BA98-8D4FEC677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268" y="5388391"/>
            <a:ext cx="7365476" cy="13768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15263E-6813-4146-BD6B-FB2F3AF2E165}"/>
              </a:ext>
            </a:extLst>
          </p:cNvPr>
          <p:cNvSpPr txBox="1"/>
          <p:nvPr/>
        </p:nvSpPr>
        <p:spPr>
          <a:xfrm>
            <a:off x="800493" y="3161122"/>
            <a:ext cx="10927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N </a:t>
            </a:r>
            <a:r>
              <a:rPr lang="en-US" sz="2400" dirty="0"/>
              <a:t>is the size of the population in the program area</a:t>
            </a:r>
          </a:p>
          <a:p>
            <a:r>
              <a:rPr lang="en-US" sz="2400" b="1" i="1" dirty="0"/>
              <a:t>P </a:t>
            </a:r>
            <a:r>
              <a:rPr lang="en-US" sz="2400" dirty="0"/>
              <a:t>is estimated prevalence of SAM or MAM. It is important that prevalence is estimated</a:t>
            </a:r>
          </a:p>
          <a:p>
            <a:r>
              <a:rPr lang="en-US" sz="2400" dirty="0"/>
              <a:t>for the program's admitting case-definition.</a:t>
            </a:r>
          </a:p>
          <a:p>
            <a:r>
              <a:rPr lang="en-US" sz="2400" b="1" i="1" dirty="0"/>
              <a:t>K </a:t>
            </a:r>
            <a:r>
              <a:rPr lang="en-US" sz="2400" dirty="0"/>
              <a:t>is a correction factor to account for new (incident cases) over a given time period.</a:t>
            </a:r>
          </a:p>
          <a:p>
            <a:r>
              <a:rPr lang="en-US" sz="2400" b="1" i="1" strike="sngStrike" dirty="0"/>
              <a:t>C </a:t>
            </a:r>
            <a:r>
              <a:rPr lang="en-US" sz="2400" strike="sngStrike" dirty="0"/>
              <a:t>is expected mean program coverage over a given time period. Program coverage may range from 10% to 90%.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AFEA92E-EBB2-462D-8F66-50AD16DBA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How do we estimate </a:t>
            </a:r>
            <a:r>
              <a:rPr lang="en-US" dirty="0">
                <a:solidFill>
                  <a:srgbClr val="FF0000"/>
                </a:solidFill>
              </a:rPr>
              <a:t>People in need</a:t>
            </a:r>
            <a:r>
              <a:rPr lang="en-US" dirty="0"/>
              <a:t>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for SAM/MAM treatment</a:t>
            </a:r>
          </a:p>
        </p:txBody>
      </p:sp>
      <p:pic>
        <p:nvPicPr>
          <p:cNvPr id="8" name="Picture 7" descr="cid:image001.png@01D45973.184FEFB0">
            <a:extLst>
              <a:ext uri="{FF2B5EF4-FFF2-40B4-BE49-F238E27FC236}">
                <a16:creationId xmlns:a16="http://schemas.microsoft.com/office/drawing/2014/main" id="{9780D0BA-384C-4AD2-A085-847B555023E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793864"/>
            <a:ext cx="1838960" cy="7655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7F8F083-A0C3-41F5-884D-6045FBB051BF}"/>
              </a:ext>
            </a:extLst>
          </p:cNvPr>
          <p:cNvSpPr/>
          <p:nvPr/>
        </p:nvSpPr>
        <p:spPr>
          <a:xfrm>
            <a:off x="8219798" y="1922304"/>
            <a:ext cx="914400" cy="914400"/>
          </a:xfrm>
          <a:prstGeom prst="rect">
            <a:avLst/>
          </a:prstGeom>
          <a:solidFill>
            <a:schemeClr val="bg2">
              <a:lumMod val="40000"/>
              <a:lumOff val="60000"/>
              <a:alpha val="8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80BFE7-B5AE-4C6A-900D-3D5A9278879E}"/>
              </a:ext>
            </a:extLst>
          </p:cNvPr>
          <p:cNvSpPr/>
          <p:nvPr/>
        </p:nvSpPr>
        <p:spPr>
          <a:xfrm>
            <a:off x="2845029" y="1881400"/>
            <a:ext cx="2144414" cy="890429"/>
          </a:xfrm>
          <a:prstGeom prst="rect">
            <a:avLst/>
          </a:prstGeom>
          <a:solidFill>
            <a:schemeClr val="bg2">
              <a:lumMod val="40000"/>
              <a:lumOff val="6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/>
              <a:t>A few outstanding issues…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74" y="2367093"/>
            <a:ext cx="10883973" cy="4123159"/>
          </a:xfrm>
        </p:spPr>
        <p:txBody>
          <a:bodyPr>
            <a:normAutofit/>
          </a:bodyPr>
          <a:lstStyle/>
          <a:p>
            <a:r>
              <a:rPr lang="en-US" sz="2800" dirty="0"/>
              <a:t>Also we need to include to take a decision on who is beneficiary for IYCF counseling (caregivers, mothers, 0-23 months, other?)</a:t>
            </a:r>
          </a:p>
          <a:p>
            <a:endParaRPr lang="en-US" sz="2800" dirty="0"/>
          </a:p>
          <a:p>
            <a:r>
              <a:rPr lang="en-US" sz="2800" dirty="0"/>
              <a:t>And….to decide formalization by UNICEF and WFP the calculation of GAM/MAM/SAM cases through the use of combined </a:t>
            </a:r>
            <a:r>
              <a:rPr lang="en-US" sz="2800" dirty="0" err="1"/>
              <a:t>prevalences</a:t>
            </a:r>
            <a:r>
              <a:rPr lang="en-US" sz="2800" dirty="0"/>
              <a:t> by WFH and MUAC?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482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/>
              <a:t>A few outstanding issues…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74" y="2367093"/>
            <a:ext cx="10883973" cy="4123159"/>
          </a:xfrm>
        </p:spPr>
        <p:txBody>
          <a:bodyPr>
            <a:normAutofit/>
          </a:bodyPr>
          <a:lstStyle/>
          <a:p>
            <a:r>
              <a:rPr lang="en-US" sz="2800"/>
              <a:t>PIN and People </a:t>
            </a:r>
            <a:r>
              <a:rPr lang="en-US" sz="2800" dirty="0"/>
              <a:t>reached for </a:t>
            </a:r>
            <a:r>
              <a:rPr lang="en-US" sz="2800" dirty="0" err="1"/>
              <a:t>iycf</a:t>
            </a:r>
            <a:r>
              <a:rPr lang="en-US" sz="2800" dirty="0"/>
              <a:t> services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dirty="0"/>
              <a:t>We need to agree on aide memoire:</a:t>
            </a:r>
          </a:p>
          <a:p>
            <a:pPr marL="0" indent="0">
              <a:buNone/>
            </a:pPr>
            <a:r>
              <a:rPr lang="en-US" dirty="0"/>
              <a:t>1. Catchment area</a:t>
            </a:r>
          </a:p>
          <a:p>
            <a:pPr marL="0" indent="0">
              <a:buNone/>
            </a:pPr>
            <a:r>
              <a:rPr lang="en-US" dirty="0"/>
              <a:t>2. Caseload</a:t>
            </a:r>
          </a:p>
          <a:p>
            <a:pPr marL="0" indent="0">
              <a:buNone/>
            </a:pPr>
            <a:r>
              <a:rPr lang="en-US" dirty="0"/>
              <a:t>3. What about differentiation on acute or non-acute needs</a:t>
            </a:r>
          </a:p>
        </p:txBody>
      </p:sp>
    </p:spTree>
    <p:extLst>
      <p:ext uri="{BB962C8B-B14F-4D97-AF65-F5344CB8AC3E}">
        <p14:creationId xmlns:p14="http://schemas.microsoft.com/office/powerpoint/2010/main" val="3030048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Catchment – do we agree?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When referring to the term ‘catchment’ use this in the context of how many people are residing in a geographical area that is served by one specific health facility or nutritional service.</a:t>
            </a:r>
          </a:p>
        </p:txBody>
      </p:sp>
    </p:spTree>
    <p:extLst>
      <p:ext uri="{BB962C8B-B14F-4D97-AF65-F5344CB8AC3E}">
        <p14:creationId xmlns:p14="http://schemas.microsoft.com/office/powerpoint/2010/main" val="3125390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Caseload – do we agree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007" y="2024164"/>
            <a:ext cx="11819107" cy="4678193"/>
          </a:xfrm>
        </p:spPr>
        <p:txBody>
          <a:bodyPr>
            <a:normAutofit lnSpcReduction="10000"/>
          </a:bodyPr>
          <a:lstStyle/>
          <a:p>
            <a:r>
              <a:rPr lang="en-US" sz="1600" b="1" dirty="0"/>
              <a:t>Avoid the use of “caseload” for mapping purposes in relation to gaps analysis.</a:t>
            </a:r>
            <a:endParaRPr lang="en-US" sz="1800" dirty="0"/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Why?</a:t>
            </a:r>
          </a:p>
          <a:p>
            <a:r>
              <a:rPr lang="en-US" sz="1600" dirty="0"/>
              <a:t>Many practitioners use the term </a:t>
            </a:r>
            <a:r>
              <a:rPr lang="en-US" sz="1600" b="1" dirty="0"/>
              <a:t>caseload</a:t>
            </a:r>
            <a:r>
              <a:rPr lang="en-US" sz="1600" dirty="0"/>
              <a:t> in a variety of ways and it can have various different meanings: It can refer to the number of people in a geographical area that </a:t>
            </a:r>
            <a:endParaRPr lang="en-US" sz="1800" dirty="0"/>
          </a:p>
          <a:p>
            <a:pPr lvl="1"/>
            <a:r>
              <a:rPr lang="en-US" sz="1400" dirty="0"/>
              <a:t>are targeted for an intervention or</a:t>
            </a:r>
            <a:endParaRPr lang="en-US" sz="1600" dirty="0"/>
          </a:p>
          <a:p>
            <a:pPr lvl="1"/>
            <a:r>
              <a:rPr lang="en-US" sz="1400" dirty="0"/>
              <a:t>present themselves at a facility or </a:t>
            </a:r>
            <a:endParaRPr lang="en-US" sz="1600" dirty="0"/>
          </a:p>
          <a:p>
            <a:pPr lvl="1"/>
            <a:r>
              <a:rPr lang="en-US" sz="1400" dirty="0"/>
              <a:t>are identified having a certain condition (e.g. SAM)</a:t>
            </a:r>
            <a:endParaRPr lang="en-US" sz="1600" dirty="0"/>
          </a:p>
          <a:p>
            <a:r>
              <a:rPr lang="en-US" sz="1600" dirty="0"/>
              <a:t>We recommend to avoid this term in maps for gaps analysis and rather use ‘cases’, for example estimation of SAM cases, not “SAM caseload”.</a:t>
            </a:r>
            <a:endParaRPr lang="en-US" sz="1800" dirty="0"/>
          </a:p>
          <a:p>
            <a:endParaRPr lang="en-US" sz="1600" dirty="0"/>
          </a:p>
          <a:p>
            <a:r>
              <a:rPr lang="en-US" sz="1600" dirty="0"/>
              <a:t>Do we also agree on: </a:t>
            </a:r>
            <a:r>
              <a:rPr lang="en-US" sz="1600" b="1" dirty="0"/>
              <a:t>avoid the term “burden”</a:t>
            </a:r>
            <a:r>
              <a:rPr lang="en-US" sz="1600" dirty="0"/>
              <a:t> that might create confusion as a burden is not a number but the effect on the country of having malnourished people.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51796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Should we distinguish between immediate need (‘acute’) and non-acute?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75" y="2367093"/>
            <a:ext cx="10784582" cy="409334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OCHA has been using in their Humanitarian Needs Overview two different </a:t>
            </a:r>
            <a:r>
              <a:rPr lang="en-US" dirty="0" err="1"/>
              <a:t>PiNs</a:t>
            </a:r>
            <a:r>
              <a:rPr lang="en-US" dirty="0"/>
              <a:t>: </a:t>
            </a:r>
            <a:r>
              <a:rPr lang="en-US" b="1" dirty="0" err="1"/>
              <a:t>PiN</a:t>
            </a:r>
            <a:r>
              <a:rPr lang="en-US" b="1" dirty="0"/>
              <a:t> and people in </a:t>
            </a:r>
            <a:r>
              <a:rPr lang="en-US" b="1" i="1" dirty="0"/>
              <a:t>acute</a:t>
            </a:r>
            <a:r>
              <a:rPr lang="en-US" b="1" dirty="0"/>
              <a:t> need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 e.g. Syria – </a:t>
            </a:r>
            <a:r>
              <a:rPr lang="en-US" dirty="0" err="1"/>
              <a:t>PiN</a:t>
            </a:r>
            <a:r>
              <a:rPr lang="en-US" dirty="0"/>
              <a:t> by severity 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major</a:t>
            </a:r>
            <a:r>
              <a:rPr lang="en-US" dirty="0"/>
              <a:t> problem vs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severe</a:t>
            </a:r>
            <a:r>
              <a:rPr lang="en-US" dirty="0"/>
              <a:t> problem vs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critical</a:t>
            </a:r>
            <a:r>
              <a:rPr lang="en-US" dirty="0"/>
              <a:t> problem)…..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A discussion is needed whether and if so, how the GNC wants to use this distinction, if at all…. And why?</a:t>
            </a:r>
          </a:p>
        </p:txBody>
      </p:sp>
    </p:spTree>
    <p:extLst>
      <p:ext uri="{BB962C8B-B14F-4D97-AF65-F5344CB8AC3E}">
        <p14:creationId xmlns:p14="http://schemas.microsoft.com/office/powerpoint/2010/main" val="3363733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other outstanding issues that need to be addressed?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52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9363-E1A9-46DA-B717-005E16F3F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D0133-5128-4C3D-98C8-2B68E56AF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more decisions to be taken on definitions and calculations</a:t>
            </a:r>
          </a:p>
          <a:p>
            <a:r>
              <a:rPr lang="en-US" dirty="0"/>
              <a:t>What and how to conduct gaps analyses – mapping</a:t>
            </a:r>
          </a:p>
          <a:p>
            <a:r>
              <a:rPr lang="en-US" dirty="0"/>
              <a:t>Tomorrow IMO + NCC meeting on information management</a:t>
            </a:r>
          </a:p>
          <a:p>
            <a:r>
              <a:rPr lang="en-US" dirty="0"/>
              <a:t>Pilot projects anticipated (CDC and </a:t>
            </a:r>
            <a:r>
              <a:rPr lang="en-US" dirty="0" err="1"/>
              <a:t>gnc</a:t>
            </a:r>
            <a:r>
              <a:rPr lang="en-US" dirty="0"/>
              <a:t>)</a:t>
            </a:r>
          </a:p>
          <a:p>
            <a:r>
              <a:rPr lang="en-US" dirty="0"/>
              <a:t>But…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239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6115"/>
            <a:ext cx="10364451" cy="1596177"/>
          </a:xfrm>
        </p:spPr>
        <p:txBody>
          <a:bodyPr/>
          <a:lstStyle/>
          <a:p>
            <a:r>
              <a:rPr lang="en-US" dirty="0"/>
              <a:t>So…….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881" y="2989263"/>
            <a:ext cx="4226758" cy="268294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881" y="76200"/>
            <a:ext cx="4229101" cy="2819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881" y="5629056"/>
            <a:ext cx="4226759" cy="11160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64015B9-62EC-40A3-AB90-4FB3A4CBCF90}"/>
              </a:ext>
            </a:extLst>
          </p:cNvPr>
          <p:cNvSpPr/>
          <p:nvPr/>
        </p:nvSpPr>
        <p:spPr>
          <a:xfrm>
            <a:off x="5431481" y="1928925"/>
            <a:ext cx="5464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cap="none" spc="0" dirty="0">
                <a:ln/>
                <a:solidFill>
                  <a:schemeClr val="accent4"/>
                </a:solidFill>
                <a:effectLst/>
              </a:rPr>
              <a:t>And we need you!</a:t>
            </a:r>
          </a:p>
        </p:txBody>
      </p:sp>
    </p:spTree>
    <p:extLst>
      <p:ext uri="{BB962C8B-B14F-4D97-AF65-F5344CB8AC3E}">
        <p14:creationId xmlns:p14="http://schemas.microsoft.com/office/powerpoint/2010/main" val="289497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55977"/>
            <a:ext cx="10515598" cy="1325562"/>
          </a:xfrm>
        </p:spPr>
        <p:txBody>
          <a:bodyPr>
            <a:noAutofit/>
          </a:bodyPr>
          <a:lstStyle/>
          <a:p>
            <a:r>
              <a:rPr lang="en-US" sz="2400" b="1" dirty="0"/>
              <a:t>From the interviews CDC conducted in 2017 the following mapping requests were expressed by GNC partners: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687" y="1242391"/>
            <a:ext cx="10671313" cy="5768009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US" dirty="0"/>
              <a:t>Maps to support partners to identify: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Where the current needs are now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If partners are responding to these needs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If partners are at the right locations with the right programs and right capacity (and quality) 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Quantity and location of people in need for assistance 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Quantity and location of people assisted compared to those that need assistance 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Population movements impacting programming </a:t>
            </a:r>
          </a:p>
          <a:p>
            <a:pPr marL="502920" indent="-457200">
              <a:buFont typeface="+mj-lt"/>
              <a:buAutoNum type="arabicPeriod"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Location and timing for cluster and partner needed to scale up, scale down or maintain current programming activities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Scenario – projected status of crisis over the next 3 months: </a:t>
            </a:r>
          </a:p>
          <a:p>
            <a:pPr marL="45720" indent="0">
              <a:buNone/>
            </a:pPr>
            <a:r>
              <a:rPr lang="en-US" sz="1200" dirty="0"/>
              <a:t>=&gt; typically covered by the IPC, FEWSNET, etc.</a:t>
            </a:r>
          </a:p>
          <a:p>
            <a:pPr marL="45720" indent="0">
              <a:buNone/>
            </a:pPr>
            <a:r>
              <a:rPr lang="en-US" sz="700" dirty="0"/>
              <a:t> </a:t>
            </a:r>
          </a:p>
          <a:p>
            <a:endParaRPr lang="en-US" sz="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9960" y="71311"/>
            <a:ext cx="416229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Recap from GNC NYC March 2018 meeting</a:t>
            </a:r>
          </a:p>
        </p:txBody>
      </p:sp>
    </p:spTree>
    <p:extLst>
      <p:ext uri="{BB962C8B-B14F-4D97-AF65-F5344CB8AC3E}">
        <p14:creationId xmlns:p14="http://schemas.microsoft.com/office/powerpoint/2010/main" val="196407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11699858" cy="1325562"/>
          </a:xfrm>
        </p:spPr>
        <p:txBody>
          <a:bodyPr>
            <a:normAutofit/>
          </a:bodyPr>
          <a:lstStyle/>
          <a:p>
            <a:r>
              <a:rPr lang="en-US" dirty="0"/>
              <a:t>What do partners want to be mapped? </a:t>
            </a:r>
            <a:r>
              <a:rPr lang="en-US" sz="1600" dirty="0"/>
              <a:t>(related to gaps analyses)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11734800" cy="4724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More concretely: e.g.</a:t>
            </a:r>
          </a:p>
          <a:p>
            <a:r>
              <a:rPr lang="en-US" sz="3200" b="1" dirty="0"/>
              <a:t>Sites where services are provided with GPS locations</a:t>
            </a:r>
          </a:p>
          <a:p>
            <a:endParaRPr lang="en-US" sz="3200" b="1" dirty="0"/>
          </a:p>
          <a:p>
            <a:r>
              <a:rPr lang="en-US" sz="3200" b="1" dirty="0"/>
              <a:t>Gaps in services – functioning and non-functioning locations (providing nutritional services) in relation to </a:t>
            </a:r>
            <a:r>
              <a:rPr lang="en-US" sz="3200" b="1" u="sng" dirty="0"/>
              <a:t>people in need </a:t>
            </a:r>
            <a:r>
              <a:rPr lang="en-US" sz="3200" b="1" dirty="0"/>
              <a:t>(#, distance)</a:t>
            </a:r>
          </a:p>
          <a:p>
            <a:pPr marL="45720" indent="0">
              <a:buNone/>
            </a:pPr>
            <a:endParaRPr lang="en-US" sz="3200" b="1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9960" y="71311"/>
            <a:ext cx="416229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Recap from GNC NYC March 2018 meeting</a:t>
            </a:r>
          </a:p>
        </p:txBody>
      </p:sp>
    </p:spTree>
    <p:extLst>
      <p:ext uri="{BB962C8B-B14F-4D97-AF65-F5344CB8AC3E}">
        <p14:creationId xmlns:p14="http://schemas.microsoft.com/office/powerpoint/2010/main" val="104087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443" y="1789043"/>
            <a:ext cx="10860784" cy="4760844"/>
          </a:xfrm>
        </p:spPr>
        <p:txBody>
          <a:bodyPr>
            <a:normAutofit/>
          </a:bodyPr>
          <a:lstStyle/>
          <a:p>
            <a:r>
              <a:rPr lang="en-US" sz="2800" b="1" dirty="0"/>
              <a:t>Trends</a:t>
            </a:r>
            <a:r>
              <a:rPr lang="en-US" sz="2800" dirty="0"/>
              <a:t>  - </a:t>
            </a:r>
            <a:r>
              <a:rPr lang="en-US" sz="2800" dirty="0">
                <a:solidFill>
                  <a:schemeClr val="tx1">
                    <a:lumMod val="50000"/>
                  </a:schemeClr>
                </a:solidFill>
              </a:rPr>
              <a:t>identifying what values are going up or have gone up or down - </a:t>
            </a:r>
            <a:r>
              <a:rPr lang="en-US" sz="2800" dirty="0"/>
              <a:t>arrows/dotted lines/shading (need for time series – monthly/weekly)</a:t>
            </a:r>
          </a:p>
          <a:p>
            <a:endParaRPr lang="en-US" sz="2800" dirty="0"/>
          </a:p>
          <a:p>
            <a:r>
              <a:rPr lang="en-US" sz="2800" dirty="0"/>
              <a:t>Most partners want </a:t>
            </a:r>
            <a:r>
              <a:rPr lang="en-US" sz="2800" b="1" dirty="0"/>
              <a:t>less focus on dashboards</a:t>
            </a:r>
            <a:r>
              <a:rPr lang="en-US" sz="2800" dirty="0"/>
              <a:t>, but </a:t>
            </a:r>
            <a:r>
              <a:rPr lang="en-US" sz="2800" b="1" dirty="0"/>
              <a:t>more localized info </a:t>
            </a:r>
            <a:r>
              <a:rPr lang="en-US" sz="2800" dirty="0"/>
              <a:t>(smaller geographical areas)</a:t>
            </a:r>
          </a:p>
          <a:p>
            <a:endParaRPr lang="en-US" sz="2800" dirty="0"/>
          </a:p>
          <a:p>
            <a:r>
              <a:rPr lang="en-US" sz="2800" dirty="0"/>
              <a:t>Desire for </a:t>
            </a:r>
            <a:r>
              <a:rPr lang="en-US" sz="2800" b="1" dirty="0"/>
              <a:t>more interactive maps 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9960" y="71311"/>
            <a:ext cx="416229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Recap from GNC NYC March 2018 meeting</a:t>
            </a:r>
          </a:p>
        </p:txBody>
      </p:sp>
    </p:spTree>
    <p:extLst>
      <p:ext uri="{BB962C8B-B14F-4D97-AF65-F5344CB8AC3E}">
        <p14:creationId xmlns:p14="http://schemas.microsoft.com/office/powerpoint/2010/main" val="30872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11699858" cy="1325562"/>
          </a:xfrm>
        </p:spPr>
        <p:txBody>
          <a:bodyPr>
            <a:normAutofit/>
          </a:bodyPr>
          <a:lstStyle/>
          <a:p>
            <a:r>
              <a:rPr lang="en-US" dirty="0"/>
              <a:t>What do partners want to be mapped? </a:t>
            </a:r>
            <a:r>
              <a:rPr lang="en-US" sz="1600" dirty="0"/>
              <a:t>(related to gaps analyses)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11734800" cy="4724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More concretely: e.g.</a:t>
            </a:r>
          </a:p>
          <a:p>
            <a:r>
              <a:rPr lang="en-US" b="1" dirty="0"/>
              <a:t>Sites where services are provided with GPS locations</a:t>
            </a:r>
          </a:p>
          <a:p>
            <a:endParaRPr lang="en-US" b="1" dirty="0"/>
          </a:p>
          <a:p>
            <a:r>
              <a:rPr lang="en-US" b="1" dirty="0"/>
              <a:t>Gaps in services </a:t>
            </a:r>
            <a:r>
              <a:rPr lang="en-US" dirty="0"/>
              <a:t>– functioning and non-functioning </a:t>
            </a:r>
            <a:r>
              <a:rPr lang="en-US" b="1" dirty="0"/>
              <a:t>locations (providing nutritional services)</a:t>
            </a:r>
            <a:r>
              <a:rPr lang="en-US" dirty="0"/>
              <a:t> in relation to </a:t>
            </a:r>
            <a:r>
              <a:rPr lang="en-US" sz="3200" b="1" u="sng" dirty="0">
                <a:solidFill>
                  <a:srgbClr val="FF0000"/>
                </a:solidFill>
              </a:rPr>
              <a:t>People in Need (</a:t>
            </a:r>
            <a:r>
              <a:rPr lang="en-US" sz="3200" b="1" u="sng" dirty="0" err="1">
                <a:solidFill>
                  <a:srgbClr val="FF0000"/>
                </a:solidFill>
              </a:rPr>
              <a:t>PiN</a:t>
            </a:r>
            <a:r>
              <a:rPr lang="en-US" sz="3200" b="1" u="sng" dirty="0">
                <a:solidFill>
                  <a:srgbClr val="FF0000"/>
                </a:solidFill>
              </a:rPr>
              <a:t>) </a:t>
            </a:r>
            <a:r>
              <a:rPr lang="en-US" dirty="0"/>
              <a:t>(#, distance)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8061" y="4754571"/>
            <a:ext cx="4708277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1">
                    <a:lumMod val="75000"/>
                  </a:schemeClr>
                </a:solidFill>
              </a:rPr>
              <a:t>How to do this?</a:t>
            </a:r>
            <a:endParaRPr lang="en-US" sz="5400" b="1" cap="none" spc="0" dirty="0">
              <a:ln/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7" name="Up Arrow 6"/>
          <p:cNvSpPr/>
          <p:nvPr/>
        </p:nvSpPr>
        <p:spPr>
          <a:xfrm>
            <a:off x="7091265" y="4198777"/>
            <a:ext cx="251927" cy="5557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57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256" y="1044365"/>
            <a:ext cx="6113029" cy="53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472" y="275461"/>
            <a:ext cx="9751060" cy="609326"/>
          </a:xfrm>
        </p:spPr>
        <p:txBody>
          <a:bodyPr>
            <a:normAutofit/>
          </a:bodyPr>
          <a:lstStyle/>
          <a:p>
            <a:r>
              <a:rPr lang="en-US" dirty="0"/>
              <a:t>Definitions exist…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82274" y="1187518"/>
            <a:ext cx="184683" cy="369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6" tIns="45708" rIns="91416" bIns="45708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799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993040" y="6631111"/>
            <a:ext cx="7731193" cy="261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16" tIns="45708" rIns="91416" bIns="45708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http://nutritioncluster.net/wp-content/uploads/sites/4/2016/05/HumanitarianProfileSupportGuidance_Final_May2016.pdf</a:t>
            </a:r>
            <a:endParaRPr lang="en-US" altLang="en-US" sz="1799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Aide memoire -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90877">
            <a:off x="4199586" y="532100"/>
            <a:ext cx="6781800" cy="6496050"/>
          </a:xfrm>
          <a:prstGeom prst="rect">
            <a:avLst/>
          </a:prstGeom>
          <a:scene3d>
            <a:camera prst="orthographicFront"/>
            <a:lightRig rig="balanced" dir="t"/>
          </a:scene3d>
          <a:sp3d prstMaterial="plastic">
            <a:bevelT w="152400" h="50800" prst="softRound"/>
          </a:sp3d>
        </p:spPr>
      </p:pic>
    </p:spTree>
    <p:extLst>
      <p:ext uri="{BB962C8B-B14F-4D97-AF65-F5344CB8AC3E}">
        <p14:creationId xmlns:p14="http://schemas.microsoft.com/office/powerpoint/2010/main" val="1127359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outstanding issues we need your inputs 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What should be the definition of </a:t>
            </a:r>
          </a:p>
          <a:p>
            <a:pPr>
              <a:buFontTx/>
              <a:buChar char="-"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Total People in Need (</a:t>
            </a: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</a:rPr>
              <a:t>PiN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en-US" sz="2400" i="1" dirty="0"/>
              <a:t>the total </a:t>
            </a:r>
            <a:r>
              <a:rPr lang="en-US" sz="2400" i="1" dirty="0" err="1"/>
              <a:t>PiN</a:t>
            </a:r>
            <a:r>
              <a:rPr lang="en-US" sz="2400" i="1" dirty="0"/>
              <a:t> is any person in need of nutrition services, regardless of age. </a:t>
            </a:r>
          </a:p>
          <a:p>
            <a:pPr>
              <a:buFontTx/>
              <a:buChar char="-"/>
            </a:pP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</a:rPr>
              <a:t>PiN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 per nutritional service – which services do we include/</a:t>
            </a:r>
            <a:r>
              <a:rPr lang="en-US" sz="3200" b="1" dirty="0" err="1">
                <a:solidFill>
                  <a:schemeClr val="accent1">
                    <a:lumMod val="75000"/>
                  </a:schemeClr>
                </a:solidFill>
              </a:rPr>
              <a:t>prioritise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 to map (see table)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69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0" y="281150"/>
            <a:ext cx="11974748" cy="1325563"/>
          </a:xfrm>
        </p:spPr>
        <p:txBody>
          <a:bodyPr>
            <a:noAutofit/>
          </a:bodyPr>
          <a:lstStyle/>
          <a:p>
            <a:r>
              <a:rPr lang="en-US" dirty="0"/>
              <a:t>Nutrition services – examples of services that might need to be rolled out in humanitarian settings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8515" y="2195436"/>
            <a:ext cx="5944829" cy="43021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879592" y="5234674"/>
            <a:ext cx="369203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And </a:t>
            </a:r>
            <a:r>
              <a:rPr lang="en-US" sz="6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</a:t>
            </a:r>
            <a:r>
              <a:rPr lang="en-US" sz="60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15E0CD-7C0E-4C48-A6AA-DAAEC2C648DE}"/>
              </a:ext>
            </a:extLst>
          </p:cNvPr>
          <p:cNvSpPr/>
          <p:nvPr/>
        </p:nvSpPr>
        <p:spPr>
          <a:xfrm>
            <a:off x="2208179" y="5136204"/>
            <a:ext cx="5447489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238780324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418</TotalTime>
  <Words>1037</Words>
  <Application>Microsoft Office PowerPoint</Application>
  <PresentationFormat>Widescreen</PresentationFormat>
  <Paragraphs>109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Tw Cen MT</vt:lpstr>
      <vt:lpstr>Droplet</vt:lpstr>
      <vt:lpstr>Global Nutrition cluster Gaps analysis - mapping</vt:lpstr>
      <vt:lpstr>From the interviews CDC conducted in 2017 the following mapping requests were expressed by GNC partners:</vt:lpstr>
      <vt:lpstr>What do partners want to be mapped? (related to gaps analyses)</vt:lpstr>
      <vt:lpstr>And…</vt:lpstr>
      <vt:lpstr>What do partners want to be mapped? (related to gaps analyses)</vt:lpstr>
      <vt:lpstr>Definitions exist…</vt:lpstr>
      <vt:lpstr>Aide memoire -</vt:lpstr>
      <vt:lpstr>What are outstanding issues we need your inputs on?</vt:lpstr>
      <vt:lpstr>Nutrition services – examples of services that might need to be rolled out in humanitarian settings</vt:lpstr>
      <vt:lpstr>How do we estimate People Targeted?  for SAM/MAM treatment</vt:lpstr>
      <vt:lpstr>How do we estimate People in need?  for SAM/MAM treatment</vt:lpstr>
      <vt:lpstr>A few outstanding issues…</vt:lpstr>
      <vt:lpstr>A few outstanding issues…</vt:lpstr>
      <vt:lpstr>1. Catchment – do we agree?</vt:lpstr>
      <vt:lpstr>2. Caseload – do we agree to</vt:lpstr>
      <vt:lpstr>3. Should we distinguish between immediate need (‘acute’) and non-acute?</vt:lpstr>
      <vt:lpstr>What are other outstanding issues that need to be addressed?</vt:lpstr>
      <vt:lpstr>Our work</vt:lpstr>
      <vt:lpstr>So…….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 on introduction/background</dc:title>
  <dc:creator>Ververs, Mija (CDC/CGH/DGHP)</dc:creator>
  <cp:lastModifiedBy>Mija Ververs</cp:lastModifiedBy>
  <cp:revision>22</cp:revision>
  <dcterms:created xsi:type="dcterms:W3CDTF">2018-10-17T15:08:52Z</dcterms:created>
  <dcterms:modified xsi:type="dcterms:W3CDTF">2018-10-23T12:26:20Z</dcterms:modified>
</cp:coreProperties>
</file>