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4" r:id="rId3"/>
    <p:sldId id="275" r:id="rId4"/>
    <p:sldId id="278" r:id="rId5"/>
    <p:sldId id="279" r:id="rId6"/>
    <p:sldId id="277" r:id="rId7"/>
    <p:sldId id="283" r:id="rId8"/>
    <p:sldId id="282" r:id="rId9"/>
    <p:sldId id="284" r:id="rId10"/>
    <p:sldId id="285" r:id="rId11"/>
    <p:sldId id="286" r:id="rId12"/>
    <p:sldId id="287" r:id="rId13"/>
    <p:sldId id="289" r:id="rId14"/>
    <p:sldId id="290" r:id="rId15"/>
    <p:sldId id="293" r:id="rId16"/>
    <p:sldId id="288" r:id="rId17"/>
    <p:sldId id="292" r:id="rId18"/>
    <p:sldId id="29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McGrath" initials="MM" lastIdx="6" clrIdx="0">
    <p:extLst>
      <p:ext uri="{19B8F6BF-5375-455C-9EA6-DF929625EA0E}">
        <p15:presenceInfo xmlns:p15="http://schemas.microsoft.com/office/powerpoint/2012/main" userId="Marie McGrat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74934" autoAdjust="0"/>
  </p:normalViewPr>
  <p:slideViewPr>
    <p:cSldViewPr snapToGrid="0">
      <p:cViewPr varScale="1">
        <p:scale>
          <a:sx n="69" d="100"/>
          <a:sy n="69" d="100"/>
        </p:scale>
        <p:origin x="1243"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09314A-AE7D-418F-9FBB-FAE57452E04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48F698EC-AEF5-4C9F-92E3-46212DA9831B}">
      <dgm:prSet custT="1"/>
      <dgm:spPr/>
      <dgm:t>
        <a:bodyPr/>
        <a:lstStyle/>
        <a:p>
          <a:r>
            <a:rPr lang="en-US" sz="1800" dirty="0"/>
            <a:t>Situation clarity: what is the issue ? Emergency and developmental are linked</a:t>
          </a:r>
        </a:p>
      </dgm:t>
    </dgm:pt>
    <dgm:pt modelId="{7BE041B4-8E05-4767-B407-C3A4DA6B0BE1}" type="parTrans" cxnId="{2FCB18BE-D24A-4732-8778-3450D7ACC7EB}">
      <dgm:prSet/>
      <dgm:spPr/>
      <dgm:t>
        <a:bodyPr/>
        <a:lstStyle/>
        <a:p>
          <a:endParaRPr lang="en-US" sz="2800"/>
        </a:p>
      </dgm:t>
    </dgm:pt>
    <dgm:pt modelId="{446E73FA-6048-4988-B41C-10C87CDC705A}" type="sibTrans" cxnId="{2FCB18BE-D24A-4732-8778-3450D7ACC7EB}">
      <dgm:prSet/>
      <dgm:spPr/>
      <dgm:t>
        <a:bodyPr/>
        <a:lstStyle/>
        <a:p>
          <a:endParaRPr lang="en-US" sz="2800"/>
        </a:p>
      </dgm:t>
    </dgm:pt>
    <dgm:pt modelId="{F3F830CE-14F6-49BE-ACBA-1E0440F7CEE0}">
      <dgm:prSet custT="1"/>
      <dgm:spPr/>
      <dgm:t>
        <a:bodyPr/>
        <a:lstStyle/>
        <a:p>
          <a:r>
            <a:rPr lang="en-US" sz="1800"/>
            <a:t>Evidence: Global, Regional and Country specific</a:t>
          </a:r>
        </a:p>
      </dgm:t>
    </dgm:pt>
    <dgm:pt modelId="{E7ED6F9F-9FEA-48AE-9D67-1ACE63B940D4}" type="parTrans" cxnId="{FF93CAC9-D70A-4615-B1E9-CAAC75E75D81}">
      <dgm:prSet/>
      <dgm:spPr/>
      <dgm:t>
        <a:bodyPr/>
        <a:lstStyle/>
        <a:p>
          <a:endParaRPr lang="en-US" sz="2800"/>
        </a:p>
      </dgm:t>
    </dgm:pt>
    <dgm:pt modelId="{EE1CCFF1-4ECB-4F62-B993-B1CD9DE4A482}" type="sibTrans" cxnId="{FF93CAC9-D70A-4615-B1E9-CAAC75E75D81}">
      <dgm:prSet/>
      <dgm:spPr/>
      <dgm:t>
        <a:bodyPr/>
        <a:lstStyle/>
        <a:p>
          <a:endParaRPr lang="en-US" sz="2800"/>
        </a:p>
      </dgm:t>
    </dgm:pt>
    <dgm:pt modelId="{08E23B01-3D8D-4901-B6CA-6CC24F87250C}">
      <dgm:prSet custT="1"/>
      <dgm:spPr/>
      <dgm:t>
        <a:bodyPr/>
        <a:lstStyle/>
        <a:p>
          <a:r>
            <a:rPr lang="en-US" sz="1800"/>
            <a:t>Awareness of country political development priorities / landscape:  leverage </a:t>
          </a:r>
        </a:p>
      </dgm:t>
    </dgm:pt>
    <dgm:pt modelId="{831EDDBC-3C28-4DA3-8D91-62A0E5F98C57}" type="parTrans" cxnId="{D63B1E59-EA98-44FC-AA23-8E71E18F99D3}">
      <dgm:prSet/>
      <dgm:spPr/>
      <dgm:t>
        <a:bodyPr/>
        <a:lstStyle/>
        <a:p>
          <a:endParaRPr lang="en-US" sz="2800"/>
        </a:p>
      </dgm:t>
    </dgm:pt>
    <dgm:pt modelId="{8ABD9A9E-4F06-44F4-A521-6F144533D3F4}" type="sibTrans" cxnId="{D63B1E59-EA98-44FC-AA23-8E71E18F99D3}">
      <dgm:prSet/>
      <dgm:spPr/>
      <dgm:t>
        <a:bodyPr/>
        <a:lstStyle/>
        <a:p>
          <a:endParaRPr lang="en-US" sz="2800"/>
        </a:p>
      </dgm:t>
    </dgm:pt>
    <dgm:pt modelId="{0661615E-6041-4193-BE46-F50364884730}">
      <dgm:prSet custT="1"/>
      <dgm:spPr/>
      <dgm:t>
        <a:bodyPr/>
        <a:lstStyle/>
        <a:p>
          <a:r>
            <a:rPr lang="en-US" sz="1800" dirty="0"/>
            <a:t>Core coordination group: define focus, give direction , Define package, Review context and adopt </a:t>
          </a:r>
        </a:p>
      </dgm:t>
    </dgm:pt>
    <dgm:pt modelId="{DAC2640A-5487-421E-AA61-01DFCE020D96}" type="parTrans" cxnId="{C026CDA3-F1CA-4407-9CE7-6330DA880844}">
      <dgm:prSet/>
      <dgm:spPr/>
      <dgm:t>
        <a:bodyPr/>
        <a:lstStyle/>
        <a:p>
          <a:endParaRPr lang="en-US" sz="2800"/>
        </a:p>
      </dgm:t>
    </dgm:pt>
    <dgm:pt modelId="{92529075-5E2E-43BB-9702-CDF8ECC5506C}" type="sibTrans" cxnId="{C026CDA3-F1CA-4407-9CE7-6330DA880844}">
      <dgm:prSet/>
      <dgm:spPr/>
      <dgm:t>
        <a:bodyPr/>
        <a:lstStyle/>
        <a:p>
          <a:endParaRPr lang="en-US" sz="2800"/>
        </a:p>
      </dgm:t>
    </dgm:pt>
    <dgm:pt modelId="{18670C32-5DED-408C-8112-1E8C82D7DAD6}">
      <dgm:prSet custT="1"/>
      <dgm:spPr/>
      <dgm:t>
        <a:bodyPr/>
        <a:lstStyle/>
        <a:p>
          <a:r>
            <a:rPr lang="en-US" sz="1800"/>
            <a:t>Generate consensus within the cluster or sector – Continuous and at every stage </a:t>
          </a:r>
        </a:p>
      </dgm:t>
    </dgm:pt>
    <dgm:pt modelId="{852007B2-0923-4AB4-921C-5EE26F23C9B6}" type="parTrans" cxnId="{09C3BA7F-245F-4474-A074-D5229742558A}">
      <dgm:prSet/>
      <dgm:spPr/>
      <dgm:t>
        <a:bodyPr/>
        <a:lstStyle/>
        <a:p>
          <a:endParaRPr lang="en-US" sz="2800"/>
        </a:p>
      </dgm:t>
    </dgm:pt>
    <dgm:pt modelId="{E6D85F06-9E0D-4B8A-9E17-AF2E200B54DD}" type="sibTrans" cxnId="{09C3BA7F-245F-4474-A074-D5229742558A}">
      <dgm:prSet/>
      <dgm:spPr/>
      <dgm:t>
        <a:bodyPr/>
        <a:lstStyle/>
        <a:p>
          <a:endParaRPr lang="en-US" sz="2800"/>
        </a:p>
      </dgm:t>
    </dgm:pt>
    <dgm:pt modelId="{E58CBD49-FD03-4E2F-8715-F1910D0DACE0}">
      <dgm:prSet custT="1"/>
      <dgm:spPr/>
      <dgm:t>
        <a:bodyPr/>
        <a:lstStyle/>
        <a:p>
          <a:r>
            <a:rPr lang="en-US" sz="1800"/>
            <a:t>Define enablers: </a:t>
          </a:r>
        </a:p>
      </dgm:t>
    </dgm:pt>
    <dgm:pt modelId="{FDE617DA-39AE-4047-8E11-86E76AF41720}" type="parTrans" cxnId="{BA8EFAC9-3731-4AAE-B8E0-BE5F5FE327C6}">
      <dgm:prSet/>
      <dgm:spPr/>
      <dgm:t>
        <a:bodyPr/>
        <a:lstStyle/>
        <a:p>
          <a:endParaRPr lang="en-US" sz="2800"/>
        </a:p>
      </dgm:t>
    </dgm:pt>
    <dgm:pt modelId="{A80E0988-1D10-4EC6-9EE9-ED0D51995D83}" type="sibTrans" cxnId="{BA8EFAC9-3731-4AAE-B8E0-BE5F5FE327C6}">
      <dgm:prSet/>
      <dgm:spPr/>
      <dgm:t>
        <a:bodyPr/>
        <a:lstStyle/>
        <a:p>
          <a:endParaRPr lang="en-US" sz="2800"/>
        </a:p>
      </dgm:t>
    </dgm:pt>
    <dgm:pt modelId="{3945CF8D-2549-4DC5-B326-14B38794F4C3}">
      <dgm:prSet custT="1"/>
      <dgm:spPr/>
      <dgm:t>
        <a:bodyPr/>
        <a:lstStyle/>
        <a:p>
          <a:r>
            <a:rPr lang="en-US" sz="1200"/>
            <a:t>what will get you there?  </a:t>
          </a:r>
        </a:p>
      </dgm:t>
    </dgm:pt>
    <dgm:pt modelId="{8CF1B3CA-5646-4D06-9C95-0A4C0F6C18BA}" type="parTrans" cxnId="{8945C6D8-3531-4FBA-B027-D65E97D9D8FF}">
      <dgm:prSet/>
      <dgm:spPr/>
      <dgm:t>
        <a:bodyPr/>
        <a:lstStyle/>
        <a:p>
          <a:endParaRPr lang="en-US" sz="2800"/>
        </a:p>
      </dgm:t>
    </dgm:pt>
    <dgm:pt modelId="{A7658C82-5344-491C-8F11-160448CE5B28}" type="sibTrans" cxnId="{8945C6D8-3531-4FBA-B027-D65E97D9D8FF}">
      <dgm:prSet/>
      <dgm:spPr/>
      <dgm:t>
        <a:bodyPr/>
        <a:lstStyle/>
        <a:p>
          <a:endParaRPr lang="en-US" sz="2800"/>
        </a:p>
      </dgm:t>
    </dgm:pt>
    <dgm:pt modelId="{8F77D752-B098-4FE4-8118-11F05C24B574}">
      <dgm:prSet custT="1"/>
      <dgm:spPr/>
      <dgm:t>
        <a:bodyPr/>
        <a:lstStyle/>
        <a:p>
          <a:r>
            <a:rPr lang="en-US" sz="1200"/>
            <a:t>How will it get you there? </a:t>
          </a:r>
        </a:p>
      </dgm:t>
    </dgm:pt>
    <dgm:pt modelId="{44CB6513-9523-40C8-8C3D-15F0CBBB4176}" type="parTrans" cxnId="{0E45F58A-4FAC-45BE-8C6A-00EA3FC1082D}">
      <dgm:prSet/>
      <dgm:spPr/>
      <dgm:t>
        <a:bodyPr/>
        <a:lstStyle/>
        <a:p>
          <a:endParaRPr lang="en-US" sz="2800"/>
        </a:p>
      </dgm:t>
    </dgm:pt>
    <dgm:pt modelId="{47C8E443-D1BC-4EF9-98C9-907EE77279F2}" type="sibTrans" cxnId="{0E45F58A-4FAC-45BE-8C6A-00EA3FC1082D}">
      <dgm:prSet/>
      <dgm:spPr/>
      <dgm:t>
        <a:bodyPr/>
        <a:lstStyle/>
        <a:p>
          <a:endParaRPr lang="en-US" sz="2800"/>
        </a:p>
      </dgm:t>
    </dgm:pt>
    <dgm:pt modelId="{184E2AC3-E418-4181-AD8B-A4C591AB5D34}">
      <dgm:prSet custT="1"/>
      <dgm:spPr/>
      <dgm:t>
        <a:bodyPr/>
        <a:lstStyle/>
        <a:p>
          <a:r>
            <a:rPr lang="en-US" sz="1200" dirty="0"/>
            <a:t>Who do you need? </a:t>
          </a:r>
        </a:p>
      </dgm:t>
    </dgm:pt>
    <dgm:pt modelId="{B34CBE59-531C-4971-AD70-9EB2143BAB06}" type="parTrans" cxnId="{F0E8E9BB-89BD-452B-9D5B-3A86BC3A019D}">
      <dgm:prSet/>
      <dgm:spPr/>
      <dgm:t>
        <a:bodyPr/>
        <a:lstStyle/>
        <a:p>
          <a:endParaRPr lang="en-US" sz="2800"/>
        </a:p>
      </dgm:t>
    </dgm:pt>
    <dgm:pt modelId="{1978A45E-9E34-4A13-8B21-26934D5B1E07}" type="sibTrans" cxnId="{F0E8E9BB-89BD-452B-9D5B-3A86BC3A019D}">
      <dgm:prSet/>
      <dgm:spPr/>
      <dgm:t>
        <a:bodyPr/>
        <a:lstStyle/>
        <a:p>
          <a:endParaRPr lang="en-US" sz="2800"/>
        </a:p>
      </dgm:t>
    </dgm:pt>
    <dgm:pt modelId="{021B8EF5-6E9D-4DB4-A7E7-AB9BD9F3360D}">
      <dgm:prSet custT="1"/>
      <dgm:spPr/>
      <dgm:t>
        <a:bodyPr/>
        <a:lstStyle/>
        <a:p>
          <a:r>
            <a:rPr lang="en-US" sz="1200" dirty="0"/>
            <a:t>What capacity is needed? </a:t>
          </a:r>
        </a:p>
      </dgm:t>
    </dgm:pt>
    <dgm:pt modelId="{B5314641-1EE0-4CB6-AECB-D20F281455BB}" type="parTrans" cxnId="{B64B4588-3226-4CE6-B0DC-AA80769B161C}">
      <dgm:prSet/>
      <dgm:spPr/>
      <dgm:t>
        <a:bodyPr/>
        <a:lstStyle/>
        <a:p>
          <a:endParaRPr lang="en-US" sz="2800"/>
        </a:p>
      </dgm:t>
    </dgm:pt>
    <dgm:pt modelId="{FFA76A11-CFEE-40F0-AAAF-55D0E7218263}" type="sibTrans" cxnId="{B64B4588-3226-4CE6-B0DC-AA80769B161C}">
      <dgm:prSet/>
      <dgm:spPr/>
      <dgm:t>
        <a:bodyPr/>
        <a:lstStyle/>
        <a:p>
          <a:endParaRPr lang="en-US" sz="2800"/>
        </a:p>
      </dgm:t>
    </dgm:pt>
    <dgm:pt modelId="{3E92932C-8364-4CF7-9BA3-2CABD4E529EF}">
      <dgm:prSet custT="1"/>
      <dgm:spPr/>
      <dgm:t>
        <a:bodyPr/>
        <a:lstStyle/>
        <a:p>
          <a:r>
            <a:rPr lang="en-US" sz="1200" dirty="0"/>
            <a:t>What resources are available? </a:t>
          </a:r>
        </a:p>
      </dgm:t>
    </dgm:pt>
    <dgm:pt modelId="{F1EC3B56-8BDD-4DFB-8CDE-284657DB637A}" type="parTrans" cxnId="{32841CF6-9B5E-4364-99B0-134B818D2027}">
      <dgm:prSet/>
      <dgm:spPr/>
      <dgm:t>
        <a:bodyPr/>
        <a:lstStyle/>
        <a:p>
          <a:endParaRPr lang="en-US" sz="2800"/>
        </a:p>
      </dgm:t>
    </dgm:pt>
    <dgm:pt modelId="{222BF2F1-70F5-4191-906D-D30C03D1ED7B}" type="sibTrans" cxnId="{32841CF6-9B5E-4364-99B0-134B818D2027}">
      <dgm:prSet/>
      <dgm:spPr/>
      <dgm:t>
        <a:bodyPr/>
        <a:lstStyle/>
        <a:p>
          <a:endParaRPr lang="en-US" sz="2800"/>
        </a:p>
      </dgm:t>
    </dgm:pt>
    <dgm:pt modelId="{628A5160-F42E-4DB1-9BF7-6403741C2369}">
      <dgm:prSet custT="1"/>
      <dgm:spPr/>
      <dgm:t>
        <a:bodyPr/>
        <a:lstStyle/>
        <a:p>
          <a:r>
            <a:rPr lang="en-US" sz="1800"/>
            <a:t>Clear implementation plan: but flexible </a:t>
          </a:r>
        </a:p>
      </dgm:t>
    </dgm:pt>
    <dgm:pt modelId="{6261A475-68CE-4151-B378-AE668CE330BE}" type="parTrans" cxnId="{3805DAB1-C2A4-43DC-9D50-545A05A95F13}">
      <dgm:prSet/>
      <dgm:spPr/>
      <dgm:t>
        <a:bodyPr/>
        <a:lstStyle/>
        <a:p>
          <a:endParaRPr lang="en-US" sz="2800"/>
        </a:p>
      </dgm:t>
    </dgm:pt>
    <dgm:pt modelId="{30BBBAF7-2856-447C-A98A-4B705A0AFB15}" type="sibTrans" cxnId="{3805DAB1-C2A4-43DC-9D50-545A05A95F13}">
      <dgm:prSet/>
      <dgm:spPr/>
      <dgm:t>
        <a:bodyPr/>
        <a:lstStyle/>
        <a:p>
          <a:endParaRPr lang="en-US" sz="2800"/>
        </a:p>
      </dgm:t>
    </dgm:pt>
    <dgm:pt modelId="{36A6FE22-5858-452C-8A69-01891ECA8E12}" type="pres">
      <dgm:prSet presAssocID="{5109314A-AE7D-418F-9FBB-FAE57452E04D}" presName="diagram" presStyleCnt="0">
        <dgm:presLayoutVars>
          <dgm:dir/>
          <dgm:resizeHandles val="exact"/>
        </dgm:presLayoutVars>
      </dgm:prSet>
      <dgm:spPr/>
    </dgm:pt>
    <dgm:pt modelId="{BCE35373-6B58-4E0C-93AF-23B0EAB69F96}" type="pres">
      <dgm:prSet presAssocID="{48F698EC-AEF5-4C9F-92E3-46212DA9831B}" presName="node" presStyleLbl="node1" presStyleIdx="0" presStyleCnt="7">
        <dgm:presLayoutVars>
          <dgm:bulletEnabled val="1"/>
        </dgm:presLayoutVars>
      </dgm:prSet>
      <dgm:spPr/>
    </dgm:pt>
    <dgm:pt modelId="{A33729F3-1C36-463A-99AB-5EC24206AC8C}" type="pres">
      <dgm:prSet presAssocID="{446E73FA-6048-4988-B41C-10C87CDC705A}" presName="sibTrans" presStyleCnt="0"/>
      <dgm:spPr/>
    </dgm:pt>
    <dgm:pt modelId="{28989119-CB5A-4C77-BCDF-0CF1E8208A3B}" type="pres">
      <dgm:prSet presAssocID="{F3F830CE-14F6-49BE-ACBA-1E0440F7CEE0}" presName="node" presStyleLbl="node1" presStyleIdx="1" presStyleCnt="7">
        <dgm:presLayoutVars>
          <dgm:bulletEnabled val="1"/>
        </dgm:presLayoutVars>
      </dgm:prSet>
      <dgm:spPr/>
    </dgm:pt>
    <dgm:pt modelId="{E2784195-AC43-4BA2-83AB-E03C653C7873}" type="pres">
      <dgm:prSet presAssocID="{EE1CCFF1-4ECB-4F62-B993-B1CD9DE4A482}" presName="sibTrans" presStyleCnt="0"/>
      <dgm:spPr/>
    </dgm:pt>
    <dgm:pt modelId="{11A5B2FF-7A91-4F18-BD0D-FE54104DC0F9}" type="pres">
      <dgm:prSet presAssocID="{08E23B01-3D8D-4901-B6CA-6CC24F87250C}" presName="node" presStyleLbl="node1" presStyleIdx="2" presStyleCnt="7">
        <dgm:presLayoutVars>
          <dgm:bulletEnabled val="1"/>
        </dgm:presLayoutVars>
      </dgm:prSet>
      <dgm:spPr/>
    </dgm:pt>
    <dgm:pt modelId="{36420D2A-E8BF-496A-9A6A-B280848FDC6D}" type="pres">
      <dgm:prSet presAssocID="{8ABD9A9E-4F06-44F4-A521-6F144533D3F4}" presName="sibTrans" presStyleCnt="0"/>
      <dgm:spPr/>
    </dgm:pt>
    <dgm:pt modelId="{53BCF0A0-84B2-441A-BD8F-D8C547FF3E77}" type="pres">
      <dgm:prSet presAssocID="{0661615E-6041-4193-BE46-F50364884730}" presName="node" presStyleLbl="node1" presStyleIdx="3" presStyleCnt="7">
        <dgm:presLayoutVars>
          <dgm:bulletEnabled val="1"/>
        </dgm:presLayoutVars>
      </dgm:prSet>
      <dgm:spPr/>
    </dgm:pt>
    <dgm:pt modelId="{81A04EC3-6300-4A34-B45B-80CF98155ACA}" type="pres">
      <dgm:prSet presAssocID="{92529075-5E2E-43BB-9702-CDF8ECC5506C}" presName="sibTrans" presStyleCnt="0"/>
      <dgm:spPr/>
    </dgm:pt>
    <dgm:pt modelId="{FDF9A7CF-F2C3-4780-89B9-D45F7E92450F}" type="pres">
      <dgm:prSet presAssocID="{18670C32-5DED-408C-8112-1E8C82D7DAD6}" presName="node" presStyleLbl="node1" presStyleIdx="4" presStyleCnt="7">
        <dgm:presLayoutVars>
          <dgm:bulletEnabled val="1"/>
        </dgm:presLayoutVars>
      </dgm:prSet>
      <dgm:spPr/>
    </dgm:pt>
    <dgm:pt modelId="{ADFE3B53-C4A4-4954-B3AF-6CBE9C0B2D91}" type="pres">
      <dgm:prSet presAssocID="{E6D85F06-9E0D-4B8A-9E17-AF2E200B54DD}" presName="sibTrans" presStyleCnt="0"/>
      <dgm:spPr/>
    </dgm:pt>
    <dgm:pt modelId="{A7D4FB7A-44C8-4DE4-933A-D24701BAB14B}" type="pres">
      <dgm:prSet presAssocID="{E58CBD49-FD03-4E2F-8715-F1910D0DACE0}" presName="node" presStyleLbl="node1" presStyleIdx="5" presStyleCnt="7" custScaleY="178491">
        <dgm:presLayoutVars>
          <dgm:bulletEnabled val="1"/>
        </dgm:presLayoutVars>
      </dgm:prSet>
      <dgm:spPr/>
    </dgm:pt>
    <dgm:pt modelId="{FCCB1178-B554-492C-852A-ACA4D56BA95D}" type="pres">
      <dgm:prSet presAssocID="{A80E0988-1D10-4EC6-9EE9-ED0D51995D83}" presName="sibTrans" presStyleCnt="0"/>
      <dgm:spPr/>
    </dgm:pt>
    <dgm:pt modelId="{54A0F384-471A-4225-9B33-108CAFB60BA0}" type="pres">
      <dgm:prSet presAssocID="{628A5160-F42E-4DB1-9BF7-6403741C2369}" presName="node" presStyleLbl="node1" presStyleIdx="6" presStyleCnt="7">
        <dgm:presLayoutVars>
          <dgm:bulletEnabled val="1"/>
        </dgm:presLayoutVars>
      </dgm:prSet>
      <dgm:spPr/>
    </dgm:pt>
  </dgm:ptLst>
  <dgm:cxnLst>
    <dgm:cxn modelId="{22F44F21-C3DF-47B4-BCF4-1F47F6876BAF}" type="presOf" srcId="{5109314A-AE7D-418F-9FBB-FAE57452E04D}" destId="{36A6FE22-5858-452C-8A69-01891ECA8E12}" srcOrd="0" destOrd="0" presId="urn:microsoft.com/office/officeart/2005/8/layout/default"/>
    <dgm:cxn modelId="{BEF76540-EEE4-4BE4-8670-637094B5D7E8}" type="presOf" srcId="{3E92932C-8364-4CF7-9BA3-2CABD4E529EF}" destId="{A7D4FB7A-44C8-4DE4-933A-D24701BAB14B}" srcOrd="0" destOrd="5" presId="urn:microsoft.com/office/officeart/2005/8/layout/default"/>
    <dgm:cxn modelId="{C0740964-A278-45FF-856E-5A46D464F9C1}" type="presOf" srcId="{184E2AC3-E418-4181-AD8B-A4C591AB5D34}" destId="{A7D4FB7A-44C8-4DE4-933A-D24701BAB14B}" srcOrd="0" destOrd="3" presId="urn:microsoft.com/office/officeart/2005/8/layout/default"/>
    <dgm:cxn modelId="{06F4D068-9139-4DFC-B792-9D1F595B0065}" type="presOf" srcId="{18670C32-5DED-408C-8112-1E8C82D7DAD6}" destId="{FDF9A7CF-F2C3-4780-89B9-D45F7E92450F}" srcOrd="0" destOrd="0" presId="urn:microsoft.com/office/officeart/2005/8/layout/default"/>
    <dgm:cxn modelId="{30851A49-80B5-43EA-9E92-BD0CBCF99CA6}" type="presOf" srcId="{08E23B01-3D8D-4901-B6CA-6CC24F87250C}" destId="{11A5B2FF-7A91-4F18-BD0D-FE54104DC0F9}" srcOrd="0" destOrd="0" presId="urn:microsoft.com/office/officeart/2005/8/layout/default"/>
    <dgm:cxn modelId="{B2ED7E4B-8131-4177-A3A9-238E3A823190}" type="presOf" srcId="{E58CBD49-FD03-4E2F-8715-F1910D0DACE0}" destId="{A7D4FB7A-44C8-4DE4-933A-D24701BAB14B}" srcOrd="0" destOrd="0" presId="urn:microsoft.com/office/officeart/2005/8/layout/default"/>
    <dgm:cxn modelId="{768C9A6F-341A-497E-B1E3-ACF112C353C2}" type="presOf" srcId="{48F698EC-AEF5-4C9F-92E3-46212DA9831B}" destId="{BCE35373-6B58-4E0C-93AF-23B0EAB69F96}" srcOrd="0" destOrd="0" presId="urn:microsoft.com/office/officeart/2005/8/layout/default"/>
    <dgm:cxn modelId="{0B8EFA70-444F-42A8-8B3E-8C6400EB46EE}" type="presOf" srcId="{3945CF8D-2549-4DC5-B326-14B38794F4C3}" destId="{A7D4FB7A-44C8-4DE4-933A-D24701BAB14B}" srcOrd="0" destOrd="1" presId="urn:microsoft.com/office/officeart/2005/8/layout/default"/>
    <dgm:cxn modelId="{248FCB77-C26A-44BE-A3BD-88D04509B6F1}" type="presOf" srcId="{628A5160-F42E-4DB1-9BF7-6403741C2369}" destId="{54A0F384-471A-4225-9B33-108CAFB60BA0}" srcOrd="0" destOrd="0" presId="urn:microsoft.com/office/officeart/2005/8/layout/default"/>
    <dgm:cxn modelId="{D63B1E59-EA98-44FC-AA23-8E71E18F99D3}" srcId="{5109314A-AE7D-418F-9FBB-FAE57452E04D}" destId="{08E23B01-3D8D-4901-B6CA-6CC24F87250C}" srcOrd="2" destOrd="0" parTransId="{831EDDBC-3C28-4DA3-8D91-62A0E5F98C57}" sibTransId="{8ABD9A9E-4F06-44F4-A521-6F144533D3F4}"/>
    <dgm:cxn modelId="{2300417D-6142-484E-8C0C-5747EC6574C9}" type="presOf" srcId="{F3F830CE-14F6-49BE-ACBA-1E0440F7CEE0}" destId="{28989119-CB5A-4C77-BCDF-0CF1E8208A3B}" srcOrd="0" destOrd="0" presId="urn:microsoft.com/office/officeart/2005/8/layout/default"/>
    <dgm:cxn modelId="{09C3BA7F-245F-4474-A074-D5229742558A}" srcId="{5109314A-AE7D-418F-9FBB-FAE57452E04D}" destId="{18670C32-5DED-408C-8112-1E8C82D7DAD6}" srcOrd="4" destOrd="0" parTransId="{852007B2-0923-4AB4-921C-5EE26F23C9B6}" sibTransId="{E6D85F06-9E0D-4B8A-9E17-AF2E200B54DD}"/>
    <dgm:cxn modelId="{B64B4588-3226-4CE6-B0DC-AA80769B161C}" srcId="{E58CBD49-FD03-4E2F-8715-F1910D0DACE0}" destId="{021B8EF5-6E9D-4DB4-A7E7-AB9BD9F3360D}" srcOrd="3" destOrd="0" parTransId="{B5314641-1EE0-4CB6-AECB-D20F281455BB}" sibTransId="{FFA76A11-CFEE-40F0-AAAF-55D0E7218263}"/>
    <dgm:cxn modelId="{0E45F58A-4FAC-45BE-8C6A-00EA3FC1082D}" srcId="{E58CBD49-FD03-4E2F-8715-F1910D0DACE0}" destId="{8F77D752-B098-4FE4-8118-11F05C24B574}" srcOrd="1" destOrd="0" parTransId="{44CB6513-9523-40C8-8C3D-15F0CBBB4176}" sibTransId="{47C8E443-D1BC-4EF9-98C9-907EE77279F2}"/>
    <dgm:cxn modelId="{3AB0499B-F606-455E-9EC4-C1FAE7CD36B6}" type="presOf" srcId="{0661615E-6041-4193-BE46-F50364884730}" destId="{53BCF0A0-84B2-441A-BD8F-D8C547FF3E77}" srcOrd="0" destOrd="0" presId="urn:microsoft.com/office/officeart/2005/8/layout/default"/>
    <dgm:cxn modelId="{C026CDA3-F1CA-4407-9CE7-6330DA880844}" srcId="{5109314A-AE7D-418F-9FBB-FAE57452E04D}" destId="{0661615E-6041-4193-BE46-F50364884730}" srcOrd="3" destOrd="0" parTransId="{DAC2640A-5487-421E-AA61-01DFCE020D96}" sibTransId="{92529075-5E2E-43BB-9702-CDF8ECC5506C}"/>
    <dgm:cxn modelId="{266526A6-86CA-418D-8661-E03DE7794152}" type="presOf" srcId="{021B8EF5-6E9D-4DB4-A7E7-AB9BD9F3360D}" destId="{A7D4FB7A-44C8-4DE4-933A-D24701BAB14B}" srcOrd="0" destOrd="4" presId="urn:microsoft.com/office/officeart/2005/8/layout/default"/>
    <dgm:cxn modelId="{3805DAB1-C2A4-43DC-9D50-545A05A95F13}" srcId="{5109314A-AE7D-418F-9FBB-FAE57452E04D}" destId="{628A5160-F42E-4DB1-9BF7-6403741C2369}" srcOrd="6" destOrd="0" parTransId="{6261A475-68CE-4151-B378-AE668CE330BE}" sibTransId="{30BBBAF7-2856-447C-A98A-4B705A0AFB15}"/>
    <dgm:cxn modelId="{F0E8E9BB-89BD-452B-9D5B-3A86BC3A019D}" srcId="{E58CBD49-FD03-4E2F-8715-F1910D0DACE0}" destId="{184E2AC3-E418-4181-AD8B-A4C591AB5D34}" srcOrd="2" destOrd="0" parTransId="{B34CBE59-531C-4971-AD70-9EB2143BAB06}" sibTransId="{1978A45E-9E34-4A13-8B21-26934D5B1E07}"/>
    <dgm:cxn modelId="{2FCB18BE-D24A-4732-8778-3450D7ACC7EB}" srcId="{5109314A-AE7D-418F-9FBB-FAE57452E04D}" destId="{48F698EC-AEF5-4C9F-92E3-46212DA9831B}" srcOrd="0" destOrd="0" parTransId="{7BE041B4-8E05-4767-B407-C3A4DA6B0BE1}" sibTransId="{446E73FA-6048-4988-B41C-10C87CDC705A}"/>
    <dgm:cxn modelId="{FF93CAC9-D70A-4615-B1E9-CAAC75E75D81}" srcId="{5109314A-AE7D-418F-9FBB-FAE57452E04D}" destId="{F3F830CE-14F6-49BE-ACBA-1E0440F7CEE0}" srcOrd="1" destOrd="0" parTransId="{E7ED6F9F-9FEA-48AE-9D67-1ACE63B940D4}" sibTransId="{EE1CCFF1-4ECB-4F62-B993-B1CD9DE4A482}"/>
    <dgm:cxn modelId="{BA8EFAC9-3731-4AAE-B8E0-BE5F5FE327C6}" srcId="{5109314A-AE7D-418F-9FBB-FAE57452E04D}" destId="{E58CBD49-FD03-4E2F-8715-F1910D0DACE0}" srcOrd="5" destOrd="0" parTransId="{FDE617DA-39AE-4047-8E11-86E76AF41720}" sibTransId="{A80E0988-1D10-4EC6-9EE9-ED0D51995D83}"/>
    <dgm:cxn modelId="{8945C6D8-3531-4FBA-B027-D65E97D9D8FF}" srcId="{E58CBD49-FD03-4E2F-8715-F1910D0DACE0}" destId="{3945CF8D-2549-4DC5-B326-14B38794F4C3}" srcOrd="0" destOrd="0" parTransId="{8CF1B3CA-5646-4D06-9C95-0A4C0F6C18BA}" sibTransId="{A7658C82-5344-491C-8F11-160448CE5B28}"/>
    <dgm:cxn modelId="{E6B147E7-ECF8-4A5B-8BD2-F9DC683B4F86}" type="presOf" srcId="{8F77D752-B098-4FE4-8118-11F05C24B574}" destId="{A7D4FB7A-44C8-4DE4-933A-D24701BAB14B}" srcOrd="0" destOrd="2" presId="urn:microsoft.com/office/officeart/2005/8/layout/default"/>
    <dgm:cxn modelId="{32841CF6-9B5E-4364-99B0-134B818D2027}" srcId="{E58CBD49-FD03-4E2F-8715-F1910D0DACE0}" destId="{3E92932C-8364-4CF7-9BA3-2CABD4E529EF}" srcOrd="4" destOrd="0" parTransId="{F1EC3B56-8BDD-4DFB-8CDE-284657DB637A}" sibTransId="{222BF2F1-70F5-4191-906D-D30C03D1ED7B}"/>
    <dgm:cxn modelId="{B795D6A1-9DD3-4161-8C38-26D0F7A208BA}" type="presParOf" srcId="{36A6FE22-5858-452C-8A69-01891ECA8E12}" destId="{BCE35373-6B58-4E0C-93AF-23B0EAB69F96}" srcOrd="0" destOrd="0" presId="urn:microsoft.com/office/officeart/2005/8/layout/default"/>
    <dgm:cxn modelId="{48C66DFF-7A72-4085-969A-AB09ED0F9AD4}" type="presParOf" srcId="{36A6FE22-5858-452C-8A69-01891ECA8E12}" destId="{A33729F3-1C36-463A-99AB-5EC24206AC8C}" srcOrd="1" destOrd="0" presId="urn:microsoft.com/office/officeart/2005/8/layout/default"/>
    <dgm:cxn modelId="{237739C2-2182-4C7B-8778-39268B421BE0}" type="presParOf" srcId="{36A6FE22-5858-452C-8A69-01891ECA8E12}" destId="{28989119-CB5A-4C77-BCDF-0CF1E8208A3B}" srcOrd="2" destOrd="0" presId="urn:microsoft.com/office/officeart/2005/8/layout/default"/>
    <dgm:cxn modelId="{8208A478-6301-49E7-B3AC-145493AD775C}" type="presParOf" srcId="{36A6FE22-5858-452C-8A69-01891ECA8E12}" destId="{E2784195-AC43-4BA2-83AB-E03C653C7873}" srcOrd="3" destOrd="0" presId="urn:microsoft.com/office/officeart/2005/8/layout/default"/>
    <dgm:cxn modelId="{49862473-A526-4ED4-B269-5A33EE9EA527}" type="presParOf" srcId="{36A6FE22-5858-452C-8A69-01891ECA8E12}" destId="{11A5B2FF-7A91-4F18-BD0D-FE54104DC0F9}" srcOrd="4" destOrd="0" presId="urn:microsoft.com/office/officeart/2005/8/layout/default"/>
    <dgm:cxn modelId="{1D00B03D-465E-4035-84DE-64D552BA8D7C}" type="presParOf" srcId="{36A6FE22-5858-452C-8A69-01891ECA8E12}" destId="{36420D2A-E8BF-496A-9A6A-B280848FDC6D}" srcOrd="5" destOrd="0" presId="urn:microsoft.com/office/officeart/2005/8/layout/default"/>
    <dgm:cxn modelId="{CC5F3C52-B796-4A3A-9DD7-458797F9106C}" type="presParOf" srcId="{36A6FE22-5858-452C-8A69-01891ECA8E12}" destId="{53BCF0A0-84B2-441A-BD8F-D8C547FF3E77}" srcOrd="6" destOrd="0" presId="urn:microsoft.com/office/officeart/2005/8/layout/default"/>
    <dgm:cxn modelId="{F4857113-170B-4A71-B6C7-34112E70C8AD}" type="presParOf" srcId="{36A6FE22-5858-452C-8A69-01891ECA8E12}" destId="{81A04EC3-6300-4A34-B45B-80CF98155ACA}" srcOrd="7" destOrd="0" presId="urn:microsoft.com/office/officeart/2005/8/layout/default"/>
    <dgm:cxn modelId="{7C1C99B1-68FC-4DA5-BCC4-2CD7BC00E24C}" type="presParOf" srcId="{36A6FE22-5858-452C-8A69-01891ECA8E12}" destId="{FDF9A7CF-F2C3-4780-89B9-D45F7E92450F}" srcOrd="8" destOrd="0" presId="urn:microsoft.com/office/officeart/2005/8/layout/default"/>
    <dgm:cxn modelId="{A8E48661-3555-4291-9CAD-EE7E03D36E41}" type="presParOf" srcId="{36A6FE22-5858-452C-8A69-01891ECA8E12}" destId="{ADFE3B53-C4A4-4954-B3AF-6CBE9C0B2D91}" srcOrd="9" destOrd="0" presId="urn:microsoft.com/office/officeart/2005/8/layout/default"/>
    <dgm:cxn modelId="{605E26D0-A940-49F0-998D-73BDA7DC67CA}" type="presParOf" srcId="{36A6FE22-5858-452C-8A69-01891ECA8E12}" destId="{A7D4FB7A-44C8-4DE4-933A-D24701BAB14B}" srcOrd="10" destOrd="0" presId="urn:microsoft.com/office/officeart/2005/8/layout/default"/>
    <dgm:cxn modelId="{9A048206-AB65-4D72-902C-8375F983C7D3}" type="presParOf" srcId="{36A6FE22-5858-452C-8A69-01891ECA8E12}" destId="{FCCB1178-B554-492C-852A-ACA4D56BA95D}" srcOrd="11" destOrd="0" presId="urn:microsoft.com/office/officeart/2005/8/layout/default"/>
    <dgm:cxn modelId="{DE90A65C-DD6C-4EA2-8F62-C1F9160035D3}" type="presParOf" srcId="{36A6FE22-5858-452C-8A69-01891ECA8E12}" destId="{54A0F384-471A-4225-9B33-108CAFB60BA0}" srcOrd="1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E35373-6B58-4E0C-93AF-23B0EAB69F96}">
      <dsp:nvSpPr>
        <dsp:cNvPr id="0" name=""/>
        <dsp:cNvSpPr/>
      </dsp:nvSpPr>
      <dsp:spPr>
        <a:xfrm>
          <a:off x="0" y="87580"/>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Situation clarity: what is the issue ? Emergency and developmental are linked</a:t>
          </a:r>
        </a:p>
      </dsp:txBody>
      <dsp:txXfrm>
        <a:off x="0" y="87580"/>
        <a:ext cx="2205710" cy="1323426"/>
      </dsp:txXfrm>
    </dsp:sp>
    <dsp:sp modelId="{28989119-CB5A-4C77-BCDF-0CF1E8208A3B}">
      <dsp:nvSpPr>
        <dsp:cNvPr id="0" name=""/>
        <dsp:cNvSpPr/>
      </dsp:nvSpPr>
      <dsp:spPr>
        <a:xfrm>
          <a:off x="2426281" y="87580"/>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Evidence: Global, Regional and Country specific</a:t>
          </a:r>
        </a:p>
      </dsp:txBody>
      <dsp:txXfrm>
        <a:off x="2426281" y="87580"/>
        <a:ext cx="2205710" cy="1323426"/>
      </dsp:txXfrm>
    </dsp:sp>
    <dsp:sp modelId="{11A5B2FF-7A91-4F18-BD0D-FE54104DC0F9}">
      <dsp:nvSpPr>
        <dsp:cNvPr id="0" name=""/>
        <dsp:cNvSpPr/>
      </dsp:nvSpPr>
      <dsp:spPr>
        <a:xfrm>
          <a:off x="4852562" y="87580"/>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Awareness of country political development priorities / landscape:  leverage </a:t>
          </a:r>
        </a:p>
      </dsp:txBody>
      <dsp:txXfrm>
        <a:off x="4852562" y="87580"/>
        <a:ext cx="2205710" cy="1323426"/>
      </dsp:txXfrm>
    </dsp:sp>
    <dsp:sp modelId="{53BCF0A0-84B2-441A-BD8F-D8C547FF3E77}">
      <dsp:nvSpPr>
        <dsp:cNvPr id="0" name=""/>
        <dsp:cNvSpPr/>
      </dsp:nvSpPr>
      <dsp:spPr>
        <a:xfrm>
          <a:off x="0" y="2150963"/>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Core coordination group: define focus, give direction , Define package, Review context and adopt </a:t>
          </a:r>
        </a:p>
      </dsp:txBody>
      <dsp:txXfrm>
        <a:off x="0" y="2150963"/>
        <a:ext cx="2205710" cy="1323426"/>
      </dsp:txXfrm>
    </dsp:sp>
    <dsp:sp modelId="{FDF9A7CF-F2C3-4780-89B9-D45F7E92450F}">
      <dsp:nvSpPr>
        <dsp:cNvPr id="0" name=""/>
        <dsp:cNvSpPr/>
      </dsp:nvSpPr>
      <dsp:spPr>
        <a:xfrm>
          <a:off x="2426281" y="2150963"/>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Generate consensus within the cluster or sector – Continuous and at every stage </a:t>
          </a:r>
        </a:p>
      </dsp:txBody>
      <dsp:txXfrm>
        <a:off x="2426281" y="2150963"/>
        <a:ext cx="2205710" cy="1323426"/>
      </dsp:txXfrm>
    </dsp:sp>
    <dsp:sp modelId="{A7D4FB7A-44C8-4DE4-933A-D24701BAB14B}">
      <dsp:nvSpPr>
        <dsp:cNvPr id="0" name=""/>
        <dsp:cNvSpPr/>
      </dsp:nvSpPr>
      <dsp:spPr>
        <a:xfrm>
          <a:off x="4852562" y="1631578"/>
          <a:ext cx="2205710" cy="236219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a:t>Define enablers: </a:t>
          </a:r>
        </a:p>
        <a:p>
          <a:pPr marL="114300" lvl="1" indent="-114300" algn="l" defTabSz="533400">
            <a:lnSpc>
              <a:spcPct val="90000"/>
            </a:lnSpc>
            <a:spcBef>
              <a:spcPct val="0"/>
            </a:spcBef>
            <a:spcAft>
              <a:spcPct val="15000"/>
            </a:spcAft>
            <a:buChar char="•"/>
          </a:pPr>
          <a:r>
            <a:rPr lang="en-US" sz="1200" kern="1200"/>
            <a:t>what will get you there?  </a:t>
          </a:r>
        </a:p>
        <a:p>
          <a:pPr marL="114300" lvl="1" indent="-114300" algn="l" defTabSz="533400">
            <a:lnSpc>
              <a:spcPct val="90000"/>
            </a:lnSpc>
            <a:spcBef>
              <a:spcPct val="0"/>
            </a:spcBef>
            <a:spcAft>
              <a:spcPct val="15000"/>
            </a:spcAft>
            <a:buChar char="•"/>
          </a:pPr>
          <a:r>
            <a:rPr lang="en-US" sz="1200" kern="1200"/>
            <a:t>How will it get you there? </a:t>
          </a:r>
        </a:p>
        <a:p>
          <a:pPr marL="114300" lvl="1" indent="-114300" algn="l" defTabSz="533400">
            <a:lnSpc>
              <a:spcPct val="90000"/>
            </a:lnSpc>
            <a:spcBef>
              <a:spcPct val="0"/>
            </a:spcBef>
            <a:spcAft>
              <a:spcPct val="15000"/>
            </a:spcAft>
            <a:buChar char="•"/>
          </a:pPr>
          <a:r>
            <a:rPr lang="en-US" sz="1200" kern="1200" dirty="0"/>
            <a:t>Who do you need? </a:t>
          </a:r>
        </a:p>
        <a:p>
          <a:pPr marL="114300" lvl="1" indent="-114300" algn="l" defTabSz="533400">
            <a:lnSpc>
              <a:spcPct val="90000"/>
            </a:lnSpc>
            <a:spcBef>
              <a:spcPct val="0"/>
            </a:spcBef>
            <a:spcAft>
              <a:spcPct val="15000"/>
            </a:spcAft>
            <a:buChar char="•"/>
          </a:pPr>
          <a:r>
            <a:rPr lang="en-US" sz="1200" kern="1200" dirty="0"/>
            <a:t>What capacity is needed? </a:t>
          </a:r>
        </a:p>
        <a:p>
          <a:pPr marL="114300" lvl="1" indent="-114300" algn="l" defTabSz="533400">
            <a:lnSpc>
              <a:spcPct val="90000"/>
            </a:lnSpc>
            <a:spcBef>
              <a:spcPct val="0"/>
            </a:spcBef>
            <a:spcAft>
              <a:spcPct val="15000"/>
            </a:spcAft>
            <a:buChar char="•"/>
          </a:pPr>
          <a:r>
            <a:rPr lang="en-US" sz="1200" kern="1200" dirty="0"/>
            <a:t>What resources are available? </a:t>
          </a:r>
        </a:p>
      </dsp:txBody>
      <dsp:txXfrm>
        <a:off x="4852562" y="1631578"/>
        <a:ext cx="2205710" cy="2362196"/>
      </dsp:txXfrm>
    </dsp:sp>
    <dsp:sp modelId="{54A0F384-471A-4225-9B33-108CAFB60BA0}">
      <dsp:nvSpPr>
        <dsp:cNvPr id="0" name=""/>
        <dsp:cNvSpPr/>
      </dsp:nvSpPr>
      <dsp:spPr>
        <a:xfrm>
          <a:off x="2426281" y="4214345"/>
          <a:ext cx="2205710" cy="132342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Clear implementation plan: but flexible </a:t>
          </a:r>
        </a:p>
      </dsp:txBody>
      <dsp:txXfrm>
        <a:off x="2426281" y="4214345"/>
        <a:ext cx="2205710" cy="132342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C44F0B-43ED-445D-B790-05D52EE071E3}" type="datetimeFigureOut">
              <a:rPr lang="en-US" smtClean="0"/>
              <a:t>10/23/2018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17DCF8-3957-468A-AE87-A6CF2F393A42}" type="slidenum">
              <a:rPr lang="en-US" smtClean="0"/>
              <a:t>‹#›</a:t>
            </a:fld>
            <a:endParaRPr lang="en-US"/>
          </a:p>
        </p:txBody>
      </p:sp>
    </p:spTree>
    <p:extLst>
      <p:ext uri="{BB962C8B-B14F-4D97-AF65-F5344CB8AC3E}">
        <p14:creationId xmlns:p14="http://schemas.microsoft.com/office/powerpoint/2010/main" val="3085016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References:- </a:t>
            </a:r>
          </a:p>
          <a:p>
            <a:endParaRPr lang="en-US" dirty="0"/>
          </a:p>
          <a:p>
            <a:r>
              <a:rPr lang="en-US" dirty="0"/>
              <a:t>1. Kenya Demographic and Health Survey 2014 at https://dhsprogram.com/pubs/pdf/fr308/fr308.pdf</a:t>
            </a:r>
          </a:p>
          <a:p>
            <a:r>
              <a:rPr lang="en-US" dirty="0"/>
              <a:t>2. Sustainable Development Goals at https://www.un.org/sustainabledevelopment/sustainable-development-goals/</a:t>
            </a:r>
          </a:p>
          <a:p>
            <a:endParaRPr lang="en-US" dirty="0"/>
          </a:p>
        </p:txBody>
      </p:sp>
      <p:sp>
        <p:nvSpPr>
          <p:cNvPr id="4" name="Slide Number Placeholder 3"/>
          <p:cNvSpPr>
            <a:spLocks noGrp="1"/>
          </p:cNvSpPr>
          <p:nvPr>
            <p:ph type="sldNum" sz="quarter" idx="10"/>
          </p:nvPr>
        </p:nvSpPr>
        <p:spPr/>
        <p:txBody>
          <a:bodyPr/>
          <a:lstStyle/>
          <a:p>
            <a:fld id="{2FA05F2E-4C4D-42B0-875A-0C42DB362602}" type="slidenum">
              <a:rPr lang="en-US" smtClean="0"/>
              <a:t>4</a:t>
            </a:fld>
            <a:endParaRPr lang="en-US"/>
          </a:p>
        </p:txBody>
      </p:sp>
    </p:spTree>
    <p:extLst>
      <p:ext uri="{BB962C8B-B14F-4D97-AF65-F5344CB8AC3E}">
        <p14:creationId xmlns:p14="http://schemas.microsoft.com/office/powerpoint/2010/main" val="3967082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Routine monitoring of other HINI indicators: </a:t>
            </a:r>
          </a:p>
          <a:p>
            <a:pPr lvl="1"/>
            <a:r>
              <a:rPr lang="en-US" dirty="0"/>
              <a:t>This has been problematic for areas like MIYCN,  MNPs, IFAS where routine data is not very well structured to give good inference …. This continues to make IMAM relatively more advanced… </a:t>
            </a:r>
          </a:p>
          <a:p>
            <a:pPr lvl="1"/>
            <a:r>
              <a:rPr lang="en-US" b="1" dirty="0"/>
              <a:t>How can we strengthen these data elements? </a:t>
            </a:r>
            <a:r>
              <a:rPr lang="en-US" dirty="0"/>
              <a:t>In Kenya, there are efforts to address micronutrient indicators through a CDC partnership, MIYCN review is being done to see how useful indicators can be collected over the short term</a:t>
            </a:r>
            <a:r>
              <a:rPr lang="en-US" b="1" dirty="0"/>
              <a:t>…. How can make this more systematic ?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b="1" dirty="0"/>
              <a:t>Sustainable integration of nutrition in health</a:t>
            </a:r>
            <a:r>
              <a:rPr lang="en-US" dirty="0"/>
              <a:t>: How can we ensure that the efforts are sustained against a backdrop of other priority high impact interventions and donor interests? </a:t>
            </a:r>
            <a:r>
              <a:rPr lang="en-US" b="1" dirty="0"/>
              <a:t>How can we leverage the relationships with partners like WHO for </a:t>
            </a:r>
            <a:r>
              <a:rPr lang="en-US" b="1" dirty="0" err="1"/>
              <a:t>programme</a:t>
            </a:r>
            <a:r>
              <a:rPr lang="en-US" b="1" dirty="0"/>
              <a:t> beyond policy issues given their core role in health? </a:t>
            </a:r>
          </a:p>
          <a:p>
            <a:pPr lvl="1"/>
            <a:endParaRPr lang="en-US" b="1" dirty="0"/>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16</a:t>
            </a:fld>
            <a:endParaRPr lang="en-US"/>
          </a:p>
        </p:txBody>
      </p:sp>
    </p:spTree>
    <p:extLst>
      <p:ext uri="{BB962C8B-B14F-4D97-AF65-F5344CB8AC3E}">
        <p14:creationId xmlns:p14="http://schemas.microsoft.com/office/powerpoint/2010/main" val="1327458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Sustainable financing for Nutrition </a:t>
            </a:r>
          </a:p>
          <a:p>
            <a:pPr marL="0" indent="0">
              <a:buNone/>
            </a:pPr>
            <a:r>
              <a:rPr lang="en-US" dirty="0"/>
              <a:t>Are our investment cases working? How can we re word our narrative especially in countries where social services are a priority across all sectors?  We are grappling with how to increase financing for Nutrition not only in health but across sectors while acknowledging the core foundational limitations in the programming within these sectors </a:t>
            </a:r>
          </a:p>
          <a:p>
            <a:r>
              <a:rPr lang="en-US" b="1" dirty="0"/>
              <a:t>Multi sectoral Collaboration </a:t>
            </a:r>
          </a:p>
          <a:p>
            <a:pPr marL="0" indent="0">
              <a:buNone/>
            </a:pPr>
            <a:r>
              <a:rPr lang="en-US" dirty="0"/>
              <a:t>Are we making headway? How can we work with other sectors to create and sustain “win </a:t>
            </a:r>
            <a:r>
              <a:rPr lang="en-US" dirty="0" err="1"/>
              <a:t>win</a:t>
            </a:r>
            <a:r>
              <a:rPr lang="en-US" dirty="0"/>
              <a:t>” solutions… Nutrition is way ahead in coordination…. But this is not the case even in other UNICEF led sectors like WASH…..how can the support be leveraged meaningfully and not “ light touch” but for systems work</a:t>
            </a:r>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17</a:t>
            </a:fld>
            <a:endParaRPr lang="en-US"/>
          </a:p>
        </p:txBody>
      </p:sp>
    </p:spTree>
    <p:extLst>
      <p:ext uri="{BB962C8B-B14F-4D97-AF65-F5344CB8AC3E}">
        <p14:creationId xmlns:p14="http://schemas.microsoft.com/office/powerpoint/2010/main" val="4099789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2000" b="1" dirty="0"/>
              <a:t>Conducive enabling environment : GOK realized sustainable scale up HINI requires facilitative policy</a:t>
            </a:r>
            <a:r>
              <a:rPr lang="en-US" sz="2400" b="1" dirty="0"/>
              <a:t>. </a:t>
            </a:r>
          </a:p>
          <a:p>
            <a:pPr lvl="1"/>
            <a:r>
              <a:rPr lang="en-US" sz="2000" dirty="0"/>
              <a:t>Food and Nutrition Security Policy developed and launched in 2012 and Kenya Nutrition National Action 2012-2017 developed )*</a:t>
            </a:r>
            <a:r>
              <a:rPr lang="en-US" sz="2000" b="1" i="1" dirty="0"/>
              <a:t> Road map that gives direction on investment priorities. HINI embedded in the Action Plan</a:t>
            </a:r>
          </a:p>
          <a:p>
            <a:pPr lvl="1"/>
            <a:r>
              <a:rPr lang="en-US" sz="2000" b="1" i="1" dirty="0" err="1"/>
              <a:t>Programme</a:t>
            </a:r>
            <a:r>
              <a:rPr lang="en-US" sz="2000" b="1" i="1" dirty="0"/>
              <a:t> guidelines , standards and job aids developed alongside the various interventions to be scaled up</a:t>
            </a:r>
            <a:endParaRPr lang="en-US" sz="2000" dirty="0"/>
          </a:p>
          <a:p>
            <a:pPr marL="457200" lvl="1" indent="0">
              <a:buNone/>
            </a:pPr>
            <a:endParaRPr lang="en-US" sz="2000" dirty="0"/>
          </a:p>
          <a:p>
            <a:pPr marL="0" indent="0">
              <a:buNone/>
            </a:pPr>
            <a:r>
              <a:rPr lang="en-US" sz="2000" dirty="0"/>
              <a:t>2</a:t>
            </a:r>
            <a:r>
              <a:rPr lang="en-US" sz="2000" b="1" dirty="0"/>
              <a:t>. Nutrition Information System reviewed to determine baseline, gaps in the system and how the monitoring, reporting would be done for the scale up </a:t>
            </a:r>
          </a:p>
          <a:p>
            <a:pPr lvl="1">
              <a:buFontTx/>
              <a:buChar char="-"/>
            </a:pPr>
            <a:r>
              <a:rPr lang="en-US" sz="1600" dirty="0"/>
              <a:t>What inputs are needed in the health information system</a:t>
            </a:r>
          </a:p>
          <a:p>
            <a:pPr lvl="1">
              <a:buFontTx/>
              <a:buChar char="-"/>
            </a:pPr>
            <a:r>
              <a:rPr lang="en-US" sz="1600" dirty="0"/>
              <a:t>What tools are available for data capture </a:t>
            </a:r>
          </a:p>
          <a:p>
            <a:pPr lvl="1">
              <a:buFontTx/>
              <a:buChar char="-"/>
            </a:pPr>
            <a:r>
              <a:rPr lang="en-US" sz="1600" dirty="0"/>
              <a:t>What are the present baselines? </a:t>
            </a:r>
            <a:endParaRPr lang="en-US" dirty="0"/>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8</a:t>
            </a:fld>
            <a:endParaRPr lang="en-US"/>
          </a:p>
        </p:txBody>
      </p:sp>
    </p:spTree>
    <p:extLst>
      <p:ext uri="{BB962C8B-B14F-4D97-AF65-F5344CB8AC3E}">
        <p14:creationId xmlns:p14="http://schemas.microsoft.com/office/powerpoint/2010/main" val="32715935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t>. Coordination and Partnership arrangements reviewed. </a:t>
            </a:r>
          </a:p>
          <a:p>
            <a:pPr lvl="1"/>
            <a:r>
              <a:rPr lang="en-US" dirty="0"/>
              <a:t>Partnership framework developed for the Nutrition sector to enable unified approach. </a:t>
            </a:r>
            <a:r>
              <a:rPr lang="en-US" b="1" dirty="0"/>
              <a:t>The package was defined, the M n E was defined,  </a:t>
            </a:r>
            <a:r>
              <a:rPr lang="en-US" dirty="0"/>
              <a:t>and partners were required to indicate the areas covered to avoid duplication </a:t>
            </a:r>
          </a:p>
          <a:p>
            <a:pPr marL="457200" lvl="1" indent="0">
              <a:buNone/>
            </a:pPr>
            <a:endParaRPr lang="en-US" dirty="0"/>
          </a:p>
          <a:p>
            <a:pPr lvl="1"/>
            <a:r>
              <a:rPr lang="en-US" dirty="0"/>
              <a:t>Government leadership and stewardship agreed on as a major principle: Partners would be coordinated around GOK leadership and GOK would ensure it provided the vision and steered the mission. Strong GOK Leadership ensured Partners commitment, complimented by UNICEF Leadership given the financing arrangements at the time</a:t>
            </a:r>
          </a:p>
          <a:p>
            <a:pPr marL="457200" lvl="1" indent="0">
              <a:buNone/>
            </a:pPr>
            <a:endParaRPr lang="en-US" dirty="0"/>
          </a:p>
          <a:p>
            <a:pPr lvl="1"/>
            <a:r>
              <a:rPr lang="en-US" dirty="0"/>
              <a:t>Nutrition funding agencies to review their role in supporting the partnership framework. </a:t>
            </a:r>
            <a:r>
              <a:rPr lang="en-US" b="1" dirty="0"/>
              <a:t>UNICEF incorporated HINI in all </a:t>
            </a:r>
            <a:r>
              <a:rPr lang="en-US" b="1" dirty="0" err="1"/>
              <a:t>Programme</a:t>
            </a:r>
            <a:r>
              <a:rPr lang="en-US" b="1" dirty="0"/>
              <a:t> Cooperation Agreements (PCA’s) with its Implementing Partners </a:t>
            </a:r>
          </a:p>
          <a:p>
            <a:pPr marL="457200" lvl="1" indent="0">
              <a:buNone/>
            </a:pPr>
            <a:endParaRPr lang="en-US" b="1" dirty="0"/>
          </a:p>
          <a:p>
            <a:pPr lvl="1"/>
            <a:r>
              <a:rPr lang="en-US" dirty="0"/>
              <a:t>Resource mobilization mechanisms defined and unified goal agreed on. e.g. UNICEF would resource for the Arid and Semi Arid Counties where they had presence and other partners would resource for other areas in the country </a:t>
            </a:r>
          </a:p>
          <a:p>
            <a:pPr marL="457200" lvl="1" indent="0">
              <a:buNone/>
            </a:pPr>
            <a:endParaRPr lang="en-US" dirty="0"/>
          </a:p>
          <a:p>
            <a:pPr lvl="1"/>
            <a:r>
              <a:rPr lang="en-US" dirty="0"/>
              <a:t>Technical working groups TORs reviewed and aligned to ensure HINI monitoring could be part of regular coordination mechanisms </a:t>
            </a:r>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9</a:t>
            </a:fld>
            <a:endParaRPr lang="en-US"/>
          </a:p>
        </p:txBody>
      </p:sp>
    </p:spTree>
    <p:extLst>
      <p:ext uri="{BB962C8B-B14F-4D97-AF65-F5344CB8AC3E}">
        <p14:creationId xmlns:p14="http://schemas.microsoft.com/office/powerpoint/2010/main" val="519969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Char char="-"/>
            </a:pPr>
            <a:r>
              <a:rPr lang="en-US" sz="1100" b="1" i="1" dirty="0"/>
              <a:t>“light / cost effective” </a:t>
            </a:r>
            <a:r>
              <a:rPr lang="en-US" sz="1100" dirty="0"/>
              <a:t>methods that included support supervision, on job training, to complement class room based training approaches embedded within the broader Health system: Integrated checklists were developed, multi disciplinary teams trained e.g. nurses, clinical officers as they were also a big proportion of the service providers</a:t>
            </a:r>
          </a:p>
          <a:p>
            <a:pPr>
              <a:buFontTx/>
              <a:buChar char="-"/>
            </a:pPr>
            <a:r>
              <a:rPr lang="en-US" sz="1100" b="1" dirty="0"/>
              <a:t>Capacity strengthening part of the defined package, for UNICEF , it was included in all PCA’s and strategic </a:t>
            </a:r>
            <a:r>
              <a:rPr lang="en-US" sz="1100" b="1" dirty="0" err="1"/>
              <a:t>secondment</a:t>
            </a:r>
            <a:r>
              <a:rPr lang="en-US" sz="1100" b="1" dirty="0"/>
              <a:t> of key personnel done to support the information system and HINI roll out in counties</a:t>
            </a:r>
          </a:p>
          <a:p>
            <a:pPr marL="0" indent="0">
              <a:buNone/>
            </a:pPr>
            <a:endParaRPr lang="en-US" sz="1100" dirty="0"/>
          </a:p>
          <a:p>
            <a:pPr marL="0" indent="0" algn="just">
              <a:buNone/>
            </a:pPr>
            <a:r>
              <a:rPr lang="en-US" dirty="0"/>
              <a:t>5</a:t>
            </a:r>
            <a:r>
              <a:rPr lang="en-US" b="1" dirty="0"/>
              <a:t>. </a:t>
            </a:r>
            <a:r>
              <a:rPr lang="en-US" sz="1200" b="1" dirty="0"/>
              <a:t>Financing for Roll out of HINI </a:t>
            </a:r>
            <a:endParaRPr lang="en-US" sz="1200" dirty="0"/>
          </a:p>
          <a:p>
            <a:pPr marL="0" indent="0" algn="just">
              <a:buNone/>
            </a:pPr>
            <a:r>
              <a:rPr lang="en-US" sz="1200" dirty="0"/>
              <a:t>-The cost to roll out the full package was estimated and advocacy efforts taken to raise resources primarily from GOK.  Interim approaches including having partners like UNICEF ensure its in PCAs ensured that some areas could already begin the scale up process </a:t>
            </a:r>
          </a:p>
          <a:p>
            <a:pPr marL="0" indent="0" algn="just">
              <a:buNone/>
            </a:pPr>
            <a:r>
              <a:rPr lang="en-US" sz="1200" dirty="0"/>
              <a:t>-Inclusion of HINI package in the Sector Preparedness and Response Plan done. GOK funding was “ easier” released during emergencies </a:t>
            </a:r>
          </a:p>
          <a:p>
            <a:pPr marL="0" indent="0" algn="just">
              <a:buNone/>
            </a:pPr>
            <a:r>
              <a:rPr lang="en-US" sz="1200" dirty="0"/>
              <a:t>-Advocacy and communication for HINI Scale up done: policy briefs were developed ; policy dialogue initiated to generate interest in the broader health system and with donors for HINI Scale up</a:t>
            </a:r>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10</a:t>
            </a:fld>
            <a:endParaRPr lang="en-US"/>
          </a:p>
        </p:txBody>
      </p:sp>
    </p:spTree>
    <p:extLst>
      <p:ext uri="{BB962C8B-B14F-4D97-AF65-F5344CB8AC3E}">
        <p14:creationId xmlns:p14="http://schemas.microsoft.com/office/powerpoint/2010/main" val="1178700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b="1" dirty="0"/>
              <a:t> Development of the implementation Road Map </a:t>
            </a:r>
          </a:p>
          <a:p>
            <a:r>
              <a:rPr lang="en-US" sz="1200" dirty="0"/>
              <a:t>A road map was developed on how the scale up would be done from National – Provincial – District level with the key and activities to facilitate this included e.g. sensitization of health management teams </a:t>
            </a:r>
          </a:p>
          <a:p>
            <a:r>
              <a:rPr lang="en-US" sz="1200" dirty="0"/>
              <a:t>Roles and responsibilities defined, the elements of the partnership framework disseminated including the embedding of UNICEF Supported staff </a:t>
            </a:r>
          </a:p>
          <a:p>
            <a:r>
              <a:rPr lang="en-US" sz="1200" dirty="0"/>
              <a:t>Principles of the roll out highlighted including integration, joint planning, joint budgeting </a:t>
            </a:r>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11</a:t>
            </a:fld>
            <a:endParaRPr lang="en-US"/>
          </a:p>
        </p:txBody>
      </p:sp>
    </p:spTree>
    <p:extLst>
      <p:ext uri="{BB962C8B-B14F-4D97-AF65-F5344CB8AC3E}">
        <p14:creationId xmlns:p14="http://schemas.microsoft.com/office/powerpoint/2010/main" val="3412641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400" b="1" dirty="0"/>
              <a:t>Service Delivery: </a:t>
            </a:r>
            <a:r>
              <a:rPr lang="en-US" sz="1200" dirty="0"/>
              <a:t>Health workers uptake for HINI as part of the functions was slow and required significant follow up </a:t>
            </a:r>
          </a:p>
          <a:p>
            <a:pPr marL="0" indent="0">
              <a:buNone/>
            </a:pPr>
            <a:endParaRPr lang="en-US" sz="1200" dirty="0"/>
          </a:p>
          <a:p>
            <a:pPr marL="0" indent="0">
              <a:buNone/>
            </a:pPr>
            <a:r>
              <a:rPr lang="en-US" sz="1200" b="1" dirty="0"/>
              <a:t>Capacity strengthening </a:t>
            </a:r>
            <a:r>
              <a:rPr lang="en-US" sz="1200" dirty="0"/>
              <a:t>inputs were not yet fully developed.  Guideline development took time, some tools like On Job Training tool needed to be piloted before being used.  </a:t>
            </a:r>
          </a:p>
          <a:p>
            <a:pPr marL="0" indent="0">
              <a:buNone/>
            </a:pPr>
            <a:endParaRPr lang="en-US" sz="1200" dirty="0"/>
          </a:p>
          <a:p>
            <a:pPr marL="0" indent="0">
              <a:buNone/>
            </a:pPr>
            <a:r>
              <a:rPr lang="en-US" sz="1200" b="1" dirty="0"/>
              <a:t>Financing</a:t>
            </a:r>
            <a:r>
              <a:rPr lang="en-US" sz="1200" dirty="0"/>
              <a:t>: Limited and short term resourcing for nutrition outside emergency context . Country wide and GOK financing not fully realized </a:t>
            </a:r>
          </a:p>
          <a:p>
            <a:pPr marL="0" indent="0">
              <a:buNone/>
            </a:pPr>
            <a:endParaRPr lang="en-US" dirty="0"/>
          </a:p>
          <a:p>
            <a:pPr marL="0" indent="0">
              <a:buNone/>
            </a:pPr>
            <a:r>
              <a:rPr lang="en-US" sz="1200" b="1" dirty="0"/>
              <a:t>Supply chain system</a:t>
            </a:r>
            <a:r>
              <a:rPr lang="en-US" sz="1400" dirty="0"/>
              <a:t>: </a:t>
            </a:r>
          </a:p>
          <a:p>
            <a:r>
              <a:rPr lang="en-US" sz="1200" dirty="0"/>
              <a:t>Was largely vertical and posed difficulty as it was seen as being “ another service for nutrition not necessarily health </a:t>
            </a:r>
          </a:p>
          <a:p>
            <a:r>
              <a:rPr lang="en-US" sz="1200" dirty="0"/>
              <a:t>Some supplies like IFAS were not on the Essential drug list and required advocacy and direct procurement ( out of stock for some time) </a:t>
            </a:r>
          </a:p>
          <a:p>
            <a:pPr marL="0" indent="0">
              <a:buNone/>
            </a:pPr>
            <a:endParaRPr lang="en-US" sz="1400" dirty="0"/>
          </a:p>
          <a:p>
            <a:r>
              <a:rPr lang="en-US" sz="1400" b="1" dirty="0"/>
              <a:t>Community level platforms </a:t>
            </a:r>
            <a:r>
              <a:rPr lang="en-US" sz="1400" dirty="0"/>
              <a:t>not established. It took long for communities to take up interventions </a:t>
            </a:r>
          </a:p>
          <a:p>
            <a:endParaRPr lang="en-US" sz="1400" dirty="0"/>
          </a:p>
          <a:p>
            <a:r>
              <a:rPr lang="en-US" sz="1200" b="1" dirty="0"/>
              <a:t>Sustainable financing for interventions like Fortification : rely heavily on partner support </a:t>
            </a:r>
          </a:p>
          <a:p>
            <a:pPr marL="0" indent="0">
              <a:buNone/>
            </a:pPr>
            <a:r>
              <a:rPr lang="en-US" sz="1200" b="1" dirty="0"/>
              <a:t>Information management system</a:t>
            </a:r>
          </a:p>
          <a:p>
            <a:r>
              <a:rPr lang="en-US" sz="1200" dirty="0"/>
              <a:t>Slow progress in integration efforts in the DHIS as it was being rolled out in Kenya</a:t>
            </a:r>
          </a:p>
          <a:p>
            <a:r>
              <a:rPr lang="en-US" sz="1200" dirty="0"/>
              <a:t>Indicators were rather difficult to measure</a:t>
            </a:r>
          </a:p>
          <a:p>
            <a:r>
              <a:rPr lang="en-US" sz="1200" dirty="0"/>
              <a:t>Reporting tools not harmonized initially and not recognized as official tools  </a:t>
            </a:r>
          </a:p>
          <a:p>
            <a:pPr marL="0" indent="0">
              <a:buNone/>
            </a:pPr>
            <a:endParaRPr lang="en-US" dirty="0"/>
          </a:p>
          <a:p>
            <a:pPr marL="0" indent="0">
              <a:buNone/>
            </a:pPr>
            <a:r>
              <a:rPr lang="en-US" sz="1200" b="1" dirty="0"/>
              <a:t>Emergencies:</a:t>
            </a:r>
          </a:p>
          <a:p>
            <a:r>
              <a:rPr lang="en-US" sz="1200" dirty="0"/>
              <a:t>In 2011, a very high profile and high impact drought occurred and this slowed the scale up of HINI significantly until around 2013 during recovery.</a:t>
            </a:r>
          </a:p>
          <a:p>
            <a:endParaRPr lang="en-US" sz="1200" dirty="0"/>
          </a:p>
          <a:p>
            <a:pPr marL="0" indent="0">
              <a:buNone/>
            </a:pPr>
            <a:r>
              <a:rPr lang="en-US" sz="1200" b="1" dirty="0"/>
              <a:t>Coordination :</a:t>
            </a:r>
          </a:p>
          <a:p>
            <a:r>
              <a:rPr lang="en-US" sz="1200" dirty="0"/>
              <a:t>County level structures took long to take shape while national structures were also very emergency oriented . Took some time to transition</a:t>
            </a:r>
          </a:p>
          <a:p>
            <a:endParaRPr lang="en-US" sz="1200" dirty="0"/>
          </a:p>
          <a:p>
            <a:pPr marL="0" indent="0">
              <a:buNone/>
            </a:pPr>
            <a:r>
              <a:rPr lang="en-US" sz="1200" b="1" dirty="0"/>
              <a:t>Regional Disparities: </a:t>
            </a:r>
            <a:r>
              <a:rPr lang="en-US" sz="1200" dirty="0"/>
              <a:t>Some counties had much lower capacity especially UNICEF supported areas ( ASAL) which meant that both technical and human capacity related inputs took long to establish </a:t>
            </a:r>
          </a:p>
          <a:p>
            <a:endParaRPr lang="en-US" sz="1200" b="1" dirty="0"/>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12</a:t>
            </a:fld>
            <a:endParaRPr lang="en-US"/>
          </a:p>
        </p:txBody>
      </p:sp>
    </p:spTree>
    <p:extLst>
      <p:ext uri="{BB962C8B-B14F-4D97-AF65-F5344CB8AC3E}">
        <p14:creationId xmlns:p14="http://schemas.microsoft.com/office/powerpoint/2010/main" val="1380506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sz="1200" dirty="0"/>
              <a:t>The process of adopting HINI was sector wide; GOK led and through UNICEF Leadership was taken up within the partnership arrangements – PCAs</a:t>
            </a:r>
          </a:p>
          <a:p>
            <a:pPr algn="just"/>
            <a:r>
              <a:rPr lang="en-US" sz="1200" dirty="0"/>
              <a:t>Adoption process of HINI Package was just before one of the “most devastating” droughts ( Horn of Africa Crisis ) </a:t>
            </a:r>
          </a:p>
          <a:p>
            <a:pPr algn="just"/>
            <a:r>
              <a:rPr lang="en-US" sz="1200" dirty="0"/>
              <a:t>Scale up was facilitated by pre existing instruments like the partnership framework, sector preparedness and response plans and coordination arrangements </a:t>
            </a:r>
          </a:p>
          <a:p>
            <a:pPr algn="just"/>
            <a:r>
              <a:rPr lang="en-US" sz="1200" dirty="0"/>
              <a:t>The focus on systems strengthening ( information management, supply chain) meant that there were no parallel mechanisms to be developed for emergencies but rather system responsiveness to be worked on to provide flexibility during emergency </a:t>
            </a:r>
          </a:p>
          <a:p>
            <a:pPr algn="just"/>
            <a:r>
              <a:rPr lang="en-US" sz="1200" dirty="0"/>
              <a:t>Most nutrition partners with UNICEF PCAs were already doing emergency response and were part of the HINI consultative process at National level and had been tasked with the roll out of HINI at County level. Therefore, there was a good understanding </a:t>
            </a:r>
          </a:p>
          <a:p>
            <a:pPr algn="just"/>
            <a:r>
              <a:rPr lang="en-US" sz="1200" dirty="0"/>
              <a:t>Through roles like that of the sector coordinator, efforts were and are made to ensure that partners supporting nutrition within a bigger response are aligning their efforts . Membership to emergency coordination forum has risen and has none UNICEF Funded partners.</a:t>
            </a:r>
          </a:p>
          <a:p>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13</a:t>
            </a:fld>
            <a:endParaRPr lang="en-US"/>
          </a:p>
        </p:txBody>
      </p:sp>
    </p:spTree>
    <p:extLst>
      <p:ext uri="{BB962C8B-B14F-4D97-AF65-F5344CB8AC3E}">
        <p14:creationId xmlns:p14="http://schemas.microsoft.com/office/powerpoint/2010/main" val="395844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Font typeface="Wingdings" panose="05000000000000000000" pitchFamily="2" charset="2"/>
              <a:buChar char="q"/>
            </a:pPr>
            <a:r>
              <a:rPr lang="en-US" sz="1100" dirty="0"/>
              <a:t>The sector response plan defines the package, service modality and resource requirement and is commonly agreed on as the “one framework for emergency response”. </a:t>
            </a:r>
          </a:p>
          <a:p>
            <a:pPr marL="0" indent="0" algn="just">
              <a:buNone/>
            </a:pPr>
            <a:endParaRPr lang="en-US" dirty="0"/>
          </a:p>
          <a:p>
            <a:pPr algn="just"/>
            <a:r>
              <a:rPr lang="en-US" dirty="0"/>
              <a:t>Core functions undertaken by coordination structures in normal times continue and oversight for response is done e.g. within in the information working group, mapping of trends and </a:t>
            </a:r>
            <a:r>
              <a:rPr lang="en-US" dirty="0" err="1"/>
              <a:t>programme</a:t>
            </a:r>
            <a:r>
              <a:rPr lang="en-US" dirty="0"/>
              <a:t> indicators will continue as a standing agenda and only be elevated during emergency periods in relation to frequency of sharing, and methods of surveillance/ M n E being used </a:t>
            </a:r>
          </a:p>
          <a:p>
            <a:pPr marL="0" indent="0" algn="just">
              <a:buNone/>
            </a:pPr>
            <a:endParaRPr lang="en-US" dirty="0"/>
          </a:p>
          <a:p>
            <a:pPr algn="just"/>
            <a:r>
              <a:rPr lang="en-US" dirty="0"/>
              <a:t>Multi year funding enables programming to continue and response then becomes a scale up especially for slow on set disasters where infrastructure damage is limited</a:t>
            </a:r>
          </a:p>
          <a:p>
            <a:pPr algn="just"/>
            <a:r>
              <a:rPr lang="en-US" dirty="0"/>
              <a:t>However there are still key issues to be </a:t>
            </a:r>
            <a:r>
              <a:rPr lang="en-US" dirty="0" err="1"/>
              <a:t>addresse</a:t>
            </a:r>
            <a:endParaRPr lang="en-US" dirty="0"/>
          </a:p>
        </p:txBody>
      </p:sp>
      <p:sp>
        <p:nvSpPr>
          <p:cNvPr id="4" name="Slide Number Placeholder 3"/>
          <p:cNvSpPr>
            <a:spLocks noGrp="1"/>
          </p:cNvSpPr>
          <p:nvPr>
            <p:ph type="sldNum" sz="quarter" idx="10"/>
          </p:nvPr>
        </p:nvSpPr>
        <p:spPr/>
        <p:txBody>
          <a:bodyPr/>
          <a:lstStyle/>
          <a:p>
            <a:fld id="{9017DCF8-3957-468A-AE87-A6CF2F393A42}" type="slidenum">
              <a:rPr lang="en-US" smtClean="0"/>
              <a:t>14</a:t>
            </a:fld>
            <a:endParaRPr lang="en-US"/>
          </a:p>
        </p:txBody>
      </p:sp>
    </p:spTree>
    <p:extLst>
      <p:ext uri="{BB962C8B-B14F-4D97-AF65-F5344CB8AC3E}">
        <p14:creationId xmlns:p14="http://schemas.microsoft.com/office/powerpoint/2010/main" val="3953990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Mapping evidence is critical. Opportunities to leverage global initiatives, processes were critical for Kenya in the adoption of the HINI. ( Lancet and SUN launch were important enablers ) </a:t>
            </a:r>
          </a:p>
          <a:p>
            <a:endParaRPr lang="en-US" dirty="0"/>
          </a:p>
          <a:p>
            <a:r>
              <a:rPr lang="en-US" dirty="0"/>
              <a:t>Country processes in the political or economic  space can enable the team coin messages around Nutrition that is relatable with these group of decision makers. So important to understand the country landscape </a:t>
            </a:r>
          </a:p>
        </p:txBody>
      </p:sp>
      <p:sp>
        <p:nvSpPr>
          <p:cNvPr id="4" name="Slide Number Placeholder 3"/>
          <p:cNvSpPr>
            <a:spLocks noGrp="1"/>
          </p:cNvSpPr>
          <p:nvPr>
            <p:ph type="sldNum" sz="quarter" idx="10"/>
          </p:nvPr>
        </p:nvSpPr>
        <p:spPr/>
        <p:txBody>
          <a:bodyPr/>
          <a:lstStyle/>
          <a:p>
            <a:fld id="{9017DCF8-3957-468A-AE87-A6CF2F393A42}" type="slidenum">
              <a:rPr lang="en-US" smtClean="0"/>
              <a:t>15</a:t>
            </a:fld>
            <a:endParaRPr lang="en-US"/>
          </a:p>
        </p:txBody>
      </p:sp>
    </p:spTree>
    <p:extLst>
      <p:ext uri="{BB962C8B-B14F-4D97-AF65-F5344CB8AC3E}">
        <p14:creationId xmlns:p14="http://schemas.microsoft.com/office/powerpoint/2010/main" val="446640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FD2E22E-2C8E-4141-BAED-25E7A31DEA5F}" type="datetimeFigureOut">
              <a:rPr lang="en-US" smtClean="0"/>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19043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D2E22E-2C8E-4141-BAED-25E7A31DEA5F}" type="datetimeFigureOut">
              <a:rPr lang="en-US" smtClean="0"/>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2661281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D2E22E-2C8E-4141-BAED-25E7A31DEA5F}" type="datetimeFigureOut">
              <a:rPr lang="en-US" smtClean="0"/>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3309878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D2E22E-2C8E-4141-BAED-25E7A31DEA5F}" type="datetimeFigureOut">
              <a:rPr lang="en-US" smtClean="0"/>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3633448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D2E22E-2C8E-4141-BAED-25E7A31DEA5F}" type="datetimeFigureOut">
              <a:rPr lang="en-US" smtClean="0"/>
              <a:t>10/23/2018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284840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FD2E22E-2C8E-4141-BAED-25E7A31DEA5F}" type="datetimeFigureOut">
              <a:rPr lang="en-US" smtClean="0"/>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1710682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FD2E22E-2C8E-4141-BAED-25E7A31DEA5F}" type="datetimeFigureOut">
              <a:rPr lang="en-US" smtClean="0"/>
              <a:t>10/23/2018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2221997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FD2E22E-2C8E-4141-BAED-25E7A31DEA5F}" type="datetimeFigureOut">
              <a:rPr lang="en-US" smtClean="0"/>
              <a:t>10/23/2018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565133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D2E22E-2C8E-4141-BAED-25E7A31DEA5F}" type="datetimeFigureOut">
              <a:rPr lang="en-US" smtClean="0"/>
              <a:t>10/23/2018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3135652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D2E22E-2C8E-4141-BAED-25E7A31DEA5F}" type="datetimeFigureOut">
              <a:rPr lang="en-US" smtClean="0"/>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1808842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D2E22E-2C8E-4141-BAED-25E7A31DEA5F}" type="datetimeFigureOut">
              <a:rPr lang="en-US" smtClean="0"/>
              <a:t>10/23/2018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28B978-D5CD-4CE3-BFA4-7A83BD6B37BE}" type="slidenum">
              <a:rPr lang="en-US" smtClean="0"/>
              <a:t>‹#›</a:t>
            </a:fld>
            <a:endParaRPr lang="en-US"/>
          </a:p>
        </p:txBody>
      </p:sp>
    </p:spTree>
    <p:extLst>
      <p:ext uri="{BB962C8B-B14F-4D97-AF65-F5344CB8AC3E}">
        <p14:creationId xmlns:p14="http://schemas.microsoft.com/office/powerpoint/2010/main" val="2338687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D2E22E-2C8E-4141-BAED-25E7A31DEA5F}" type="datetimeFigureOut">
              <a:rPr lang="en-US" smtClean="0"/>
              <a:t>10/23/2018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8B978-D5CD-4CE3-BFA4-7A83BD6B37BE}" type="slidenum">
              <a:rPr lang="en-US" smtClean="0"/>
              <a:t>‹#›</a:t>
            </a:fld>
            <a:endParaRPr lang="en-US"/>
          </a:p>
        </p:txBody>
      </p:sp>
    </p:spTree>
    <p:extLst>
      <p:ext uri="{BB962C8B-B14F-4D97-AF65-F5344CB8AC3E}">
        <p14:creationId xmlns:p14="http://schemas.microsoft.com/office/powerpoint/2010/main" val="4229515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0B27210-D0CA-4654-B3E3-9ABB4F178E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546750" y="0"/>
            <a:ext cx="4645250" cy="2889114"/>
          </a:xfrm>
        </p:spPr>
        <p:txBody>
          <a:bodyPr anchor="b">
            <a:noAutofit/>
          </a:bodyPr>
          <a:lstStyle/>
          <a:p>
            <a:pPr algn="l"/>
            <a:r>
              <a:rPr lang="en-US" sz="4400" b="1" dirty="0">
                <a:solidFill>
                  <a:schemeClr val="bg1"/>
                </a:solidFill>
              </a:rPr>
              <a:t>Scale up of High Impact Nutrition Interventions in Kenya </a:t>
            </a:r>
          </a:p>
        </p:txBody>
      </p:sp>
      <p:sp>
        <p:nvSpPr>
          <p:cNvPr id="3" name="Subtitle 2"/>
          <p:cNvSpPr>
            <a:spLocks noGrp="1"/>
          </p:cNvSpPr>
          <p:nvPr>
            <p:ph type="subTitle" idx="1"/>
          </p:nvPr>
        </p:nvSpPr>
        <p:spPr>
          <a:xfrm>
            <a:off x="6096000" y="4804681"/>
            <a:ext cx="6030983" cy="1685766"/>
          </a:xfrm>
        </p:spPr>
        <p:txBody>
          <a:bodyPr anchor="t">
            <a:normAutofit/>
          </a:bodyPr>
          <a:lstStyle/>
          <a:p>
            <a:pPr algn="l"/>
            <a:r>
              <a:rPr lang="en-US" sz="2000" dirty="0">
                <a:solidFill>
                  <a:schemeClr val="bg1"/>
                </a:solidFill>
              </a:rPr>
              <a:t>Victoria Mwenda</a:t>
            </a:r>
          </a:p>
          <a:p>
            <a:pPr algn="l"/>
            <a:r>
              <a:rPr lang="en-US" sz="2000" dirty="0">
                <a:solidFill>
                  <a:schemeClr val="bg1"/>
                </a:solidFill>
              </a:rPr>
              <a:t>Nutrition Sector Coordinator </a:t>
            </a:r>
          </a:p>
          <a:p>
            <a:pPr algn="l"/>
            <a:r>
              <a:rPr lang="en-US" sz="2000" dirty="0">
                <a:solidFill>
                  <a:schemeClr val="bg1"/>
                </a:solidFill>
              </a:rPr>
              <a:t>GNC Annual Meeting </a:t>
            </a:r>
          </a:p>
          <a:p>
            <a:pPr algn="l"/>
            <a:r>
              <a:rPr lang="en-US" sz="2000" dirty="0">
                <a:solidFill>
                  <a:schemeClr val="bg1"/>
                </a:solidFill>
              </a:rPr>
              <a:t>October 2018</a:t>
            </a:r>
          </a:p>
        </p:txBody>
      </p:sp>
      <p:sp>
        <p:nvSpPr>
          <p:cNvPr id="11" name="Freeform: Shape 1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70B66945-4967-4040-926D-DCA44313CD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Content Placeholder 5"/>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455240" y="2171506"/>
            <a:ext cx="4047843" cy="1957924"/>
          </a:xfrm>
          <a:prstGeom prst="rect">
            <a:avLst/>
          </a:prstGeom>
          <a:noFill/>
        </p:spPr>
      </p:pic>
      <p:pic>
        <p:nvPicPr>
          <p:cNvPr id="8" name="Picture 2">
            <a:extLst>
              <a:ext uri="{FF2B5EF4-FFF2-40B4-BE49-F238E27FC236}">
                <a16:creationId xmlns:a16="http://schemas.microsoft.com/office/drawing/2014/main" id="{6D48FD5F-DF1A-4EEB-BDE3-86F4C30A67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9932" y="365091"/>
            <a:ext cx="1579738" cy="1035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7780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2035" y="874262"/>
            <a:ext cx="11141765" cy="6023803"/>
          </a:xfrm>
        </p:spPr>
        <p:txBody>
          <a:bodyPr>
            <a:normAutofit/>
          </a:bodyPr>
          <a:lstStyle/>
          <a:p>
            <a:pPr marL="0" indent="0">
              <a:buNone/>
            </a:pPr>
            <a:r>
              <a:rPr lang="en-US" b="1" dirty="0"/>
              <a:t>Defining Capacity for implementation, monitoring and evaluation</a:t>
            </a:r>
          </a:p>
          <a:p>
            <a:pPr lvl="2">
              <a:buFont typeface="Wingdings" panose="05000000000000000000" pitchFamily="2" charset="2"/>
              <a:buChar char="q"/>
            </a:pPr>
            <a:r>
              <a:rPr lang="en-US" sz="2400" dirty="0"/>
              <a:t>“Light / cost effective” methods that included support supervision, on job training, to complement class room based training approaches embedded within the broader Health system</a:t>
            </a:r>
          </a:p>
          <a:p>
            <a:pPr lvl="2">
              <a:buFont typeface="Wingdings" panose="05000000000000000000" pitchFamily="2" charset="2"/>
              <a:buChar char="q"/>
            </a:pPr>
            <a:r>
              <a:rPr lang="en-US" sz="2400" dirty="0"/>
              <a:t>Capacity strengthening part of the defined package, for UNICEF , it was included in all PCA’s and strategic secondment of key personnel done to support the information system and HINI roll out in counties</a:t>
            </a:r>
          </a:p>
          <a:p>
            <a:pPr lvl="2">
              <a:buFont typeface="Wingdings" panose="05000000000000000000" pitchFamily="2" charset="2"/>
              <a:buChar char="q"/>
            </a:pPr>
            <a:r>
              <a:rPr lang="en-US" sz="2400" dirty="0"/>
              <a:t>An elaborate capacity development framework is now in place </a:t>
            </a:r>
          </a:p>
          <a:p>
            <a:pPr marL="0" indent="0" algn="just">
              <a:buNone/>
            </a:pPr>
            <a:r>
              <a:rPr lang="en-US" b="1" dirty="0"/>
              <a:t> </a:t>
            </a:r>
          </a:p>
          <a:p>
            <a:pPr marL="0" indent="0" algn="just">
              <a:buNone/>
            </a:pPr>
            <a:r>
              <a:rPr lang="en-US" sz="2600" b="1" dirty="0"/>
              <a:t>Financing for Roll out of HINI </a:t>
            </a:r>
            <a:endParaRPr lang="en-US" sz="2600" dirty="0"/>
          </a:p>
          <a:p>
            <a:pPr lvl="2" algn="just">
              <a:buFont typeface="Wingdings" panose="05000000000000000000" pitchFamily="2" charset="2"/>
              <a:buChar char="q"/>
            </a:pPr>
            <a:r>
              <a:rPr lang="en-US" sz="2400" dirty="0"/>
              <a:t>HINI Package costed and advocacy efforts taken to raise resources primarily from GOK.  </a:t>
            </a:r>
          </a:p>
          <a:p>
            <a:pPr lvl="2" algn="just">
              <a:buFont typeface="Wingdings" panose="05000000000000000000" pitchFamily="2" charset="2"/>
              <a:buChar char="q"/>
            </a:pPr>
            <a:r>
              <a:rPr lang="en-US" sz="2400" dirty="0"/>
              <a:t>Inclusion of HINI package in the Sector Preparedness and Response Plan done. GOK funding was “ easier” released during emergencies </a:t>
            </a:r>
          </a:p>
          <a:p>
            <a:pPr lvl="2" algn="just">
              <a:buFont typeface="Wingdings" panose="05000000000000000000" pitchFamily="2" charset="2"/>
              <a:buChar char="q"/>
            </a:pPr>
            <a:r>
              <a:rPr lang="en-US" sz="2400" dirty="0"/>
              <a:t>Advocacy and communication for HINI Scale up done</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87417"/>
            <a:ext cx="10515600" cy="47482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latin typeface="+mn-lt"/>
              </a:rPr>
              <a:t>Factors Enabling Adoption of HINI</a:t>
            </a:r>
          </a:p>
        </p:txBody>
      </p:sp>
    </p:spTree>
    <p:extLst>
      <p:ext uri="{BB962C8B-B14F-4D97-AF65-F5344CB8AC3E}">
        <p14:creationId xmlns:p14="http://schemas.microsoft.com/office/powerpoint/2010/main" val="3806375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5685" y="1494971"/>
            <a:ext cx="6049255" cy="4681992"/>
          </a:xfrm>
        </p:spPr>
        <p:txBody>
          <a:bodyPr vert="horz" lIns="91440" tIns="45720" rIns="91440" bIns="45720" rtlCol="0">
            <a:normAutofit/>
          </a:bodyPr>
          <a:lstStyle/>
          <a:p>
            <a:pPr marL="0" indent="0">
              <a:buNone/>
            </a:pPr>
            <a:r>
              <a:rPr lang="en-US" b="1" dirty="0"/>
              <a:t>Presence of an implementation Road Map </a:t>
            </a:r>
          </a:p>
          <a:p>
            <a:pPr>
              <a:buFont typeface="Wingdings" panose="05000000000000000000" pitchFamily="2" charset="2"/>
              <a:buChar char="q"/>
            </a:pPr>
            <a:r>
              <a:rPr lang="en-US" sz="2400" dirty="0"/>
              <a:t>A road map was developed</a:t>
            </a:r>
          </a:p>
          <a:p>
            <a:pPr>
              <a:buFont typeface="Wingdings" panose="05000000000000000000" pitchFamily="2" charset="2"/>
              <a:buChar char="q"/>
            </a:pPr>
            <a:r>
              <a:rPr lang="en-US" sz="2400" dirty="0"/>
              <a:t>Roles and responsibilities defined</a:t>
            </a:r>
          </a:p>
          <a:p>
            <a:pPr>
              <a:buFont typeface="Wingdings" panose="05000000000000000000" pitchFamily="2" charset="2"/>
              <a:buChar char="q"/>
            </a:pPr>
            <a:r>
              <a:rPr lang="en-US" sz="2400" dirty="0"/>
              <a:t>Package defined </a:t>
            </a:r>
          </a:p>
          <a:p>
            <a:pPr>
              <a:buFont typeface="Wingdings" panose="05000000000000000000" pitchFamily="2" charset="2"/>
              <a:buChar char="q"/>
            </a:pPr>
            <a:r>
              <a:rPr lang="en-US" sz="2400" dirty="0"/>
              <a:t>Embedding of UNICEF Supported staff in MOH</a:t>
            </a:r>
          </a:p>
          <a:p>
            <a:pPr>
              <a:buFont typeface="Wingdings" panose="05000000000000000000" pitchFamily="2" charset="2"/>
              <a:buChar char="q"/>
            </a:pPr>
            <a:r>
              <a:rPr lang="en-US" sz="2400" dirty="0"/>
              <a:t>Principles define including integration, joint planning</a:t>
            </a:r>
            <a:r>
              <a:rPr lang="en-US" sz="2000" dirty="0"/>
              <a:t>, </a:t>
            </a:r>
            <a:r>
              <a:rPr lang="en-US" sz="2400" dirty="0"/>
              <a:t>joint budgeting </a:t>
            </a:r>
            <a:endParaRPr lang="en-US" sz="2000" dirty="0"/>
          </a:p>
        </p:txBody>
      </p:sp>
      <p:pic>
        <p:nvPicPr>
          <p:cNvPr id="5" name="Picture 4"/>
          <p:cNvPicPr>
            <a:picLocks noChangeAspect="1"/>
          </p:cNvPicPr>
          <p:nvPr/>
        </p:nvPicPr>
        <p:blipFill rotWithShape="1">
          <a:blip r:embed="rId3"/>
          <a:srcRect t="8281" r="1" b="322"/>
          <a:stretch/>
        </p:blipFill>
        <p:spPr>
          <a:xfrm>
            <a:off x="6521997" y="1325564"/>
            <a:ext cx="5529197" cy="4851399"/>
          </a:xfrm>
          <a:prstGeom prst="rect">
            <a:avLst/>
          </a:prstGeom>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87417"/>
            <a:ext cx="10515600" cy="47482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latin typeface="+mn-lt"/>
              </a:rPr>
              <a:t>Factors Enabling Adoption of HINI</a:t>
            </a:r>
          </a:p>
        </p:txBody>
      </p:sp>
    </p:spTree>
    <p:extLst>
      <p:ext uri="{BB962C8B-B14F-4D97-AF65-F5344CB8AC3E}">
        <p14:creationId xmlns:p14="http://schemas.microsoft.com/office/powerpoint/2010/main" val="981839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516835"/>
          </a:xfrm>
        </p:spPr>
        <p:txBody>
          <a:bodyPr>
            <a:noAutofit/>
          </a:bodyPr>
          <a:lstStyle/>
          <a:p>
            <a:pPr algn="ctr"/>
            <a:r>
              <a:rPr lang="en-US" sz="3200" b="1" dirty="0">
                <a:latin typeface="+mn-lt"/>
              </a:rPr>
              <a:t>Early Challenges in Scaling up HINI in Kenya</a:t>
            </a:r>
          </a:p>
        </p:txBody>
      </p:sp>
      <p:sp>
        <p:nvSpPr>
          <p:cNvPr id="3" name="Content Placeholder 2"/>
          <p:cNvSpPr>
            <a:spLocks noGrp="1"/>
          </p:cNvSpPr>
          <p:nvPr>
            <p:ph sz="half" idx="1"/>
          </p:nvPr>
        </p:nvSpPr>
        <p:spPr>
          <a:xfrm>
            <a:off x="0" y="702365"/>
            <a:ext cx="5273458" cy="5950226"/>
          </a:xfrm>
        </p:spPr>
        <p:txBody>
          <a:bodyPr>
            <a:noAutofit/>
          </a:bodyPr>
          <a:lstStyle/>
          <a:p>
            <a:pPr>
              <a:buFont typeface="Wingdings" panose="05000000000000000000" pitchFamily="2" charset="2"/>
              <a:buChar char="q"/>
            </a:pPr>
            <a:r>
              <a:rPr lang="en-US" sz="2400" b="1" dirty="0"/>
              <a:t>Service Delivery: U</a:t>
            </a:r>
            <a:r>
              <a:rPr lang="en-US" sz="2400" dirty="0"/>
              <a:t>ptake for HINI as part of the Government staff functions was slow</a:t>
            </a:r>
          </a:p>
          <a:p>
            <a:pPr>
              <a:buFont typeface="Wingdings" panose="05000000000000000000" pitchFamily="2" charset="2"/>
              <a:buChar char="q"/>
            </a:pPr>
            <a:endParaRPr lang="en-US" sz="2400" dirty="0"/>
          </a:p>
          <a:p>
            <a:pPr>
              <a:buFont typeface="Wingdings" panose="05000000000000000000" pitchFamily="2" charset="2"/>
              <a:buChar char="q"/>
            </a:pPr>
            <a:r>
              <a:rPr lang="en-US" sz="2400" b="1" dirty="0"/>
              <a:t>Capacity strengthening  - tools and approaches not developed</a:t>
            </a:r>
          </a:p>
          <a:p>
            <a:pPr marL="0" indent="0">
              <a:buNone/>
            </a:pPr>
            <a:endParaRPr lang="en-US" sz="2400" dirty="0"/>
          </a:p>
          <a:p>
            <a:pPr>
              <a:buFont typeface="Wingdings" panose="05000000000000000000" pitchFamily="2" charset="2"/>
              <a:buChar char="q"/>
            </a:pPr>
            <a:r>
              <a:rPr lang="en-US" sz="2400" b="1" dirty="0"/>
              <a:t>Supply chain system</a:t>
            </a:r>
            <a:r>
              <a:rPr lang="en-US" sz="2400" dirty="0"/>
              <a:t>: vertical and posed difficulty</a:t>
            </a:r>
          </a:p>
          <a:p>
            <a:pPr>
              <a:buFont typeface="Wingdings" panose="05000000000000000000" pitchFamily="2" charset="2"/>
              <a:buChar char="q"/>
            </a:pPr>
            <a:endParaRPr lang="en-US" sz="2400" dirty="0"/>
          </a:p>
          <a:p>
            <a:pPr>
              <a:buFont typeface="Wingdings" panose="05000000000000000000" pitchFamily="2" charset="2"/>
              <a:buChar char="q"/>
            </a:pPr>
            <a:r>
              <a:rPr lang="en-US" sz="2400" b="1" dirty="0"/>
              <a:t>Community level platforms </a:t>
            </a:r>
            <a:r>
              <a:rPr lang="en-US" sz="2400" dirty="0"/>
              <a:t>took long for communities to take up interventions </a:t>
            </a:r>
          </a:p>
          <a:p>
            <a:pPr>
              <a:buFont typeface="Wingdings" panose="05000000000000000000" pitchFamily="2" charset="2"/>
              <a:buChar char="q"/>
            </a:pPr>
            <a:r>
              <a:rPr lang="en-US" sz="2400" b="1" dirty="0"/>
              <a:t>Sustainable financing - rely heavily on partner support </a:t>
            </a:r>
          </a:p>
          <a:p>
            <a:endParaRPr lang="en-US" sz="2400" dirty="0"/>
          </a:p>
        </p:txBody>
      </p:sp>
      <p:sp>
        <p:nvSpPr>
          <p:cNvPr id="4" name="Content Placeholder 3"/>
          <p:cNvSpPr>
            <a:spLocks noGrp="1"/>
          </p:cNvSpPr>
          <p:nvPr>
            <p:ph sz="half" idx="2"/>
          </p:nvPr>
        </p:nvSpPr>
        <p:spPr>
          <a:xfrm>
            <a:off x="6563638" y="702365"/>
            <a:ext cx="5628362" cy="5950226"/>
          </a:xfrm>
        </p:spPr>
        <p:txBody>
          <a:bodyPr>
            <a:normAutofit/>
          </a:bodyPr>
          <a:lstStyle/>
          <a:p>
            <a:pPr>
              <a:buFont typeface="Wingdings" panose="05000000000000000000" pitchFamily="2" charset="2"/>
              <a:buChar char="q"/>
            </a:pPr>
            <a:r>
              <a:rPr lang="en-US" sz="2400" b="1" dirty="0"/>
              <a:t>Information management system - </a:t>
            </a:r>
            <a:r>
              <a:rPr lang="en-US" sz="2400" dirty="0"/>
              <a:t>Reporting tools not harmonized and not recognized as official government tools  </a:t>
            </a:r>
          </a:p>
          <a:p>
            <a:pPr marL="0" indent="0">
              <a:buNone/>
            </a:pPr>
            <a:endParaRPr lang="en-US" sz="2400" dirty="0"/>
          </a:p>
          <a:p>
            <a:pPr>
              <a:buFont typeface="Wingdings" panose="05000000000000000000" pitchFamily="2" charset="2"/>
              <a:buChar char="q"/>
            </a:pPr>
            <a:r>
              <a:rPr lang="en-US" sz="2400" b="1" dirty="0"/>
              <a:t>Emergencies – 2011</a:t>
            </a:r>
            <a:r>
              <a:rPr lang="en-US" sz="2400" dirty="0"/>
              <a:t> drought slowed the scale up of HINI</a:t>
            </a:r>
          </a:p>
          <a:p>
            <a:pPr>
              <a:buFont typeface="Wingdings" panose="05000000000000000000" pitchFamily="2" charset="2"/>
              <a:buChar char="q"/>
            </a:pPr>
            <a:endParaRPr lang="en-US" sz="2400" dirty="0"/>
          </a:p>
          <a:p>
            <a:pPr>
              <a:buFont typeface="Wingdings" panose="05000000000000000000" pitchFamily="2" charset="2"/>
              <a:buChar char="q"/>
            </a:pPr>
            <a:r>
              <a:rPr lang="en-US" sz="2400" b="1" dirty="0"/>
              <a:t>Coordination: </a:t>
            </a:r>
            <a:r>
              <a:rPr lang="en-US" sz="2400" dirty="0"/>
              <a:t>County level structures took long to take shape</a:t>
            </a:r>
          </a:p>
          <a:p>
            <a:pPr marL="0" indent="0">
              <a:buNone/>
            </a:pPr>
            <a:endParaRPr lang="en-US" sz="2400" dirty="0"/>
          </a:p>
          <a:p>
            <a:pPr>
              <a:buFont typeface="Wingdings" panose="05000000000000000000" pitchFamily="2" charset="2"/>
              <a:buChar char="q"/>
            </a:pPr>
            <a:r>
              <a:rPr lang="en-US" sz="2400" b="1" dirty="0"/>
              <a:t>Regional Disparities: </a:t>
            </a:r>
            <a:r>
              <a:rPr lang="en-US" sz="2400" dirty="0"/>
              <a:t>Some counties had much lower capacity</a:t>
            </a:r>
          </a:p>
        </p:txBody>
      </p:sp>
      <p:pic>
        <p:nvPicPr>
          <p:cNvPr id="5" name="Picture 2">
            <a:extLst>
              <a:ext uri="{FF2B5EF4-FFF2-40B4-BE49-F238E27FC236}">
                <a16:creationId xmlns:a16="http://schemas.microsoft.com/office/drawing/2014/main" id="{2A902215-8D11-412B-9BD7-F10C8E4246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9104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596348"/>
          </a:xfrm>
        </p:spPr>
        <p:txBody>
          <a:bodyPr>
            <a:normAutofit/>
          </a:bodyPr>
          <a:lstStyle/>
          <a:p>
            <a:pPr algn="ctr"/>
            <a:r>
              <a:rPr lang="en-US" sz="3200" b="1" dirty="0">
                <a:latin typeface="+mn-lt"/>
              </a:rPr>
              <a:t> HINI Scale up In Emergencies in Kenya</a:t>
            </a:r>
            <a:endParaRPr lang="en-US" sz="3200" dirty="0">
              <a:latin typeface="+mn-lt"/>
            </a:endParaRPr>
          </a:p>
        </p:txBody>
      </p:sp>
      <p:sp>
        <p:nvSpPr>
          <p:cNvPr id="5" name="Content Placeholder 4"/>
          <p:cNvSpPr>
            <a:spLocks noGrp="1"/>
          </p:cNvSpPr>
          <p:nvPr>
            <p:ph idx="1"/>
          </p:nvPr>
        </p:nvSpPr>
        <p:spPr>
          <a:xfrm>
            <a:off x="513566" y="848139"/>
            <a:ext cx="10840233" cy="5658678"/>
          </a:xfrm>
        </p:spPr>
        <p:txBody>
          <a:bodyPr>
            <a:normAutofit lnSpcReduction="10000"/>
          </a:bodyPr>
          <a:lstStyle/>
          <a:p>
            <a:pPr algn="just">
              <a:buFont typeface="Wingdings" panose="05000000000000000000" pitchFamily="2" charset="2"/>
              <a:buChar char="q"/>
            </a:pPr>
            <a:r>
              <a:rPr lang="en-US" sz="2400" dirty="0"/>
              <a:t>Adoption process of HINI Package was just before one of the “most devastating” droughts (Horn of Africa Crisis ) </a:t>
            </a:r>
          </a:p>
          <a:p>
            <a:pPr marL="0" indent="0" algn="just">
              <a:buNone/>
            </a:pPr>
            <a:endParaRPr lang="en-US" sz="2400" dirty="0"/>
          </a:p>
          <a:p>
            <a:pPr algn="just">
              <a:buFont typeface="Wingdings" panose="05000000000000000000" pitchFamily="2" charset="2"/>
              <a:buChar char="q"/>
            </a:pPr>
            <a:r>
              <a:rPr lang="en-US" sz="2400" dirty="0"/>
              <a:t>HINI was sector wide; government led during emergency.  </a:t>
            </a:r>
          </a:p>
          <a:p>
            <a:pPr algn="just">
              <a:buFont typeface="Wingdings" panose="05000000000000000000" pitchFamily="2" charset="2"/>
              <a:buChar char="q"/>
            </a:pPr>
            <a:endParaRPr lang="en-US" sz="2400" dirty="0"/>
          </a:p>
          <a:p>
            <a:pPr algn="just">
              <a:buFont typeface="Wingdings" panose="05000000000000000000" pitchFamily="2" charset="2"/>
              <a:buChar char="q"/>
            </a:pPr>
            <a:r>
              <a:rPr lang="en-US" sz="2400" dirty="0"/>
              <a:t>Most nutrition partners with UNICEF PCAs were familiar with HINI making it easy to scale up. </a:t>
            </a:r>
          </a:p>
          <a:p>
            <a:pPr marL="0" indent="0" algn="just">
              <a:buNone/>
            </a:pPr>
            <a:endParaRPr lang="en-US" sz="2400" dirty="0"/>
          </a:p>
          <a:p>
            <a:pPr algn="just">
              <a:buFont typeface="Wingdings" panose="05000000000000000000" pitchFamily="2" charset="2"/>
              <a:buChar char="q"/>
            </a:pPr>
            <a:r>
              <a:rPr lang="en-US" sz="2400" dirty="0"/>
              <a:t>Scale up was facilitated by pre existing instruments -  the partnership framework, sector preparedness and response plans and coordination arrangements </a:t>
            </a:r>
          </a:p>
          <a:p>
            <a:pPr marL="0" indent="0" algn="just">
              <a:buNone/>
            </a:pPr>
            <a:endParaRPr lang="en-US" sz="2400" dirty="0"/>
          </a:p>
          <a:p>
            <a:pPr>
              <a:buFont typeface="Wingdings" panose="05000000000000000000" pitchFamily="2" charset="2"/>
              <a:buChar char="q"/>
            </a:pPr>
            <a:r>
              <a:rPr lang="en-US" sz="2400" dirty="0"/>
              <a:t>The focus on systems strengthening (ONE information management, supply chain, coordination) that is flexible and responsive to emergencies. </a:t>
            </a:r>
            <a:br>
              <a:rPr lang="en-US" sz="2400" dirty="0"/>
            </a:br>
            <a:endParaRPr lang="en-US" sz="2400" dirty="0"/>
          </a:p>
        </p:txBody>
      </p:sp>
      <p:pic>
        <p:nvPicPr>
          <p:cNvPr id="4" name="Picture 2">
            <a:extLst>
              <a:ext uri="{FF2B5EF4-FFF2-40B4-BE49-F238E27FC236}">
                <a16:creationId xmlns:a16="http://schemas.microsoft.com/office/drawing/2014/main" id="{5F185296-2017-4336-ABCA-7A931165F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6903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337774" cy="675861"/>
          </a:xfrm>
        </p:spPr>
        <p:txBody>
          <a:bodyPr>
            <a:normAutofit/>
          </a:bodyPr>
          <a:lstStyle/>
          <a:p>
            <a:pPr algn="ctr"/>
            <a:r>
              <a:rPr lang="en-US" sz="3200" b="1" dirty="0">
                <a:latin typeface="+mn-lt"/>
              </a:rPr>
              <a:t>HINI Scale up in Emergencies in Kenya</a:t>
            </a:r>
          </a:p>
        </p:txBody>
      </p:sp>
      <p:sp>
        <p:nvSpPr>
          <p:cNvPr id="3" name="Content Placeholder 2"/>
          <p:cNvSpPr>
            <a:spLocks noGrp="1"/>
          </p:cNvSpPr>
          <p:nvPr>
            <p:ph idx="1"/>
          </p:nvPr>
        </p:nvSpPr>
        <p:spPr>
          <a:xfrm>
            <a:off x="278296" y="993913"/>
            <a:ext cx="11728174" cy="5645426"/>
          </a:xfrm>
        </p:spPr>
        <p:txBody>
          <a:bodyPr>
            <a:normAutofit/>
          </a:bodyPr>
          <a:lstStyle/>
          <a:p>
            <a:pPr algn="just">
              <a:buFont typeface="Wingdings" panose="05000000000000000000" pitchFamily="2" charset="2"/>
              <a:buChar char="q"/>
            </a:pPr>
            <a:r>
              <a:rPr lang="en-US" sz="2400" dirty="0"/>
              <a:t>The sector response plan defines the package, service modality and resource requirement and is commonly agreed on as the “one framework for emergency response”. </a:t>
            </a:r>
          </a:p>
          <a:p>
            <a:pPr algn="just">
              <a:buFont typeface="Wingdings" panose="05000000000000000000" pitchFamily="2" charset="2"/>
              <a:buChar char="q"/>
            </a:pPr>
            <a:endParaRPr lang="en-US" sz="2400" dirty="0"/>
          </a:p>
          <a:p>
            <a:pPr algn="just">
              <a:buFont typeface="Wingdings" panose="05000000000000000000" pitchFamily="2" charset="2"/>
              <a:buChar char="q"/>
            </a:pPr>
            <a:r>
              <a:rPr lang="en-US" sz="2400" dirty="0"/>
              <a:t>Core emergency coordination functions continue in normal times and  scaled up when emergency occurs </a:t>
            </a:r>
          </a:p>
          <a:p>
            <a:pPr marL="0" indent="0" algn="just">
              <a:buNone/>
            </a:pPr>
            <a:endParaRPr lang="en-US" sz="2400" dirty="0"/>
          </a:p>
          <a:p>
            <a:pPr algn="just">
              <a:buFont typeface="Wingdings" panose="05000000000000000000" pitchFamily="2" charset="2"/>
              <a:buChar char="q"/>
            </a:pPr>
            <a:r>
              <a:rPr lang="en-US" sz="2400" dirty="0"/>
              <a:t>Multi year funding enables programming to continue and response then becomes a scale up especially for slow on set disasters where infrastructure damage is limited</a:t>
            </a:r>
          </a:p>
          <a:p>
            <a:pPr marL="0" indent="0" algn="just">
              <a:buNone/>
            </a:pPr>
            <a:endParaRPr lang="en-US" dirty="0"/>
          </a:p>
          <a:p>
            <a:pPr algn="just"/>
            <a:endParaRPr lang="en-US" dirty="0"/>
          </a:p>
        </p:txBody>
      </p:sp>
      <p:pic>
        <p:nvPicPr>
          <p:cNvPr id="4" name="Picture 2">
            <a:extLst>
              <a:ext uri="{FF2B5EF4-FFF2-40B4-BE49-F238E27FC236}">
                <a16:creationId xmlns:a16="http://schemas.microsoft.com/office/drawing/2014/main" id="{F186AE8E-2703-483C-994A-3C87243DE7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8126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3" name="Group 12">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4"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5"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6"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7"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8"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9"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6BDB8192-B24B-42C2-BF98-CDAABC82D910}"/>
              </a:ext>
            </a:extLst>
          </p:cNvPr>
          <p:cNvSpPr>
            <a:spLocks noGrp="1"/>
          </p:cNvSpPr>
          <p:nvPr>
            <p:ph type="title"/>
          </p:nvPr>
        </p:nvSpPr>
        <p:spPr>
          <a:xfrm>
            <a:off x="535020" y="685800"/>
            <a:ext cx="2780271" cy="5105400"/>
          </a:xfrm>
        </p:spPr>
        <p:txBody>
          <a:bodyPr>
            <a:normAutofit/>
          </a:bodyPr>
          <a:lstStyle/>
          <a:p>
            <a:r>
              <a:rPr lang="en-US" sz="4000" b="1">
                <a:solidFill>
                  <a:srgbClr val="FFFFFF"/>
                </a:solidFill>
              </a:rPr>
              <a:t>Key Lessons for Sharing: What could you consider as you plan to scale up HINI?</a:t>
            </a:r>
          </a:p>
        </p:txBody>
      </p:sp>
      <p:pic>
        <p:nvPicPr>
          <p:cNvPr id="4" name="Picture 2">
            <a:extLst>
              <a:ext uri="{FF2B5EF4-FFF2-40B4-BE49-F238E27FC236}">
                <a16:creationId xmlns:a16="http://schemas.microsoft.com/office/drawing/2014/main" id="{6A77CA1E-5426-4141-9B48-28C0CD1BA6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ontent Placeholder 2">
            <a:extLst>
              <a:ext uri="{FF2B5EF4-FFF2-40B4-BE49-F238E27FC236}">
                <a16:creationId xmlns:a16="http://schemas.microsoft.com/office/drawing/2014/main" id="{CAA9E9C0-3BE9-435B-9F10-65ADE2F4C612}"/>
              </a:ext>
            </a:extLst>
          </p:cNvPr>
          <p:cNvGraphicFramePr>
            <a:graphicFrameLocks noGrp="1"/>
          </p:cNvGraphicFramePr>
          <p:nvPr>
            <p:ph idx="1"/>
            <p:extLst>
              <p:ext uri="{D42A27DB-BD31-4B8C-83A1-F6EECF244321}">
                <p14:modId xmlns:p14="http://schemas.microsoft.com/office/powerpoint/2010/main" val="3158605839"/>
              </p:ext>
            </p:extLst>
          </p:nvPr>
        </p:nvGraphicFramePr>
        <p:xfrm>
          <a:off x="4739280" y="685799"/>
          <a:ext cx="7058273" cy="562535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29609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55374"/>
          </a:xfrm>
        </p:spPr>
        <p:txBody>
          <a:bodyPr>
            <a:noAutofit/>
          </a:bodyPr>
          <a:lstStyle/>
          <a:p>
            <a:pPr algn="ctr"/>
            <a:r>
              <a:rPr lang="en-US" sz="3200" b="1" dirty="0">
                <a:latin typeface="+mn-lt"/>
              </a:rPr>
              <a:t>Key Issues Moving Forward for a Holistic Monitoring of HINI in Emergency Response</a:t>
            </a:r>
          </a:p>
        </p:txBody>
      </p:sp>
      <p:sp>
        <p:nvSpPr>
          <p:cNvPr id="3" name="Content Placeholder 2"/>
          <p:cNvSpPr>
            <a:spLocks noGrp="1"/>
          </p:cNvSpPr>
          <p:nvPr>
            <p:ph sz="half" idx="1"/>
          </p:nvPr>
        </p:nvSpPr>
        <p:spPr>
          <a:xfrm>
            <a:off x="225287" y="980661"/>
            <a:ext cx="5794513" cy="5526156"/>
          </a:xfrm>
        </p:spPr>
        <p:txBody>
          <a:bodyPr>
            <a:normAutofit/>
          </a:bodyPr>
          <a:lstStyle/>
          <a:p>
            <a:r>
              <a:rPr lang="en-US" b="1" dirty="0"/>
              <a:t>Routine monitoring of other HINI indicators: </a:t>
            </a:r>
          </a:p>
          <a:p>
            <a:pPr lvl="1"/>
            <a:r>
              <a:rPr lang="en-US" dirty="0"/>
              <a:t>This has been problematic for areas like MIYCN,  MNPs, IFAS where routine data is not very well structured to give good inference …. This continues to make IMAM relatively more advanced… </a:t>
            </a:r>
          </a:p>
          <a:p>
            <a:pPr lvl="1"/>
            <a:r>
              <a:rPr lang="en-US" b="1" dirty="0"/>
              <a:t>How can we strengthen these data elements? </a:t>
            </a:r>
            <a:r>
              <a:rPr lang="en-US" dirty="0"/>
              <a:t>In Kenya, there are efforts to address micronutrient indicators through a CDC partnership, MIYCN review is being done to see how useful indicators can be collected over the short term</a:t>
            </a:r>
            <a:r>
              <a:rPr lang="en-US" b="1" dirty="0"/>
              <a:t>…. How can make this more systematic ? </a:t>
            </a:r>
          </a:p>
        </p:txBody>
      </p:sp>
      <p:sp>
        <p:nvSpPr>
          <p:cNvPr id="4" name="Content Placeholder 3"/>
          <p:cNvSpPr>
            <a:spLocks noGrp="1"/>
          </p:cNvSpPr>
          <p:nvPr>
            <p:ph sz="half" idx="2"/>
          </p:nvPr>
        </p:nvSpPr>
        <p:spPr>
          <a:xfrm>
            <a:off x="6172199" y="980661"/>
            <a:ext cx="5821017" cy="5671930"/>
          </a:xfrm>
        </p:spPr>
        <p:txBody>
          <a:bodyPr>
            <a:normAutofit/>
          </a:bodyPr>
          <a:lstStyle/>
          <a:p>
            <a:r>
              <a:rPr lang="en-US" b="1" dirty="0"/>
              <a:t>Sustainable integration of nutrition in health</a:t>
            </a:r>
            <a:r>
              <a:rPr lang="en-US" dirty="0"/>
              <a:t>: How can we ensure that the efforts are sustained against a backdrop of other priority high impact interventions and donor interests? </a:t>
            </a:r>
            <a:r>
              <a:rPr lang="en-US" b="1" dirty="0"/>
              <a:t>How can we leverage the relationships with partners like WHO for programme beyond policy issues given their core role in health? </a:t>
            </a:r>
          </a:p>
        </p:txBody>
      </p:sp>
    </p:spTree>
    <p:extLst>
      <p:ext uri="{BB962C8B-B14F-4D97-AF65-F5344CB8AC3E}">
        <p14:creationId xmlns:p14="http://schemas.microsoft.com/office/powerpoint/2010/main" val="1321425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755374"/>
          </a:xfrm>
        </p:spPr>
        <p:txBody>
          <a:bodyPr>
            <a:noAutofit/>
          </a:bodyPr>
          <a:lstStyle/>
          <a:p>
            <a:pPr algn="ctr"/>
            <a:r>
              <a:rPr lang="en-US" sz="3200" b="1" dirty="0">
                <a:latin typeface="+mn-lt"/>
              </a:rPr>
              <a:t>Key Issues Moving Forward for a Holistic Monitoring of HINI in Emergency Response</a:t>
            </a:r>
          </a:p>
        </p:txBody>
      </p:sp>
      <p:sp>
        <p:nvSpPr>
          <p:cNvPr id="3" name="Content Placeholder 2"/>
          <p:cNvSpPr>
            <a:spLocks noGrp="1"/>
          </p:cNvSpPr>
          <p:nvPr>
            <p:ph sz="half" idx="1"/>
          </p:nvPr>
        </p:nvSpPr>
        <p:spPr>
          <a:xfrm>
            <a:off x="225287" y="980661"/>
            <a:ext cx="5794513" cy="5526156"/>
          </a:xfrm>
        </p:spPr>
        <p:txBody>
          <a:bodyPr>
            <a:normAutofit/>
          </a:bodyPr>
          <a:lstStyle/>
          <a:p>
            <a:r>
              <a:rPr lang="en-US" b="1" dirty="0"/>
              <a:t>Sustainable financing for Nutrition </a:t>
            </a:r>
          </a:p>
          <a:p>
            <a:pPr marL="0" indent="0">
              <a:buNone/>
            </a:pPr>
            <a:r>
              <a:rPr lang="en-US" dirty="0"/>
              <a:t>Are our investment cases working? How can we re word our narrative especially in countries where social services are a priority across all sectors?  We are grappling with how to increase financing for Nutrition not only in health but across sectors while acknowledging the core foundational limitations in the programming within these sectors </a:t>
            </a:r>
          </a:p>
        </p:txBody>
      </p:sp>
      <p:sp>
        <p:nvSpPr>
          <p:cNvPr id="4" name="Content Placeholder 3"/>
          <p:cNvSpPr>
            <a:spLocks noGrp="1"/>
          </p:cNvSpPr>
          <p:nvPr>
            <p:ph sz="half" idx="2"/>
          </p:nvPr>
        </p:nvSpPr>
        <p:spPr>
          <a:xfrm>
            <a:off x="6172199" y="980661"/>
            <a:ext cx="5821017" cy="5671930"/>
          </a:xfrm>
        </p:spPr>
        <p:txBody>
          <a:bodyPr>
            <a:normAutofit/>
          </a:bodyPr>
          <a:lstStyle/>
          <a:p>
            <a:r>
              <a:rPr lang="en-US" b="1" dirty="0"/>
              <a:t>Multi sectoral Collaboration </a:t>
            </a:r>
          </a:p>
          <a:p>
            <a:pPr marL="0" indent="0">
              <a:buNone/>
            </a:pPr>
            <a:r>
              <a:rPr lang="en-US" dirty="0"/>
              <a:t>Are we making headway? How can we work with other sectors to create and sustain “win </a:t>
            </a:r>
            <a:r>
              <a:rPr lang="en-US" dirty="0" err="1"/>
              <a:t>win</a:t>
            </a:r>
            <a:r>
              <a:rPr lang="en-US" dirty="0"/>
              <a:t>” solutions… Nutrition is way ahead in coordination…. But this is not the case even in other UNICEF led sectors like WASH…..how can the support be leveraged meaningfully and not “ light touch” but for systems work</a:t>
            </a:r>
          </a:p>
        </p:txBody>
      </p:sp>
    </p:spTree>
    <p:extLst>
      <p:ext uri="{BB962C8B-B14F-4D97-AF65-F5344CB8AC3E}">
        <p14:creationId xmlns:p14="http://schemas.microsoft.com/office/powerpoint/2010/main" val="832223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Key questions</a:t>
            </a:r>
          </a:p>
        </p:txBody>
      </p:sp>
      <p:sp>
        <p:nvSpPr>
          <p:cNvPr id="3" name="Content Placeholder 2"/>
          <p:cNvSpPr>
            <a:spLocks noGrp="1"/>
          </p:cNvSpPr>
          <p:nvPr>
            <p:ph sz="half" idx="1"/>
          </p:nvPr>
        </p:nvSpPr>
        <p:spPr>
          <a:xfrm>
            <a:off x="883920" y="1581785"/>
            <a:ext cx="9906000" cy="4351338"/>
          </a:xfrm>
        </p:spPr>
        <p:txBody>
          <a:bodyPr/>
          <a:lstStyle/>
          <a:p>
            <a:r>
              <a:rPr lang="en-US" dirty="0"/>
              <a:t>Have other countries been successful to HINI scale up in emergency response – what have been the enablers and barriers?</a:t>
            </a:r>
          </a:p>
          <a:p>
            <a:r>
              <a:rPr lang="en-US" dirty="0"/>
              <a:t>What practical actions (including preparedness) can NCCs </a:t>
            </a:r>
            <a:r>
              <a:rPr lang="en-US"/>
              <a:t>and Government </a:t>
            </a:r>
            <a:r>
              <a:rPr lang="en-US" dirty="0"/>
              <a:t>take to include HINI in response plans?</a:t>
            </a:r>
          </a:p>
        </p:txBody>
      </p:sp>
    </p:spTree>
    <p:extLst>
      <p:ext uri="{BB962C8B-B14F-4D97-AF65-F5344CB8AC3E}">
        <p14:creationId xmlns:p14="http://schemas.microsoft.com/office/powerpoint/2010/main" val="1988601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ChangeArrowheads="1"/>
          </p:cNvSpPr>
          <p:nvPr/>
        </p:nvSpPr>
        <p:spPr>
          <a:xfrm>
            <a:off x="0" y="2690190"/>
            <a:ext cx="12192000" cy="1298713"/>
          </a:xfrm>
          <a:prstGeom prst="rect">
            <a:avLst/>
          </a:prstGeom>
          <a:solidFill>
            <a:srgbClr val="00B0F0"/>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3700" b="1" dirty="0"/>
              <a:t>Nutrition Situation In Kenya </a:t>
            </a:r>
            <a:br>
              <a:rPr lang="en-US" altLang="en-US" sz="2400" b="1" dirty="0"/>
            </a:br>
            <a:endParaRPr lang="en-US" altLang="en-US" sz="2800" b="1" dirty="0"/>
          </a:p>
        </p:txBody>
      </p:sp>
    </p:spTree>
    <p:extLst>
      <p:ext uri="{BB962C8B-B14F-4D97-AF65-F5344CB8AC3E}">
        <p14:creationId xmlns:p14="http://schemas.microsoft.com/office/powerpoint/2010/main" val="786162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85371"/>
          </a:xfrm>
        </p:spPr>
        <p:txBody>
          <a:bodyPr>
            <a:normAutofit/>
          </a:bodyPr>
          <a:lstStyle/>
          <a:p>
            <a:pPr algn="ctr"/>
            <a:r>
              <a:rPr lang="en-US" altLang="en-US" b="1" dirty="0"/>
              <a:t>Trends In Stunting, Wasting And Underweight  </a:t>
            </a:r>
            <a:endParaRPr lang="en-US" b="1"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1267"/>
          <a:stretch/>
        </p:blipFill>
        <p:spPr bwMode="auto">
          <a:xfrm>
            <a:off x="493486" y="1023731"/>
            <a:ext cx="10860314" cy="583426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090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D7E98EC8-5702-4074-9475-AD01B616492B}"/>
              </a:ext>
            </a:extLst>
          </p:cNvPr>
          <p:cNvSpPr/>
          <p:nvPr/>
        </p:nvSpPr>
        <p:spPr>
          <a:xfrm>
            <a:off x="302627" y="1113183"/>
            <a:ext cx="5289793" cy="563217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1947969A-8864-4E17-90CA-BC9AE8A3FB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072" y="1269169"/>
            <a:ext cx="4439477" cy="5279961"/>
          </a:xfrm>
          <a:prstGeom prst="rect">
            <a:avLst/>
          </a:prstGeom>
          <a:solidFill>
            <a:schemeClr val="accent2">
              <a:lumMod val="40000"/>
              <a:lumOff val="60000"/>
            </a:schemeClr>
          </a:solidFill>
        </p:spPr>
      </p:pic>
      <p:sp>
        <p:nvSpPr>
          <p:cNvPr id="13" name="Rectangle 12">
            <a:extLst>
              <a:ext uri="{FF2B5EF4-FFF2-40B4-BE49-F238E27FC236}">
                <a16:creationId xmlns:a16="http://schemas.microsoft.com/office/drawing/2014/main" id="{ADB0B1C6-0EDB-452D-AFAD-D607757C9DB1}"/>
              </a:ext>
            </a:extLst>
          </p:cNvPr>
          <p:cNvSpPr/>
          <p:nvPr/>
        </p:nvSpPr>
        <p:spPr>
          <a:xfrm>
            <a:off x="2153681" y="1280561"/>
            <a:ext cx="2211987" cy="523220"/>
          </a:xfrm>
          <a:prstGeom prst="rect">
            <a:avLst/>
          </a:prstGeom>
        </p:spPr>
        <p:txBody>
          <a:bodyPr wrap="square">
            <a:spAutoFit/>
          </a:bodyPr>
          <a:lstStyle/>
          <a:p>
            <a:r>
              <a:rPr lang="en-US" sz="2800" b="1" dirty="0"/>
              <a:t>Children &lt;5y</a:t>
            </a:r>
          </a:p>
        </p:txBody>
      </p:sp>
      <p:sp>
        <p:nvSpPr>
          <p:cNvPr id="14" name="Rectangle 13">
            <a:extLst>
              <a:ext uri="{FF2B5EF4-FFF2-40B4-BE49-F238E27FC236}">
                <a16:creationId xmlns:a16="http://schemas.microsoft.com/office/drawing/2014/main" id="{F6798282-6BB8-4EDB-A343-0E45768C7047}"/>
              </a:ext>
            </a:extLst>
          </p:cNvPr>
          <p:cNvSpPr/>
          <p:nvPr/>
        </p:nvSpPr>
        <p:spPr>
          <a:xfrm>
            <a:off x="1767955" y="2441922"/>
            <a:ext cx="1744324" cy="461665"/>
          </a:xfrm>
          <a:prstGeom prst="rect">
            <a:avLst/>
          </a:prstGeom>
        </p:spPr>
        <p:txBody>
          <a:bodyPr wrap="none">
            <a:spAutoFit/>
          </a:bodyPr>
          <a:lstStyle/>
          <a:p>
            <a:r>
              <a:rPr lang="en-US" sz="2400" b="1" dirty="0"/>
              <a:t>26% </a:t>
            </a:r>
            <a:r>
              <a:rPr lang="en-US" sz="2400" dirty="0"/>
              <a:t>stunted</a:t>
            </a:r>
          </a:p>
        </p:txBody>
      </p:sp>
      <p:sp>
        <p:nvSpPr>
          <p:cNvPr id="16" name="Rectangle 15">
            <a:extLst>
              <a:ext uri="{FF2B5EF4-FFF2-40B4-BE49-F238E27FC236}">
                <a16:creationId xmlns:a16="http://schemas.microsoft.com/office/drawing/2014/main" id="{9AC3D640-09CD-44C7-8157-C7CEE1245AED}"/>
              </a:ext>
            </a:extLst>
          </p:cNvPr>
          <p:cNvSpPr/>
          <p:nvPr/>
        </p:nvSpPr>
        <p:spPr>
          <a:xfrm>
            <a:off x="1675763" y="2882502"/>
            <a:ext cx="2384884" cy="461665"/>
          </a:xfrm>
          <a:prstGeom prst="rect">
            <a:avLst/>
          </a:prstGeom>
        </p:spPr>
        <p:txBody>
          <a:bodyPr wrap="none">
            <a:spAutoFit/>
          </a:bodyPr>
          <a:lstStyle/>
          <a:p>
            <a:r>
              <a:rPr lang="en-US" sz="2400" b="1" dirty="0"/>
              <a:t>11% </a:t>
            </a:r>
            <a:r>
              <a:rPr lang="en-US" sz="2400" dirty="0"/>
              <a:t>underweight</a:t>
            </a:r>
          </a:p>
        </p:txBody>
      </p:sp>
      <p:sp>
        <p:nvSpPr>
          <p:cNvPr id="18" name="Rectangle 17">
            <a:extLst>
              <a:ext uri="{FF2B5EF4-FFF2-40B4-BE49-F238E27FC236}">
                <a16:creationId xmlns:a16="http://schemas.microsoft.com/office/drawing/2014/main" id="{C3DABB32-081B-4CCC-BFE8-99CC7CA8B9F9}"/>
              </a:ext>
            </a:extLst>
          </p:cNvPr>
          <p:cNvSpPr/>
          <p:nvPr/>
        </p:nvSpPr>
        <p:spPr>
          <a:xfrm>
            <a:off x="1480223" y="3949832"/>
            <a:ext cx="3333285" cy="461665"/>
          </a:xfrm>
          <a:prstGeom prst="rect">
            <a:avLst/>
          </a:prstGeom>
        </p:spPr>
        <p:txBody>
          <a:bodyPr wrap="none">
            <a:spAutoFit/>
          </a:bodyPr>
          <a:lstStyle/>
          <a:p>
            <a:r>
              <a:rPr lang="en-US" sz="2400" b="1" dirty="0"/>
              <a:t>61% </a:t>
            </a:r>
            <a:r>
              <a:rPr lang="en-US" sz="2400" dirty="0"/>
              <a:t>(&lt;6m) Excl breastfed</a:t>
            </a:r>
          </a:p>
        </p:txBody>
      </p:sp>
      <p:sp>
        <p:nvSpPr>
          <p:cNvPr id="24" name="Rectangle: Rounded Corners 23">
            <a:extLst>
              <a:ext uri="{FF2B5EF4-FFF2-40B4-BE49-F238E27FC236}">
                <a16:creationId xmlns:a16="http://schemas.microsoft.com/office/drawing/2014/main" id="{21A1C224-5080-4EB3-A7EF-8A0BFA4C4252}"/>
              </a:ext>
            </a:extLst>
          </p:cNvPr>
          <p:cNvSpPr/>
          <p:nvPr/>
        </p:nvSpPr>
        <p:spPr>
          <a:xfrm>
            <a:off x="6266101" y="1143148"/>
            <a:ext cx="5289793" cy="563217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endParaRPr lang="en-US" sz="28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7" name="Rectangle: Rounded Corners 26">
            <a:extLst>
              <a:ext uri="{FF2B5EF4-FFF2-40B4-BE49-F238E27FC236}">
                <a16:creationId xmlns:a16="http://schemas.microsoft.com/office/drawing/2014/main" id="{A5D38431-FC38-488C-B96F-1DD707697D5A}"/>
              </a:ext>
            </a:extLst>
          </p:cNvPr>
          <p:cNvSpPr/>
          <p:nvPr/>
        </p:nvSpPr>
        <p:spPr>
          <a:xfrm>
            <a:off x="0" y="22047"/>
            <a:ext cx="12191999" cy="675294"/>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spcAft>
                <a:spcPts val="1000"/>
              </a:spcAft>
            </a:pPr>
            <a:endParaRPr lang="en-US" sz="4000" b="1" dirty="0">
              <a:solidFill>
                <a:schemeClr val="tx1"/>
              </a:solidFill>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000" b="1" dirty="0">
                <a:solidFill>
                  <a:schemeClr val="tx1"/>
                </a:solidFill>
                <a:latin typeface="Arial" panose="020B0604020202020204" pitchFamily="34" charset="0"/>
                <a:cs typeface="Arial" panose="020B0604020202020204" pitchFamily="34" charset="0"/>
              </a:rPr>
              <a:t>Kenya : Nutrition Situation &amp; Targets </a:t>
            </a:r>
          </a:p>
          <a:p>
            <a:pPr algn="ctr">
              <a:lnSpc>
                <a:spcPct val="115000"/>
              </a:lnSpc>
              <a:spcAft>
                <a:spcPts val="1000"/>
              </a:spcAft>
            </a:pPr>
            <a:endParaRPr lang="en-US" sz="4000" b="1" dirty="0">
              <a:solidFill>
                <a:schemeClr val="tx1"/>
              </a:solidFill>
              <a:latin typeface="Arial" panose="020B0604020202020204" pitchFamily="34" charset="0"/>
              <a:ea typeface="Calibri" panose="020F0502020204030204" pitchFamily="34" charset="0"/>
              <a:cs typeface="Arial" panose="020B0604020202020204" pitchFamily="34" charset="0"/>
            </a:endParaRPr>
          </a:p>
        </p:txBody>
      </p:sp>
      <p:sp>
        <p:nvSpPr>
          <p:cNvPr id="2" name="Rectangle 1"/>
          <p:cNvSpPr/>
          <p:nvPr/>
        </p:nvSpPr>
        <p:spPr>
          <a:xfrm>
            <a:off x="1822573" y="4572150"/>
            <a:ext cx="2648587" cy="7764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4% </a:t>
            </a:r>
            <a:r>
              <a:rPr lang="en-US" sz="2400" dirty="0">
                <a:solidFill>
                  <a:schemeClr val="tx1"/>
                </a:solidFill>
              </a:rPr>
              <a:t>overweight or obese</a:t>
            </a:r>
          </a:p>
        </p:txBody>
      </p:sp>
      <p:sp>
        <p:nvSpPr>
          <p:cNvPr id="3" name="Rectangle 2"/>
          <p:cNvSpPr/>
          <p:nvPr/>
        </p:nvSpPr>
        <p:spPr>
          <a:xfrm>
            <a:off x="1627593" y="3439775"/>
            <a:ext cx="2477157" cy="4458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4% </a:t>
            </a:r>
            <a:r>
              <a:rPr lang="en-US" sz="2800" dirty="0">
                <a:solidFill>
                  <a:schemeClr val="tx1"/>
                </a:solidFill>
              </a:rPr>
              <a:t>wasted</a:t>
            </a:r>
          </a:p>
        </p:txBody>
      </p:sp>
      <p:pic>
        <p:nvPicPr>
          <p:cNvPr id="1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6644" y="1405630"/>
            <a:ext cx="54292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4790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93170"/>
          </a:xfrm>
          <a:solidFill>
            <a:srgbClr val="00B0F0"/>
          </a:solidFill>
        </p:spPr>
        <p:txBody>
          <a:bodyPr>
            <a:noAutofit/>
          </a:bodyPr>
          <a:lstStyle/>
          <a:p>
            <a:pPr algn="ctr"/>
            <a:r>
              <a:rPr lang="en-US" sz="3200" b="1" dirty="0"/>
              <a:t>Where is Malnutrition Most Spread in Kenya?</a:t>
            </a:r>
          </a:p>
        </p:txBody>
      </p:sp>
      <p:pic>
        <p:nvPicPr>
          <p:cNvPr id="4" name="Picture 3"/>
          <p:cNvPicPr>
            <a:picLocks noChangeAspect="1"/>
          </p:cNvPicPr>
          <p:nvPr/>
        </p:nvPicPr>
        <p:blipFill>
          <a:blip r:embed="rId2"/>
          <a:stretch>
            <a:fillRect/>
          </a:stretch>
        </p:blipFill>
        <p:spPr>
          <a:xfrm>
            <a:off x="0" y="693170"/>
            <a:ext cx="4846321" cy="5717347"/>
          </a:xfrm>
          <a:prstGeom prst="rect">
            <a:avLst/>
          </a:prstGeom>
        </p:spPr>
      </p:pic>
      <p:pic>
        <p:nvPicPr>
          <p:cNvPr id="5" name="Picture 4"/>
          <p:cNvPicPr>
            <a:picLocks noChangeAspect="1"/>
          </p:cNvPicPr>
          <p:nvPr/>
        </p:nvPicPr>
        <p:blipFill>
          <a:blip r:embed="rId3"/>
          <a:stretch>
            <a:fillRect/>
          </a:stretch>
        </p:blipFill>
        <p:spPr>
          <a:xfrm>
            <a:off x="6944952" y="714375"/>
            <a:ext cx="5247048" cy="5916046"/>
          </a:xfrm>
          <a:prstGeom prst="rect">
            <a:avLst/>
          </a:prstGeom>
        </p:spPr>
      </p:pic>
      <p:sp>
        <p:nvSpPr>
          <p:cNvPr id="8" name="Oval 7"/>
          <p:cNvSpPr/>
          <p:nvPr/>
        </p:nvSpPr>
        <p:spPr>
          <a:xfrm>
            <a:off x="4846321" y="789748"/>
            <a:ext cx="2150012" cy="216889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Regional disparities exist in the distribution of malnutrition</a:t>
            </a:r>
          </a:p>
        </p:txBody>
      </p:sp>
      <p:sp>
        <p:nvSpPr>
          <p:cNvPr id="6" name="Oval 5"/>
          <p:cNvSpPr/>
          <p:nvPr/>
        </p:nvSpPr>
        <p:spPr>
          <a:xfrm>
            <a:off x="4797185" y="4389669"/>
            <a:ext cx="2196904" cy="2468331"/>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Some counties experience all forms of malnutrition indicating chronic issues</a:t>
            </a: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01400" y="-21205"/>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9949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ChangeArrowheads="1"/>
          </p:cNvSpPr>
          <p:nvPr/>
        </p:nvSpPr>
        <p:spPr>
          <a:xfrm>
            <a:off x="0" y="2690190"/>
            <a:ext cx="12192000" cy="1298713"/>
          </a:xfrm>
          <a:prstGeom prst="rect">
            <a:avLst/>
          </a:prstGeom>
          <a:solidFill>
            <a:srgbClr val="00B0F0"/>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3700" b="1" dirty="0"/>
              <a:t>Nutrition Land-Scape In Kenya</a:t>
            </a:r>
            <a:endParaRPr lang="en-US" altLang="en-US" sz="2800" b="1" dirty="0"/>
          </a:p>
        </p:txBody>
      </p:sp>
    </p:spTree>
    <p:extLst>
      <p:ext uri="{BB962C8B-B14F-4D97-AF65-F5344CB8AC3E}">
        <p14:creationId xmlns:p14="http://schemas.microsoft.com/office/powerpoint/2010/main" val="2060396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67618" y="1456442"/>
            <a:ext cx="5010139" cy="4850295"/>
          </a:xfrm>
          <a:prstGeom prst="rect">
            <a:avLst/>
          </a:prstGeom>
        </p:spPr>
      </p:pic>
      <p:pic>
        <p:nvPicPr>
          <p:cNvPr id="5" name="Picture 4"/>
          <p:cNvPicPr>
            <a:picLocks noChangeAspect="1"/>
          </p:cNvPicPr>
          <p:nvPr/>
        </p:nvPicPr>
        <p:blipFill>
          <a:blip r:embed="rId3"/>
          <a:stretch>
            <a:fillRect/>
          </a:stretch>
        </p:blipFill>
        <p:spPr>
          <a:xfrm>
            <a:off x="567119" y="1464027"/>
            <a:ext cx="5453467" cy="4941553"/>
          </a:xfrm>
          <a:prstGeom prst="rect">
            <a:avLst/>
          </a:prstGeom>
        </p:spPr>
      </p:pic>
      <p:sp>
        <p:nvSpPr>
          <p:cNvPr id="6" name="Title 1"/>
          <p:cNvSpPr txBox="1">
            <a:spLocks noChangeArrowheads="1"/>
          </p:cNvSpPr>
          <p:nvPr/>
        </p:nvSpPr>
        <p:spPr>
          <a:xfrm>
            <a:off x="0" y="1"/>
            <a:ext cx="12192000" cy="622852"/>
          </a:xfrm>
          <a:prstGeom prst="rect">
            <a:avLst/>
          </a:prstGeom>
          <a:solidFill>
            <a:srgbClr val="00B0F0"/>
          </a:solidFill>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sz="3700" b="1" dirty="0"/>
              <a:t>What stimulated the adoption of HINI? </a:t>
            </a:r>
            <a:endParaRPr lang="en-US" altLang="en-US" sz="2800" b="1" dirty="0"/>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60594" y="-235920"/>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150070" y="858774"/>
            <a:ext cx="4176074" cy="830997"/>
          </a:xfrm>
          <a:prstGeom prst="rect">
            <a:avLst/>
          </a:prstGeom>
          <a:noFill/>
        </p:spPr>
        <p:txBody>
          <a:bodyPr wrap="square" rtlCol="0">
            <a:spAutoFit/>
          </a:bodyPr>
          <a:lstStyle/>
          <a:p>
            <a:r>
              <a:rPr lang="en-US" sz="2400" b="1" dirty="0"/>
              <a:t>Global Momentum on Nutrition </a:t>
            </a:r>
          </a:p>
        </p:txBody>
      </p:sp>
      <p:sp>
        <p:nvSpPr>
          <p:cNvPr id="8" name="TextBox 7"/>
          <p:cNvSpPr txBox="1"/>
          <p:nvPr/>
        </p:nvSpPr>
        <p:spPr>
          <a:xfrm>
            <a:off x="7269637" y="858774"/>
            <a:ext cx="3948260" cy="461665"/>
          </a:xfrm>
          <a:prstGeom prst="rect">
            <a:avLst/>
          </a:prstGeom>
          <a:noFill/>
        </p:spPr>
        <p:txBody>
          <a:bodyPr wrap="square" rtlCol="0">
            <a:spAutoFit/>
          </a:bodyPr>
          <a:lstStyle/>
          <a:p>
            <a:r>
              <a:rPr lang="en-US" sz="2400" b="1" dirty="0"/>
              <a:t>Worrying Nutrition Situation </a:t>
            </a:r>
          </a:p>
        </p:txBody>
      </p:sp>
    </p:spTree>
    <p:extLst>
      <p:ext uri="{BB962C8B-B14F-4D97-AF65-F5344CB8AC3E}">
        <p14:creationId xmlns:p14="http://schemas.microsoft.com/office/powerpoint/2010/main" val="822460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86" y="1"/>
            <a:ext cx="10515600" cy="474827"/>
          </a:xfrm>
        </p:spPr>
        <p:txBody>
          <a:bodyPr>
            <a:noAutofit/>
          </a:bodyPr>
          <a:lstStyle/>
          <a:p>
            <a:pPr algn="ctr"/>
            <a:r>
              <a:rPr lang="en-US" sz="3200" b="1" dirty="0">
                <a:latin typeface="+mn-lt"/>
              </a:rPr>
              <a:t>Factors Enabling Adoption of HINI</a:t>
            </a:r>
          </a:p>
        </p:txBody>
      </p:sp>
      <p:sp>
        <p:nvSpPr>
          <p:cNvPr id="3" name="Content Placeholder 2"/>
          <p:cNvSpPr>
            <a:spLocks noGrp="1"/>
          </p:cNvSpPr>
          <p:nvPr>
            <p:ph sz="half" idx="1"/>
          </p:nvPr>
        </p:nvSpPr>
        <p:spPr>
          <a:xfrm>
            <a:off x="0" y="1135694"/>
            <a:ext cx="6440556" cy="6096000"/>
          </a:xfrm>
        </p:spPr>
        <p:txBody>
          <a:bodyPr>
            <a:normAutofit/>
          </a:bodyPr>
          <a:lstStyle/>
          <a:p>
            <a:pPr marL="0" indent="0">
              <a:buNone/>
            </a:pPr>
            <a:r>
              <a:rPr lang="en-US" sz="2400" b="1" dirty="0"/>
              <a:t>Conducive enabling environment </a:t>
            </a:r>
          </a:p>
          <a:p>
            <a:pPr marL="0" indent="0">
              <a:buNone/>
            </a:pPr>
            <a:endParaRPr lang="en-US" sz="2400" b="1" dirty="0"/>
          </a:p>
          <a:p>
            <a:pPr lvl="1">
              <a:buFont typeface="Wingdings" panose="05000000000000000000" pitchFamily="2" charset="2"/>
              <a:buChar char="q"/>
            </a:pPr>
            <a:r>
              <a:rPr lang="en-US" dirty="0"/>
              <a:t>Food and Nutrition Security Policy developed and launched in 2012 a</a:t>
            </a:r>
          </a:p>
          <a:p>
            <a:pPr lvl="1">
              <a:buFont typeface="Wingdings" panose="05000000000000000000" pitchFamily="2" charset="2"/>
              <a:buChar char="q"/>
            </a:pPr>
            <a:r>
              <a:rPr lang="en-US" dirty="0"/>
              <a:t> Kenya Nutrition National Action 2012-2017 developed )* </a:t>
            </a:r>
          </a:p>
          <a:p>
            <a:pPr lvl="1">
              <a:buFont typeface="Wingdings" panose="05000000000000000000" pitchFamily="2" charset="2"/>
              <a:buChar char="q"/>
            </a:pPr>
            <a:r>
              <a:rPr lang="en-US" dirty="0"/>
              <a:t>Programme guidelines , standards and job aids developed alongside the various interventions to be scaled up</a:t>
            </a:r>
          </a:p>
          <a:p>
            <a:pPr marL="0" lvl="1" indent="0">
              <a:spcBef>
                <a:spcPts val="1000"/>
              </a:spcBef>
              <a:buNone/>
            </a:pPr>
            <a:endParaRPr lang="en-US" b="1" dirty="0"/>
          </a:p>
          <a:p>
            <a:pPr marL="0" indent="0">
              <a:buNone/>
            </a:pPr>
            <a:r>
              <a:rPr lang="en-US" sz="2400" b="1" dirty="0"/>
              <a:t> Nutrition Information System reviewed to determine baseline, gaps in the system and how the monitoring, reporting would be done for the scale up </a:t>
            </a:r>
          </a:p>
        </p:txBody>
      </p:sp>
      <p:pic>
        <p:nvPicPr>
          <p:cNvPr id="5" name="Picture 4"/>
          <p:cNvPicPr>
            <a:picLocks noChangeAspect="1"/>
          </p:cNvPicPr>
          <p:nvPr/>
        </p:nvPicPr>
        <p:blipFill>
          <a:blip r:embed="rId3"/>
          <a:stretch>
            <a:fillRect/>
          </a:stretch>
        </p:blipFill>
        <p:spPr>
          <a:xfrm>
            <a:off x="6853009" y="584548"/>
            <a:ext cx="4956314" cy="5840083"/>
          </a:xfrm>
          <a:prstGeom prst="rect">
            <a:avLst/>
          </a:prstGeom>
        </p:spPr>
      </p:pic>
      <p:sp>
        <p:nvSpPr>
          <p:cNvPr id="6" name="7-Point Star 9"/>
          <p:cNvSpPr/>
          <p:nvPr/>
        </p:nvSpPr>
        <p:spPr>
          <a:xfrm rot="20568534">
            <a:off x="9305782" y="2407295"/>
            <a:ext cx="2930139" cy="3215115"/>
          </a:xfrm>
          <a:prstGeom prst="star7">
            <a:avLst/>
          </a:prstGeom>
          <a:gradFill flip="none" rotWithShape="1">
            <a:gsLst>
              <a:gs pos="0">
                <a:schemeClr val="accent1">
                  <a:tint val="35000"/>
                  <a:satMod val="260000"/>
                </a:schemeClr>
              </a:gs>
              <a:gs pos="30000">
                <a:schemeClr val="accent1">
                  <a:tint val="38000"/>
                  <a:satMod val="260000"/>
                </a:schemeClr>
              </a:gs>
              <a:gs pos="75000">
                <a:schemeClr val="accent1">
                  <a:tint val="55000"/>
                  <a:satMod val="255000"/>
                </a:schemeClr>
              </a:gs>
              <a:gs pos="100000">
                <a:schemeClr val="accent1">
                  <a:tint val="70000"/>
                  <a:satMod val="255000"/>
                </a:schemeClr>
              </a:gs>
            </a:gsLst>
            <a:lin ang="16200000" scaled="1"/>
            <a:tileRect/>
          </a:gradFill>
          <a:ln>
            <a:prstDash val="dash"/>
          </a:ln>
        </p:spPr>
        <p:style>
          <a:lnRef idx="1">
            <a:schemeClr val="accent1"/>
          </a:lnRef>
          <a:fillRef idx="2">
            <a:schemeClr val="accent1"/>
          </a:fillRef>
          <a:effectRef idx="1">
            <a:schemeClr val="accent1"/>
          </a:effectRef>
          <a:fontRef idx="minor">
            <a:schemeClr val="dk1"/>
          </a:fontRef>
        </p:style>
        <p:txBody>
          <a:bodyPr anchor="ctr"/>
          <a:lstStyle/>
          <a:p>
            <a:pPr algn="ctr" eaLnBrk="1" fontAlgn="auto" hangingPunct="1">
              <a:spcBef>
                <a:spcPts val="0"/>
              </a:spcBef>
              <a:spcAft>
                <a:spcPts val="0"/>
              </a:spcAft>
              <a:defRPr/>
            </a:pPr>
            <a:r>
              <a:rPr lang="en-US" dirty="0"/>
              <a:t>Proven High Impact Interventions to reverse nutrition trends and child mortality </a:t>
            </a:r>
          </a:p>
        </p:txBody>
      </p:sp>
    </p:spTree>
    <p:extLst>
      <p:ext uri="{BB962C8B-B14F-4D97-AF65-F5344CB8AC3E}">
        <p14:creationId xmlns:p14="http://schemas.microsoft.com/office/powerpoint/2010/main" val="223208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4557" y="882022"/>
            <a:ext cx="11009243" cy="5936973"/>
          </a:xfrm>
        </p:spPr>
        <p:txBody>
          <a:bodyPr>
            <a:normAutofit/>
          </a:bodyPr>
          <a:lstStyle/>
          <a:p>
            <a:pPr marL="0" indent="0">
              <a:buNone/>
            </a:pPr>
            <a:r>
              <a:rPr lang="en-US" b="1" dirty="0"/>
              <a:t> Coordination and Partnership arrangements reviewed</a:t>
            </a:r>
          </a:p>
          <a:p>
            <a:pPr marL="0" indent="0">
              <a:buNone/>
            </a:pPr>
            <a:endParaRPr lang="en-US" b="1" dirty="0"/>
          </a:p>
          <a:p>
            <a:pPr lvl="1">
              <a:buFont typeface="Wingdings" panose="05000000000000000000" pitchFamily="2" charset="2"/>
              <a:buChar char="q"/>
            </a:pPr>
            <a:r>
              <a:rPr lang="en-US" dirty="0"/>
              <a:t>Partnership framework developed for the Nutrition sector to enable unified approach. </a:t>
            </a:r>
          </a:p>
          <a:p>
            <a:pPr lvl="1">
              <a:buFont typeface="Wingdings" panose="05000000000000000000" pitchFamily="2" charset="2"/>
              <a:buChar char="q"/>
            </a:pPr>
            <a:endParaRPr lang="en-US" dirty="0"/>
          </a:p>
          <a:p>
            <a:pPr lvl="1">
              <a:buFont typeface="Wingdings" panose="05000000000000000000" pitchFamily="2" charset="2"/>
              <a:buChar char="q"/>
            </a:pPr>
            <a:r>
              <a:rPr lang="en-US" dirty="0"/>
              <a:t>Government leadership and stewardship agreed on as a major principle</a:t>
            </a:r>
          </a:p>
          <a:p>
            <a:pPr lvl="1">
              <a:buFont typeface="Wingdings" panose="05000000000000000000" pitchFamily="2" charset="2"/>
              <a:buChar char="q"/>
            </a:pPr>
            <a:endParaRPr lang="en-US" dirty="0"/>
          </a:p>
          <a:p>
            <a:pPr lvl="1">
              <a:buFont typeface="Wingdings" panose="05000000000000000000" pitchFamily="2" charset="2"/>
              <a:buChar char="q"/>
            </a:pPr>
            <a:r>
              <a:rPr lang="en-US" dirty="0"/>
              <a:t>UNICEF incorporated HINI in all Programme Cooperation Agreements (PCA’s) with its Implementing Partners </a:t>
            </a:r>
          </a:p>
          <a:p>
            <a:pPr lvl="1">
              <a:buFont typeface="Wingdings" panose="05000000000000000000" pitchFamily="2" charset="2"/>
              <a:buChar char="q"/>
            </a:pPr>
            <a:endParaRPr lang="en-US" dirty="0"/>
          </a:p>
          <a:p>
            <a:pPr lvl="1">
              <a:buFont typeface="Wingdings" panose="05000000000000000000" pitchFamily="2" charset="2"/>
              <a:buChar char="q"/>
            </a:pPr>
            <a:r>
              <a:rPr lang="en-US" dirty="0"/>
              <a:t>Technical working groups TORs reviewed and aligned to ensure HINI monitoring could be part of regular coordination mechanisms </a:t>
            </a:r>
          </a:p>
          <a:p>
            <a:pPr marL="457200" lvl="1" indent="0">
              <a:buNone/>
            </a:pPr>
            <a:endParaRPr lang="en-US" dirty="0"/>
          </a:p>
          <a:p>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60594" y="74891"/>
            <a:ext cx="99060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0" y="87417"/>
            <a:ext cx="10515600" cy="47482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b="1" dirty="0">
                <a:latin typeface="+mn-lt"/>
              </a:rPr>
              <a:t>Factors Enabling Adoption of HINI</a:t>
            </a:r>
          </a:p>
        </p:txBody>
      </p:sp>
    </p:spTree>
    <p:extLst>
      <p:ext uri="{BB962C8B-B14F-4D97-AF65-F5344CB8AC3E}">
        <p14:creationId xmlns:p14="http://schemas.microsoft.com/office/powerpoint/2010/main" val="24670686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3312</TotalTime>
  <Words>2678</Words>
  <Application>Microsoft Office PowerPoint</Application>
  <PresentationFormat>Widescreen</PresentationFormat>
  <Paragraphs>218</Paragraphs>
  <Slides>18</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Scale up of High Impact Nutrition Interventions in Kenya </vt:lpstr>
      <vt:lpstr>PowerPoint Presentation</vt:lpstr>
      <vt:lpstr>Trends In Stunting, Wasting And Underweight  </vt:lpstr>
      <vt:lpstr>PowerPoint Presentation</vt:lpstr>
      <vt:lpstr>Where is Malnutrition Most Spread in Kenya?</vt:lpstr>
      <vt:lpstr>PowerPoint Presentation</vt:lpstr>
      <vt:lpstr>PowerPoint Presentation</vt:lpstr>
      <vt:lpstr>Factors Enabling Adoption of HINI</vt:lpstr>
      <vt:lpstr>PowerPoint Presentation</vt:lpstr>
      <vt:lpstr>PowerPoint Presentation</vt:lpstr>
      <vt:lpstr>PowerPoint Presentation</vt:lpstr>
      <vt:lpstr>Early Challenges in Scaling up HINI in Kenya</vt:lpstr>
      <vt:lpstr> HINI Scale up In Emergencies in Kenya</vt:lpstr>
      <vt:lpstr>HINI Scale up in Emergencies in Kenya</vt:lpstr>
      <vt:lpstr>Key Lessons for Sharing: What could you consider as you plan to scale up HINI?</vt:lpstr>
      <vt:lpstr>Key Issues Moving Forward for a Holistic Monitoring of HINI in Emergency Response</vt:lpstr>
      <vt:lpstr>Key Issues Moving Forward for a Holistic Monitoring of HINI in Emergency Response</vt:lpstr>
      <vt:lpstr>Key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Mwenda</dc:creator>
  <cp:lastModifiedBy>Marie McGrath</cp:lastModifiedBy>
  <cp:revision>105</cp:revision>
  <dcterms:created xsi:type="dcterms:W3CDTF">2018-10-02T09:18:38Z</dcterms:created>
  <dcterms:modified xsi:type="dcterms:W3CDTF">2018-10-23T03:37:51Z</dcterms:modified>
</cp:coreProperties>
</file>