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2.xml" ContentType="application/inkml+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ink/ink3.xml" ContentType="application/inkml+xml"/>
  <Override PartName="/ppt/ink/ink4.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74" r:id="rId3"/>
    <p:sldId id="270" r:id="rId4"/>
    <p:sldId id="271" r:id="rId5"/>
    <p:sldId id="272" r:id="rId6"/>
    <p:sldId id="259" r:id="rId7"/>
    <p:sldId id="258" r:id="rId8"/>
    <p:sldId id="283" r:id="rId9"/>
    <p:sldId id="267" r:id="rId10"/>
    <p:sldId id="277" r:id="rId11"/>
    <p:sldId id="260" r:id="rId12"/>
    <p:sldId id="261" r:id="rId13"/>
    <p:sldId id="266" r:id="rId14"/>
    <p:sldId id="279" r:id="rId15"/>
    <p:sldId id="285" r:id="rId16"/>
    <p:sldId id="290" r:id="rId17"/>
    <p:sldId id="289" r:id="rId18"/>
    <p:sldId id="265" r:id="rId19"/>
    <p:sldId id="284" r:id="rId20"/>
    <p:sldId id="385" r:id="rId21"/>
    <p:sldId id="386" r:id="rId22"/>
    <p:sldId id="269" r:id="rId23"/>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58A6"/>
    <a:srgbClr val="E909AE"/>
    <a:srgbClr val="FCAAF2"/>
    <a:srgbClr val="F711DC"/>
    <a:srgbClr val="AB5D8B"/>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82472" autoAdjust="0"/>
  </p:normalViewPr>
  <p:slideViewPr>
    <p:cSldViewPr snapToGrid="0">
      <p:cViewPr varScale="1">
        <p:scale>
          <a:sx n="56" d="100"/>
          <a:sy n="56" d="100"/>
        </p:scale>
        <p:origin x="130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fleet\AppData\Local\Microsoft\Windows\INetCache\Content.Outlook\GMLQ3IC8\Prices%20and%20Costing%20(0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1"/>
          <c:order val="0"/>
          <c:tx>
            <c:strRef>
              <c:f>'Costing (1)'!$N$31</c:f>
              <c:strCache>
                <c:ptCount val="1"/>
                <c:pt idx="0">
                  <c:v>Dairy</c:v>
                </c:pt>
              </c:strCache>
            </c:strRef>
          </c:tx>
          <c:invertIfNegative val="0"/>
          <c:cat>
            <c:strRef>
              <c:f>'Costing (1)'!$O$24:$S$24</c:f>
              <c:strCache>
                <c:ptCount val="5"/>
                <c:pt idx="0">
                  <c:v>S.Africa</c:v>
                </c:pt>
                <c:pt idx="1">
                  <c:v>India</c:v>
                </c:pt>
                <c:pt idx="2">
                  <c:v>USA</c:v>
                </c:pt>
                <c:pt idx="3">
                  <c:v>Kenya</c:v>
                </c:pt>
                <c:pt idx="4">
                  <c:v>Malawi</c:v>
                </c:pt>
              </c:strCache>
            </c:strRef>
          </c:cat>
          <c:val>
            <c:numRef>
              <c:f>'Costing (1)'!$O$31:$S$31</c:f>
              <c:numCache>
                <c:formatCode>_(* #,##0.00_);_(* \(#,##0.00\);_(* "-"??_);_(@_)</c:formatCode>
                <c:ptCount val="5"/>
                <c:pt idx="0">
                  <c:v>799.98810868715816</c:v>
                </c:pt>
                <c:pt idx="1">
                  <c:v>900.5</c:v>
                </c:pt>
                <c:pt idx="2">
                  <c:v>753.62</c:v>
                </c:pt>
                <c:pt idx="3">
                  <c:v>995</c:v>
                </c:pt>
                <c:pt idx="4">
                  <c:v>1282.5</c:v>
                </c:pt>
              </c:numCache>
            </c:numRef>
          </c:val>
          <c:extLst>
            <c:ext xmlns:c16="http://schemas.microsoft.com/office/drawing/2014/chart" uri="{C3380CC4-5D6E-409C-BE32-E72D297353CC}">
              <c16:uniqueId val="{00000000-D35A-4511-B3D5-69E6E4708690}"/>
            </c:ext>
          </c:extLst>
        </c:ser>
        <c:ser>
          <c:idx val="0"/>
          <c:order val="1"/>
          <c:tx>
            <c:strRef>
              <c:f>'Costing (1)'!$N$30</c:f>
              <c:strCache>
                <c:ptCount val="1"/>
                <c:pt idx="0">
                  <c:v>Peanuts</c:v>
                </c:pt>
              </c:strCache>
            </c:strRef>
          </c:tx>
          <c:invertIfNegative val="0"/>
          <c:cat>
            <c:strRef>
              <c:f>'Costing (1)'!$O$24:$S$24</c:f>
              <c:strCache>
                <c:ptCount val="5"/>
                <c:pt idx="0">
                  <c:v>S.Africa</c:v>
                </c:pt>
                <c:pt idx="1">
                  <c:v>India</c:v>
                </c:pt>
                <c:pt idx="2">
                  <c:v>USA</c:v>
                </c:pt>
                <c:pt idx="3">
                  <c:v>Kenya</c:v>
                </c:pt>
                <c:pt idx="4">
                  <c:v>Malawi</c:v>
                </c:pt>
              </c:strCache>
            </c:strRef>
          </c:cat>
          <c:val>
            <c:numRef>
              <c:f>'Costing (1)'!$O$30:$S$30</c:f>
              <c:numCache>
                <c:formatCode>_(* #,##0.00_);_(* \(#,##0.00\);_(* "-"??_);_(@_)</c:formatCode>
                <c:ptCount val="5"/>
                <c:pt idx="0">
                  <c:v>564.24282061992801</c:v>
                </c:pt>
                <c:pt idx="1">
                  <c:v>756.94</c:v>
                </c:pt>
                <c:pt idx="2">
                  <c:v>496.76</c:v>
                </c:pt>
                <c:pt idx="3">
                  <c:v>901</c:v>
                </c:pt>
                <c:pt idx="4">
                  <c:v>546.54</c:v>
                </c:pt>
              </c:numCache>
            </c:numRef>
          </c:val>
          <c:extLst>
            <c:ext xmlns:c16="http://schemas.microsoft.com/office/drawing/2014/chart" uri="{C3380CC4-5D6E-409C-BE32-E72D297353CC}">
              <c16:uniqueId val="{00000001-D35A-4511-B3D5-69E6E4708690}"/>
            </c:ext>
          </c:extLst>
        </c:ser>
        <c:ser>
          <c:idx val="2"/>
          <c:order val="2"/>
          <c:tx>
            <c:strRef>
              <c:f>'Costing (1)'!$N$32</c:f>
              <c:strCache>
                <c:ptCount val="1"/>
                <c:pt idx="0">
                  <c:v>Oil</c:v>
                </c:pt>
              </c:strCache>
            </c:strRef>
          </c:tx>
          <c:invertIfNegative val="0"/>
          <c:cat>
            <c:strRef>
              <c:f>'Costing (1)'!$O$24:$S$24</c:f>
              <c:strCache>
                <c:ptCount val="5"/>
                <c:pt idx="0">
                  <c:v>S.Africa</c:v>
                </c:pt>
                <c:pt idx="1">
                  <c:v>India</c:v>
                </c:pt>
                <c:pt idx="2">
                  <c:v>USA</c:v>
                </c:pt>
                <c:pt idx="3">
                  <c:v>Kenya</c:v>
                </c:pt>
                <c:pt idx="4">
                  <c:v>Malawi</c:v>
                </c:pt>
              </c:strCache>
            </c:strRef>
          </c:cat>
          <c:val>
            <c:numRef>
              <c:f>'Costing (1)'!$O$32:$S$32</c:f>
              <c:numCache>
                <c:formatCode>_(* #,##0.00_);_(* \(#,##0.00\);_(* "-"??_);_(@_)</c:formatCode>
                <c:ptCount val="5"/>
                <c:pt idx="0">
                  <c:v>289.85076401708631</c:v>
                </c:pt>
                <c:pt idx="1">
                  <c:v>241.31</c:v>
                </c:pt>
                <c:pt idx="2">
                  <c:v>367.85</c:v>
                </c:pt>
                <c:pt idx="3">
                  <c:v>313</c:v>
                </c:pt>
                <c:pt idx="4">
                  <c:v>408.08</c:v>
                </c:pt>
              </c:numCache>
            </c:numRef>
          </c:val>
          <c:extLst>
            <c:ext xmlns:c16="http://schemas.microsoft.com/office/drawing/2014/chart" uri="{C3380CC4-5D6E-409C-BE32-E72D297353CC}">
              <c16:uniqueId val="{00000002-D35A-4511-B3D5-69E6E4708690}"/>
            </c:ext>
          </c:extLst>
        </c:ser>
        <c:ser>
          <c:idx val="3"/>
          <c:order val="3"/>
          <c:tx>
            <c:strRef>
              <c:f>'Costing (1)'!$N$33</c:f>
              <c:strCache>
                <c:ptCount val="1"/>
                <c:pt idx="0">
                  <c:v>Sugar</c:v>
                </c:pt>
              </c:strCache>
            </c:strRef>
          </c:tx>
          <c:invertIfNegative val="0"/>
          <c:cat>
            <c:strRef>
              <c:f>'Costing (1)'!$O$24:$S$24</c:f>
              <c:strCache>
                <c:ptCount val="5"/>
                <c:pt idx="0">
                  <c:v>S.Africa</c:v>
                </c:pt>
                <c:pt idx="1">
                  <c:v>India</c:v>
                </c:pt>
                <c:pt idx="2">
                  <c:v>USA</c:v>
                </c:pt>
                <c:pt idx="3">
                  <c:v>Kenya</c:v>
                </c:pt>
                <c:pt idx="4">
                  <c:v>Malawi</c:v>
                </c:pt>
              </c:strCache>
            </c:strRef>
          </c:cat>
          <c:val>
            <c:numRef>
              <c:f>'Costing (1)'!$O$33:$S$33</c:f>
              <c:numCache>
                <c:formatCode>_(* #,##0.00_);_(* \(#,##0.00\);_(* "-"??_);_(@_)</c:formatCode>
                <c:ptCount val="5"/>
                <c:pt idx="0">
                  <c:v>243.47464177435251</c:v>
                </c:pt>
                <c:pt idx="1">
                  <c:v>237.65</c:v>
                </c:pt>
                <c:pt idx="2">
                  <c:v>287.68</c:v>
                </c:pt>
                <c:pt idx="3">
                  <c:v>220</c:v>
                </c:pt>
                <c:pt idx="4">
                  <c:v>301.54000000000002</c:v>
                </c:pt>
              </c:numCache>
            </c:numRef>
          </c:val>
          <c:extLst>
            <c:ext xmlns:c16="http://schemas.microsoft.com/office/drawing/2014/chart" uri="{C3380CC4-5D6E-409C-BE32-E72D297353CC}">
              <c16:uniqueId val="{00000003-D35A-4511-B3D5-69E6E4708690}"/>
            </c:ext>
          </c:extLst>
        </c:ser>
        <c:ser>
          <c:idx val="4"/>
          <c:order val="4"/>
          <c:tx>
            <c:strRef>
              <c:f>'Costing (1)'!$N$34</c:f>
              <c:strCache>
                <c:ptCount val="1"/>
                <c:pt idx="0">
                  <c:v>Vit &amp; Min</c:v>
                </c:pt>
              </c:strCache>
            </c:strRef>
          </c:tx>
          <c:invertIfNegative val="0"/>
          <c:cat>
            <c:strRef>
              <c:f>'Costing (1)'!$O$24:$S$24</c:f>
              <c:strCache>
                <c:ptCount val="5"/>
                <c:pt idx="0">
                  <c:v>S.Africa</c:v>
                </c:pt>
                <c:pt idx="1">
                  <c:v>India</c:v>
                </c:pt>
                <c:pt idx="2">
                  <c:v>USA</c:v>
                </c:pt>
                <c:pt idx="3">
                  <c:v>Kenya</c:v>
                </c:pt>
                <c:pt idx="4">
                  <c:v>Malawi</c:v>
                </c:pt>
              </c:strCache>
            </c:strRef>
          </c:cat>
          <c:val>
            <c:numRef>
              <c:f>'Costing (1)'!$O$34:$S$34</c:f>
              <c:numCache>
                <c:formatCode>_(* #,##0.00_);_(* \(#,##0.00\);_(* "-"??_);_(@_)</c:formatCode>
                <c:ptCount val="5"/>
                <c:pt idx="0">
                  <c:v>255.06867233503598</c:v>
                </c:pt>
                <c:pt idx="1">
                  <c:v>156.66</c:v>
                </c:pt>
                <c:pt idx="2">
                  <c:v>178.99</c:v>
                </c:pt>
                <c:pt idx="3">
                  <c:v>100</c:v>
                </c:pt>
                <c:pt idx="4">
                  <c:v>137.28</c:v>
                </c:pt>
              </c:numCache>
            </c:numRef>
          </c:val>
          <c:extLst>
            <c:ext xmlns:c16="http://schemas.microsoft.com/office/drawing/2014/chart" uri="{C3380CC4-5D6E-409C-BE32-E72D297353CC}">
              <c16:uniqueId val="{00000004-D35A-4511-B3D5-69E6E4708690}"/>
            </c:ext>
          </c:extLst>
        </c:ser>
        <c:ser>
          <c:idx val="5"/>
          <c:order val="5"/>
          <c:tx>
            <c:strRef>
              <c:f>'Costing (1)'!$N$35</c:f>
              <c:strCache>
                <c:ptCount val="1"/>
                <c:pt idx="0">
                  <c:v>Other</c:v>
                </c:pt>
              </c:strCache>
            </c:strRef>
          </c:tx>
          <c:invertIfNegative val="0"/>
          <c:cat>
            <c:strRef>
              <c:f>'Costing (1)'!$O$24:$S$24</c:f>
              <c:strCache>
                <c:ptCount val="5"/>
                <c:pt idx="0">
                  <c:v>S.Africa</c:v>
                </c:pt>
                <c:pt idx="1">
                  <c:v>India</c:v>
                </c:pt>
                <c:pt idx="2">
                  <c:v>USA</c:v>
                </c:pt>
                <c:pt idx="3">
                  <c:v>Kenya</c:v>
                </c:pt>
                <c:pt idx="4">
                  <c:v>Malawi</c:v>
                </c:pt>
              </c:strCache>
            </c:strRef>
          </c:cat>
          <c:val>
            <c:numRef>
              <c:f>'Costing (1)'!$O$35:$S$35</c:f>
              <c:numCache>
                <c:formatCode>_(* #,##0.00_);_(* \(#,##0.00\);_(* "-"??_);_(@_)</c:formatCode>
                <c:ptCount val="5"/>
                <c:pt idx="0">
                  <c:v>73.428860217661864</c:v>
                </c:pt>
                <c:pt idx="1">
                  <c:v>137.83000000000001</c:v>
                </c:pt>
                <c:pt idx="2">
                  <c:v>49.89</c:v>
                </c:pt>
                <c:pt idx="3">
                  <c:v>17</c:v>
                </c:pt>
                <c:pt idx="4">
                  <c:v>107.04</c:v>
                </c:pt>
              </c:numCache>
            </c:numRef>
          </c:val>
          <c:extLst>
            <c:ext xmlns:c16="http://schemas.microsoft.com/office/drawing/2014/chart" uri="{C3380CC4-5D6E-409C-BE32-E72D297353CC}">
              <c16:uniqueId val="{00000005-D35A-4511-B3D5-69E6E4708690}"/>
            </c:ext>
          </c:extLst>
        </c:ser>
        <c:ser>
          <c:idx val="6"/>
          <c:order val="6"/>
          <c:tx>
            <c:strRef>
              <c:f>'Costing (1)'!$N$36</c:f>
              <c:strCache>
                <c:ptCount val="1"/>
                <c:pt idx="0">
                  <c:v>Pack Mat</c:v>
                </c:pt>
              </c:strCache>
            </c:strRef>
          </c:tx>
          <c:invertIfNegative val="0"/>
          <c:cat>
            <c:strRef>
              <c:f>'Costing (1)'!$O$24:$S$24</c:f>
              <c:strCache>
                <c:ptCount val="5"/>
                <c:pt idx="0">
                  <c:v>S.Africa</c:v>
                </c:pt>
                <c:pt idx="1">
                  <c:v>India</c:v>
                </c:pt>
                <c:pt idx="2">
                  <c:v>USA</c:v>
                </c:pt>
                <c:pt idx="3">
                  <c:v>Kenya</c:v>
                </c:pt>
                <c:pt idx="4">
                  <c:v>Malawi</c:v>
                </c:pt>
              </c:strCache>
            </c:strRef>
          </c:cat>
          <c:val>
            <c:numRef>
              <c:f>'Costing (1)'!$O$36:$S$36</c:f>
              <c:numCache>
                <c:formatCode>_(* #,##0.00_);_(* \(#,##0.00\);_(* "-"??_);_(@_)</c:formatCode>
                <c:ptCount val="5"/>
                <c:pt idx="0">
                  <c:v>197.09851953161868</c:v>
                </c:pt>
                <c:pt idx="1">
                  <c:v>224.03</c:v>
                </c:pt>
                <c:pt idx="2">
                  <c:v>286.23</c:v>
                </c:pt>
                <c:pt idx="3">
                  <c:v>226</c:v>
                </c:pt>
                <c:pt idx="4">
                  <c:v>246.37</c:v>
                </c:pt>
              </c:numCache>
            </c:numRef>
          </c:val>
          <c:extLst>
            <c:ext xmlns:c16="http://schemas.microsoft.com/office/drawing/2014/chart" uri="{C3380CC4-5D6E-409C-BE32-E72D297353CC}">
              <c16:uniqueId val="{00000006-D35A-4511-B3D5-69E6E4708690}"/>
            </c:ext>
          </c:extLst>
        </c:ser>
        <c:dLbls>
          <c:showLegendKey val="0"/>
          <c:showVal val="0"/>
          <c:showCatName val="0"/>
          <c:showSerName val="0"/>
          <c:showPercent val="0"/>
          <c:showBubbleSize val="0"/>
        </c:dLbls>
        <c:gapWidth val="75"/>
        <c:overlap val="100"/>
        <c:axId val="285476424"/>
        <c:axId val="285477208"/>
      </c:barChart>
      <c:catAx>
        <c:axId val="285476424"/>
        <c:scaling>
          <c:orientation val="minMax"/>
        </c:scaling>
        <c:delete val="0"/>
        <c:axPos val="b"/>
        <c:numFmt formatCode="General" sourceLinked="0"/>
        <c:majorTickMark val="none"/>
        <c:minorTickMark val="none"/>
        <c:tickLblPos val="nextTo"/>
        <c:txPr>
          <a:bodyPr/>
          <a:lstStyle/>
          <a:p>
            <a:pPr>
              <a:defRPr sz="1400"/>
            </a:pPr>
            <a:endParaRPr lang="en-US"/>
          </a:p>
        </c:txPr>
        <c:crossAx val="285477208"/>
        <c:crosses val="autoZero"/>
        <c:auto val="1"/>
        <c:lblAlgn val="ctr"/>
        <c:lblOffset val="100"/>
        <c:noMultiLvlLbl val="0"/>
      </c:catAx>
      <c:valAx>
        <c:axId val="285477208"/>
        <c:scaling>
          <c:orientation val="minMax"/>
        </c:scaling>
        <c:delete val="0"/>
        <c:axPos val="l"/>
        <c:majorGridlines/>
        <c:numFmt formatCode="0%" sourceLinked="1"/>
        <c:majorTickMark val="none"/>
        <c:minorTickMark val="none"/>
        <c:tickLblPos val="nextTo"/>
        <c:spPr>
          <a:ln w="9525">
            <a:noFill/>
          </a:ln>
        </c:spPr>
        <c:crossAx val="285476424"/>
        <c:crosses val="autoZero"/>
        <c:crossBetween val="between"/>
      </c:valAx>
    </c:plotArea>
    <c:legend>
      <c:legendPos val="b"/>
      <c:layout>
        <c:manualLayout>
          <c:xMode val="edge"/>
          <c:yMode val="edge"/>
          <c:x val="2.4138422914527008E-3"/>
          <c:y val="0.92922579974747233"/>
          <c:w val="0.97826248621096279"/>
          <c:h val="6.3912622763256308E-2"/>
        </c:manualLayout>
      </c:layout>
      <c:overlay val="0"/>
      <c:txPr>
        <a:bodyPr/>
        <a:lstStyle/>
        <a:p>
          <a:pPr>
            <a:defRPr sz="1800"/>
          </a:pPr>
          <a:endParaRPr lang="en-U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1E8F99-72CF-488F-8EEE-BE4C8F6415DC}" type="doc">
      <dgm:prSet loTypeId="urn:microsoft.com/office/officeart/2005/8/layout/equation2" loCatId="relationship" qsTypeId="urn:microsoft.com/office/officeart/2005/8/quickstyle/simple1" qsCatId="simple" csTypeId="urn:microsoft.com/office/officeart/2005/8/colors/accent1_2" csCatId="accent1" phldr="1"/>
      <dgm:spPr/>
      <dgm:t>
        <a:bodyPr/>
        <a:lstStyle/>
        <a:p>
          <a:endParaRPr lang="en-US"/>
        </a:p>
      </dgm:t>
    </dgm:pt>
    <dgm:pt modelId="{6B38F76C-1C19-48F0-9D0A-2AE12A6761EE}">
      <dgm:prSet phldrT="[Text]" custT="1"/>
      <dgm:spPr/>
      <dgm:t>
        <a:bodyPr/>
        <a:lstStyle/>
        <a:p>
          <a:r>
            <a:rPr lang="en-US" sz="1800" b="1" dirty="0"/>
            <a:t>Potential price reduction</a:t>
          </a:r>
        </a:p>
      </dgm:t>
    </dgm:pt>
    <dgm:pt modelId="{C8A0ECE4-685A-4C99-B591-65B9B00F7770}" type="parTrans" cxnId="{D091E9E0-29E5-4BD2-8BCC-5DE7C934728D}">
      <dgm:prSet/>
      <dgm:spPr/>
      <dgm:t>
        <a:bodyPr/>
        <a:lstStyle/>
        <a:p>
          <a:endParaRPr lang="en-US"/>
        </a:p>
      </dgm:t>
    </dgm:pt>
    <dgm:pt modelId="{1AFDCD10-142B-4CDA-8FFA-CCE5798DEE95}" type="sibTrans" cxnId="{D091E9E0-29E5-4BD2-8BCC-5DE7C934728D}">
      <dgm:prSet/>
      <dgm:spPr/>
      <dgm:t>
        <a:bodyPr/>
        <a:lstStyle/>
        <a:p>
          <a:endParaRPr lang="en-US"/>
        </a:p>
      </dgm:t>
    </dgm:pt>
    <dgm:pt modelId="{5FA79A3C-EEB1-48C1-8F30-F92F36F0D77F}">
      <dgm:prSet phldrT="[Text]" custT="1"/>
      <dgm:spPr/>
      <dgm:t>
        <a:bodyPr/>
        <a:lstStyle/>
        <a:p>
          <a:r>
            <a:rPr lang="en-US" sz="1800" b="1" dirty="0"/>
            <a:t>Increased adoption by governments</a:t>
          </a:r>
        </a:p>
      </dgm:t>
    </dgm:pt>
    <dgm:pt modelId="{49DAF7D7-085D-49F3-8D68-2F73E7A766AD}" type="parTrans" cxnId="{05D03ACE-DBA4-4DC9-9FF0-17CD91770B69}">
      <dgm:prSet/>
      <dgm:spPr/>
      <dgm:t>
        <a:bodyPr/>
        <a:lstStyle/>
        <a:p>
          <a:endParaRPr lang="en-US"/>
        </a:p>
      </dgm:t>
    </dgm:pt>
    <dgm:pt modelId="{37A94E27-7728-4D12-AAEE-2F4BE6BBDD38}" type="sibTrans" cxnId="{05D03ACE-DBA4-4DC9-9FF0-17CD91770B69}">
      <dgm:prSet/>
      <dgm:spPr/>
      <dgm:t>
        <a:bodyPr/>
        <a:lstStyle/>
        <a:p>
          <a:endParaRPr lang="en-US"/>
        </a:p>
      </dgm:t>
    </dgm:pt>
    <dgm:pt modelId="{4AA477B4-929F-4ECB-B6C3-F69B3D3DF16C}">
      <dgm:prSet custT="1"/>
      <dgm:spPr/>
      <dgm:t>
        <a:bodyPr/>
        <a:lstStyle/>
        <a:p>
          <a:r>
            <a:rPr lang="en-US" sz="1800" b="1" dirty="0"/>
            <a:t>Increased acceptance of a product using local ingredients</a:t>
          </a:r>
        </a:p>
      </dgm:t>
    </dgm:pt>
    <dgm:pt modelId="{2F075926-3054-4AE1-9A57-A4F1ECA82E60}" type="parTrans" cxnId="{AAB7EBBE-3972-453D-A4F0-23E6600E0E68}">
      <dgm:prSet/>
      <dgm:spPr/>
      <dgm:t>
        <a:bodyPr/>
        <a:lstStyle/>
        <a:p>
          <a:endParaRPr lang="en-US"/>
        </a:p>
      </dgm:t>
    </dgm:pt>
    <dgm:pt modelId="{8CC91C8F-70A0-4034-B81A-9EC763F200B1}" type="sibTrans" cxnId="{AAB7EBBE-3972-453D-A4F0-23E6600E0E68}">
      <dgm:prSet/>
      <dgm:spPr/>
      <dgm:t>
        <a:bodyPr/>
        <a:lstStyle/>
        <a:p>
          <a:endParaRPr lang="en-US"/>
        </a:p>
      </dgm:t>
    </dgm:pt>
    <dgm:pt modelId="{E56EDA63-CBEC-4C71-B822-A88055CAE9AE}">
      <dgm:prSet phldrT="[Text]"/>
      <dgm:spPr/>
      <dgm:t>
        <a:bodyPr/>
        <a:lstStyle/>
        <a:p>
          <a:r>
            <a:rPr lang="en-US" dirty="0"/>
            <a:t>Increased access to treatment of SAM</a:t>
          </a:r>
        </a:p>
      </dgm:t>
    </dgm:pt>
    <dgm:pt modelId="{3FF811CA-804B-4C5E-9F96-D03BA4DE4E66}" type="parTrans" cxnId="{429B6AD4-AA9D-4DA5-9008-D2C2BB5DD589}">
      <dgm:prSet/>
      <dgm:spPr/>
      <dgm:t>
        <a:bodyPr/>
        <a:lstStyle/>
        <a:p>
          <a:endParaRPr lang="en-US"/>
        </a:p>
      </dgm:t>
    </dgm:pt>
    <dgm:pt modelId="{37BE3110-779B-4BA9-9119-A087C4A70021}" type="sibTrans" cxnId="{429B6AD4-AA9D-4DA5-9008-D2C2BB5DD589}">
      <dgm:prSet/>
      <dgm:spPr/>
      <dgm:t>
        <a:bodyPr/>
        <a:lstStyle/>
        <a:p>
          <a:endParaRPr lang="en-US"/>
        </a:p>
      </dgm:t>
    </dgm:pt>
    <dgm:pt modelId="{5E3D2EF1-0F10-451F-95B6-76876079D8CA}" type="pres">
      <dgm:prSet presAssocID="{AA1E8F99-72CF-488F-8EEE-BE4C8F6415DC}" presName="Name0" presStyleCnt="0">
        <dgm:presLayoutVars>
          <dgm:dir/>
          <dgm:resizeHandles val="exact"/>
        </dgm:presLayoutVars>
      </dgm:prSet>
      <dgm:spPr/>
    </dgm:pt>
    <dgm:pt modelId="{F78FC113-8F96-4444-8103-DD0B829B24CC}" type="pres">
      <dgm:prSet presAssocID="{AA1E8F99-72CF-488F-8EEE-BE4C8F6415DC}" presName="vNodes" presStyleCnt="0"/>
      <dgm:spPr/>
    </dgm:pt>
    <dgm:pt modelId="{72D02507-2D28-4EC5-BE09-E3C1C908A4F4}" type="pres">
      <dgm:prSet presAssocID="{6B38F76C-1C19-48F0-9D0A-2AE12A6761EE}" presName="node" presStyleLbl="node1" presStyleIdx="0" presStyleCnt="4" custScaleX="371864" custScaleY="160005">
        <dgm:presLayoutVars>
          <dgm:bulletEnabled val="1"/>
        </dgm:presLayoutVars>
      </dgm:prSet>
      <dgm:spPr/>
    </dgm:pt>
    <dgm:pt modelId="{87AFBBEB-6D7B-496D-A530-77470DAB0992}" type="pres">
      <dgm:prSet presAssocID="{1AFDCD10-142B-4CDA-8FFA-CCE5798DEE95}" presName="spacerT" presStyleCnt="0"/>
      <dgm:spPr/>
    </dgm:pt>
    <dgm:pt modelId="{5F612CFA-74B4-4721-82D7-583E58FA1FB3}" type="pres">
      <dgm:prSet presAssocID="{1AFDCD10-142B-4CDA-8FFA-CCE5798DEE95}" presName="sibTrans" presStyleLbl="sibTrans2D1" presStyleIdx="0" presStyleCnt="3"/>
      <dgm:spPr/>
    </dgm:pt>
    <dgm:pt modelId="{1B172B0D-3874-4A36-8CB9-450AFDBC8E36}" type="pres">
      <dgm:prSet presAssocID="{1AFDCD10-142B-4CDA-8FFA-CCE5798DEE95}" presName="spacerB" presStyleCnt="0"/>
      <dgm:spPr/>
    </dgm:pt>
    <dgm:pt modelId="{87BDA21A-184A-424F-8BAA-6FBE8CCB0BD2}" type="pres">
      <dgm:prSet presAssocID="{4AA477B4-929F-4ECB-B6C3-F69B3D3DF16C}" presName="node" presStyleLbl="node1" presStyleIdx="1" presStyleCnt="4" custScaleX="388148" custScaleY="148484">
        <dgm:presLayoutVars>
          <dgm:bulletEnabled val="1"/>
        </dgm:presLayoutVars>
      </dgm:prSet>
      <dgm:spPr/>
    </dgm:pt>
    <dgm:pt modelId="{55A50837-A2D8-4672-AD3A-362B33F44DA2}" type="pres">
      <dgm:prSet presAssocID="{8CC91C8F-70A0-4034-B81A-9EC763F200B1}" presName="spacerT" presStyleCnt="0"/>
      <dgm:spPr/>
    </dgm:pt>
    <dgm:pt modelId="{6232DF92-2A94-4184-98FB-761454531C0E}" type="pres">
      <dgm:prSet presAssocID="{8CC91C8F-70A0-4034-B81A-9EC763F200B1}" presName="sibTrans" presStyleLbl="sibTrans2D1" presStyleIdx="1" presStyleCnt="3"/>
      <dgm:spPr/>
    </dgm:pt>
    <dgm:pt modelId="{EA83833A-C966-4229-AAD3-5450B76AB7C7}" type="pres">
      <dgm:prSet presAssocID="{8CC91C8F-70A0-4034-B81A-9EC763F200B1}" presName="spacerB" presStyleCnt="0"/>
      <dgm:spPr/>
    </dgm:pt>
    <dgm:pt modelId="{A0E4B3E7-EA61-4031-95D4-32828521AF45}" type="pres">
      <dgm:prSet presAssocID="{5FA79A3C-EEB1-48C1-8F30-F92F36F0D77F}" presName="node" presStyleLbl="node1" presStyleIdx="2" presStyleCnt="4" custScaleX="377209" custScaleY="161127">
        <dgm:presLayoutVars>
          <dgm:bulletEnabled val="1"/>
        </dgm:presLayoutVars>
      </dgm:prSet>
      <dgm:spPr/>
    </dgm:pt>
    <dgm:pt modelId="{99960B2A-29E3-4977-B857-B59EC39A5A84}" type="pres">
      <dgm:prSet presAssocID="{AA1E8F99-72CF-488F-8EEE-BE4C8F6415DC}" presName="sibTransLast" presStyleLbl="sibTrans2D1" presStyleIdx="2" presStyleCnt="3"/>
      <dgm:spPr/>
    </dgm:pt>
    <dgm:pt modelId="{7756E6CA-7CDE-4131-B3CE-F60E175C6268}" type="pres">
      <dgm:prSet presAssocID="{AA1E8F99-72CF-488F-8EEE-BE4C8F6415DC}" presName="connectorText" presStyleLbl="sibTrans2D1" presStyleIdx="2" presStyleCnt="3"/>
      <dgm:spPr/>
    </dgm:pt>
    <dgm:pt modelId="{B0C1BD51-A4FB-476C-B671-2EDEE82F9C84}" type="pres">
      <dgm:prSet presAssocID="{AA1E8F99-72CF-488F-8EEE-BE4C8F6415DC}" presName="lastNode" presStyleLbl="node1" presStyleIdx="3" presStyleCnt="4" custScaleX="225801" custScaleY="142121">
        <dgm:presLayoutVars>
          <dgm:bulletEnabled val="1"/>
        </dgm:presLayoutVars>
      </dgm:prSet>
      <dgm:spPr/>
    </dgm:pt>
  </dgm:ptLst>
  <dgm:cxnLst>
    <dgm:cxn modelId="{F2CEF90F-C859-41AB-8038-24F9BFE6A68A}" type="presOf" srcId="{6B38F76C-1C19-48F0-9D0A-2AE12A6761EE}" destId="{72D02507-2D28-4EC5-BE09-E3C1C908A4F4}" srcOrd="0" destOrd="0" presId="urn:microsoft.com/office/officeart/2005/8/layout/equation2"/>
    <dgm:cxn modelId="{228D1F17-0817-47CC-8CD4-83B338472082}" type="presOf" srcId="{4AA477B4-929F-4ECB-B6C3-F69B3D3DF16C}" destId="{87BDA21A-184A-424F-8BAA-6FBE8CCB0BD2}" srcOrd="0" destOrd="0" presId="urn:microsoft.com/office/officeart/2005/8/layout/equation2"/>
    <dgm:cxn modelId="{A48F425F-0183-4304-B4CD-B6652FC9E139}" type="presOf" srcId="{37A94E27-7728-4D12-AAEE-2F4BE6BBDD38}" destId="{99960B2A-29E3-4977-B857-B59EC39A5A84}" srcOrd="0" destOrd="0" presId="urn:microsoft.com/office/officeart/2005/8/layout/equation2"/>
    <dgm:cxn modelId="{CCF14867-9570-4C6D-8AE4-F1AB0D74B3C5}" type="presOf" srcId="{1AFDCD10-142B-4CDA-8FFA-CCE5798DEE95}" destId="{5F612CFA-74B4-4721-82D7-583E58FA1FB3}" srcOrd="0" destOrd="0" presId="urn:microsoft.com/office/officeart/2005/8/layout/equation2"/>
    <dgm:cxn modelId="{857EB79E-24BB-40E8-ACA5-2B7E0BAF5ADE}" type="presOf" srcId="{E56EDA63-CBEC-4C71-B822-A88055CAE9AE}" destId="{B0C1BD51-A4FB-476C-B671-2EDEE82F9C84}" srcOrd="0" destOrd="0" presId="urn:microsoft.com/office/officeart/2005/8/layout/equation2"/>
    <dgm:cxn modelId="{87CBD9AB-75CE-4C01-A0E1-52DB66C04B62}" type="presOf" srcId="{5FA79A3C-EEB1-48C1-8F30-F92F36F0D77F}" destId="{A0E4B3E7-EA61-4031-95D4-32828521AF45}" srcOrd="0" destOrd="0" presId="urn:microsoft.com/office/officeart/2005/8/layout/equation2"/>
    <dgm:cxn modelId="{24D822AE-2E67-470E-A726-16B7C8C2C774}" type="presOf" srcId="{AA1E8F99-72CF-488F-8EEE-BE4C8F6415DC}" destId="{5E3D2EF1-0F10-451F-95B6-76876079D8CA}" srcOrd="0" destOrd="0" presId="urn:microsoft.com/office/officeart/2005/8/layout/equation2"/>
    <dgm:cxn modelId="{AAB7EBBE-3972-453D-A4F0-23E6600E0E68}" srcId="{AA1E8F99-72CF-488F-8EEE-BE4C8F6415DC}" destId="{4AA477B4-929F-4ECB-B6C3-F69B3D3DF16C}" srcOrd="1" destOrd="0" parTransId="{2F075926-3054-4AE1-9A57-A4F1ECA82E60}" sibTransId="{8CC91C8F-70A0-4034-B81A-9EC763F200B1}"/>
    <dgm:cxn modelId="{39A47BC3-BA34-41B9-9B7C-1B546B8292FA}" type="presOf" srcId="{37A94E27-7728-4D12-AAEE-2F4BE6BBDD38}" destId="{7756E6CA-7CDE-4131-B3CE-F60E175C6268}" srcOrd="1" destOrd="0" presId="urn:microsoft.com/office/officeart/2005/8/layout/equation2"/>
    <dgm:cxn modelId="{05D03ACE-DBA4-4DC9-9FF0-17CD91770B69}" srcId="{AA1E8F99-72CF-488F-8EEE-BE4C8F6415DC}" destId="{5FA79A3C-EEB1-48C1-8F30-F92F36F0D77F}" srcOrd="2" destOrd="0" parTransId="{49DAF7D7-085D-49F3-8D68-2F73E7A766AD}" sibTransId="{37A94E27-7728-4D12-AAEE-2F4BE6BBDD38}"/>
    <dgm:cxn modelId="{429B6AD4-AA9D-4DA5-9008-D2C2BB5DD589}" srcId="{AA1E8F99-72CF-488F-8EEE-BE4C8F6415DC}" destId="{E56EDA63-CBEC-4C71-B822-A88055CAE9AE}" srcOrd="3" destOrd="0" parTransId="{3FF811CA-804B-4C5E-9F96-D03BA4DE4E66}" sibTransId="{37BE3110-779B-4BA9-9119-A087C4A70021}"/>
    <dgm:cxn modelId="{F9A0E5D8-EFC5-4A51-B164-3D67CFEB545F}" type="presOf" srcId="{8CC91C8F-70A0-4034-B81A-9EC763F200B1}" destId="{6232DF92-2A94-4184-98FB-761454531C0E}" srcOrd="0" destOrd="0" presId="urn:microsoft.com/office/officeart/2005/8/layout/equation2"/>
    <dgm:cxn modelId="{D091E9E0-29E5-4BD2-8BCC-5DE7C934728D}" srcId="{AA1E8F99-72CF-488F-8EEE-BE4C8F6415DC}" destId="{6B38F76C-1C19-48F0-9D0A-2AE12A6761EE}" srcOrd="0" destOrd="0" parTransId="{C8A0ECE4-685A-4C99-B591-65B9B00F7770}" sibTransId="{1AFDCD10-142B-4CDA-8FFA-CCE5798DEE95}"/>
    <dgm:cxn modelId="{4AEC080C-A684-4929-8607-A519631B85BD}" type="presParOf" srcId="{5E3D2EF1-0F10-451F-95B6-76876079D8CA}" destId="{F78FC113-8F96-4444-8103-DD0B829B24CC}" srcOrd="0" destOrd="0" presId="urn:microsoft.com/office/officeart/2005/8/layout/equation2"/>
    <dgm:cxn modelId="{9B4E7ED4-307F-4CE5-AA4E-F44EE8B4F811}" type="presParOf" srcId="{F78FC113-8F96-4444-8103-DD0B829B24CC}" destId="{72D02507-2D28-4EC5-BE09-E3C1C908A4F4}" srcOrd="0" destOrd="0" presId="urn:microsoft.com/office/officeart/2005/8/layout/equation2"/>
    <dgm:cxn modelId="{76A2B1E0-29E5-43A8-83AF-557F48C281E3}" type="presParOf" srcId="{F78FC113-8F96-4444-8103-DD0B829B24CC}" destId="{87AFBBEB-6D7B-496D-A530-77470DAB0992}" srcOrd="1" destOrd="0" presId="urn:microsoft.com/office/officeart/2005/8/layout/equation2"/>
    <dgm:cxn modelId="{8F53ECD0-362A-4DBB-B2F2-0B3EA19899A7}" type="presParOf" srcId="{F78FC113-8F96-4444-8103-DD0B829B24CC}" destId="{5F612CFA-74B4-4721-82D7-583E58FA1FB3}" srcOrd="2" destOrd="0" presId="urn:microsoft.com/office/officeart/2005/8/layout/equation2"/>
    <dgm:cxn modelId="{B6DFCC6C-8FA2-45A4-B711-565E0414E606}" type="presParOf" srcId="{F78FC113-8F96-4444-8103-DD0B829B24CC}" destId="{1B172B0D-3874-4A36-8CB9-450AFDBC8E36}" srcOrd="3" destOrd="0" presId="urn:microsoft.com/office/officeart/2005/8/layout/equation2"/>
    <dgm:cxn modelId="{73F0BF1B-A3E5-442B-B221-A965673486B3}" type="presParOf" srcId="{F78FC113-8F96-4444-8103-DD0B829B24CC}" destId="{87BDA21A-184A-424F-8BAA-6FBE8CCB0BD2}" srcOrd="4" destOrd="0" presId="urn:microsoft.com/office/officeart/2005/8/layout/equation2"/>
    <dgm:cxn modelId="{DF46D30B-EC8E-4E88-A25D-D1D313A289EC}" type="presParOf" srcId="{F78FC113-8F96-4444-8103-DD0B829B24CC}" destId="{55A50837-A2D8-4672-AD3A-362B33F44DA2}" srcOrd="5" destOrd="0" presId="urn:microsoft.com/office/officeart/2005/8/layout/equation2"/>
    <dgm:cxn modelId="{67FBA99E-ADF9-445B-8BFC-584DAC8B1BEF}" type="presParOf" srcId="{F78FC113-8F96-4444-8103-DD0B829B24CC}" destId="{6232DF92-2A94-4184-98FB-761454531C0E}" srcOrd="6" destOrd="0" presId="urn:microsoft.com/office/officeart/2005/8/layout/equation2"/>
    <dgm:cxn modelId="{8FD37993-A4A5-4E06-ADEB-5ADB49B28997}" type="presParOf" srcId="{F78FC113-8F96-4444-8103-DD0B829B24CC}" destId="{EA83833A-C966-4229-AAD3-5450B76AB7C7}" srcOrd="7" destOrd="0" presId="urn:microsoft.com/office/officeart/2005/8/layout/equation2"/>
    <dgm:cxn modelId="{672666BD-B833-41EB-868B-0715F2EE3E32}" type="presParOf" srcId="{F78FC113-8F96-4444-8103-DD0B829B24CC}" destId="{A0E4B3E7-EA61-4031-95D4-32828521AF45}" srcOrd="8" destOrd="0" presId="urn:microsoft.com/office/officeart/2005/8/layout/equation2"/>
    <dgm:cxn modelId="{E93EF1F6-EA24-4553-89EB-435843AE2E7D}" type="presParOf" srcId="{5E3D2EF1-0F10-451F-95B6-76876079D8CA}" destId="{99960B2A-29E3-4977-B857-B59EC39A5A84}" srcOrd="1" destOrd="0" presId="urn:microsoft.com/office/officeart/2005/8/layout/equation2"/>
    <dgm:cxn modelId="{42074767-EDC7-4083-A93D-C4C8D2370082}" type="presParOf" srcId="{99960B2A-29E3-4977-B857-B59EC39A5A84}" destId="{7756E6CA-7CDE-4131-B3CE-F60E175C6268}" srcOrd="0" destOrd="0" presId="urn:microsoft.com/office/officeart/2005/8/layout/equation2"/>
    <dgm:cxn modelId="{874EE35B-5DA0-46A0-8798-B91D01DFF049}" type="presParOf" srcId="{5E3D2EF1-0F10-451F-95B6-76876079D8CA}" destId="{B0C1BD51-A4FB-476C-B671-2EDEE82F9C84}"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A5CA1C-BC6B-40AD-ABBF-A8C1BEDD709D}"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1989B32B-3B34-4605-A812-C462F6B29465}">
      <dgm:prSet phldrT="[Text]"/>
      <dgm:spPr/>
      <dgm:t>
        <a:bodyPr/>
        <a:lstStyle/>
        <a:p>
          <a:pPr algn="ctr"/>
          <a:r>
            <a:rPr lang="en-US" b="1" dirty="0"/>
            <a:t>Ongoing Consultations   </a:t>
          </a:r>
        </a:p>
      </dgm:t>
    </dgm:pt>
    <dgm:pt modelId="{09BDC78E-7507-48AE-873E-813200F66CD2}" type="parTrans" cxnId="{CEA1CE62-D851-477C-897F-517477ED11F6}">
      <dgm:prSet/>
      <dgm:spPr/>
      <dgm:t>
        <a:bodyPr/>
        <a:lstStyle/>
        <a:p>
          <a:pPr algn="ctr"/>
          <a:endParaRPr lang="en-US"/>
        </a:p>
      </dgm:t>
    </dgm:pt>
    <dgm:pt modelId="{66CD82F1-2A18-4CC4-BFF7-2DB38F58181E}" type="sibTrans" cxnId="{CEA1CE62-D851-477C-897F-517477ED11F6}">
      <dgm:prSet/>
      <dgm:spPr/>
      <dgm:t>
        <a:bodyPr/>
        <a:lstStyle/>
        <a:p>
          <a:pPr algn="ctr"/>
          <a:endParaRPr lang="en-US"/>
        </a:p>
      </dgm:t>
    </dgm:pt>
    <dgm:pt modelId="{3B7B67DC-A8A7-4BB7-9083-F9AC5115734A}">
      <dgm:prSet phldrT="[Text]" custT="1"/>
      <dgm:spPr>
        <a:solidFill>
          <a:srgbClr val="FFCCFF">
            <a:alpha val="49804"/>
          </a:srgbClr>
        </a:solidFill>
      </dgm:spPr>
      <dgm:t>
        <a:bodyPr/>
        <a:lstStyle/>
        <a:p>
          <a:pPr algn="ctr"/>
          <a:r>
            <a:rPr lang="en-US" sz="2000" b="1" dirty="0"/>
            <a:t>Regional Supply and Nutrition colleagues</a:t>
          </a:r>
        </a:p>
      </dgm:t>
    </dgm:pt>
    <dgm:pt modelId="{435147CF-D121-465C-A2EF-A5AA146ED74F}" type="parTrans" cxnId="{357D208B-BCEC-46E4-B2E1-E302E7970A69}">
      <dgm:prSet/>
      <dgm:spPr/>
      <dgm:t>
        <a:bodyPr/>
        <a:lstStyle/>
        <a:p>
          <a:pPr algn="ctr"/>
          <a:endParaRPr lang="en-US"/>
        </a:p>
      </dgm:t>
    </dgm:pt>
    <dgm:pt modelId="{C5707D49-05FD-4003-AC09-D4032C138A76}" type="sibTrans" cxnId="{357D208B-BCEC-46E4-B2E1-E302E7970A69}">
      <dgm:prSet/>
      <dgm:spPr/>
      <dgm:t>
        <a:bodyPr/>
        <a:lstStyle/>
        <a:p>
          <a:pPr algn="ctr"/>
          <a:endParaRPr lang="en-US"/>
        </a:p>
      </dgm:t>
    </dgm:pt>
    <dgm:pt modelId="{C33D5C8A-716C-42B2-899A-240D0AF34F68}">
      <dgm:prSet phldrT="[Text]" custT="1"/>
      <dgm:spPr>
        <a:solidFill>
          <a:srgbClr val="FCFE9C">
            <a:alpha val="49804"/>
          </a:srgbClr>
        </a:solidFill>
      </dgm:spPr>
      <dgm:t>
        <a:bodyPr/>
        <a:lstStyle/>
        <a:p>
          <a:pPr algn="ctr"/>
          <a:r>
            <a:rPr lang="en-US" sz="1800" b="1" dirty="0"/>
            <a:t>Partners such as WFP, MSF, USAID…</a:t>
          </a:r>
        </a:p>
      </dgm:t>
    </dgm:pt>
    <dgm:pt modelId="{06FC24B9-FE9E-49D3-AAE2-A94849525C20}" type="parTrans" cxnId="{EEF239B6-23CC-4D1F-8CB4-1FDE58A3983E}">
      <dgm:prSet/>
      <dgm:spPr/>
      <dgm:t>
        <a:bodyPr/>
        <a:lstStyle/>
        <a:p>
          <a:pPr algn="ctr"/>
          <a:endParaRPr lang="en-US"/>
        </a:p>
      </dgm:t>
    </dgm:pt>
    <dgm:pt modelId="{51959396-0F79-4B84-8CCE-BFA6E69A6009}" type="sibTrans" cxnId="{EEF239B6-23CC-4D1F-8CB4-1FDE58A3983E}">
      <dgm:prSet/>
      <dgm:spPr/>
      <dgm:t>
        <a:bodyPr/>
        <a:lstStyle/>
        <a:p>
          <a:pPr algn="ctr"/>
          <a:endParaRPr lang="en-US"/>
        </a:p>
      </dgm:t>
    </dgm:pt>
    <dgm:pt modelId="{7AF6DC5C-EACA-4A08-8FCC-38C8A4281563}">
      <dgm:prSet phldrT="[Text]" custT="1"/>
      <dgm:spPr>
        <a:solidFill>
          <a:schemeClr val="accent2">
            <a:lumMod val="40000"/>
            <a:lumOff val="60000"/>
            <a:alpha val="50000"/>
          </a:schemeClr>
        </a:solidFill>
      </dgm:spPr>
      <dgm:t>
        <a:bodyPr/>
        <a:lstStyle/>
        <a:p>
          <a:pPr algn="ctr"/>
          <a:r>
            <a:rPr lang="en-US" sz="2400" b="1" dirty="0"/>
            <a:t>Suppliers </a:t>
          </a:r>
        </a:p>
      </dgm:t>
    </dgm:pt>
    <dgm:pt modelId="{6C1D9DFE-4EDE-4D25-A640-21A2A96E7BF8}" type="parTrans" cxnId="{87DA9C35-6B7B-4323-956D-FB990469C8B0}">
      <dgm:prSet/>
      <dgm:spPr/>
      <dgm:t>
        <a:bodyPr/>
        <a:lstStyle/>
        <a:p>
          <a:pPr algn="ctr"/>
          <a:endParaRPr lang="en-US"/>
        </a:p>
      </dgm:t>
    </dgm:pt>
    <dgm:pt modelId="{176B8869-9F8D-43CD-840C-B1AA7D0059B7}" type="sibTrans" cxnId="{87DA9C35-6B7B-4323-956D-FB990469C8B0}">
      <dgm:prSet/>
      <dgm:spPr/>
      <dgm:t>
        <a:bodyPr/>
        <a:lstStyle/>
        <a:p>
          <a:pPr algn="ctr"/>
          <a:endParaRPr lang="en-US"/>
        </a:p>
      </dgm:t>
    </dgm:pt>
    <dgm:pt modelId="{0A53BB1D-84B4-4403-8378-FC8DE74B2BB9}">
      <dgm:prSet phldrT="[Text]" custT="1"/>
      <dgm:spPr>
        <a:solidFill>
          <a:schemeClr val="accent6">
            <a:lumMod val="40000"/>
            <a:lumOff val="60000"/>
            <a:alpha val="50000"/>
          </a:schemeClr>
        </a:solidFill>
      </dgm:spPr>
      <dgm:t>
        <a:bodyPr/>
        <a:lstStyle/>
        <a:p>
          <a:pPr algn="ctr"/>
          <a:r>
            <a:rPr lang="en-US" sz="2000" b="1" dirty="0"/>
            <a:t>World Health Organization</a:t>
          </a:r>
        </a:p>
      </dgm:t>
    </dgm:pt>
    <dgm:pt modelId="{650E3914-C2A0-447B-8203-7C6D0913B27B}" type="parTrans" cxnId="{630EFE36-A47E-46DD-A273-C16065F49C39}">
      <dgm:prSet/>
      <dgm:spPr/>
      <dgm:t>
        <a:bodyPr/>
        <a:lstStyle/>
        <a:p>
          <a:pPr algn="ctr"/>
          <a:endParaRPr lang="en-US"/>
        </a:p>
      </dgm:t>
    </dgm:pt>
    <dgm:pt modelId="{A24131B0-673D-491C-8D8D-C5FFCC511841}" type="sibTrans" cxnId="{630EFE36-A47E-46DD-A273-C16065F49C39}">
      <dgm:prSet/>
      <dgm:spPr/>
      <dgm:t>
        <a:bodyPr/>
        <a:lstStyle/>
        <a:p>
          <a:pPr algn="ctr"/>
          <a:endParaRPr lang="en-US"/>
        </a:p>
      </dgm:t>
    </dgm:pt>
    <dgm:pt modelId="{CA371EBC-F1BA-4E6B-A89C-9BAD8A910438}" type="pres">
      <dgm:prSet presAssocID="{81A5CA1C-BC6B-40AD-ABBF-A8C1BEDD709D}" presName="composite" presStyleCnt="0">
        <dgm:presLayoutVars>
          <dgm:chMax val="1"/>
          <dgm:dir/>
          <dgm:resizeHandles val="exact"/>
        </dgm:presLayoutVars>
      </dgm:prSet>
      <dgm:spPr/>
    </dgm:pt>
    <dgm:pt modelId="{1411AA81-50D2-47E1-A7BD-A554257410E5}" type="pres">
      <dgm:prSet presAssocID="{81A5CA1C-BC6B-40AD-ABBF-A8C1BEDD709D}" presName="radial" presStyleCnt="0">
        <dgm:presLayoutVars>
          <dgm:animLvl val="ctr"/>
        </dgm:presLayoutVars>
      </dgm:prSet>
      <dgm:spPr/>
    </dgm:pt>
    <dgm:pt modelId="{9479D78D-AA55-43BC-8AD8-50B2DFB74FF7}" type="pres">
      <dgm:prSet presAssocID="{1989B32B-3B34-4605-A812-C462F6B29465}" presName="centerShape" presStyleLbl="vennNode1" presStyleIdx="0" presStyleCnt="5"/>
      <dgm:spPr/>
    </dgm:pt>
    <dgm:pt modelId="{B4FF111C-FA27-4312-BB9D-9EE3B53AC860}" type="pres">
      <dgm:prSet presAssocID="{3B7B67DC-A8A7-4BB7-9083-F9AC5115734A}" presName="node" presStyleLbl="vennNode1" presStyleIdx="1" presStyleCnt="5" custScaleX="117029">
        <dgm:presLayoutVars>
          <dgm:bulletEnabled val="1"/>
        </dgm:presLayoutVars>
      </dgm:prSet>
      <dgm:spPr/>
    </dgm:pt>
    <dgm:pt modelId="{CC226339-8566-4741-919B-380A7157D038}" type="pres">
      <dgm:prSet presAssocID="{C33D5C8A-716C-42B2-899A-240D0AF34F68}" presName="node" presStyleLbl="vennNode1" presStyleIdx="2" presStyleCnt="5" custScaleX="127852" custScaleY="112836" custRadScaleRad="106095" custRadScaleInc="2163">
        <dgm:presLayoutVars>
          <dgm:bulletEnabled val="1"/>
        </dgm:presLayoutVars>
      </dgm:prSet>
      <dgm:spPr/>
    </dgm:pt>
    <dgm:pt modelId="{9A45C25C-CCE3-443F-AE76-EE0D9DB25369}" type="pres">
      <dgm:prSet presAssocID="{7AF6DC5C-EACA-4A08-8FCC-38C8A4281563}" presName="node" presStyleLbl="vennNode1" presStyleIdx="3" presStyleCnt="5">
        <dgm:presLayoutVars>
          <dgm:bulletEnabled val="1"/>
        </dgm:presLayoutVars>
      </dgm:prSet>
      <dgm:spPr/>
    </dgm:pt>
    <dgm:pt modelId="{3F174F91-8916-41AD-9FCF-3709E8643E94}" type="pres">
      <dgm:prSet presAssocID="{0A53BB1D-84B4-4403-8378-FC8DE74B2BB9}" presName="node" presStyleLbl="vennNode1" presStyleIdx="4" presStyleCnt="5" custScaleX="115745">
        <dgm:presLayoutVars>
          <dgm:bulletEnabled val="1"/>
        </dgm:presLayoutVars>
      </dgm:prSet>
      <dgm:spPr/>
    </dgm:pt>
  </dgm:ptLst>
  <dgm:cxnLst>
    <dgm:cxn modelId="{50B4A310-B843-4ADB-A502-91D5889EAC49}" type="presOf" srcId="{1989B32B-3B34-4605-A812-C462F6B29465}" destId="{9479D78D-AA55-43BC-8AD8-50B2DFB74FF7}" srcOrd="0" destOrd="0" presId="urn:microsoft.com/office/officeart/2005/8/layout/radial3"/>
    <dgm:cxn modelId="{C61BD723-17DC-4D15-BD16-D28EDA0AAD62}" type="presOf" srcId="{C33D5C8A-716C-42B2-899A-240D0AF34F68}" destId="{CC226339-8566-4741-919B-380A7157D038}" srcOrd="0" destOrd="0" presId="urn:microsoft.com/office/officeart/2005/8/layout/radial3"/>
    <dgm:cxn modelId="{87DA9C35-6B7B-4323-956D-FB990469C8B0}" srcId="{1989B32B-3B34-4605-A812-C462F6B29465}" destId="{7AF6DC5C-EACA-4A08-8FCC-38C8A4281563}" srcOrd="2" destOrd="0" parTransId="{6C1D9DFE-4EDE-4D25-A640-21A2A96E7BF8}" sibTransId="{176B8869-9F8D-43CD-840C-B1AA7D0059B7}"/>
    <dgm:cxn modelId="{630EFE36-A47E-46DD-A273-C16065F49C39}" srcId="{1989B32B-3B34-4605-A812-C462F6B29465}" destId="{0A53BB1D-84B4-4403-8378-FC8DE74B2BB9}" srcOrd="3" destOrd="0" parTransId="{650E3914-C2A0-447B-8203-7C6D0913B27B}" sibTransId="{A24131B0-673D-491C-8D8D-C5FFCC511841}"/>
    <dgm:cxn modelId="{CEA1CE62-D851-477C-897F-517477ED11F6}" srcId="{81A5CA1C-BC6B-40AD-ABBF-A8C1BEDD709D}" destId="{1989B32B-3B34-4605-A812-C462F6B29465}" srcOrd="0" destOrd="0" parTransId="{09BDC78E-7507-48AE-873E-813200F66CD2}" sibTransId="{66CD82F1-2A18-4CC4-BFF7-2DB38F58181E}"/>
    <dgm:cxn modelId="{98ADF670-6054-4928-BAD5-F648B33F594E}" type="presOf" srcId="{0A53BB1D-84B4-4403-8378-FC8DE74B2BB9}" destId="{3F174F91-8916-41AD-9FCF-3709E8643E94}" srcOrd="0" destOrd="0" presId="urn:microsoft.com/office/officeart/2005/8/layout/radial3"/>
    <dgm:cxn modelId="{D7374984-7EE4-47C4-9FDD-C1A6DFF61768}" type="presOf" srcId="{3B7B67DC-A8A7-4BB7-9083-F9AC5115734A}" destId="{B4FF111C-FA27-4312-BB9D-9EE3B53AC860}" srcOrd="0" destOrd="0" presId="urn:microsoft.com/office/officeart/2005/8/layout/radial3"/>
    <dgm:cxn modelId="{357D208B-BCEC-46E4-B2E1-E302E7970A69}" srcId="{1989B32B-3B34-4605-A812-C462F6B29465}" destId="{3B7B67DC-A8A7-4BB7-9083-F9AC5115734A}" srcOrd="0" destOrd="0" parTransId="{435147CF-D121-465C-A2EF-A5AA146ED74F}" sibTransId="{C5707D49-05FD-4003-AC09-D4032C138A76}"/>
    <dgm:cxn modelId="{600FAEAF-393D-4736-92A5-80C5D56FC512}" type="presOf" srcId="{7AF6DC5C-EACA-4A08-8FCC-38C8A4281563}" destId="{9A45C25C-CCE3-443F-AE76-EE0D9DB25369}" srcOrd="0" destOrd="0" presId="urn:microsoft.com/office/officeart/2005/8/layout/radial3"/>
    <dgm:cxn modelId="{EEF239B6-23CC-4D1F-8CB4-1FDE58A3983E}" srcId="{1989B32B-3B34-4605-A812-C462F6B29465}" destId="{C33D5C8A-716C-42B2-899A-240D0AF34F68}" srcOrd="1" destOrd="0" parTransId="{06FC24B9-FE9E-49D3-AAE2-A94849525C20}" sibTransId="{51959396-0F79-4B84-8CCE-BFA6E69A6009}"/>
    <dgm:cxn modelId="{677E75C5-2ACF-463D-9241-9062631BE5D5}" type="presOf" srcId="{81A5CA1C-BC6B-40AD-ABBF-A8C1BEDD709D}" destId="{CA371EBC-F1BA-4E6B-A89C-9BAD8A910438}" srcOrd="0" destOrd="0" presId="urn:microsoft.com/office/officeart/2005/8/layout/radial3"/>
    <dgm:cxn modelId="{DE367783-7F9E-4EEB-9CF8-8EBD84F853E4}" type="presParOf" srcId="{CA371EBC-F1BA-4E6B-A89C-9BAD8A910438}" destId="{1411AA81-50D2-47E1-A7BD-A554257410E5}" srcOrd="0" destOrd="0" presId="urn:microsoft.com/office/officeart/2005/8/layout/radial3"/>
    <dgm:cxn modelId="{F62EBA62-D4E0-4263-89EB-DF21C5D783CE}" type="presParOf" srcId="{1411AA81-50D2-47E1-A7BD-A554257410E5}" destId="{9479D78D-AA55-43BC-8AD8-50B2DFB74FF7}" srcOrd="0" destOrd="0" presId="urn:microsoft.com/office/officeart/2005/8/layout/radial3"/>
    <dgm:cxn modelId="{45C6166F-84F9-4558-9933-FFABB120C6B3}" type="presParOf" srcId="{1411AA81-50D2-47E1-A7BD-A554257410E5}" destId="{B4FF111C-FA27-4312-BB9D-9EE3B53AC860}" srcOrd="1" destOrd="0" presId="urn:microsoft.com/office/officeart/2005/8/layout/radial3"/>
    <dgm:cxn modelId="{EC289C61-F376-419E-8437-4B2B68917E85}" type="presParOf" srcId="{1411AA81-50D2-47E1-A7BD-A554257410E5}" destId="{CC226339-8566-4741-919B-380A7157D038}" srcOrd="2" destOrd="0" presId="urn:microsoft.com/office/officeart/2005/8/layout/radial3"/>
    <dgm:cxn modelId="{F9CF64B1-40CF-4633-8E41-B024B0E3015D}" type="presParOf" srcId="{1411AA81-50D2-47E1-A7BD-A554257410E5}" destId="{9A45C25C-CCE3-443F-AE76-EE0D9DB25369}" srcOrd="3" destOrd="0" presId="urn:microsoft.com/office/officeart/2005/8/layout/radial3"/>
    <dgm:cxn modelId="{643245C1-560A-4A67-B56F-3BA30C4AFC7E}" type="presParOf" srcId="{1411AA81-50D2-47E1-A7BD-A554257410E5}" destId="{3F174F91-8916-41AD-9FCF-3709E8643E94}"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2D84DD-D71F-4462-8DC3-3B668F7549CE}"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1094DCC0-C14B-4B24-A1C1-ED7D734B9E8E}">
      <dgm:prSet phldrT="[Text]"/>
      <dgm:spPr/>
      <dgm:t>
        <a:bodyPr/>
        <a:lstStyle/>
        <a:p>
          <a:r>
            <a:rPr lang="en-US" dirty="0"/>
            <a:t>Novel</a:t>
          </a:r>
        </a:p>
      </dgm:t>
    </dgm:pt>
    <dgm:pt modelId="{2657A79C-4AD4-44FD-B16D-4AB0F74BBFE8}" type="parTrans" cxnId="{34D67CC9-12EE-4AC0-A772-7239AC229758}">
      <dgm:prSet/>
      <dgm:spPr/>
      <dgm:t>
        <a:bodyPr/>
        <a:lstStyle/>
        <a:p>
          <a:endParaRPr lang="en-US"/>
        </a:p>
      </dgm:t>
    </dgm:pt>
    <dgm:pt modelId="{6F48B6D5-FC7A-4296-9E4B-39AE8A4D5D43}" type="sibTrans" cxnId="{34D67CC9-12EE-4AC0-A772-7239AC229758}">
      <dgm:prSet/>
      <dgm:spPr/>
      <dgm:t>
        <a:bodyPr/>
        <a:lstStyle/>
        <a:p>
          <a:endParaRPr lang="en-US"/>
        </a:p>
      </dgm:t>
    </dgm:pt>
    <dgm:pt modelId="{7F2CDE1D-3890-4FD3-8DDD-BF0E210344B2}">
      <dgm:prSet phldrT="[Text]"/>
      <dgm:spPr/>
      <dgm:t>
        <a:bodyPr/>
        <a:lstStyle/>
        <a:p>
          <a:r>
            <a:rPr lang="en-US" dirty="0"/>
            <a:t>Added amino acid to meet protein requirements; </a:t>
          </a:r>
        </a:p>
      </dgm:t>
    </dgm:pt>
    <dgm:pt modelId="{C437462F-6AE8-4783-A2B1-2F5870648C9F}" type="parTrans" cxnId="{99AEF5B9-DDD8-4DDC-8871-3D456A113349}">
      <dgm:prSet/>
      <dgm:spPr/>
      <dgm:t>
        <a:bodyPr/>
        <a:lstStyle/>
        <a:p>
          <a:endParaRPr lang="en-US"/>
        </a:p>
      </dgm:t>
    </dgm:pt>
    <dgm:pt modelId="{087C6342-D48D-4FE1-AFDA-AE5F81F74AB6}" type="sibTrans" cxnId="{99AEF5B9-DDD8-4DDC-8871-3D456A113349}">
      <dgm:prSet/>
      <dgm:spPr/>
      <dgm:t>
        <a:bodyPr/>
        <a:lstStyle/>
        <a:p>
          <a:endParaRPr lang="en-US"/>
        </a:p>
      </dgm:t>
    </dgm:pt>
    <dgm:pt modelId="{1B63929A-0564-4DEB-84BA-D32952F3104F}">
      <dgm:prSet phldrT="[Text]"/>
      <dgm:spPr/>
      <dgm:t>
        <a:bodyPr/>
        <a:lstStyle/>
        <a:p>
          <a:r>
            <a:rPr lang="en-US" dirty="0"/>
            <a:t>egg</a:t>
          </a:r>
        </a:p>
      </dgm:t>
    </dgm:pt>
    <dgm:pt modelId="{0802270D-B3D8-447C-912B-BE40F2831676}" type="parTrans" cxnId="{E1911526-1C9A-4AC6-BD14-77B8BD2E3736}">
      <dgm:prSet/>
      <dgm:spPr/>
      <dgm:t>
        <a:bodyPr/>
        <a:lstStyle/>
        <a:p>
          <a:endParaRPr lang="en-US"/>
        </a:p>
      </dgm:t>
    </dgm:pt>
    <dgm:pt modelId="{1A8D4806-36BD-4CC3-9189-646FAC5C85AD}" type="sibTrans" cxnId="{E1911526-1C9A-4AC6-BD14-77B8BD2E3736}">
      <dgm:prSet/>
      <dgm:spPr/>
      <dgm:t>
        <a:bodyPr/>
        <a:lstStyle/>
        <a:p>
          <a:endParaRPr lang="en-US"/>
        </a:p>
      </dgm:t>
    </dgm:pt>
    <dgm:pt modelId="{76BB8A13-66E4-4208-AB8E-0397A43F8311}">
      <dgm:prSet phldrT="[Text]"/>
      <dgm:spPr/>
      <dgm:t>
        <a:bodyPr/>
        <a:lstStyle/>
        <a:p>
          <a:r>
            <a:rPr lang="en-US" dirty="0"/>
            <a:t>Insect </a:t>
          </a:r>
        </a:p>
      </dgm:t>
    </dgm:pt>
    <dgm:pt modelId="{2CBED216-36DA-4B07-9963-EB1D47ED7541}" type="parTrans" cxnId="{F694CB5E-B25A-4C5C-B789-2C298BE2AF06}">
      <dgm:prSet/>
      <dgm:spPr/>
      <dgm:t>
        <a:bodyPr/>
        <a:lstStyle/>
        <a:p>
          <a:endParaRPr lang="en-US"/>
        </a:p>
      </dgm:t>
    </dgm:pt>
    <dgm:pt modelId="{0F2FC8C8-F740-4D53-A6BD-666A4FC81435}" type="sibTrans" cxnId="{F694CB5E-B25A-4C5C-B789-2C298BE2AF06}">
      <dgm:prSet/>
      <dgm:spPr/>
      <dgm:t>
        <a:bodyPr/>
        <a:lstStyle/>
        <a:p>
          <a:endParaRPr lang="en-US"/>
        </a:p>
      </dgm:t>
    </dgm:pt>
    <dgm:pt modelId="{2ECF21A8-9F98-4660-B256-937542521306}">
      <dgm:prSet phldrT="[Text]"/>
      <dgm:spPr/>
      <dgm:t>
        <a:bodyPr/>
        <a:lstStyle/>
        <a:p>
          <a:r>
            <a:rPr lang="en-US" dirty="0"/>
            <a:t>Renovation</a:t>
          </a:r>
        </a:p>
      </dgm:t>
    </dgm:pt>
    <dgm:pt modelId="{42CF3973-2786-4E0D-8109-89C99E2431CD}" type="parTrans" cxnId="{88A51E79-2475-43EE-8493-0848B3B1D213}">
      <dgm:prSet/>
      <dgm:spPr/>
      <dgm:t>
        <a:bodyPr/>
        <a:lstStyle/>
        <a:p>
          <a:endParaRPr lang="en-US"/>
        </a:p>
      </dgm:t>
    </dgm:pt>
    <dgm:pt modelId="{381838C5-E789-49CB-9519-B88BD9467A97}" type="sibTrans" cxnId="{88A51E79-2475-43EE-8493-0848B3B1D213}">
      <dgm:prSet/>
      <dgm:spPr/>
      <dgm:t>
        <a:bodyPr/>
        <a:lstStyle/>
        <a:p>
          <a:endParaRPr lang="en-US"/>
        </a:p>
      </dgm:t>
    </dgm:pt>
    <dgm:pt modelId="{F448E604-989B-4AFD-9CAF-D9D60217DE1A}">
      <dgm:prSet phldrT="[Text]"/>
      <dgm:spPr/>
      <dgm:t>
        <a:bodyPr/>
        <a:lstStyle/>
        <a:p>
          <a:r>
            <a:rPr lang="en-US" dirty="0"/>
            <a:t>legumes</a:t>
          </a:r>
        </a:p>
      </dgm:t>
    </dgm:pt>
    <dgm:pt modelId="{ECE585A5-78C3-4BD5-B222-397815B63AE1}" type="parTrans" cxnId="{29886769-F59F-489C-8ED5-A4DCD02BC7C7}">
      <dgm:prSet/>
      <dgm:spPr/>
      <dgm:t>
        <a:bodyPr/>
        <a:lstStyle/>
        <a:p>
          <a:endParaRPr lang="en-US"/>
        </a:p>
      </dgm:t>
    </dgm:pt>
    <dgm:pt modelId="{B62B13AA-9DDC-4A01-8E29-BF5DBEEC2AB4}" type="sibTrans" cxnId="{29886769-F59F-489C-8ED5-A4DCD02BC7C7}">
      <dgm:prSet/>
      <dgm:spPr/>
      <dgm:t>
        <a:bodyPr/>
        <a:lstStyle/>
        <a:p>
          <a:endParaRPr lang="en-US"/>
        </a:p>
      </dgm:t>
    </dgm:pt>
    <dgm:pt modelId="{D294C586-22CB-4304-A1F7-ADACF71142A7}">
      <dgm:prSet phldrT="[Text]"/>
      <dgm:spPr/>
      <dgm:t>
        <a:bodyPr/>
        <a:lstStyle/>
        <a:p>
          <a:r>
            <a:rPr lang="en-US" dirty="0"/>
            <a:t>cereals</a:t>
          </a:r>
        </a:p>
      </dgm:t>
    </dgm:pt>
    <dgm:pt modelId="{2265CE79-D825-4248-BDF4-4B6C3F9441F9}" type="parTrans" cxnId="{67031DC2-0727-4DAB-A852-4BE104F49DC2}">
      <dgm:prSet/>
      <dgm:spPr/>
      <dgm:t>
        <a:bodyPr/>
        <a:lstStyle/>
        <a:p>
          <a:endParaRPr lang="en-US"/>
        </a:p>
      </dgm:t>
    </dgm:pt>
    <dgm:pt modelId="{6A4B5242-FD01-4245-BEAB-33C63AA1B269}" type="sibTrans" cxnId="{67031DC2-0727-4DAB-A852-4BE104F49DC2}">
      <dgm:prSet/>
      <dgm:spPr/>
      <dgm:t>
        <a:bodyPr/>
        <a:lstStyle/>
        <a:p>
          <a:endParaRPr lang="en-US"/>
        </a:p>
      </dgm:t>
    </dgm:pt>
    <dgm:pt modelId="{221FFD5F-9E65-4437-8448-1392DE8C5A5C}">
      <dgm:prSet phldrT="[Text]"/>
      <dgm:spPr/>
      <dgm:t>
        <a:bodyPr/>
        <a:lstStyle/>
        <a:p>
          <a:r>
            <a:rPr lang="en-US" dirty="0"/>
            <a:t>fish</a:t>
          </a:r>
        </a:p>
      </dgm:t>
    </dgm:pt>
    <dgm:pt modelId="{7319FA59-2D32-498F-B4DA-AA9E35ABEA9D}" type="parTrans" cxnId="{D4D39E16-F261-4ACA-A9F1-E9AF2ACE0B93}">
      <dgm:prSet/>
      <dgm:spPr/>
      <dgm:t>
        <a:bodyPr/>
        <a:lstStyle/>
        <a:p>
          <a:endParaRPr lang="en-US"/>
        </a:p>
      </dgm:t>
    </dgm:pt>
    <dgm:pt modelId="{5E8D260A-5377-412B-B1E1-FFA53CAA7952}" type="sibTrans" cxnId="{D4D39E16-F261-4ACA-A9F1-E9AF2ACE0B93}">
      <dgm:prSet/>
      <dgm:spPr/>
      <dgm:t>
        <a:bodyPr/>
        <a:lstStyle/>
        <a:p>
          <a:endParaRPr lang="en-US"/>
        </a:p>
      </dgm:t>
    </dgm:pt>
    <dgm:pt modelId="{2797FF9D-F37F-49FF-8DF9-6055B7F10EBE}">
      <dgm:prSet phldrT="[Text]"/>
      <dgm:spPr/>
      <dgm:t>
        <a:bodyPr/>
        <a:lstStyle/>
        <a:p>
          <a:r>
            <a:rPr lang="en-US" dirty="0"/>
            <a:t>increased micronutrients</a:t>
          </a:r>
        </a:p>
      </dgm:t>
    </dgm:pt>
    <dgm:pt modelId="{6EF0B44B-8AF1-4756-B54D-B1162FE78F64}" type="parTrans" cxnId="{FAF8A08D-B644-444D-B6B9-E89EF9C363D7}">
      <dgm:prSet/>
      <dgm:spPr/>
      <dgm:t>
        <a:bodyPr/>
        <a:lstStyle/>
        <a:p>
          <a:endParaRPr lang="en-US"/>
        </a:p>
      </dgm:t>
    </dgm:pt>
    <dgm:pt modelId="{1D7EF612-476B-407C-953C-E5B33AE02593}" type="sibTrans" cxnId="{FAF8A08D-B644-444D-B6B9-E89EF9C363D7}">
      <dgm:prSet/>
      <dgm:spPr/>
      <dgm:t>
        <a:bodyPr/>
        <a:lstStyle/>
        <a:p>
          <a:endParaRPr lang="en-US"/>
        </a:p>
      </dgm:t>
    </dgm:pt>
    <dgm:pt modelId="{92C078E6-981B-40BB-BFB6-366AF3ABD8EB}">
      <dgm:prSet phldrT="[Text]"/>
      <dgm:spPr/>
      <dgm:t>
        <a:bodyPr/>
        <a:lstStyle/>
        <a:p>
          <a:r>
            <a:rPr lang="en-US" dirty="0"/>
            <a:t>Innovative </a:t>
          </a:r>
        </a:p>
      </dgm:t>
    </dgm:pt>
    <dgm:pt modelId="{39428949-633E-4796-9365-05C810441D35}" type="sibTrans" cxnId="{48BE0E34-3374-4470-835A-426C52437FC1}">
      <dgm:prSet/>
      <dgm:spPr/>
      <dgm:t>
        <a:bodyPr/>
        <a:lstStyle/>
        <a:p>
          <a:endParaRPr lang="en-US"/>
        </a:p>
      </dgm:t>
    </dgm:pt>
    <dgm:pt modelId="{0A6DAE1A-CE79-4096-A0CE-32A329DA015D}" type="parTrans" cxnId="{48BE0E34-3374-4470-835A-426C52437FC1}">
      <dgm:prSet/>
      <dgm:spPr/>
      <dgm:t>
        <a:bodyPr/>
        <a:lstStyle/>
        <a:p>
          <a:endParaRPr lang="en-US"/>
        </a:p>
      </dgm:t>
    </dgm:pt>
    <dgm:pt modelId="{1B318809-2567-4563-A18A-6F90F9A89A00}" type="pres">
      <dgm:prSet presAssocID="{C02D84DD-D71F-4462-8DC3-3B668F7549CE}" presName="Name0" presStyleCnt="0">
        <dgm:presLayoutVars>
          <dgm:chMax val="7"/>
          <dgm:dir/>
          <dgm:animLvl val="lvl"/>
          <dgm:resizeHandles val="exact"/>
        </dgm:presLayoutVars>
      </dgm:prSet>
      <dgm:spPr/>
    </dgm:pt>
    <dgm:pt modelId="{41240ACE-819A-44F3-AA31-ACE4BB5F1388}" type="pres">
      <dgm:prSet presAssocID="{92C078E6-981B-40BB-BFB6-366AF3ABD8EB}" presName="circle1" presStyleLbl="node1" presStyleIdx="0" presStyleCnt="3"/>
      <dgm:spPr>
        <a:solidFill>
          <a:srgbClr val="B058A6"/>
        </a:solidFill>
      </dgm:spPr>
    </dgm:pt>
    <dgm:pt modelId="{2854A84D-DC5B-418E-B398-6C30BC8A7239}" type="pres">
      <dgm:prSet presAssocID="{92C078E6-981B-40BB-BFB6-366AF3ABD8EB}" presName="space" presStyleCnt="0"/>
      <dgm:spPr/>
    </dgm:pt>
    <dgm:pt modelId="{AAE6BCBA-E339-43F9-8FFF-B623E49CC637}" type="pres">
      <dgm:prSet presAssocID="{92C078E6-981B-40BB-BFB6-366AF3ABD8EB}" presName="rect1" presStyleLbl="alignAcc1" presStyleIdx="0" presStyleCnt="3"/>
      <dgm:spPr/>
    </dgm:pt>
    <dgm:pt modelId="{E20B4933-14FA-4DD3-BE66-4A19D56EBA81}" type="pres">
      <dgm:prSet presAssocID="{1094DCC0-C14B-4B24-A1C1-ED7D734B9E8E}" presName="vertSpace2" presStyleLbl="node1" presStyleIdx="0" presStyleCnt="3"/>
      <dgm:spPr/>
    </dgm:pt>
    <dgm:pt modelId="{2C57BB81-3520-40AD-8B08-44F61E661F26}" type="pres">
      <dgm:prSet presAssocID="{1094DCC0-C14B-4B24-A1C1-ED7D734B9E8E}" presName="circle2" presStyleLbl="node1" presStyleIdx="1" presStyleCnt="3"/>
      <dgm:spPr>
        <a:solidFill>
          <a:srgbClr val="E909AE"/>
        </a:solidFill>
      </dgm:spPr>
    </dgm:pt>
    <dgm:pt modelId="{F09B4A64-141E-4B8E-847B-7FC9E2466588}" type="pres">
      <dgm:prSet presAssocID="{1094DCC0-C14B-4B24-A1C1-ED7D734B9E8E}" presName="rect2" presStyleLbl="alignAcc1" presStyleIdx="1" presStyleCnt="3"/>
      <dgm:spPr/>
    </dgm:pt>
    <dgm:pt modelId="{BDE795EC-DD43-4CF2-AA53-F0721AC31A28}" type="pres">
      <dgm:prSet presAssocID="{2ECF21A8-9F98-4660-B256-937542521306}" presName="vertSpace3" presStyleLbl="node1" presStyleIdx="1" presStyleCnt="3"/>
      <dgm:spPr/>
    </dgm:pt>
    <dgm:pt modelId="{540BE944-B724-4F3C-9202-3EDA81066958}" type="pres">
      <dgm:prSet presAssocID="{2ECF21A8-9F98-4660-B256-937542521306}" presName="circle3" presStyleLbl="node1" presStyleIdx="2" presStyleCnt="3"/>
      <dgm:spPr>
        <a:solidFill>
          <a:srgbClr val="FCAAF2"/>
        </a:solidFill>
      </dgm:spPr>
    </dgm:pt>
    <dgm:pt modelId="{6FBE1917-C2F3-42D8-AE4E-B932FF5E8BE3}" type="pres">
      <dgm:prSet presAssocID="{2ECF21A8-9F98-4660-B256-937542521306}" presName="rect3" presStyleLbl="alignAcc1" presStyleIdx="2" presStyleCnt="3"/>
      <dgm:spPr/>
    </dgm:pt>
    <dgm:pt modelId="{7D22AFD6-3024-4874-A7F8-99696DFAF396}" type="pres">
      <dgm:prSet presAssocID="{92C078E6-981B-40BB-BFB6-366AF3ABD8EB}" presName="rect1ParTx" presStyleLbl="alignAcc1" presStyleIdx="2" presStyleCnt="3">
        <dgm:presLayoutVars>
          <dgm:chMax val="1"/>
          <dgm:bulletEnabled val="1"/>
        </dgm:presLayoutVars>
      </dgm:prSet>
      <dgm:spPr/>
    </dgm:pt>
    <dgm:pt modelId="{A7374965-8BAB-402C-B32B-FE98DBE5DF27}" type="pres">
      <dgm:prSet presAssocID="{92C078E6-981B-40BB-BFB6-366AF3ABD8EB}" presName="rect1ChTx" presStyleLbl="alignAcc1" presStyleIdx="2" presStyleCnt="3">
        <dgm:presLayoutVars>
          <dgm:bulletEnabled val="1"/>
        </dgm:presLayoutVars>
      </dgm:prSet>
      <dgm:spPr/>
    </dgm:pt>
    <dgm:pt modelId="{47602AE1-926F-43E9-B84D-A13CF9801EAD}" type="pres">
      <dgm:prSet presAssocID="{1094DCC0-C14B-4B24-A1C1-ED7D734B9E8E}" presName="rect2ParTx" presStyleLbl="alignAcc1" presStyleIdx="2" presStyleCnt="3">
        <dgm:presLayoutVars>
          <dgm:chMax val="1"/>
          <dgm:bulletEnabled val="1"/>
        </dgm:presLayoutVars>
      </dgm:prSet>
      <dgm:spPr/>
    </dgm:pt>
    <dgm:pt modelId="{32F20C57-AFDD-4094-AC2C-94593D07E402}" type="pres">
      <dgm:prSet presAssocID="{1094DCC0-C14B-4B24-A1C1-ED7D734B9E8E}" presName="rect2ChTx" presStyleLbl="alignAcc1" presStyleIdx="2" presStyleCnt="3">
        <dgm:presLayoutVars>
          <dgm:bulletEnabled val="1"/>
        </dgm:presLayoutVars>
      </dgm:prSet>
      <dgm:spPr/>
    </dgm:pt>
    <dgm:pt modelId="{84FE3F27-2C05-4AF2-9944-67AE617AACFA}" type="pres">
      <dgm:prSet presAssocID="{2ECF21A8-9F98-4660-B256-937542521306}" presName="rect3ParTx" presStyleLbl="alignAcc1" presStyleIdx="2" presStyleCnt="3">
        <dgm:presLayoutVars>
          <dgm:chMax val="1"/>
          <dgm:bulletEnabled val="1"/>
        </dgm:presLayoutVars>
      </dgm:prSet>
      <dgm:spPr/>
    </dgm:pt>
    <dgm:pt modelId="{A92F17B6-9BC3-4FA3-806D-DF2DABEE8AB0}" type="pres">
      <dgm:prSet presAssocID="{2ECF21A8-9F98-4660-B256-937542521306}" presName="rect3ChTx" presStyleLbl="alignAcc1" presStyleIdx="2" presStyleCnt="3">
        <dgm:presLayoutVars>
          <dgm:bulletEnabled val="1"/>
        </dgm:presLayoutVars>
      </dgm:prSet>
      <dgm:spPr/>
    </dgm:pt>
  </dgm:ptLst>
  <dgm:cxnLst>
    <dgm:cxn modelId="{4B5C3700-46D9-4A9C-81E0-893A7D445443}" type="presOf" srcId="{1094DCC0-C14B-4B24-A1C1-ED7D734B9E8E}" destId="{47602AE1-926F-43E9-B84D-A13CF9801EAD}" srcOrd="1" destOrd="0" presId="urn:microsoft.com/office/officeart/2005/8/layout/target3"/>
    <dgm:cxn modelId="{C2233105-B786-4B49-A4CA-8E98F0C608AC}" type="presOf" srcId="{76BB8A13-66E4-4208-AB8E-0397A43F8311}" destId="{A7374965-8BAB-402C-B32B-FE98DBE5DF27}" srcOrd="0" destOrd="1" presId="urn:microsoft.com/office/officeart/2005/8/layout/target3"/>
    <dgm:cxn modelId="{B4A8A608-301E-44F0-8055-8D19172A442B}" type="presOf" srcId="{1B63929A-0564-4DEB-84BA-D32952F3104F}" destId="{A7374965-8BAB-402C-B32B-FE98DBE5DF27}" srcOrd="0" destOrd="0" presId="urn:microsoft.com/office/officeart/2005/8/layout/target3"/>
    <dgm:cxn modelId="{D4D39E16-F261-4ACA-A9F1-E9AF2ACE0B93}" srcId="{92C078E6-981B-40BB-BFB6-366AF3ABD8EB}" destId="{221FFD5F-9E65-4437-8448-1392DE8C5A5C}" srcOrd="2" destOrd="0" parTransId="{7319FA59-2D32-498F-B4DA-AA9E35ABEA9D}" sibTransId="{5E8D260A-5377-412B-B1E1-FFA53CAA7952}"/>
    <dgm:cxn modelId="{E1911526-1C9A-4AC6-BD14-77B8BD2E3736}" srcId="{92C078E6-981B-40BB-BFB6-366AF3ABD8EB}" destId="{1B63929A-0564-4DEB-84BA-D32952F3104F}" srcOrd="0" destOrd="0" parTransId="{0802270D-B3D8-447C-912B-BE40F2831676}" sibTransId="{1A8D4806-36BD-4CC3-9189-646FAC5C85AD}"/>
    <dgm:cxn modelId="{48BE0E34-3374-4470-835A-426C52437FC1}" srcId="{C02D84DD-D71F-4462-8DC3-3B668F7549CE}" destId="{92C078E6-981B-40BB-BFB6-366AF3ABD8EB}" srcOrd="0" destOrd="0" parTransId="{0A6DAE1A-CE79-4096-A0CE-32A329DA015D}" sibTransId="{39428949-633E-4796-9365-05C810441D35}"/>
    <dgm:cxn modelId="{F694CB5E-B25A-4C5C-B789-2C298BE2AF06}" srcId="{92C078E6-981B-40BB-BFB6-366AF3ABD8EB}" destId="{76BB8A13-66E4-4208-AB8E-0397A43F8311}" srcOrd="1" destOrd="0" parTransId="{2CBED216-36DA-4B07-9963-EB1D47ED7541}" sibTransId="{0F2FC8C8-F740-4D53-A6BD-666A4FC81435}"/>
    <dgm:cxn modelId="{B84C9267-02B3-4B80-9B8C-31810C60E093}" type="presOf" srcId="{C02D84DD-D71F-4462-8DC3-3B668F7549CE}" destId="{1B318809-2567-4563-A18A-6F90F9A89A00}" srcOrd="0" destOrd="0" presId="urn:microsoft.com/office/officeart/2005/8/layout/target3"/>
    <dgm:cxn modelId="{29886769-F59F-489C-8ED5-A4DCD02BC7C7}" srcId="{2ECF21A8-9F98-4660-B256-937542521306}" destId="{F448E604-989B-4AFD-9CAF-D9D60217DE1A}" srcOrd="0" destOrd="0" parTransId="{ECE585A5-78C3-4BD5-B222-397815B63AE1}" sibTransId="{B62B13AA-9DDC-4A01-8E29-BF5DBEEC2AB4}"/>
    <dgm:cxn modelId="{75745C6E-F823-4FF4-8D6A-A430C3146EBB}" type="presOf" srcId="{D294C586-22CB-4304-A1F7-ADACF71142A7}" destId="{A92F17B6-9BC3-4FA3-806D-DF2DABEE8AB0}" srcOrd="0" destOrd="1" presId="urn:microsoft.com/office/officeart/2005/8/layout/target3"/>
    <dgm:cxn modelId="{88A51E79-2475-43EE-8493-0848B3B1D213}" srcId="{C02D84DD-D71F-4462-8DC3-3B668F7549CE}" destId="{2ECF21A8-9F98-4660-B256-937542521306}" srcOrd="2" destOrd="0" parTransId="{42CF3973-2786-4E0D-8109-89C99E2431CD}" sibTransId="{381838C5-E789-49CB-9519-B88BD9467A97}"/>
    <dgm:cxn modelId="{FAF8A08D-B644-444D-B6B9-E89EF9C363D7}" srcId="{1094DCC0-C14B-4B24-A1C1-ED7D734B9E8E}" destId="{2797FF9D-F37F-49FF-8DF9-6055B7F10EBE}" srcOrd="1" destOrd="0" parTransId="{6EF0B44B-8AF1-4756-B54D-B1162FE78F64}" sibTransId="{1D7EF612-476B-407C-953C-E5B33AE02593}"/>
    <dgm:cxn modelId="{445B3998-07B8-48FE-A609-696DFDA80B79}" type="presOf" srcId="{92C078E6-981B-40BB-BFB6-366AF3ABD8EB}" destId="{7D22AFD6-3024-4874-A7F8-99696DFAF396}" srcOrd="1" destOrd="0" presId="urn:microsoft.com/office/officeart/2005/8/layout/target3"/>
    <dgm:cxn modelId="{ED691199-F98C-4100-A8EB-58C348CD7033}" type="presOf" srcId="{1094DCC0-C14B-4B24-A1C1-ED7D734B9E8E}" destId="{F09B4A64-141E-4B8E-847B-7FC9E2466588}" srcOrd="0" destOrd="0" presId="urn:microsoft.com/office/officeart/2005/8/layout/target3"/>
    <dgm:cxn modelId="{8D7D64A7-0A90-4779-9A43-434ADCC52C27}" type="presOf" srcId="{2797FF9D-F37F-49FF-8DF9-6055B7F10EBE}" destId="{32F20C57-AFDD-4094-AC2C-94593D07E402}" srcOrd="0" destOrd="1" presId="urn:microsoft.com/office/officeart/2005/8/layout/target3"/>
    <dgm:cxn modelId="{4940EAA9-4AF6-40DB-A267-16A25683CA7F}" type="presOf" srcId="{2ECF21A8-9F98-4660-B256-937542521306}" destId="{6FBE1917-C2F3-42D8-AE4E-B932FF5E8BE3}" srcOrd="0" destOrd="0" presId="urn:microsoft.com/office/officeart/2005/8/layout/target3"/>
    <dgm:cxn modelId="{495F7AB8-39B4-4072-9E25-069EEF1C6EC3}" type="presOf" srcId="{92C078E6-981B-40BB-BFB6-366AF3ABD8EB}" destId="{AAE6BCBA-E339-43F9-8FFF-B623E49CC637}" srcOrd="0" destOrd="0" presId="urn:microsoft.com/office/officeart/2005/8/layout/target3"/>
    <dgm:cxn modelId="{99AEF5B9-DDD8-4DDC-8871-3D456A113349}" srcId="{1094DCC0-C14B-4B24-A1C1-ED7D734B9E8E}" destId="{7F2CDE1D-3890-4FD3-8DDD-BF0E210344B2}" srcOrd="0" destOrd="0" parTransId="{C437462F-6AE8-4783-A2B1-2F5870648C9F}" sibTransId="{087C6342-D48D-4FE1-AFDA-AE5F81F74AB6}"/>
    <dgm:cxn modelId="{67031DC2-0727-4DAB-A852-4BE104F49DC2}" srcId="{2ECF21A8-9F98-4660-B256-937542521306}" destId="{D294C586-22CB-4304-A1F7-ADACF71142A7}" srcOrd="1" destOrd="0" parTransId="{2265CE79-D825-4248-BDF4-4B6C3F9441F9}" sibTransId="{6A4B5242-FD01-4245-BEAB-33C63AA1B269}"/>
    <dgm:cxn modelId="{34D67CC9-12EE-4AC0-A772-7239AC229758}" srcId="{C02D84DD-D71F-4462-8DC3-3B668F7549CE}" destId="{1094DCC0-C14B-4B24-A1C1-ED7D734B9E8E}" srcOrd="1" destOrd="0" parTransId="{2657A79C-4AD4-44FD-B16D-4AB0F74BBFE8}" sibTransId="{6F48B6D5-FC7A-4296-9E4B-39AE8A4D5D43}"/>
    <dgm:cxn modelId="{B59CE9CD-4F0F-482A-97A0-E9BBF4988276}" type="presOf" srcId="{221FFD5F-9E65-4437-8448-1392DE8C5A5C}" destId="{A7374965-8BAB-402C-B32B-FE98DBE5DF27}" srcOrd="0" destOrd="2" presId="urn:microsoft.com/office/officeart/2005/8/layout/target3"/>
    <dgm:cxn modelId="{C6E574D9-246D-4CE0-A918-CDF7FB08225B}" type="presOf" srcId="{7F2CDE1D-3890-4FD3-8DDD-BF0E210344B2}" destId="{32F20C57-AFDD-4094-AC2C-94593D07E402}" srcOrd="0" destOrd="0" presId="urn:microsoft.com/office/officeart/2005/8/layout/target3"/>
    <dgm:cxn modelId="{881A6DE1-04D8-454E-B01E-2C180E91AC43}" type="presOf" srcId="{2ECF21A8-9F98-4660-B256-937542521306}" destId="{84FE3F27-2C05-4AF2-9944-67AE617AACFA}" srcOrd="1" destOrd="0" presId="urn:microsoft.com/office/officeart/2005/8/layout/target3"/>
    <dgm:cxn modelId="{23E956F8-2E85-4557-994B-37D6531F5BFB}" type="presOf" srcId="{F448E604-989B-4AFD-9CAF-D9D60217DE1A}" destId="{A92F17B6-9BC3-4FA3-806D-DF2DABEE8AB0}" srcOrd="0" destOrd="0" presId="urn:microsoft.com/office/officeart/2005/8/layout/target3"/>
    <dgm:cxn modelId="{02DFF5BB-9BD6-44C8-9C7D-9E219C61427B}" type="presParOf" srcId="{1B318809-2567-4563-A18A-6F90F9A89A00}" destId="{41240ACE-819A-44F3-AA31-ACE4BB5F1388}" srcOrd="0" destOrd="0" presId="urn:microsoft.com/office/officeart/2005/8/layout/target3"/>
    <dgm:cxn modelId="{B50AF515-AF7C-40A4-AAA3-AEED14F4FC97}" type="presParOf" srcId="{1B318809-2567-4563-A18A-6F90F9A89A00}" destId="{2854A84D-DC5B-418E-B398-6C30BC8A7239}" srcOrd="1" destOrd="0" presId="urn:microsoft.com/office/officeart/2005/8/layout/target3"/>
    <dgm:cxn modelId="{30DFBA35-8AE2-45FA-A57F-00840D1531CC}" type="presParOf" srcId="{1B318809-2567-4563-A18A-6F90F9A89A00}" destId="{AAE6BCBA-E339-43F9-8FFF-B623E49CC637}" srcOrd="2" destOrd="0" presId="urn:microsoft.com/office/officeart/2005/8/layout/target3"/>
    <dgm:cxn modelId="{D864E08E-39E9-4BE2-ADC3-F5BF58DFD40E}" type="presParOf" srcId="{1B318809-2567-4563-A18A-6F90F9A89A00}" destId="{E20B4933-14FA-4DD3-BE66-4A19D56EBA81}" srcOrd="3" destOrd="0" presId="urn:microsoft.com/office/officeart/2005/8/layout/target3"/>
    <dgm:cxn modelId="{71FF0CFD-3881-4EBE-B8F3-CDFDCFF47385}" type="presParOf" srcId="{1B318809-2567-4563-A18A-6F90F9A89A00}" destId="{2C57BB81-3520-40AD-8B08-44F61E661F26}" srcOrd="4" destOrd="0" presId="urn:microsoft.com/office/officeart/2005/8/layout/target3"/>
    <dgm:cxn modelId="{7FB41A7F-2349-4401-9749-A987721C7666}" type="presParOf" srcId="{1B318809-2567-4563-A18A-6F90F9A89A00}" destId="{F09B4A64-141E-4B8E-847B-7FC9E2466588}" srcOrd="5" destOrd="0" presId="urn:microsoft.com/office/officeart/2005/8/layout/target3"/>
    <dgm:cxn modelId="{74C955B6-5E96-4720-8727-70392948A1B1}" type="presParOf" srcId="{1B318809-2567-4563-A18A-6F90F9A89A00}" destId="{BDE795EC-DD43-4CF2-AA53-F0721AC31A28}" srcOrd="6" destOrd="0" presId="urn:microsoft.com/office/officeart/2005/8/layout/target3"/>
    <dgm:cxn modelId="{ED52B7C6-55DD-49E5-AB11-D6A3DC912053}" type="presParOf" srcId="{1B318809-2567-4563-A18A-6F90F9A89A00}" destId="{540BE944-B724-4F3C-9202-3EDA81066958}" srcOrd="7" destOrd="0" presId="urn:microsoft.com/office/officeart/2005/8/layout/target3"/>
    <dgm:cxn modelId="{E31552DE-5D8C-4464-8D2B-56545A0EA04E}" type="presParOf" srcId="{1B318809-2567-4563-A18A-6F90F9A89A00}" destId="{6FBE1917-C2F3-42D8-AE4E-B932FF5E8BE3}" srcOrd="8" destOrd="0" presId="urn:microsoft.com/office/officeart/2005/8/layout/target3"/>
    <dgm:cxn modelId="{F476268B-383B-4766-82F6-BBF452A81CB8}" type="presParOf" srcId="{1B318809-2567-4563-A18A-6F90F9A89A00}" destId="{7D22AFD6-3024-4874-A7F8-99696DFAF396}" srcOrd="9" destOrd="0" presId="urn:microsoft.com/office/officeart/2005/8/layout/target3"/>
    <dgm:cxn modelId="{17674943-043F-416F-8F7D-BBD8A959B395}" type="presParOf" srcId="{1B318809-2567-4563-A18A-6F90F9A89A00}" destId="{A7374965-8BAB-402C-B32B-FE98DBE5DF27}" srcOrd="10" destOrd="0" presId="urn:microsoft.com/office/officeart/2005/8/layout/target3"/>
    <dgm:cxn modelId="{0318E61A-3063-4999-9F49-9B530A3FC49F}" type="presParOf" srcId="{1B318809-2567-4563-A18A-6F90F9A89A00}" destId="{47602AE1-926F-43E9-B84D-A13CF9801EAD}" srcOrd="11" destOrd="0" presId="urn:microsoft.com/office/officeart/2005/8/layout/target3"/>
    <dgm:cxn modelId="{7DDA367E-02F5-49B4-AF2B-4368E5D7E26E}" type="presParOf" srcId="{1B318809-2567-4563-A18A-6F90F9A89A00}" destId="{32F20C57-AFDD-4094-AC2C-94593D07E402}" srcOrd="12" destOrd="0" presId="urn:microsoft.com/office/officeart/2005/8/layout/target3"/>
    <dgm:cxn modelId="{E839BBDF-A799-4C3E-B6A0-FE6718689B4F}" type="presParOf" srcId="{1B318809-2567-4563-A18A-6F90F9A89A00}" destId="{84FE3F27-2C05-4AF2-9944-67AE617AACFA}" srcOrd="13" destOrd="0" presId="urn:microsoft.com/office/officeart/2005/8/layout/target3"/>
    <dgm:cxn modelId="{6B0A1A4A-D425-4C97-8F28-09FC3CDFE117}" type="presParOf" srcId="{1B318809-2567-4563-A18A-6F90F9A89A00}" destId="{A92F17B6-9BC3-4FA3-806D-DF2DABEE8AB0}"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D02507-2D28-4EC5-BE09-E3C1C908A4F4}">
      <dsp:nvSpPr>
        <dsp:cNvPr id="0" name=""/>
        <dsp:cNvSpPr/>
      </dsp:nvSpPr>
      <dsp:spPr>
        <a:xfrm>
          <a:off x="384890" y="1790"/>
          <a:ext cx="2968260" cy="12771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Potential price reduction</a:t>
          </a:r>
        </a:p>
      </dsp:txBody>
      <dsp:txXfrm>
        <a:off x="819582" y="188828"/>
        <a:ext cx="2098876" cy="903101"/>
      </dsp:txXfrm>
    </dsp:sp>
    <dsp:sp modelId="{5F612CFA-74B4-4721-82D7-583E58FA1FB3}">
      <dsp:nvSpPr>
        <dsp:cNvPr id="0" name=""/>
        <dsp:cNvSpPr/>
      </dsp:nvSpPr>
      <dsp:spPr>
        <a:xfrm>
          <a:off x="1637539" y="1343782"/>
          <a:ext cx="462962" cy="462962"/>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1698905" y="1520819"/>
        <a:ext cx="340230" cy="108888"/>
      </dsp:txXfrm>
    </dsp:sp>
    <dsp:sp modelId="{87BDA21A-184A-424F-8BAA-6FBE8CCB0BD2}">
      <dsp:nvSpPr>
        <dsp:cNvPr id="0" name=""/>
        <dsp:cNvSpPr/>
      </dsp:nvSpPr>
      <dsp:spPr>
        <a:xfrm>
          <a:off x="319900" y="1871560"/>
          <a:ext cx="3098240" cy="118521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Increased acceptance of a product using local ingredients</a:t>
          </a:r>
        </a:p>
      </dsp:txBody>
      <dsp:txXfrm>
        <a:off x="773627" y="2045131"/>
        <a:ext cx="2190786" cy="838073"/>
      </dsp:txXfrm>
    </dsp:sp>
    <dsp:sp modelId="{6232DF92-2A94-4184-98FB-761454531C0E}">
      <dsp:nvSpPr>
        <dsp:cNvPr id="0" name=""/>
        <dsp:cNvSpPr/>
      </dsp:nvSpPr>
      <dsp:spPr>
        <a:xfrm>
          <a:off x="1637539" y="3121590"/>
          <a:ext cx="462962" cy="462962"/>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1698905" y="3298627"/>
        <a:ext cx="340230" cy="108888"/>
      </dsp:txXfrm>
    </dsp:sp>
    <dsp:sp modelId="{A0E4B3E7-EA61-4031-95D4-32828521AF45}">
      <dsp:nvSpPr>
        <dsp:cNvPr id="0" name=""/>
        <dsp:cNvSpPr/>
      </dsp:nvSpPr>
      <dsp:spPr>
        <a:xfrm>
          <a:off x="363558" y="3649368"/>
          <a:ext cx="3010924" cy="128613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Increased adoption by governments</a:t>
          </a:r>
        </a:p>
      </dsp:txBody>
      <dsp:txXfrm>
        <a:off x="804498" y="3837718"/>
        <a:ext cx="2129044" cy="909433"/>
      </dsp:txXfrm>
    </dsp:sp>
    <dsp:sp modelId="{99960B2A-29E3-4977-B857-B59EC39A5A84}">
      <dsp:nvSpPr>
        <dsp:cNvPr id="0" name=""/>
        <dsp:cNvSpPr/>
      </dsp:nvSpPr>
      <dsp:spPr>
        <a:xfrm>
          <a:off x="3537872" y="2320178"/>
          <a:ext cx="253831" cy="29693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3537872" y="2379565"/>
        <a:ext cx="177682" cy="178160"/>
      </dsp:txXfrm>
    </dsp:sp>
    <dsp:sp modelId="{B0C1BD51-A4FB-476C-B671-2EDEE82F9C84}">
      <dsp:nvSpPr>
        <dsp:cNvPr id="0" name=""/>
        <dsp:cNvSpPr/>
      </dsp:nvSpPr>
      <dsp:spPr>
        <a:xfrm>
          <a:off x="3897067" y="1334220"/>
          <a:ext cx="3604737" cy="226885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Increased access to treatment of SAM</a:t>
          </a:r>
        </a:p>
      </dsp:txBody>
      <dsp:txXfrm>
        <a:off x="4424969" y="1666486"/>
        <a:ext cx="2548933" cy="16043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79D78D-AA55-43BC-8AD8-50B2DFB74FF7}">
      <dsp:nvSpPr>
        <dsp:cNvPr id="0" name=""/>
        <dsp:cNvSpPr/>
      </dsp:nvSpPr>
      <dsp:spPr>
        <a:xfrm>
          <a:off x="1710963" y="1455063"/>
          <a:ext cx="3624896" cy="362489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t>Ongoing Consultations   </a:t>
          </a:r>
        </a:p>
      </dsp:txBody>
      <dsp:txXfrm>
        <a:off x="2241817" y="1985917"/>
        <a:ext cx="2563188" cy="2563188"/>
      </dsp:txXfrm>
    </dsp:sp>
    <dsp:sp modelId="{B4FF111C-FA27-4312-BB9D-9EE3B53AC860}">
      <dsp:nvSpPr>
        <dsp:cNvPr id="0" name=""/>
        <dsp:cNvSpPr/>
      </dsp:nvSpPr>
      <dsp:spPr>
        <a:xfrm>
          <a:off x="2462866" y="647"/>
          <a:ext cx="2121089" cy="1812448"/>
        </a:xfrm>
        <a:prstGeom prst="ellipse">
          <a:avLst/>
        </a:prstGeom>
        <a:solidFill>
          <a:srgbClr val="FFCCFF">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t>Regional Supply and Nutrition colleagues</a:t>
          </a:r>
        </a:p>
      </dsp:txBody>
      <dsp:txXfrm>
        <a:off x="2773492" y="266074"/>
        <a:ext cx="1499837" cy="1281594"/>
      </dsp:txXfrm>
    </dsp:sp>
    <dsp:sp modelId="{CC226339-8566-4741-919B-380A7157D038}">
      <dsp:nvSpPr>
        <dsp:cNvPr id="0" name=""/>
        <dsp:cNvSpPr/>
      </dsp:nvSpPr>
      <dsp:spPr>
        <a:xfrm>
          <a:off x="4839287" y="2330043"/>
          <a:ext cx="2317251" cy="2045093"/>
        </a:xfrm>
        <a:prstGeom prst="ellipse">
          <a:avLst/>
        </a:prstGeom>
        <a:solidFill>
          <a:srgbClr val="FCFE9C">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Partners such as WFP, MSF, USAID…</a:t>
          </a:r>
        </a:p>
      </dsp:txBody>
      <dsp:txXfrm>
        <a:off x="5178641" y="2629540"/>
        <a:ext cx="1638543" cy="1446099"/>
      </dsp:txXfrm>
    </dsp:sp>
    <dsp:sp modelId="{9A45C25C-CCE3-443F-AE76-EE0D9DB25369}">
      <dsp:nvSpPr>
        <dsp:cNvPr id="0" name=""/>
        <dsp:cNvSpPr/>
      </dsp:nvSpPr>
      <dsp:spPr>
        <a:xfrm>
          <a:off x="2617187" y="4721928"/>
          <a:ext cx="1812448" cy="1812448"/>
        </a:xfrm>
        <a:prstGeom prst="ellipse">
          <a:avLst/>
        </a:prstGeom>
        <a:solidFill>
          <a:schemeClr val="accent2">
            <a:lumMod val="40000"/>
            <a:lumOff val="6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b="1" kern="1200" dirty="0"/>
            <a:t>Suppliers </a:t>
          </a:r>
        </a:p>
      </dsp:txBody>
      <dsp:txXfrm>
        <a:off x="2882614" y="4987355"/>
        <a:ext cx="1281594" cy="1281594"/>
      </dsp:txXfrm>
    </dsp:sp>
    <dsp:sp modelId="{3F174F91-8916-41AD-9FCF-3709E8643E94}">
      <dsp:nvSpPr>
        <dsp:cNvPr id="0" name=""/>
        <dsp:cNvSpPr/>
      </dsp:nvSpPr>
      <dsp:spPr>
        <a:xfrm>
          <a:off x="113861" y="2361287"/>
          <a:ext cx="2097818" cy="1812448"/>
        </a:xfrm>
        <a:prstGeom prst="ellipse">
          <a:avLst/>
        </a:prstGeom>
        <a:solidFill>
          <a:schemeClr val="accent6">
            <a:lumMod val="40000"/>
            <a:lumOff val="6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t>World Health Organization</a:t>
          </a:r>
        </a:p>
      </dsp:txBody>
      <dsp:txXfrm>
        <a:off x="421079" y="2626714"/>
        <a:ext cx="1483382" cy="12815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240ACE-819A-44F3-AA31-ACE4BB5F1388}">
      <dsp:nvSpPr>
        <dsp:cNvPr id="0" name=""/>
        <dsp:cNvSpPr/>
      </dsp:nvSpPr>
      <dsp:spPr>
        <a:xfrm>
          <a:off x="0" y="270933"/>
          <a:ext cx="4876800" cy="4876800"/>
        </a:xfrm>
        <a:prstGeom prst="pie">
          <a:avLst>
            <a:gd name="adj1" fmla="val 5400000"/>
            <a:gd name="adj2" fmla="val 16200000"/>
          </a:avLst>
        </a:prstGeom>
        <a:solidFill>
          <a:srgbClr val="B058A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E6BCBA-E339-43F9-8FFF-B623E49CC637}">
      <dsp:nvSpPr>
        <dsp:cNvPr id="0" name=""/>
        <dsp:cNvSpPr/>
      </dsp:nvSpPr>
      <dsp:spPr>
        <a:xfrm>
          <a:off x="2438400" y="270933"/>
          <a:ext cx="5689599" cy="487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dirty="0"/>
            <a:t>Innovative </a:t>
          </a:r>
        </a:p>
      </dsp:txBody>
      <dsp:txXfrm>
        <a:off x="2438400" y="270933"/>
        <a:ext cx="2844799" cy="1463043"/>
      </dsp:txXfrm>
    </dsp:sp>
    <dsp:sp modelId="{2C57BB81-3520-40AD-8B08-44F61E661F26}">
      <dsp:nvSpPr>
        <dsp:cNvPr id="0" name=""/>
        <dsp:cNvSpPr/>
      </dsp:nvSpPr>
      <dsp:spPr>
        <a:xfrm>
          <a:off x="853441" y="1733976"/>
          <a:ext cx="3169916" cy="3169916"/>
        </a:xfrm>
        <a:prstGeom prst="pie">
          <a:avLst>
            <a:gd name="adj1" fmla="val 5400000"/>
            <a:gd name="adj2" fmla="val 16200000"/>
          </a:avLst>
        </a:prstGeom>
        <a:solidFill>
          <a:srgbClr val="E909A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9B4A64-141E-4B8E-847B-7FC9E2466588}">
      <dsp:nvSpPr>
        <dsp:cNvPr id="0" name=""/>
        <dsp:cNvSpPr/>
      </dsp:nvSpPr>
      <dsp:spPr>
        <a:xfrm>
          <a:off x="2438400" y="1733976"/>
          <a:ext cx="5689599" cy="316991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dirty="0"/>
            <a:t>Novel</a:t>
          </a:r>
        </a:p>
      </dsp:txBody>
      <dsp:txXfrm>
        <a:off x="2438400" y="1733976"/>
        <a:ext cx="2844799" cy="1463038"/>
      </dsp:txXfrm>
    </dsp:sp>
    <dsp:sp modelId="{540BE944-B724-4F3C-9202-3EDA81066958}">
      <dsp:nvSpPr>
        <dsp:cNvPr id="0" name=""/>
        <dsp:cNvSpPr/>
      </dsp:nvSpPr>
      <dsp:spPr>
        <a:xfrm>
          <a:off x="1706880" y="3197014"/>
          <a:ext cx="1463038" cy="1463038"/>
        </a:xfrm>
        <a:prstGeom prst="pie">
          <a:avLst>
            <a:gd name="adj1" fmla="val 5400000"/>
            <a:gd name="adj2" fmla="val 16200000"/>
          </a:avLst>
        </a:prstGeom>
        <a:solidFill>
          <a:srgbClr val="FCAAF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BE1917-C2F3-42D8-AE4E-B932FF5E8BE3}">
      <dsp:nvSpPr>
        <dsp:cNvPr id="0" name=""/>
        <dsp:cNvSpPr/>
      </dsp:nvSpPr>
      <dsp:spPr>
        <a:xfrm>
          <a:off x="2438400" y="3197014"/>
          <a:ext cx="5689599" cy="146303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dirty="0"/>
            <a:t>Renovation</a:t>
          </a:r>
        </a:p>
      </dsp:txBody>
      <dsp:txXfrm>
        <a:off x="2438400" y="3197014"/>
        <a:ext cx="2844799" cy="1463038"/>
      </dsp:txXfrm>
    </dsp:sp>
    <dsp:sp modelId="{A7374965-8BAB-402C-B32B-FE98DBE5DF27}">
      <dsp:nvSpPr>
        <dsp:cNvPr id="0" name=""/>
        <dsp:cNvSpPr/>
      </dsp:nvSpPr>
      <dsp:spPr>
        <a:xfrm>
          <a:off x="5283200" y="270933"/>
          <a:ext cx="2844799" cy="1463043"/>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n-US" sz="1900" kern="1200" dirty="0"/>
            <a:t>egg</a:t>
          </a:r>
        </a:p>
        <a:p>
          <a:pPr marL="171450" lvl="1" indent="-171450" algn="l" defTabSz="844550">
            <a:lnSpc>
              <a:spcPct val="90000"/>
            </a:lnSpc>
            <a:spcBef>
              <a:spcPct val="0"/>
            </a:spcBef>
            <a:spcAft>
              <a:spcPct val="15000"/>
            </a:spcAft>
            <a:buChar char="•"/>
          </a:pPr>
          <a:r>
            <a:rPr lang="en-US" sz="1900" kern="1200" dirty="0"/>
            <a:t>Insect </a:t>
          </a:r>
        </a:p>
        <a:p>
          <a:pPr marL="171450" lvl="1" indent="-171450" algn="l" defTabSz="844550">
            <a:lnSpc>
              <a:spcPct val="90000"/>
            </a:lnSpc>
            <a:spcBef>
              <a:spcPct val="0"/>
            </a:spcBef>
            <a:spcAft>
              <a:spcPct val="15000"/>
            </a:spcAft>
            <a:buChar char="•"/>
          </a:pPr>
          <a:r>
            <a:rPr lang="en-US" sz="1900" kern="1200" dirty="0"/>
            <a:t>fish</a:t>
          </a:r>
        </a:p>
      </dsp:txBody>
      <dsp:txXfrm>
        <a:off x="5283200" y="270933"/>
        <a:ext cx="2844799" cy="1463043"/>
      </dsp:txXfrm>
    </dsp:sp>
    <dsp:sp modelId="{32F20C57-AFDD-4094-AC2C-94593D07E402}">
      <dsp:nvSpPr>
        <dsp:cNvPr id="0" name=""/>
        <dsp:cNvSpPr/>
      </dsp:nvSpPr>
      <dsp:spPr>
        <a:xfrm>
          <a:off x="5283200" y="1733976"/>
          <a:ext cx="2844799" cy="146303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n-US" sz="1900" kern="1200" dirty="0"/>
            <a:t>Added amino acid to meet protein requirements; </a:t>
          </a:r>
        </a:p>
        <a:p>
          <a:pPr marL="171450" lvl="1" indent="-171450" algn="l" defTabSz="844550">
            <a:lnSpc>
              <a:spcPct val="90000"/>
            </a:lnSpc>
            <a:spcBef>
              <a:spcPct val="0"/>
            </a:spcBef>
            <a:spcAft>
              <a:spcPct val="15000"/>
            </a:spcAft>
            <a:buChar char="•"/>
          </a:pPr>
          <a:r>
            <a:rPr lang="en-US" sz="1900" kern="1200" dirty="0"/>
            <a:t>increased micronutrients</a:t>
          </a:r>
        </a:p>
      </dsp:txBody>
      <dsp:txXfrm>
        <a:off x="5283200" y="1733976"/>
        <a:ext cx="2844799" cy="1463038"/>
      </dsp:txXfrm>
    </dsp:sp>
    <dsp:sp modelId="{A92F17B6-9BC3-4FA3-806D-DF2DABEE8AB0}">
      <dsp:nvSpPr>
        <dsp:cNvPr id="0" name=""/>
        <dsp:cNvSpPr/>
      </dsp:nvSpPr>
      <dsp:spPr>
        <a:xfrm>
          <a:off x="5283200" y="3197014"/>
          <a:ext cx="2844799" cy="1463038"/>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n-US" sz="1900" kern="1200" dirty="0"/>
            <a:t>legumes</a:t>
          </a:r>
        </a:p>
        <a:p>
          <a:pPr marL="171450" lvl="1" indent="-171450" algn="l" defTabSz="844550">
            <a:lnSpc>
              <a:spcPct val="90000"/>
            </a:lnSpc>
            <a:spcBef>
              <a:spcPct val="0"/>
            </a:spcBef>
            <a:spcAft>
              <a:spcPct val="15000"/>
            </a:spcAft>
            <a:buChar char="•"/>
          </a:pPr>
          <a:r>
            <a:rPr lang="en-US" sz="1900" kern="1200" dirty="0"/>
            <a:t>cereals</a:t>
          </a:r>
        </a:p>
      </dsp:txBody>
      <dsp:txXfrm>
        <a:off x="5283200" y="3197014"/>
        <a:ext cx="2844799" cy="1463038"/>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6T20:10:56.161"/>
    </inkml:context>
    <inkml:brush xml:id="br0">
      <inkml:brushProperty name="width" value="0.05" units="cm"/>
      <inkml:brushProperty name="height" value="0.05" units="cm"/>
      <inkml:brushProperty name="color" value="#ED1C24"/>
      <inkml:brushProperty name="ignorePressure" value="1"/>
    </inkml:brush>
  </inkml:definitions>
  <inkml:traceGroup>
    <inkml:annotationXML>
      <emma:emma xmlns:emma="http://www.w3.org/2003/04/emma" version="1.0">
        <emma:interpretation id="{7B8BA2DF-750B-4246-8083-6957B79CF4D2}" emma:medium="tactile" emma:mode="ink">
          <msink:context xmlns:msink="http://schemas.microsoft.com/ink/2010/main" type="writingRegion" rotatedBoundingBox="27203,8245 27218,8245 27218,8260 27203,8260"/>
        </emma:interpretation>
      </emma:emma>
    </inkml:annotationXML>
    <inkml:traceGroup>
      <inkml:annotationXML>
        <emma:emma xmlns:emma="http://www.w3.org/2003/04/emma" version="1.0">
          <emma:interpretation id="{8B8A8029-64FC-484B-8397-300FBD8F0E6D}" emma:medium="tactile" emma:mode="ink">
            <msink:context xmlns:msink="http://schemas.microsoft.com/ink/2010/main" type="paragraph" rotatedBoundingBox="27203,8245 27218,8245 27218,8260 27203,8260" alignmentLevel="1"/>
          </emma:interpretation>
        </emma:emma>
      </inkml:annotationXML>
      <inkml:traceGroup>
        <inkml:annotationXML>
          <emma:emma xmlns:emma="http://www.w3.org/2003/04/emma" version="1.0">
            <emma:interpretation id="{E95DD25E-A055-42E1-812C-FE80AF74D78D}" emma:medium="tactile" emma:mode="ink">
              <msink:context xmlns:msink="http://schemas.microsoft.com/ink/2010/main" type="line" rotatedBoundingBox="27203,8245 27218,8245 27218,8260 27203,8260"/>
            </emma:interpretation>
          </emma:emma>
        </inkml:annotationXML>
        <inkml:traceGroup>
          <inkml:annotationXML>
            <emma:emma xmlns:emma="http://www.w3.org/2003/04/emma" version="1.0">
              <emma:interpretation id="{0CF3711E-7A42-4779-8867-2540CB8BC9D3}" emma:medium="tactile" emma:mode="ink">
                <msink:context xmlns:msink="http://schemas.microsoft.com/ink/2010/main" type="inkWord" rotatedBoundingBox="27203,8245 27218,8245 27218,8260 27203,8260"/>
              </emma:interpretation>
              <emma:one-of disjunction-type="recognition" id="oneOf0">
                <emma:interpretation id="interp0" emma:lang="en-US" emma:confidence="0">
                  <emma:literal>.</emma:literal>
                </emma:interpretation>
                <emma:interpretation id="interp1" emma:lang="en-US" emma:confidence="0">
                  <emma:literal>v</emma:literal>
                </emma:interpretation>
                <emma:interpretation id="interp2" emma:lang="en-US" emma:confidence="0">
                  <emma:literal>}</emma:literal>
                </emma:interpretation>
                <emma:interpretation id="interp3" emma:lang="en-US" emma:confidence="0">
                  <emma:literal>w</emma:literal>
                </emma:interpretation>
                <emma:interpretation id="interp4" emma:lang="en-US" emma:confidence="0">
                  <emma:literal>3</emma:literal>
                </emma:interpretation>
              </emma:one-of>
            </emma:emma>
          </inkml:annotationXML>
          <inkml:trace contextRef="#ctx0" brushRef="#br0">0 1,'0'0</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6T22:13:29.235"/>
    </inkml:context>
    <inkml:brush xml:id="br0">
      <inkml:brushProperty name="width" value="0.05" units="cm"/>
      <inkml:brushProperty name="height" value="0.05" units="cm"/>
      <inkml:brushProperty name="color" value="#ED1C24"/>
      <inkml:brushProperty name="ignorePressure" value="1"/>
    </inkml:brush>
  </inkml:definitions>
  <inkml:traceGroup>
    <inkml:annotationXML>
      <emma:emma xmlns:emma="http://www.w3.org/2003/04/emma" version="1.0">
        <emma:interpretation id="{BA058445-3330-4DD2-8EFB-87CD0982DAF0}" emma:medium="tactile" emma:mode="ink">
          <msink:context xmlns:msink="http://schemas.microsoft.com/ink/2010/main" type="inkDrawing" rotatedBoundingBox="1917,7492 11300,7174 11333,8138 1950,8455" hotPoints="12804,7588 7230,8193 1625,8027 7199,7422" semanticType="enclosure" shapeName="Ellipse"/>
        </emma:interpretation>
      </emma:emma>
    </inkml:annotationXML>
    <inkml:trace contextRef="#ctx0" brushRef="#br0">7905 47,'-15'0,"-13"0,-9 0,-6 0,-3 0,-9 0,-10 0,-2 0,3 0,-2 0,-14 0,0 0,6 0,8 0,0 0,3 0,6 0,4 0,3 0,4 0,1 0,1 0,1 0,-1 0,0 0,0 0,0 0,0 0,-1 0,1 0,-1 0,0 0,-7 0,-2 0,-1 0,3 0,2 0,2 0,2 0,0-7,2-3,-1 0,1 2,0 3,0 1,0 3,-1 0,-7 1,-2 0,-1 1,3-1,2 0,2 1,2-1,0 0,2 0,0 0,-1 0,1 0,0 0,0 0,-1 0,-7 0,-2 0,-1 0,-4 0,-2 0,4 0,3 0,3 0,3 0,2 0,1 0,1 0,-8 0,-2 0,-7 0,-1 0,3 0,3 0,4 0,4 0,1 0,2 0,1 0,0 0,0 0,1 0,-2 0,1 0,0 0,-1 0,-7 0,-10 0,-2 0,2 0,4 0,4 0,5 0,2 0,1 0,2 7,-7 3,-3 0,0 5,3 1,-7-3,8 4,4-1,3-2,1-5,-1-3,1-3,-1-2,-1-1,0-1,0 1,-1-1,1 0,-1 1,0 0,1-1,-1 1,1 0,-1 0,0 0,1 0,-1 0,1 0,-1 0,1 0,-1 0,1 0,-1 0,0 0,1 0,-1 0,1 0,-1 0,1 0,-9 0,-1 0,-15 23,-19 23,-17 33,-20 19,-13 15,3-4,24-12,23-24,35-23,33-21,28-15,20-10,13-6,15-2,5-1,0 1,-3 1,-4 1,5 0,6 2,1 0,-4 0,3 0,-2 8,-4 2,3 0,-2-3,5-1,-2-3,4-1,-2-1,-4-1,-6 0,-3-1,-4 1,5-1,1 1,7 0,1 0,4 0,7 0,-2 0,-5 0,8 0,0 0,2 0,-4 0,1 0,11 0,5 0,4 0,9 0,9 0,8 0,8 0,4 0,-5 0,-1 0,-6 0,-9 0,0 0,-4 0,3 0,6 0,-2 0,3 0,4 0,-2 0,0 0,4 0,-5 0,2 0,2-8,4-2,-4 1,0 1,-6 3,-7 1,-6 2,-6-6,-4-2,-10 1,-4 1,0 3,10 2,4 2,-5 0,-3 1,-7 0,-3 1,-5-1,-8-7,2-3,5-7,-2-1,-4 3,-5 4,-5 4,-4 3,-2-6,-1 0,-1-7,7 0,3 2,-1 5,6 3,1 3,-2 3,-4 0,-4-6,6-2,0 0,-1 2,4 2,8-6,0-1,-3 2,9 2,0 3,3 2,-4-6,-6-1,-7-7,1-1,6 4,-1 3,-3-4,2 1,-2 3,-4 3,-4-5,-4-7,-2-1,-10-4,-12-5,-9-6,-16 4,-8 0,-10 4,-10 9,-8 6,-6 6,-3 4,-1 2,-2 2,1 0,-1 1,2-9,-1-2,1 0,0 2,1 1,-1 3,1 1,-1 1,1 1,-1 0,1 1,-1-1,1 0,-1 1,1-1,-1 0,1 0,-1 0,8-8,3-2,-1 1,-2 1,-2 2,-2 3,-2 1,-1 1,-1 1,1 1,6-8,11-3</inkml:trace>
  </inkml:traceGroup>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5-27T21:17:30.811"/>
    </inkml:context>
    <inkml:brush xml:id="br0">
      <inkml:brushProperty name="width" value="0.05" units="cm"/>
      <inkml:brushProperty name="height" value="0.05" units="cm"/>
      <inkml:brushProperty name="color" value="#ED1C24"/>
      <inkml:brushProperty name="ignorePressure" value="1"/>
    </inkml:brush>
  </inkml:definitions>
  <inkml:trace contextRef="#ctx0" brushRef="#br0">2155 464,'6'-7,"3"-8,-1-8,-1-8,-9 3,-10 5,-4 1,-5 3,-5 6,1-2,-2 1,5-3,-2 2,-2 2,2-2,0 1,-4 3,-2 3,-4-3,-2 0,-2 2,0 2,-1 3,6-5,3-1,-1-5,-7 0,-5 3,-1 3,-6 3,-8 2,-1 3,-2 1,1 0,5 1,5-1,5 1,-3-1,0 1,8-8,4-1,2-1,0 3,0 1,-2 2,-1 1,0 2,-1 0,-1 0,1 0,-1 1,0-1,1 0,-1 0,1 7,6 8,2 2,0-2,-2-4,5 4,0-2,-2 4,5 6,5 5,7 4,-2 4,2 2,3 1,3 0,2 1,3-1,0 1,1-1,1-1,0 7,-7 3,-3-2,1 0,2-3,1-2,2-1,8-7,3-3,0-1,6-4,0 0,4-5,-1 2,3-4,6 2,3 4,5-2,2-5,2 2,1-3,0-4,1-4,-1-4,-7 5,-1 0,-1-1,2-2,2-2,1-2,2-1,1 0,0-2,8 1,8 0,2-1,-3 1,4 0,-2 0,3 0,-2 0,3 0,-3 0,-3 0,-5 0,-4 0,-3 0,-1 0,-2 0,0 0,-1 0,7 0,3 0,-1 0,6-7,6-2,7 1,-1 1,-5 3,0-6,-3 0,-4 1,-5-4,-4 0,-2-5,5 2,-6-4,-10-5,-2 2,-8-2,-5-3,0 4,-3-2,5 5,-2-2,-4-9,4-6,-1-3,-3-1,-3-1,-4 2,-8 7,-3 3,-2 0,-5-1,-6-2,-7-1,-6 4,-3 9,5 1,0-3,0 3,-2 5,-2-1,-2 2,0-3,-1 2,-1 3,0 5,1 2,-1 4,0 1,0 1,-6 0,-2 1,0 0,2-1,2 1,8 6,4 1,0 1,-1-2,5 4,1 0,4-1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5-27T21:17:35.573"/>
    </inkml:context>
    <inkml:brush xml:id="br0">
      <inkml:brushProperty name="width" value="0.05" units="cm"/>
      <inkml:brushProperty name="height" value="0.05" units="cm"/>
      <inkml:brushProperty name="color" value="#ED1C24"/>
      <inkml:brushProperty name="ignorePressure" value="1"/>
    </inkml:brush>
  </inkml:definitions>
  <inkml:trace contextRef="#ctx0" brushRef="#br0">2236 190,'-7'0,"-8"0,-15 0,-16 0,-6 0,-1 0,2 0,-3 0,1 0,2 0,4 0,4-6,1-3,3 1,1 1,0-4,0-1,0 2,0 3,0 2,0 2,-1 2,1 1,-1 0,1 1,-1-1,1 1,-1-1,1 0,-1 0,1 0,-1 0,-6 0,-2 0,0 0,2 0,2 0,1 0,2 0,1 7,1 2,0-1,-1-1,1 4,0 0,0-1,6 4,2 0,0-3,-2 3,-1 0,-3 3,-1 0,-1-4,6 3,9 5,8 5,-1 6,4 9,3 5,3 1,3-1,2 5,0 7,2 0,0-4,-1-3,1-5,-1-3,0-3,1-1,5-1,9-1,9-6,6 5,5-4,3-8,-5 0,-2-6,1-5,1-4,9-5,3-2,0-2,6-1,8-7,0-2,-4 1,-4 2,-5 2,-3 2,-2 1,-3 2,0 0,0 0,0 0,-1 1,1-1,0 0,1 0,-1 0,1 0,-1 0,1 0,-1 0,1 0,6 0,2-6,0-3,-2 1,-2 1,-1 2,-2 2,-8-5,5-1,1-6,2 0,0 2,0 4,0 3,-1 3,0-5,6-1,2 1,-6-5,2-6,0-1,-6-2,-4 1,-1-1,-5-4,-1 2,1 6,-3-1,0 3,3-3,-3-4,0-5,-3-4,-5-4,-6-1,-4-2,-4 0,-1-1,-15 1,-4 0,-6 0,-13 0,-5 7,-3 9,7 1,2-1,2 2,6-1,2 3,-2-2,-3 3,5-2,-1 2,-1 4,3-2,0 2,-3 3,4-3,-1 1,-9 2,-5 4,-3 2,-8-4,-1 0,2 1,2 1,2 3,3 2,8-6,4-1,0 1,-1 2,4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6C5260EF-11A4-4393-9F90-962C77318E1B}" type="datetimeFigureOut">
              <a:rPr lang="en-US" smtClean="0"/>
              <a:t>10/22/2018</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83302225-AAFD-41C9-9D21-AFC67E6D1557}" type="slidenum">
              <a:rPr lang="en-US" smtClean="0"/>
              <a:t>‹#›</a:t>
            </a:fld>
            <a:endParaRPr lang="en-US"/>
          </a:p>
        </p:txBody>
      </p:sp>
    </p:spTree>
    <p:extLst>
      <p:ext uri="{BB962C8B-B14F-4D97-AF65-F5344CB8AC3E}">
        <p14:creationId xmlns:p14="http://schemas.microsoft.com/office/powerpoint/2010/main" val="1542200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302225-AAFD-41C9-9D21-AFC67E6D1557}" type="slidenum">
              <a:rPr lang="en-US" smtClean="0"/>
              <a:t>1</a:t>
            </a:fld>
            <a:endParaRPr lang="en-US"/>
          </a:p>
        </p:txBody>
      </p:sp>
    </p:spTree>
    <p:extLst>
      <p:ext uri="{BB962C8B-B14F-4D97-AF65-F5344CB8AC3E}">
        <p14:creationId xmlns:p14="http://schemas.microsoft.com/office/powerpoint/2010/main" val="889409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302225-AAFD-41C9-9D21-AFC67E6D1557}" type="slidenum">
              <a:rPr lang="en-US" smtClean="0"/>
              <a:t>10</a:t>
            </a:fld>
            <a:endParaRPr lang="en-US"/>
          </a:p>
        </p:txBody>
      </p:sp>
    </p:spTree>
    <p:extLst>
      <p:ext uri="{BB962C8B-B14F-4D97-AF65-F5344CB8AC3E}">
        <p14:creationId xmlns:p14="http://schemas.microsoft.com/office/powerpoint/2010/main" val="3347507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Producers from Africa, India, USA all have similar ingredient cost drivers. Dairy is the highest, followed by peanuts, oils, sugar, packaging and then vitamin and mineral pre-mix. This data is from 2013 – but the cost drivers in RUTF remain the same.</a:t>
            </a:r>
          </a:p>
        </p:txBody>
      </p:sp>
      <p:sp>
        <p:nvSpPr>
          <p:cNvPr id="4" name="Slide Number Placeholder 3"/>
          <p:cNvSpPr>
            <a:spLocks noGrp="1"/>
          </p:cNvSpPr>
          <p:nvPr>
            <p:ph type="sldNum" sz="quarter" idx="10"/>
          </p:nvPr>
        </p:nvSpPr>
        <p:spPr/>
        <p:txBody>
          <a:bodyPr/>
          <a:lstStyle/>
          <a:p>
            <a:fld id="{83302225-AAFD-41C9-9D21-AFC67E6D1557}" type="slidenum">
              <a:rPr lang="en-US" smtClean="0"/>
              <a:t>11</a:t>
            </a:fld>
            <a:endParaRPr lang="en-US"/>
          </a:p>
        </p:txBody>
      </p:sp>
    </p:spTree>
    <p:extLst>
      <p:ext uri="{BB962C8B-B14F-4D97-AF65-F5344CB8AC3E}">
        <p14:creationId xmlns:p14="http://schemas.microsoft.com/office/powerpoint/2010/main" val="19337305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very rough cost calculator demonstrating the estimated percentage of raw material costs in the peanut formula. We can see here that on average, dairy ingredients are around 25% of the total cost, followed by peanuts. </a:t>
            </a:r>
          </a:p>
          <a:p>
            <a:endParaRPr lang="en-US" dirty="0"/>
          </a:p>
        </p:txBody>
      </p:sp>
      <p:sp>
        <p:nvSpPr>
          <p:cNvPr id="4" name="Slide Number Placeholder 3"/>
          <p:cNvSpPr>
            <a:spLocks noGrp="1"/>
          </p:cNvSpPr>
          <p:nvPr>
            <p:ph type="sldNum" sz="quarter" idx="10"/>
          </p:nvPr>
        </p:nvSpPr>
        <p:spPr/>
        <p:txBody>
          <a:bodyPr/>
          <a:lstStyle/>
          <a:p>
            <a:fld id="{5AB95E1F-0E16-9041-B7F2-F780B1DFEBE7}" type="slidenum">
              <a:rPr lang="en-US" smtClean="0"/>
              <a:t>12</a:t>
            </a:fld>
            <a:endParaRPr lang="en-US"/>
          </a:p>
        </p:txBody>
      </p:sp>
    </p:spTree>
    <p:extLst>
      <p:ext uri="{BB962C8B-B14F-4D97-AF65-F5344CB8AC3E}">
        <p14:creationId xmlns:p14="http://schemas.microsoft.com/office/powerpoint/2010/main" val="20313882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302225-AAFD-41C9-9D21-AFC67E6D1557}" type="slidenum">
              <a:rPr lang="en-US" smtClean="0"/>
              <a:t>13</a:t>
            </a:fld>
            <a:endParaRPr lang="en-US"/>
          </a:p>
        </p:txBody>
      </p:sp>
    </p:spTree>
    <p:extLst>
      <p:ext uri="{BB962C8B-B14F-4D97-AF65-F5344CB8AC3E}">
        <p14:creationId xmlns:p14="http://schemas.microsoft.com/office/powerpoint/2010/main" val="520094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Published trials have been done in at least 6 African countries using local formulations. The acceptability trials in Ethiopia and South Sudan used a RUSF based on chick peas; in Zambia a soy-sorghum and maize RUTF product was used. Another acceptability trial was performed in four countries, including Ethiopia, (in addition to Ghana, Pakistan and India) using almond, lower inputs of peanuts, lentils and soy. </a:t>
            </a:r>
          </a:p>
        </p:txBody>
      </p:sp>
      <p:sp>
        <p:nvSpPr>
          <p:cNvPr id="4" name="Slide Number Placeholder 3"/>
          <p:cNvSpPr>
            <a:spLocks noGrp="1"/>
          </p:cNvSpPr>
          <p:nvPr>
            <p:ph type="sldNum" sz="quarter" idx="10"/>
          </p:nvPr>
        </p:nvSpPr>
        <p:spPr/>
        <p:txBody>
          <a:bodyPr/>
          <a:lstStyle/>
          <a:p>
            <a:fld id="{83302225-AAFD-41C9-9D21-AFC67E6D1557}" type="slidenum">
              <a:rPr lang="en-US" smtClean="0"/>
              <a:t>14</a:t>
            </a:fld>
            <a:endParaRPr lang="en-US"/>
          </a:p>
        </p:txBody>
      </p:sp>
    </p:spTree>
    <p:extLst>
      <p:ext uri="{BB962C8B-B14F-4D97-AF65-F5344CB8AC3E}">
        <p14:creationId xmlns:p14="http://schemas.microsoft.com/office/powerpoint/2010/main" val="3732800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defRPr/>
            </a:pPr>
            <a:r>
              <a:rPr lang="en-US" dirty="0"/>
              <a:t>1. Products that include non-vegetable proteins other than milk (</a:t>
            </a:r>
            <a:r>
              <a:rPr lang="en-US" dirty="0" err="1"/>
              <a:t>eg</a:t>
            </a:r>
            <a:r>
              <a:rPr lang="en-US" dirty="0"/>
              <a:t> fish, egg, insects)</a:t>
            </a:r>
          </a:p>
          <a:p>
            <a:pPr defTabSz="924458">
              <a:defRPr/>
            </a:pPr>
            <a:r>
              <a:rPr lang="en-US" dirty="0"/>
              <a:t>2. Products that use added amino acids or supplemental proteins (</a:t>
            </a:r>
            <a:r>
              <a:rPr lang="en-US" dirty="0" err="1"/>
              <a:t>eg</a:t>
            </a:r>
            <a:r>
              <a:rPr lang="en-US" dirty="0"/>
              <a:t> valid formula with added amino acids) </a:t>
            </a:r>
            <a:r>
              <a:rPr lang="en-US" sz="800" dirty="0"/>
              <a:t>Paluku </a:t>
            </a:r>
            <a:r>
              <a:rPr lang="en-US" sz="800" dirty="0" err="1"/>
              <a:t>Bahwere,etal</a:t>
            </a:r>
            <a:r>
              <a:rPr lang="en-US" sz="800" dirty="0"/>
              <a:t>.  Soya, maize, and sorghum–based ready-to-use therapeutic food with amino acid is as efficacious as the standard milk and peanut paste–based formulation for the treatment of severe acute malnutrition in children: A noninferiority individually randomized controlled efficacy clinical trial in Malawi. </a:t>
            </a:r>
            <a:r>
              <a:rPr lang="en-US" sz="800" i="1" dirty="0"/>
              <a:t>AJCN</a:t>
            </a:r>
            <a:r>
              <a:rPr lang="en-US" sz="800" dirty="0"/>
              <a:t>; 2017 1-13</a:t>
            </a:r>
          </a:p>
          <a:p>
            <a:endParaRPr lang="en-US" dirty="0"/>
          </a:p>
          <a:p>
            <a:r>
              <a:rPr lang="en-US" dirty="0"/>
              <a:t>3. Products that use legumes and or cereals (</a:t>
            </a:r>
            <a:r>
              <a:rPr lang="en-US" dirty="0" err="1"/>
              <a:t>eg</a:t>
            </a:r>
            <a:r>
              <a:rPr lang="en-US" dirty="0"/>
              <a:t> chick peas, soy, maize, lentils, oats, sorghum, millet, sesame)</a:t>
            </a:r>
          </a:p>
          <a:p>
            <a:endParaRPr lang="en-US" dirty="0"/>
          </a:p>
        </p:txBody>
      </p:sp>
      <p:sp>
        <p:nvSpPr>
          <p:cNvPr id="4" name="Slide Number Placeholder 3"/>
          <p:cNvSpPr>
            <a:spLocks noGrp="1"/>
          </p:cNvSpPr>
          <p:nvPr>
            <p:ph type="sldNum" sz="quarter" idx="10"/>
          </p:nvPr>
        </p:nvSpPr>
        <p:spPr/>
        <p:txBody>
          <a:bodyPr/>
          <a:lstStyle/>
          <a:p>
            <a:fld id="{83302225-AAFD-41C9-9D21-AFC67E6D1557}" type="slidenum">
              <a:rPr lang="en-US" smtClean="0"/>
              <a:t>15</a:t>
            </a:fld>
            <a:endParaRPr lang="en-US"/>
          </a:p>
        </p:txBody>
      </p:sp>
    </p:spTree>
    <p:extLst>
      <p:ext uri="{BB962C8B-B14F-4D97-AF65-F5344CB8AC3E}">
        <p14:creationId xmlns:p14="http://schemas.microsoft.com/office/powerpoint/2010/main" val="25326119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Novel category:</a:t>
            </a:r>
            <a:r>
              <a:rPr lang="en-GB" dirty="0">
                <a:latin typeface="Corbel" panose="020B0503020204020204" pitchFamily="34" charset="0"/>
                <a:ea typeface="Calibri" panose="020F0502020204030204" pitchFamily="34" charset="0"/>
                <a:cs typeface="Times New Roman" panose="02020603050405020304" pitchFamily="18" charset="0"/>
              </a:rPr>
              <a:t>Products that have had a major change of composition from the Joint statement guidance need to demonstrate equivalence of efficacy to products that do follow the Joint statement through an appropriately designed clinical trial. A recent trial in Malawi used a product with added amino acids, increased zinc and iron and no dairy, reporting equivalence to the current peanut and milk-based formula. </a:t>
            </a:r>
            <a:endParaRPr lang="en-US" b="1" dirty="0"/>
          </a:p>
          <a:p>
            <a:r>
              <a:rPr lang="en-US" b="1" dirty="0"/>
              <a:t>Next steps</a:t>
            </a:r>
            <a:r>
              <a:rPr lang="en-US" dirty="0"/>
              <a:t>: </a:t>
            </a:r>
            <a:r>
              <a:rPr lang="en-US" dirty="0">
                <a:latin typeface="Corbel" panose="020B0503020204020204" pitchFamily="34" charset="0"/>
                <a:ea typeface="Calibri" panose="020F0502020204030204" pitchFamily="34" charset="0"/>
                <a:cs typeface="Times New Roman" panose="02020603050405020304" pitchFamily="18" charset="0"/>
              </a:rPr>
              <a:t>National governments and partners require reassurance that new products will still be accepted and consumed as well as the current peanut-milk product, and that the risks have been identified and addressed prior to scale up. </a:t>
            </a:r>
            <a:endParaRPr lang="en-US" dirty="0"/>
          </a:p>
        </p:txBody>
      </p:sp>
      <p:sp>
        <p:nvSpPr>
          <p:cNvPr id="4" name="Slide Number Placeholder 3"/>
          <p:cNvSpPr>
            <a:spLocks noGrp="1"/>
          </p:cNvSpPr>
          <p:nvPr>
            <p:ph type="sldNum" sz="quarter" idx="10"/>
          </p:nvPr>
        </p:nvSpPr>
        <p:spPr/>
        <p:txBody>
          <a:bodyPr/>
          <a:lstStyle/>
          <a:p>
            <a:fld id="{83302225-AAFD-41C9-9D21-AFC67E6D1557}" type="slidenum">
              <a:rPr lang="en-US" smtClean="0"/>
              <a:t>16</a:t>
            </a:fld>
            <a:endParaRPr lang="en-US"/>
          </a:p>
        </p:txBody>
      </p:sp>
    </p:spTree>
    <p:extLst>
      <p:ext uri="{BB962C8B-B14F-4D97-AF65-F5344CB8AC3E}">
        <p14:creationId xmlns:p14="http://schemas.microsoft.com/office/powerpoint/2010/main" val="2197540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defRPr/>
            </a:pPr>
            <a:r>
              <a:rPr lang="en-US" dirty="0"/>
              <a:t>Producing therapeutic foods locally out of local grains and pulses has long been a goal of international research and development efforts. Non-milk formulations reduce dependency on imported milk, make better use of locally grown ingredients, decrease the risks of fungal (aflatoxin) contamination, however, the 2007 stipulates that dairy is needed in RUTF. Valid and Ajinomoto worked together and improved their formulations after the previous trials done in Lusaka and DRC, increasing the Sulphur amino acids contained in the RUTF, after measuring the plasma levels of amino acids in a subgroup in the DRC of recovered children. </a:t>
            </a:r>
          </a:p>
          <a:p>
            <a:endParaRPr lang="en-US" dirty="0"/>
          </a:p>
        </p:txBody>
      </p:sp>
      <p:sp>
        <p:nvSpPr>
          <p:cNvPr id="4" name="Slide Number Placeholder 3"/>
          <p:cNvSpPr>
            <a:spLocks noGrp="1"/>
          </p:cNvSpPr>
          <p:nvPr>
            <p:ph type="sldNum" sz="quarter" idx="10"/>
          </p:nvPr>
        </p:nvSpPr>
        <p:spPr/>
        <p:txBody>
          <a:bodyPr/>
          <a:lstStyle/>
          <a:p>
            <a:fld id="{83302225-AAFD-41C9-9D21-AFC67E6D1557}" type="slidenum">
              <a:rPr lang="en-US" smtClean="0"/>
              <a:t>17</a:t>
            </a:fld>
            <a:endParaRPr lang="en-US"/>
          </a:p>
        </p:txBody>
      </p:sp>
    </p:spTree>
    <p:extLst>
      <p:ext uri="{BB962C8B-B14F-4D97-AF65-F5344CB8AC3E}">
        <p14:creationId xmlns:p14="http://schemas.microsoft.com/office/powerpoint/2010/main" val="28083346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trials – for example One conducted by Weber and Ryan et.al their protocol included a primary outcome of consumption and a secondary outcome of child’s likeability of the food. They used 25 children in each group. </a:t>
            </a:r>
          </a:p>
        </p:txBody>
      </p:sp>
      <p:sp>
        <p:nvSpPr>
          <p:cNvPr id="4" name="Slide Number Placeholder 3"/>
          <p:cNvSpPr>
            <a:spLocks noGrp="1"/>
          </p:cNvSpPr>
          <p:nvPr>
            <p:ph type="sldNum" sz="quarter" idx="10"/>
          </p:nvPr>
        </p:nvSpPr>
        <p:spPr/>
        <p:txBody>
          <a:bodyPr/>
          <a:lstStyle/>
          <a:p>
            <a:fld id="{83302225-AAFD-41C9-9D21-AFC67E6D1557}" type="slidenum">
              <a:rPr lang="en-US" smtClean="0"/>
              <a:t>18</a:t>
            </a:fld>
            <a:endParaRPr lang="en-US"/>
          </a:p>
        </p:txBody>
      </p:sp>
    </p:spTree>
    <p:extLst>
      <p:ext uri="{BB962C8B-B14F-4D97-AF65-F5344CB8AC3E}">
        <p14:creationId xmlns:p14="http://schemas.microsoft.com/office/powerpoint/2010/main" val="3511468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302225-AAFD-41C9-9D21-AFC67E6D1557}" type="slidenum">
              <a:rPr lang="en-US" smtClean="0"/>
              <a:t>19</a:t>
            </a:fld>
            <a:endParaRPr lang="en-US"/>
          </a:p>
        </p:txBody>
      </p:sp>
    </p:spTree>
    <p:extLst>
      <p:ext uri="{BB962C8B-B14F-4D97-AF65-F5344CB8AC3E}">
        <p14:creationId xmlns:p14="http://schemas.microsoft.com/office/powerpoint/2010/main" val="2981367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dive into the engaging topic of alternative ingredients, I would like to join you in Africa. We have been talking to many country to offices in the last few months, to see if we can work more closely with programmatic nutrition goals. After gathering and synthesizing the information, there was a few common themes globally. This can be conveyed in a story that I hope resonates with your experience </a:t>
            </a:r>
          </a:p>
        </p:txBody>
      </p:sp>
      <p:sp>
        <p:nvSpPr>
          <p:cNvPr id="4" name="Slide Number Placeholder 3"/>
          <p:cNvSpPr>
            <a:spLocks noGrp="1"/>
          </p:cNvSpPr>
          <p:nvPr>
            <p:ph type="sldNum" sz="quarter" idx="10"/>
          </p:nvPr>
        </p:nvSpPr>
        <p:spPr/>
        <p:txBody>
          <a:bodyPr/>
          <a:lstStyle/>
          <a:p>
            <a:fld id="{83302225-AAFD-41C9-9D21-AFC67E6D1557}" type="slidenum">
              <a:rPr lang="en-US" smtClean="0"/>
              <a:t>2</a:t>
            </a:fld>
            <a:endParaRPr lang="en-US"/>
          </a:p>
        </p:txBody>
      </p:sp>
    </p:spTree>
    <p:extLst>
      <p:ext uri="{BB962C8B-B14F-4D97-AF65-F5344CB8AC3E}">
        <p14:creationId xmlns:p14="http://schemas.microsoft.com/office/powerpoint/2010/main" val="30286553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302225-AAFD-41C9-9D21-AFC67E6D1557}" type="slidenum">
              <a:rPr lang="en-US" smtClean="0"/>
              <a:t>20</a:t>
            </a:fld>
            <a:endParaRPr lang="en-US"/>
          </a:p>
        </p:txBody>
      </p:sp>
    </p:spTree>
    <p:extLst>
      <p:ext uri="{BB962C8B-B14F-4D97-AF65-F5344CB8AC3E}">
        <p14:creationId xmlns:p14="http://schemas.microsoft.com/office/powerpoint/2010/main" val="29850382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short update to share the new height board that UNICEF is about to do some operational trials on. We have identified an </a:t>
            </a:r>
            <a:r>
              <a:rPr lang="en-US" dirty="0" err="1"/>
              <a:t>imporved</a:t>
            </a:r>
            <a:r>
              <a:rPr lang="en-US" dirty="0"/>
              <a:t> board thru a competitive innovation tender process that will hopefully result in significantly reducing human error in the data inputs for height and length measurements. This board is around double the cost of the current board (at present). It runs on rechargeable batteries.</a:t>
            </a:r>
          </a:p>
        </p:txBody>
      </p:sp>
      <p:sp>
        <p:nvSpPr>
          <p:cNvPr id="4" name="Slide Number Placeholder 3"/>
          <p:cNvSpPr>
            <a:spLocks noGrp="1"/>
          </p:cNvSpPr>
          <p:nvPr>
            <p:ph type="sldNum" sz="quarter" idx="10"/>
          </p:nvPr>
        </p:nvSpPr>
        <p:spPr/>
        <p:txBody>
          <a:bodyPr/>
          <a:lstStyle/>
          <a:p>
            <a:fld id="{83302225-AAFD-41C9-9D21-AFC67E6D1557}" type="slidenum">
              <a:rPr lang="en-US" smtClean="0"/>
              <a:t>21</a:t>
            </a:fld>
            <a:endParaRPr lang="en-US"/>
          </a:p>
        </p:txBody>
      </p:sp>
    </p:spTree>
    <p:extLst>
      <p:ext uri="{BB962C8B-B14F-4D97-AF65-F5344CB8AC3E}">
        <p14:creationId xmlns:p14="http://schemas.microsoft.com/office/powerpoint/2010/main" val="3628886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302225-AAFD-41C9-9D21-AFC67E6D1557}" type="slidenum">
              <a:rPr lang="en-US" smtClean="0"/>
              <a:t>22</a:t>
            </a:fld>
            <a:endParaRPr lang="en-US"/>
          </a:p>
        </p:txBody>
      </p:sp>
    </p:spTree>
    <p:extLst>
      <p:ext uri="{BB962C8B-B14F-4D97-AF65-F5344CB8AC3E}">
        <p14:creationId xmlns:p14="http://schemas.microsoft.com/office/powerpoint/2010/main" val="1600837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302225-AAFD-41C9-9D21-AFC67E6D1557}" type="slidenum">
              <a:rPr lang="en-US" smtClean="0"/>
              <a:t>3</a:t>
            </a:fld>
            <a:endParaRPr lang="en-US"/>
          </a:p>
        </p:txBody>
      </p:sp>
    </p:spTree>
    <p:extLst>
      <p:ext uri="{BB962C8B-B14F-4D97-AF65-F5344CB8AC3E}">
        <p14:creationId xmlns:p14="http://schemas.microsoft.com/office/powerpoint/2010/main" val="3440760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1115" indent="-231115">
              <a:buAutoNum type="arabicParenBoth"/>
            </a:pPr>
            <a:r>
              <a:rPr lang="en-US" dirty="0">
                <a:solidFill>
                  <a:schemeClr val="bg1"/>
                </a:solidFill>
              </a:rPr>
              <a:t>Mateo is trying to convince his counterpart in the department of finance a SAM program in </a:t>
            </a:r>
            <a:r>
              <a:rPr lang="en-US" dirty="0" err="1">
                <a:solidFill>
                  <a:schemeClr val="bg1"/>
                </a:solidFill>
              </a:rPr>
              <a:t>Aamina’s</a:t>
            </a:r>
            <a:r>
              <a:rPr lang="en-US" dirty="0">
                <a:solidFill>
                  <a:schemeClr val="bg1"/>
                </a:solidFill>
              </a:rPr>
              <a:t> province from the national budget. </a:t>
            </a:r>
          </a:p>
          <a:p>
            <a:pPr marL="231115" indent="-231115" defTabSz="924458">
              <a:buFontTx/>
              <a:buAutoNum type="arabicParenBoth"/>
              <a:defRPr/>
            </a:pPr>
            <a:r>
              <a:rPr lang="en-US" dirty="0">
                <a:solidFill>
                  <a:schemeClr val="bg1"/>
                </a:solidFill>
              </a:rPr>
              <a:t>On Mateo’s right, the agricultural minister is eager to hear Mateo’s plan to use local legumes and cereal products for locally made RUTF</a:t>
            </a:r>
          </a:p>
          <a:p>
            <a:pPr marL="231115" indent="-231115" defTabSz="924458">
              <a:buFontTx/>
              <a:buAutoNum type="arabicParenBoth"/>
              <a:defRPr/>
            </a:pPr>
            <a:r>
              <a:rPr lang="en-US" dirty="0">
                <a:solidFill>
                  <a:schemeClr val="bg1"/>
                </a:solidFill>
              </a:rPr>
              <a:t>The Agricultural minister supports Mateo’s proposal and together they convince the finance minister to allocate the budget needed </a:t>
            </a:r>
          </a:p>
          <a:p>
            <a:pPr marL="231115" indent="-231115">
              <a:buAutoNum type="arabicParenBoth"/>
            </a:pPr>
            <a:endParaRPr lang="en-US" dirty="0"/>
          </a:p>
        </p:txBody>
      </p:sp>
      <p:sp>
        <p:nvSpPr>
          <p:cNvPr id="4" name="Slide Number Placeholder 3"/>
          <p:cNvSpPr>
            <a:spLocks noGrp="1"/>
          </p:cNvSpPr>
          <p:nvPr>
            <p:ph type="sldNum" sz="quarter" idx="10"/>
          </p:nvPr>
        </p:nvSpPr>
        <p:spPr/>
        <p:txBody>
          <a:bodyPr/>
          <a:lstStyle/>
          <a:p>
            <a:fld id="{83302225-AAFD-41C9-9D21-AFC67E6D1557}" type="slidenum">
              <a:rPr lang="en-US" smtClean="0"/>
              <a:t>4</a:t>
            </a:fld>
            <a:endParaRPr lang="en-US"/>
          </a:p>
        </p:txBody>
      </p:sp>
    </p:spTree>
    <p:extLst>
      <p:ext uri="{BB962C8B-B14F-4D97-AF65-F5344CB8AC3E}">
        <p14:creationId xmlns:p14="http://schemas.microsoft.com/office/powerpoint/2010/main" val="1605964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farmer has a big grin on her face because she and her fellow farm workers are excited that the local RUTF factory have accepted their produce for the RUTF. They know the factory well as they have been working closely with them to get the right quality raw materials. They also know that their produce is at a price the factory is willing to buy on an ongoing basis, so there is some economic security. The RUTF factory people have helped the farmers build skills in agricultural practices and this has increased the yields that meet the quality standards, which means more produce to sell</a:t>
            </a:r>
          </a:p>
        </p:txBody>
      </p:sp>
      <p:sp>
        <p:nvSpPr>
          <p:cNvPr id="4" name="Slide Number Placeholder 3"/>
          <p:cNvSpPr>
            <a:spLocks noGrp="1"/>
          </p:cNvSpPr>
          <p:nvPr>
            <p:ph type="sldNum" sz="quarter" idx="10"/>
          </p:nvPr>
        </p:nvSpPr>
        <p:spPr/>
        <p:txBody>
          <a:bodyPr/>
          <a:lstStyle/>
          <a:p>
            <a:fld id="{83302225-AAFD-41C9-9D21-AFC67E6D1557}" type="slidenum">
              <a:rPr lang="en-US" smtClean="0"/>
              <a:t>5</a:t>
            </a:fld>
            <a:endParaRPr lang="en-US"/>
          </a:p>
        </p:txBody>
      </p:sp>
    </p:spTree>
    <p:extLst>
      <p:ext uri="{BB962C8B-B14F-4D97-AF65-F5344CB8AC3E}">
        <p14:creationId xmlns:p14="http://schemas.microsoft.com/office/powerpoint/2010/main" val="4159017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16017BFA-2C63-4788-BA9B-9DC67BD28450}"/>
              </a:ext>
            </a:extLst>
          </p:cNvPr>
          <p:cNvSpPr>
            <a:spLocks noGrp="1"/>
          </p:cNvSpPr>
          <p:nvPr>
            <p:ph type="body" idx="1"/>
          </p:nvPr>
        </p:nvSpPr>
        <p:spPr/>
        <p:txBody>
          <a:bodyPr/>
          <a:lstStyle/>
          <a:p>
            <a:r>
              <a:rPr lang="en-US" dirty="0"/>
              <a:t>So in the example just shown there are three potential benefits that UNICEF aims to impact by opening up our tender to include recipes of RUTF with alternative ingredients. </a:t>
            </a:r>
            <a:r>
              <a:rPr lang="en-US" b="1" dirty="0"/>
              <a:t>1st</a:t>
            </a:r>
            <a:r>
              <a:rPr lang="en-US" dirty="0"/>
              <a:t>, there a potential for a price reduction </a:t>
            </a:r>
            <a:r>
              <a:rPr lang="en-US" b="1" dirty="0"/>
              <a:t>2ndly</a:t>
            </a:r>
            <a:r>
              <a:rPr lang="en-US" dirty="0"/>
              <a:t> the ingredients in may be more acceptable to the local population, as we have seen in the work done with </a:t>
            </a:r>
            <a:r>
              <a:rPr lang="en-US" dirty="0" err="1"/>
              <a:t>Cph</a:t>
            </a:r>
            <a:r>
              <a:rPr lang="en-US" dirty="0"/>
              <a:t> university in Cambodia. </a:t>
            </a:r>
            <a:r>
              <a:rPr lang="en-US" b="1" dirty="0"/>
              <a:t>3rdly</a:t>
            </a:r>
            <a:r>
              <a:rPr lang="en-US" dirty="0"/>
              <a:t> the use of local agricultural products provides an important incentive to governments to spend their national budget on RUTF because it contains local ingredients and thus supports their economy. </a:t>
            </a:r>
          </a:p>
        </p:txBody>
      </p:sp>
    </p:spTree>
    <p:extLst>
      <p:ext uri="{BB962C8B-B14F-4D97-AF65-F5344CB8AC3E}">
        <p14:creationId xmlns:p14="http://schemas.microsoft.com/office/powerpoint/2010/main" val="2541789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302225-AAFD-41C9-9D21-AFC67E6D1557}" type="slidenum">
              <a:rPr lang="en-US" smtClean="0"/>
              <a:t>7</a:t>
            </a:fld>
            <a:endParaRPr lang="en-US"/>
          </a:p>
        </p:txBody>
      </p:sp>
    </p:spTree>
    <p:extLst>
      <p:ext uri="{BB962C8B-B14F-4D97-AF65-F5344CB8AC3E}">
        <p14:creationId xmlns:p14="http://schemas.microsoft.com/office/powerpoint/2010/main" val="3571582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UNICEF will be releasing a tender in the coming months that will include alternative recipes for RUTF</a:t>
            </a:r>
          </a:p>
        </p:txBody>
      </p:sp>
      <p:sp>
        <p:nvSpPr>
          <p:cNvPr id="4" name="Slide Number Placeholder 3"/>
          <p:cNvSpPr>
            <a:spLocks noGrp="1"/>
          </p:cNvSpPr>
          <p:nvPr>
            <p:ph type="sldNum" sz="quarter" idx="10"/>
          </p:nvPr>
        </p:nvSpPr>
        <p:spPr/>
        <p:txBody>
          <a:bodyPr/>
          <a:lstStyle/>
          <a:p>
            <a:fld id="{83302225-AAFD-41C9-9D21-AFC67E6D1557}" type="slidenum">
              <a:rPr lang="en-US" smtClean="0"/>
              <a:t>8</a:t>
            </a:fld>
            <a:endParaRPr lang="en-US"/>
          </a:p>
        </p:txBody>
      </p:sp>
    </p:spTree>
    <p:extLst>
      <p:ext uri="{BB962C8B-B14F-4D97-AF65-F5344CB8AC3E}">
        <p14:creationId xmlns:p14="http://schemas.microsoft.com/office/powerpoint/2010/main" val="3543327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302225-AAFD-41C9-9D21-AFC67E6D1557}" type="slidenum">
              <a:rPr lang="en-US" smtClean="0"/>
              <a:t>9</a:t>
            </a:fld>
            <a:endParaRPr lang="en-US"/>
          </a:p>
        </p:txBody>
      </p:sp>
    </p:spTree>
    <p:extLst>
      <p:ext uri="{BB962C8B-B14F-4D97-AF65-F5344CB8AC3E}">
        <p14:creationId xmlns:p14="http://schemas.microsoft.com/office/powerpoint/2010/main" val="87980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3EB0-633A-4F97-802B-5696EA8568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9B97C74-8329-40F1-85A8-CCECDA5DAF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6CE36E2-905D-4839-AF68-BABB152FC585}"/>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5" name="Footer Placeholder 4">
            <a:extLst>
              <a:ext uri="{FF2B5EF4-FFF2-40B4-BE49-F238E27FC236}">
                <a16:creationId xmlns:a16="http://schemas.microsoft.com/office/drawing/2014/main" id="{E692C6D5-82D0-426E-AF0E-F56735CB02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790805-573C-4974-B5AE-6301E6B41985}"/>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3281441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C2DF5-2EE2-477A-878C-B5E2C61A50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600114-5211-41DD-B9F5-9C95409CCBE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FB95D0-676E-4FE5-8BB8-804324492C25}"/>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5" name="Footer Placeholder 4">
            <a:extLst>
              <a:ext uri="{FF2B5EF4-FFF2-40B4-BE49-F238E27FC236}">
                <a16:creationId xmlns:a16="http://schemas.microsoft.com/office/drawing/2014/main" id="{6CCD80A5-C747-4712-B8E1-606D8FD7E0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3BFC48-A168-466F-A9BA-E4DB83657B1C}"/>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2883404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7F1C85-504D-41CB-BC5F-352D9DC72C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0375FF-DBA7-4F9D-A910-FD8D884E034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23AC10-12C9-486E-8B52-A92666834FFA}"/>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5" name="Footer Placeholder 4">
            <a:extLst>
              <a:ext uri="{FF2B5EF4-FFF2-40B4-BE49-F238E27FC236}">
                <a16:creationId xmlns:a16="http://schemas.microsoft.com/office/drawing/2014/main" id="{8F5D4A16-5D4C-466A-82FC-97A15F4175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EFF9E4-442A-4115-9585-3E76B04E81BA}"/>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1210698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ingle_rainbow">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771244"/>
            <a:ext cx="12204000" cy="126992"/>
          </a:xfrm>
          <a:prstGeom prst="rect">
            <a:avLst/>
          </a:prstGeom>
        </p:spPr>
      </p:pic>
    </p:spTree>
    <p:extLst>
      <p:ext uri="{BB962C8B-B14F-4D97-AF65-F5344CB8AC3E}">
        <p14:creationId xmlns:p14="http://schemas.microsoft.com/office/powerpoint/2010/main" val="2491640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4313C-F7B3-48D9-84D7-3D01AD5DED2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B50FD7-551A-4AF4-972E-B1BBB25CA55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B241C6-F9AA-452E-8D02-F6B4F345B2A0}"/>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5" name="Footer Placeholder 4">
            <a:extLst>
              <a:ext uri="{FF2B5EF4-FFF2-40B4-BE49-F238E27FC236}">
                <a16:creationId xmlns:a16="http://schemas.microsoft.com/office/drawing/2014/main" id="{3B69E6FA-5798-45FB-8790-9AC57045A7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D975E0-7EC3-4BA6-91C1-72E55182F153}"/>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718645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16F4F-9F75-419B-A9C6-101E35D49AA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3056EA4-617F-466C-BDC0-15740D7FF3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2637275-2620-483C-BCE3-230BD931F54B}"/>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5" name="Footer Placeholder 4">
            <a:extLst>
              <a:ext uri="{FF2B5EF4-FFF2-40B4-BE49-F238E27FC236}">
                <a16:creationId xmlns:a16="http://schemas.microsoft.com/office/drawing/2014/main" id="{34811B1E-D4E8-4B8F-BA8D-A142B10AE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53F6CB-423C-4CD4-9E03-EF3B08E7679A}"/>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415268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57E02-5908-4DE6-A2E9-4A69834523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B5A83F-B531-4BF6-87ED-58D47818C9E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42F399-05D9-4EA7-BF3C-C984E0A4FBC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A1418B1-2E1D-4B52-8A77-DC77A3F58A29}"/>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6" name="Footer Placeholder 5">
            <a:extLst>
              <a:ext uri="{FF2B5EF4-FFF2-40B4-BE49-F238E27FC236}">
                <a16:creationId xmlns:a16="http://schemas.microsoft.com/office/drawing/2014/main" id="{915C05D7-C52F-4050-88D5-39A8861C17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646A75-C876-46B7-B466-9B02832ED0F9}"/>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3764963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7D3FC-2C48-4EF9-A57D-ACD54BF5FBE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E0F3FE3-CE41-412F-8F8B-9F1C619C27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40B3BB5-18FF-418F-9508-A98ED7E2535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1345BBB-B48D-4FA6-A1AF-806650DE5C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ABFA27D-DCD4-4E14-82B4-110004AB643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CB5F6A1-E62A-4168-9FD0-840EDF684FBF}"/>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8" name="Footer Placeholder 7">
            <a:extLst>
              <a:ext uri="{FF2B5EF4-FFF2-40B4-BE49-F238E27FC236}">
                <a16:creationId xmlns:a16="http://schemas.microsoft.com/office/drawing/2014/main" id="{C97A191E-6B88-400F-9133-AE27616CC95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5C9A2E-7568-49AB-BA32-4AEAF978698E}"/>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1516174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8ED3E-B68F-4174-92DD-CCBEDDEA174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4257FC6-2040-4BBA-AF12-102650F41E82}"/>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4" name="Footer Placeholder 3">
            <a:extLst>
              <a:ext uri="{FF2B5EF4-FFF2-40B4-BE49-F238E27FC236}">
                <a16:creationId xmlns:a16="http://schemas.microsoft.com/office/drawing/2014/main" id="{9BF3EA32-D54F-4E75-8D4B-B594C8055DF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8017F33-54DB-4CAA-84F0-40667DCAEF82}"/>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442351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10BE75-06DC-4D10-832F-77B8332DB124}"/>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3" name="Footer Placeholder 2">
            <a:extLst>
              <a:ext uri="{FF2B5EF4-FFF2-40B4-BE49-F238E27FC236}">
                <a16:creationId xmlns:a16="http://schemas.microsoft.com/office/drawing/2014/main" id="{EFD066EB-A174-4F32-BA19-9169F56E557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70B1AE-4939-4E29-91E3-EF353035E0BB}"/>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2849908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AE4B2-6589-4A79-939C-C1D313CB57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02B347B-1AAF-4903-B1E7-6579780A3B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85BC1C7-0E6B-4E12-9A2F-558A07952E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87714DA-72C0-437E-9501-401C6BD6006E}"/>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6" name="Footer Placeholder 5">
            <a:extLst>
              <a:ext uri="{FF2B5EF4-FFF2-40B4-BE49-F238E27FC236}">
                <a16:creationId xmlns:a16="http://schemas.microsoft.com/office/drawing/2014/main" id="{0DE013E4-B1A7-4749-8790-63DF4401C6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FB7296-8276-4562-9BC8-6CDB0710349A}"/>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3391593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2337A-70D1-444A-922C-9E079481D4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D25381C-A70A-4444-B0F5-F77D38A417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D659D9-564A-40EF-B58D-5B0FD89F3F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C70A62C-DA41-48C7-A869-26F922220F46}"/>
              </a:ext>
            </a:extLst>
          </p:cNvPr>
          <p:cNvSpPr>
            <a:spLocks noGrp="1"/>
          </p:cNvSpPr>
          <p:nvPr>
            <p:ph type="dt" sz="half" idx="10"/>
          </p:nvPr>
        </p:nvSpPr>
        <p:spPr/>
        <p:txBody>
          <a:bodyPr/>
          <a:lstStyle/>
          <a:p>
            <a:fld id="{4A4990C1-90F8-4A6A-B699-634A5887F725}" type="datetimeFigureOut">
              <a:rPr lang="en-US" smtClean="0"/>
              <a:t>10/22/2018</a:t>
            </a:fld>
            <a:endParaRPr lang="en-US"/>
          </a:p>
        </p:txBody>
      </p:sp>
      <p:sp>
        <p:nvSpPr>
          <p:cNvPr id="6" name="Footer Placeholder 5">
            <a:extLst>
              <a:ext uri="{FF2B5EF4-FFF2-40B4-BE49-F238E27FC236}">
                <a16:creationId xmlns:a16="http://schemas.microsoft.com/office/drawing/2014/main" id="{0B338E8A-CE54-4346-B752-4079CC14D1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41F3F4-5E16-42DE-9489-BC758896D9A4}"/>
              </a:ext>
            </a:extLst>
          </p:cNvPr>
          <p:cNvSpPr>
            <a:spLocks noGrp="1"/>
          </p:cNvSpPr>
          <p:nvPr>
            <p:ph type="sldNum" sz="quarter" idx="12"/>
          </p:nvPr>
        </p:nvSpPr>
        <p:spPr/>
        <p:txBody>
          <a:bodyPr/>
          <a:lstStyle/>
          <a:p>
            <a:fld id="{A5491C8B-A40C-4B98-ACDC-0D0D9281F2FD}" type="slidenum">
              <a:rPr lang="en-US" smtClean="0"/>
              <a:t>‹#›</a:t>
            </a:fld>
            <a:endParaRPr lang="en-US"/>
          </a:p>
        </p:txBody>
      </p:sp>
    </p:spTree>
    <p:extLst>
      <p:ext uri="{BB962C8B-B14F-4D97-AF65-F5344CB8AC3E}">
        <p14:creationId xmlns:p14="http://schemas.microsoft.com/office/powerpoint/2010/main" val="4156651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792902-79BC-43E8-B406-BE26B3A48E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63FA02-269E-4C27-AEF9-592430218B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8A9FBD-EAEE-493C-856F-E6F6FA92D0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4990C1-90F8-4A6A-B699-634A5887F725}" type="datetimeFigureOut">
              <a:rPr lang="en-US" smtClean="0"/>
              <a:t>10/22/2018</a:t>
            </a:fld>
            <a:endParaRPr lang="en-US"/>
          </a:p>
        </p:txBody>
      </p:sp>
      <p:sp>
        <p:nvSpPr>
          <p:cNvPr id="5" name="Footer Placeholder 4">
            <a:extLst>
              <a:ext uri="{FF2B5EF4-FFF2-40B4-BE49-F238E27FC236}">
                <a16:creationId xmlns:a16="http://schemas.microsoft.com/office/drawing/2014/main" id="{D6B6442B-7387-46D0-A31D-376830788C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649CD91-6334-4743-ACCD-6873C7857F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491C8B-A40C-4B98-ACDC-0D0D9281F2FD}" type="slidenum">
              <a:rPr lang="en-US" smtClean="0"/>
              <a:t>‹#›</a:t>
            </a:fld>
            <a:endParaRPr lang="en-US"/>
          </a:p>
        </p:txBody>
      </p:sp>
    </p:spTree>
    <p:extLst>
      <p:ext uri="{BB962C8B-B14F-4D97-AF65-F5344CB8AC3E}">
        <p14:creationId xmlns:p14="http://schemas.microsoft.com/office/powerpoint/2010/main" val="18404756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customXml" Target="../ink/ink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customXml" Target="../ink/ink4.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cid:image003.jpg@01D40A0E.9DE90120"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cid:image002.jpg@01D40A0E.9DE90120" TargetMode="Externa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customXml" Target="../ink/ink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mage result for image child unicef">
            <a:extLst>
              <a:ext uri="{FF2B5EF4-FFF2-40B4-BE49-F238E27FC236}">
                <a16:creationId xmlns:a16="http://schemas.microsoft.com/office/drawing/2014/main" id="{761BEBA0-600E-4DC3-A04D-7FC680F4B5B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876" b="513"/>
          <a:stretch/>
        </p:blipFill>
        <p:spPr bwMode="auto">
          <a:xfrm>
            <a:off x="-50799" y="0"/>
            <a:ext cx="12191999" cy="6857990"/>
          </a:xfrm>
          <a:custGeom>
            <a:avLst/>
            <a:gdLst>
              <a:gd name="connsiteX0" fmla="*/ 0 w 11862435"/>
              <a:gd name="connsiteY0" fmla="*/ 0 h 6858000"/>
              <a:gd name="connsiteX1" fmla="*/ 2537458 w 11862435"/>
              <a:gd name="connsiteY1" fmla="*/ 0 h 6858000"/>
              <a:gd name="connsiteX2" fmla="*/ 3074669 w 11862435"/>
              <a:gd name="connsiteY2" fmla="*/ 0 h 6858000"/>
              <a:gd name="connsiteX3" fmla="*/ 3784383 w 11862435"/>
              <a:gd name="connsiteY3" fmla="*/ 0 h 6858000"/>
              <a:gd name="connsiteX4" fmla="*/ 8686282 w 11862435"/>
              <a:gd name="connsiteY4" fmla="*/ 0 h 6858000"/>
              <a:gd name="connsiteX5" fmla="*/ 11862435 w 11862435"/>
              <a:gd name="connsiteY5" fmla="*/ 6857999 h 6858000"/>
              <a:gd name="connsiteX6" fmla="*/ 5896483 w 11862435"/>
              <a:gd name="connsiteY6" fmla="*/ 6857999 h 6858000"/>
              <a:gd name="connsiteX7" fmla="*/ 5896483 w 11862435"/>
              <a:gd name="connsiteY7" fmla="*/ 6858000 h 6858000"/>
              <a:gd name="connsiteX8" fmla="*/ 3074669 w 11862435"/>
              <a:gd name="connsiteY8" fmla="*/ 6858000 h 6858000"/>
              <a:gd name="connsiteX9" fmla="*/ 2537458 w 11862435"/>
              <a:gd name="connsiteY9" fmla="*/ 6858000 h 6858000"/>
              <a:gd name="connsiteX10" fmla="*/ 0 w 11862435"/>
              <a:gd name="connsiteY1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2435" h="6858000">
                <a:moveTo>
                  <a:pt x="0" y="0"/>
                </a:moveTo>
                <a:lnTo>
                  <a:pt x="2537458" y="0"/>
                </a:lnTo>
                <a:lnTo>
                  <a:pt x="3074669" y="0"/>
                </a:lnTo>
                <a:lnTo>
                  <a:pt x="3784383" y="0"/>
                </a:lnTo>
                <a:lnTo>
                  <a:pt x="8686282" y="0"/>
                </a:lnTo>
                <a:lnTo>
                  <a:pt x="11862435" y="6857999"/>
                </a:lnTo>
                <a:lnTo>
                  <a:pt x="5896483" y="6857999"/>
                </a:lnTo>
                <a:lnTo>
                  <a:pt x="5896483" y="6858000"/>
                </a:lnTo>
                <a:lnTo>
                  <a:pt x="3074669" y="6858000"/>
                </a:lnTo>
                <a:lnTo>
                  <a:pt x="2537458"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92" name="Freeform: Shape 191">
            <a:extLst>
              <a:ext uri="{FF2B5EF4-FFF2-40B4-BE49-F238E27FC236}">
                <a16:creationId xmlns:a16="http://schemas.microsoft.com/office/drawing/2014/main" id="{A4D1609B-102A-4C77-86A2-ACB29FB96D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7839950" y="0"/>
            <a:ext cx="4352050" cy="6858478"/>
          </a:xfrm>
          <a:custGeom>
            <a:avLst/>
            <a:gdLst>
              <a:gd name="connsiteX0" fmla="*/ 4352050 w 4352050"/>
              <a:gd name="connsiteY0" fmla="*/ 6858478 h 6858478"/>
              <a:gd name="connsiteX1" fmla="*/ 0 w 4352050"/>
              <a:gd name="connsiteY1" fmla="*/ 6858478 h 6858478"/>
              <a:gd name="connsiteX2" fmla="*/ 0 w 4352050"/>
              <a:gd name="connsiteY2" fmla="*/ 0 h 6858478"/>
              <a:gd name="connsiteX3" fmla="*/ 103870 w 4352050"/>
              <a:gd name="connsiteY3" fmla="*/ 0 h 6858478"/>
              <a:gd name="connsiteX4" fmla="*/ 1170098 w 4352050"/>
              <a:gd name="connsiteY4" fmla="*/ 0 h 6858478"/>
              <a:gd name="connsiteX5" fmla="*/ 1175675 w 4352050"/>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2050" h="6858478">
                <a:moveTo>
                  <a:pt x="4352050" y="6858478"/>
                </a:moveTo>
                <a:lnTo>
                  <a:pt x="0" y="6858478"/>
                </a:lnTo>
                <a:lnTo>
                  <a:pt x="0" y="0"/>
                </a:lnTo>
                <a:lnTo>
                  <a:pt x="103870" y="0"/>
                </a:lnTo>
                <a:lnTo>
                  <a:pt x="1170098" y="0"/>
                </a:lnTo>
                <a:lnTo>
                  <a:pt x="1175675" y="0"/>
                </a:lnTo>
                <a:close/>
              </a:path>
            </a:pathLst>
          </a:cu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3" name="Freeform: Shape 192">
            <a:extLst>
              <a:ext uri="{FF2B5EF4-FFF2-40B4-BE49-F238E27FC236}">
                <a16:creationId xmlns:a16="http://schemas.microsoft.com/office/drawing/2014/main" id="{C651F706-C94E-46D4-BAAE-BAFD1AD97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8667950" y="0"/>
            <a:ext cx="3524051" cy="6858478"/>
          </a:xfrm>
          <a:custGeom>
            <a:avLst/>
            <a:gdLst>
              <a:gd name="connsiteX0" fmla="*/ 3524051 w 3524051"/>
              <a:gd name="connsiteY0" fmla="*/ 6858478 h 6858478"/>
              <a:gd name="connsiteX1" fmla="*/ 0 w 3524051"/>
              <a:gd name="connsiteY1" fmla="*/ 6858478 h 6858478"/>
              <a:gd name="connsiteX2" fmla="*/ 0 w 3524051"/>
              <a:gd name="connsiteY2" fmla="*/ 0 h 6858478"/>
              <a:gd name="connsiteX3" fmla="*/ 342099 w 3524051"/>
              <a:gd name="connsiteY3" fmla="*/ 0 h 6858478"/>
              <a:gd name="connsiteX4" fmla="*/ 347676 w 3524051"/>
              <a:gd name="connsiteY4" fmla="*/ 0 h 6858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051" h="6858478">
                <a:moveTo>
                  <a:pt x="3524051" y="6858478"/>
                </a:moveTo>
                <a:lnTo>
                  <a:pt x="0" y="6858478"/>
                </a:lnTo>
                <a:lnTo>
                  <a:pt x="0" y="0"/>
                </a:lnTo>
                <a:lnTo>
                  <a:pt x="342099" y="0"/>
                </a:lnTo>
                <a:lnTo>
                  <a:pt x="347676"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Box 2">
            <a:extLst>
              <a:ext uri="{FF2B5EF4-FFF2-40B4-BE49-F238E27FC236}">
                <a16:creationId xmlns:a16="http://schemas.microsoft.com/office/drawing/2014/main" id="{34772EB0-8E3B-48D7-BD0B-66B0AB1B9BE6}"/>
              </a:ext>
            </a:extLst>
          </p:cNvPr>
          <p:cNvSpPr txBox="1"/>
          <p:nvPr/>
        </p:nvSpPr>
        <p:spPr>
          <a:xfrm>
            <a:off x="431800" y="0"/>
            <a:ext cx="11328400" cy="2308324"/>
          </a:xfrm>
          <a:prstGeom prst="rect">
            <a:avLst/>
          </a:prstGeom>
          <a:noFill/>
        </p:spPr>
        <p:txBody>
          <a:bodyPr wrap="square" rtlCol="0">
            <a:spAutoFit/>
          </a:bodyPr>
          <a:lstStyle/>
          <a:p>
            <a:pPr algn="r"/>
            <a:r>
              <a:rPr lang="en-US" sz="3600" dirty="0">
                <a:solidFill>
                  <a:schemeClr val="bg1"/>
                </a:solidFill>
              </a:rPr>
              <a:t>Supply Update</a:t>
            </a:r>
          </a:p>
          <a:p>
            <a:pPr algn="r"/>
            <a:r>
              <a:rPr lang="en-US" sz="3600" dirty="0">
                <a:solidFill>
                  <a:schemeClr val="bg1"/>
                </a:solidFill>
              </a:rPr>
              <a:t> </a:t>
            </a:r>
          </a:p>
          <a:p>
            <a:pPr algn="r"/>
            <a:r>
              <a:rPr lang="en-US" sz="3600" dirty="0">
                <a:solidFill>
                  <a:schemeClr val="bg1"/>
                </a:solidFill>
              </a:rPr>
              <a:t>Alternative Recipes for RUTF</a:t>
            </a:r>
          </a:p>
          <a:p>
            <a:pPr algn="r"/>
            <a:r>
              <a:rPr lang="en-US" sz="3600" dirty="0">
                <a:solidFill>
                  <a:schemeClr val="bg1"/>
                </a:solidFill>
              </a:rPr>
              <a:t>Height board </a:t>
            </a:r>
            <a:r>
              <a:rPr lang="en-US" sz="3600" dirty="0" err="1">
                <a:solidFill>
                  <a:schemeClr val="bg1"/>
                </a:solidFill>
              </a:rPr>
              <a:t>Impovements</a:t>
            </a:r>
            <a:endParaRPr lang="en-US" sz="3600" dirty="0">
              <a:solidFill>
                <a:schemeClr val="bg1"/>
              </a:solidFill>
            </a:endParaRPr>
          </a:p>
        </p:txBody>
      </p:sp>
      <p:sp>
        <p:nvSpPr>
          <p:cNvPr id="4" name="TextBox 3">
            <a:extLst>
              <a:ext uri="{FF2B5EF4-FFF2-40B4-BE49-F238E27FC236}">
                <a16:creationId xmlns:a16="http://schemas.microsoft.com/office/drawing/2014/main" id="{86F92AC6-52CD-4E59-983C-B8559BCD5CB3}"/>
              </a:ext>
            </a:extLst>
          </p:cNvPr>
          <p:cNvSpPr txBox="1"/>
          <p:nvPr/>
        </p:nvSpPr>
        <p:spPr>
          <a:xfrm>
            <a:off x="4785360" y="5143087"/>
            <a:ext cx="7204397" cy="1477328"/>
          </a:xfrm>
          <a:prstGeom prst="rect">
            <a:avLst/>
          </a:prstGeom>
          <a:noFill/>
        </p:spPr>
        <p:txBody>
          <a:bodyPr wrap="square" rtlCol="0">
            <a:spAutoFit/>
          </a:bodyPr>
          <a:lstStyle/>
          <a:p>
            <a:pPr algn="r"/>
            <a:r>
              <a:rPr lang="en-US" b="1" dirty="0">
                <a:solidFill>
                  <a:schemeClr val="bg1"/>
                </a:solidFill>
              </a:rPr>
              <a:t>Jan Debyser &amp; Alison Fleet  </a:t>
            </a:r>
          </a:p>
          <a:p>
            <a:pPr algn="r"/>
            <a:r>
              <a:rPr lang="en-US" b="1" dirty="0">
                <a:solidFill>
                  <a:schemeClr val="bg1"/>
                </a:solidFill>
              </a:rPr>
              <a:t>UNICEF Supply Division</a:t>
            </a:r>
          </a:p>
          <a:p>
            <a:pPr algn="r"/>
            <a:r>
              <a:rPr lang="en-US" b="1" dirty="0">
                <a:solidFill>
                  <a:schemeClr val="bg1"/>
                </a:solidFill>
              </a:rPr>
              <a:t> </a:t>
            </a:r>
          </a:p>
          <a:p>
            <a:pPr algn="r"/>
            <a:r>
              <a:rPr lang="en-US" dirty="0">
                <a:solidFill>
                  <a:schemeClr val="bg1"/>
                </a:solidFill>
              </a:rPr>
              <a:t>UNICEF and USAID/FFP partnership meeting</a:t>
            </a:r>
          </a:p>
          <a:p>
            <a:pPr algn="r"/>
            <a:r>
              <a:rPr lang="en-US" dirty="0">
                <a:solidFill>
                  <a:schemeClr val="bg1"/>
                </a:solidFill>
              </a:rPr>
              <a:t>Nairobi – 28 Sep 2018</a:t>
            </a:r>
            <a:endParaRPr lang="en-US" sz="3200" dirty="0">
              <a:solidFill>
                <a:schemeClr val="bg1"/>
              </a:solidFill>
            </a:endParaRPr>
          </a:p>
        </p:txBody>
      </p:sp>
    </p:spTree>
    <p:extLst>
      <p:ext uri="{BB962C8B-B14F-4D97-AF65-F5344CB8AC3E}">
        <p14:creationId xmlns:p14="http://schemas.microsoft.com/office/powerpoint/2010/main" val="2594172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939BC-2E8A-4B05-BE3B-A4FBDAF746B9}"/>
              </a:ext>
            </a:extLst>
          </p:cNvPr>
          <p:cNvSpPr>
            <a:spLocks noGrp="1"/>
          </p:cNvSpPr>
          <p:nvPr>
            <p:ph type="title"/>
          </p:nvPr>
        </p:nvSpPr>
        <p:spPr>
          <a:solidFill>
            <a:srgbClr val="0070C0"/>
          </a:solidFill>
        </p:spPr>
        <p:txBody>
          <a:bodyPr/>
          <a:lstStyle/>
          <a:p>
            <a:r>
              <a:rPr lang="en-US" b="1" dirty="0">
                <a:solidFill>
                  <a:schemeClr val="bg1"/>
                </a:solidFill>
              </a:rPr>
              <a:t>Joint statement: Compositional Guideline</a:t>
            </a:r>
          </a:p>
        </p:txBody>
      </p:sp>
      <p:pic>
        <p:nvPicPr>
          <p:cNvPr id="4" name="Content Placeholder 3">
            <a:extLst>
              <a:ext uri="{FF2B5EF4-FFF2-40B4-BE49-F238E27FC236}">
                <a16:creationId xmlns:a16="http://schemas.microsoft.com/office/drawing/2014/main" id="{F7B3072F-8A98-4829-9FD0-3DD24E6BDD83}"/>
              </a:ext>
            </a:extLst>
          </p:cNvPr>
          <p:cNvPicPr>
            <a:picLocks noGrp="1" noChangeAspect="1"/>
          </p:cNvPicPr>
          <p:nvPr>
            <p:ph idx="1"/>
          </p:nvPr>
        </p:nvPicPr>
        <p:blipFill>
          <a:blip r:embed="rId3"/>
          <a:stretch>
            <a:fillRect/>
          </a:stretch>
        </p:blipFill>
        <p:spPr>
          <a:xfrm>
            <a:off x="1012817" y="1979445"/>
            <a:ext cx="2981667" cy="4389269"/>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7570EAF0-AE94-474A-9D42-0C62D2026EF8}"/>
                  </a:ext>
                </a:extLst>
              </p14:cNvPr>
              <p14:cNvContentPartPr/>
              <p14:nvPr/>
            </p14:nvContentPartPr>
            <p14:xfrm>
              <a:off x="699619" y="2661979"/>
              <a:ext cx="3374640" cy="322560"/>
            </p14:xfrm>
          </p:contentPart>
        </mc:Choice>
        <mc:Fallback xmlns="">
          <p:pic>
            <p:nvPicPr>
              <p:cNvPr id="6" name="Ink 5">
                <a:extLst>
                  <a:ext uri="{FF2B5EF4-FFF2-40B4-BE49-F238E27FC236}">
                    <a16:creationId xmlns:a16="http://schemas.microsoft.com/office/drawing/2014/main" id="{7570EAF0-AE94-474A-9D42-0C62D2026EF8}"/>
                  </a:ext>
                </a:extLst>
              </p:cNvPr>
              <p:cNvPicPr/>
              <p:nvPr/>
            </p:nvPicPr>
            <p:blipFill>
              <a:blip r:embed="rId5"/>
              <a:stretch>
                <a:fillRect/>
              </a:stretch>
            </p:blipFill>
            <p:spPr>
              <a:xfrm>
                <a:off x="690619" y="2652979"/>
                <a:ext cx="3392280" cy="340200"/>
              </a:xfrm>
              <a:prstGeom prst="rect">
                <a:avLst/>
              </a:prstGeom>
            </p:spPr>
          </p:pic>
        </mc:Fallback>
      </mc:AlternateContent>
      <p:sp>
        <p:nvSpPr>
          <p:cNvPr id="7" name="TextBox 6">
            <a:extLst>
              <a:ext uri="{FF2B5EF4-FFF2-40B4-BE49-F238E27FC236}">
                <a16:creationId xmlns:a16="http://schemas.microsoft.com/office/drawing/2014/main" id="{F81D5356-8839-43BE-A3F7-5980C2977C06}"/>
              </a:ext>
            </a:extLst>
          </p:cNvPr>
          <p:cNvSpPr txBox="1"/>
          <p:nvPr/>
        </p:nvSpPr>
        <p:spPr>
          <a:xfrm>
            <a:off x="5823284" y="3204583"/>
            <a:ext cx="5053263" cy="1938992"/>
          </a:xfrm>
          <a:prstGeom prst="rect">
            <a:avLst/>
          </a:prstGeom>
          <a:noFill/>
        </p:spPr>
        <p:txBody>
          <a:bodyPr wrap="square" rtlCol="0">
            <a:spAutoFit/>
          </a:bodyPr>
          <a:lstStyle/>
          <a:p>
            <a:r>
              <a:rPr lang="en-US" sz="4000" i="1" dirty="0"/>
              <a:t>At least half of the protein should come from milk</a:t>
            </a:r>
          </a:p>
        </p:txBody>
      </p:sp>
      <p:pic>
        <p:nvPicPr>
          <p:cNvPr id="8" name="Picture 7">
            <a:extLst>
              <a:ext uri="{FF2B5EF4-FFF2-40B4-BE49-F238E27FC236}">
                <a16:creationId xmlns:a16="http://schemas.microsoft.com/office/drawing/2014/main" id="{BDD1B7C2-348A-4CC4-AC0A-5EE4A17C216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6691620"/>
            <a:ext cx="12192000" cy="166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4278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00000000-0008-0000-0300-000004000000}"/>
              </a:ext>
            </a:extLst>
          </p:cNvPr>
          <p:cNvGraphicFramePr>
            <a:graphicFrameLocks noGrp="1"/>
          </p:cNvGraphicFramePr>
          <p:nvPr>
            <p:ph idx="1"/>
            <p:extLst>
              <p:ext uri="{D42A27DB-BD31-4B8C-83A1-F6EECF244321}">
                <p14:modId xmlns:p14="http://schemas.microsoft.com/office/powerpoint/2010/main" val="2817440147"/>
              </p:ext>
            </p:extLst>
          </p:nvPr>
        </p:nvGraphicFramePr>
        <p:xfrm>
          <a:off x="0" y="1004126"/>
          <a:ext cx="12192000" cy="5388285"/>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a:extLst>
              <a:ext uri="{FF2B5EF4-FFF2-40B4-BE49-F238E27FC236}">
                <a16:creationId xmlns:a16="http://schemas.microsoft.com/office/drawing/2014/main" id="{C7C7653C-0335-4630-B670-8218A207269B}"/>
              </a:ext>
            </a:extLst>
          </p:cNvPr>
          <p:cNvSpPr txBox="1">
            <a:spLocks/>
          </p:cNvSpPr>
          <p:nvPr/>
        </p:nvSpPr>
        <p:spPr>
          <a:xfrm>
            <a:off x="838200" y="1"/>
            <a:ext cx="10515600" cy="100412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rgbClr val="0070C0"/>
                </a:solidFill>
              </a:rPr>
              <a:t>RUTF Cost components for materials*			</a:t>
            </a:r>
            <a:r>
              <a:rPr lang="en-US" sz="1200" b="1" dirty="0">
                <a:solidFill>
                  <a:srgbClr val="0070C0"/>
                </a:solidFill>
              </a:rPr>
              <a:t>*2013 data</a:t>
            </a:r>
            <a:endParaRPr lang="en-US" sz="3600" b="1" dirty="0">
              <a:solidFill>
                <a:srgbClr val="0070C0"/>
              </a:solidFill>
            </a:endParaRPr>
          </a:p>
        </p:txBody>
      </p:sp>
      <p:pic>
        <p:nvPicPr>
          <p:cNvPr id="5" name="Picture 4">
            <a:extLst>
              <a:ext uri="{FF2B5EF4-FFF2-40B4-BE49-F238E27FC236}">
                <a16:creationId xmlns:a16="http://schemas.microsoft.com/office/drawing/2014/main" id="{1826139A-E557-43A1-9F38-BB25E04D99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691620"/>
            <a:ext cx="12192000" cy="166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7482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99038" y="225209"/>
            <a:ext cx="10589676" cy="994172"/>
          </a:xfrm>
          <a:prstGeom prst="rect">
            <a:avLst/>
          </a:prstGeom>
        </p:spPr>
        <p:txBody>
          <a:bodyPr vert="horz" lIns="120000" tIns="62400" rIns="120000" bIns="62400" rtlCol="0" anchor="t" anchorCtr="0">
            <a:noAutofit/>
          </a:bodyPr>
          <a:lstStyle>
            <a:lvl1pPr algn="l" defTabSz="914400" rtl="0" eaLnBrk="1" latinLnBrk="0" hangingPunct="1">
              <a:spcBef>
                <a:spcPct val="0"/>
              </a:spcBef>
              <a:buNone/>
              <a:defRPr sz="2800" b="1" kern="1200">
                <a:solidFill>
                  <a:srgbClr val="333399"/>
                </a:solidFill>
                <a:latin typeface="Arial"/>
                <a:ea typeface="+mj-ea"/>
                <a:cs typeface="Arial"/>
              </a:defRPr>
            </a:lvl1pPr>
          </a:lstStyle>
          <a:p>
            <a:endParaRPr lang="en-US" sz="4267" b="0" dirty="0">
              <a:solidFill>
                <a:srgbClr val="00AFF1"/>
              </a:solidFill>
              <a:latin typeface="Arial" charset="0"/>
              <a:ea typeface="Arial" charset="0"/>
              <a:cs typeface="Arial" charset="0"/>
            </a:endParaRPr>
          </a:p>
        </p:txBody>
      </p:sp>
      <p:sp>
        <p:nvSpPr>
          <p:cNvPr id="2" name="Title 1">
            <a:extLst>
              <a:ext uri="{FF2B5EF4-FFF2-40B4-BE49-F238E27FC236}">
                <a16:creationId xmlns:a16="http://schemas.microsoft.com/office/drawing/2014/main" id="{EB1B334C-84A7-4C2C-9609-C7E33A0F2B71}"/>
              </a:ext>
            </a:extLst>
          </p:cNvPr>
          <p:cNvSpPr>
            <a:spLocks noGrp="1"/>
          </p:cNvSpPr>
          <p:nvPr>
            <p:ph type="title"/>
          </p:nvPr>
        </p:nvSpPr>
        <p:spPr>
          <a:xfrm>
            <a:off x="1166069" y="388672"/>
            <a:ext cx="9538283" cy="517419"/>
          </a:xfrm>
        </p:spPr>
        <p:txBody>
          <a:bodyPr>
            <a:noAutofit/>
          </a:bodyPr>
          <a:lstStyle/>
          <a:p>
            <a:r>
              <a:rPr lang="en-US" sz="3600" b="1" dirty="0">
                <a:solidFill>
                  <a:srgbClr val="0070C0"/>
                </a:solidFill>
              </a:rPr>
              <a:t>2013 - Ingredients and Total Cost Estimates</a:t>
            </a:r>
          </a:p>
        </p:txBody>
      </p:sp>
      <p:graphicFrame>
        <p:nvGraphicFramePr>
          <p:cNvPr id="4" name="Table 3">
            <a:extLst>
              <a:ext uri="{FF2B5EF4-FFF2-40B4-BE49-F238E27FC236}">
                <a16:creationId xmlns:a16="http://schemas.microsoft.com/office/drawing/2014/main" id="{D38E4BBE-36ED-4323-80C1-537047284602}"/>
              </a:ext>
            </a:extLst>
          </p:cNvPr>
          <p:cNvGraphicFramePr>
            <a:graphicFrameLocks noGrp="1"/>
          </p:cNvGraphicFramePr>
          <p:nvPr>
            <p:extLst/>
          </p:nvPr>
        </p:nvGraphicFramePr>
        <p:xfrm>
          <a:off x="1166069" y="1186732"/>
          <a:ext cx="9462172" cy="4571919"/>
        </p:xfrm>
        <a:graphic>
          <a:graphicData uri="http://schemas.openxmlformats.org/drawingml/2006/table">
            <a:tbl>
              <a:tblPr firstRow="1" bandRow="1">
                <a:tableStyleId>{5C22544A-7EE6-4342-B048-85BDC9FD1C3A}</a:tableStyleId>
              </a:tblPr>
              <a:tblGrid>
                <a:gridCol w="3286263">
                  <a:extLst>
                    <a:ext uri="{9D8B030D-6E8A-4147-A177-3AD203B41FA5}">
                      <a16:colId xmlns:a16="http://schemas.microsoft.com/office/drawing/2014/main" val="648129069"/>
                    </a:ext>
                  </a:extLst>
                </a:gridCol>
                <a:gridCol w="1395161">
                  <a:extLst>
                    <a:ext uri="{9D8B030D-6E8A-4147-A177-3AD203B41FA5}">
                      <a16:colId xmlns:a16="http://schemas.microsoft.com/office/drawing/2014/main" val="2321414260"/>
                    </a:ext>
                  </a:extLst>
                </a:gridCol>
                <a:gridCol w="2288062">
                  <a:extLst>
                    <a:ext uri="{9D8B030D-6E8A-4147-A177-3AD203B41FA5}">
                      <a16:colId xmlns:a16="http://schemas.microsoft.com/office/drawing/2014/main" val="549087451"/>
                    </a:ext>
                  </a:extLst>
                </a:gridCol>
                <a:gridCol w="2492686">
                  <a:extLst>
                    <a:ext uri="{9D8B030D-6E8A-4147-A177-3AD203B41FA5}">
                      <a16:colId xmlns:a16="http://schemas.microsoft.com/office/drawing/2014/main" val="1728018027"/>
                    </a:ext>
                  </a:extLst>
                </a:gridCol>
              </a:tblGrid>
              <a:tr h="588995">
                <a:tc>
                  <a:txBody>
                    <a:bodyPr/>
                    <a:lstStyle/>
                    <a:p>
                      <a:pPr algn="ctr"/>
                      <a:r>
                        <a:rPr lang="en-US" dirty="0"/>
                        <a:t>Ingredient</a:t>
                      </a:r>
                    </a:p>
                  </a:txBody>
                  <a:tcPr/>
                </a:tc>
                <a:tc>
                  <a:txBody>
                    <a:bodyPr/>
                    <a:lstStyle/>
                    <a:p>
                      <a:pPr algn="ctr"/>
                      <a:r>
                        <a:rPr lang="en-US" dirty="0"/>
                        <a:t>Input</a:t>
                      </a:r>
                    </a:p>
                  </a:txBody>
                  <a:tcPr/>
                </a:tc>
                <a:tc>
                  <a:txBody>
                    <a:bodyPr/>
                    <a:lstStyle/>
                    <a:p>
                      <a:pPr algn="ctr"/>
                      <a:r>
                        <a:rPr lang="en-US" dirty="0"/>
                        <a:t>Grams per sachet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Average Proportion of cost</a:t>
                      </a:r>
                    </a:p>
                  </a:txBody>
                  <a:tcPr/>
                </a:tc>
                <a:extLst>
                  <a:ext uri="{0D108BD9-81ED-4DB2-BD59-A6C34878D82A}">
                    <a16:rowId xmlns:a16="http://schemas.microsoft.com/office/drawing/2014/main" val="2022326360"/>
                  </a:ext>
                </a:extLst>
              </a:tr>
              <a:tr h="374853">
                <a:tc>
                  <a:txBody>
                    <a:bodyPr/>
                    <a:lstStyle/>
                    <a:p>
                      <a:pPr algn="ctr"/>
                      <a:r>
                        <a:rPr lang="en-US" dirty="0"/>
                        <a:t>Milk powder</a:t>
                      </a:r>
                    </a:p>
                  </a:txBody>
                  <a:tcPr/>
                </a:tc>
                <a:tc>
                  <a:txBody>
                    <a:bodyPr/>
                    <a:lstStyle/>
                    <a:p>
                      <a:pPr algn="ctr"/>
                      <a:r>
                        <a:rPr lang="en-US" dirty="0"/>
                        <a:t>20-30%</a:t>
                      </a:r>
                    </a:p>
                  </a:txBody>
                  <a:tcPr/>
                </a:tc>
                <a:tc>
                  <a:txBody>
                    <a:bodyPr/>
                    <a:lstStyle/>
                    <a:p>
                      <a:pPr algn="ctr"/>
                      <a:r>
                        <a:rPr lang="en-US" dirty="0"/>
                        <a:t>18.5g-27.5g</a:t>
                      </a:r>
                    </a:p>
                  </a:txBody>
                  <a:tcPr/>
                </a:tc>
                <a:tc>
                  <a:txBody>
                    <a:bodyPr/>
                    <a:lstStyle/>
                    <a:p>
                      <a:pPr algn="ctr"/>
                      <a:r>
                        <a:rPr lang="en-US" dirty="0"/>
                        <a:t>25%</a:t>
                      </a:r>
                    </a:p>
                  </a:txBody>
                  <a:tcPr/>
                </a:tc>
                <a:extLst>
                  <a:ext uri="{0D108BD9-81ED-4DB2-BD59-A6C34878D82A}">
                    <a16:rowId xmlns:a16="http://schemas.microsoft.com/office/drawing/2014/main" val="799146787"/>
                  </a:ext>
                </a:extLst>
              </a:tr>
              <a:tr h="336568">
                <a:tc>
                  <a:txBody>
                    <a:bodyPr/>
                    <a:lstStyle/>
                    <a:p>
                      <a:pPr algn="ctr"/>
                      <a:r>
                        <a:rPr lang="en-US" dirty="0"/>
                        <a:t>Sugar</a:t>
                      </a:r>
                    </a:p>
                  </a:txBody>
                  <a:tcPr/>
                </a:tc>
                <a:tc>
                  <a:txBody>
                    <a:bodyPr/>
                    <a:lstStyle/>
                    <a:p>
                      <a:pPr algn="ctr"/>
                      <a:r>
                        <a:rPr lang="en-US" dirty="0"/>
                        <a:t>20-28%</a:t>
                      </a:r>
                    </a:p>
                  </a:txBody>
                  <a:tcPr/>
                </a:tc>
                <a:tc>
                  <a:txBody>
                    <a:bodyPr/>
                    <a:lstStyle/>
                    <a:p>
                      <a:pPr algn="ctr"/>
                      <a:r>
                        <a:rPr lang="en-US" dirty="0"/>
                        <a:t>18.5g-26 g</a:t>
                      </a:r>
                    </a:p>
                  </a:txBody>
                  <a:tcPr/>
                </a:tc>
                <a:tc>
                  <a:txBody>
                    <a:bodyPr/>
                    <a:lstStyle/>
                    <a:p>
                      <a:pPr algn="ctr"/>
                      <a:r>
                        <a:rPr lang="en-US" dirty="0"/>
                        <a:t>6%</a:t>
                      </a:r>
                    </a:p>
                  </a:txBody>
                  <a:tcPr/>
                </a:tc>
                <a:extLst>
                  <a:ext uri="{0D108BD9-81ED-4DB2-BD59-A6C34878D82A}">
                    <a16:rowId xmlns:a16="http://schemas.microsoft.com/office/drawing/2014/main" val="2830944605"/>
                  </a:ext>
                </a:extLst>
              </a:tr>
              <a:tr h="374853">
                <a:tc>
                  <a:txBody>
                    <a:bodyPr/>
                    <a:lstStyle/>
                    <a:p>
                      <a:pPr algn="ctr"/>
                      <a:r>
                        <a:rPr lang="en-US" dirty="0"/>
                        <a:t>Peanuts</a:t>
                      </a:r>
                    </a:p>
                  </a:txBody>
                  <a:tcPr/>
                </a:tc>
                <a:tc>
                  <a:txBody>
                    <a:bodyPr/>
                    <a:lstStyle/>
                    <a:p>
                      <a:pPr algn="ctr"/>
                      <a:r>
                        <a:rPr lang="en-US" dirty="0"/>
                        <a:t>25-35%</a:t>
                      </a:r>
                    </a:p>
                  </a:txBody>
                  <a:tcPr/>
                </a:tc>
                <a:tc>
                  <a:txBody>
                    <a:bodyPr/>
                    <a:lstStyle/>
                    <a:p>
                      <a:pPr algn="ctr"/>
                      <a:r>
                        <a:rPr lang="en-US" dirty="0"/>
                        <a:t>23-32 g</a:t>
                      </a:r>
                    </a:p>
                  </a:txBody>
                  <a:tcPr/>
                </a:tc>
                <a:tc>
                  <a:txBody>
                    <a:bodyPr/>
                    <a:lstStyle/>
                    <a:p>
                      <a:pPr algn="ctr"/>
                      <a:r>
                        <a:rPr lang="en-US" dirty="0"/>
                        <a:t>15%</a:t>
                      </a:r>
                    </a:p>
                  </a:txBody>
                  <a:tcPr/>
                </a:tc>
                <a:extLst>
                  <a:ext uri="{0D108BD9-81ED-4DB2-BD59-A6C34878D82A}">
                    <a16:rowId xmlns:a16="http://schemas.microsoft.com/office/drawing/2014/main" val="1980156150"/>
                  </a:ext>
                </a:extLst>
              </a:tr>
              <a:tr h="374853">
                <a:tc>
                  <a:txBody>
                    <a:bodyPr/>
                    <a:lstStyle/>
                    <a:p>
                      <a:pPr algn="ctr"/>
                      <a:r>
                        <a:rPr lang="en-US" dirty="0"/>
                        <a:t>Soy or canola Oil</a:t>
                      </a:r>
                    </a:p>
                  </a:txBody>
                  <a:tcPr/>
                </a:tc>
                <a:tc>
                  <a:txBody>
                    <a:bodyPr/>
                    <a:lstStyle/>
                    <a:p>
                      <a:pPr algn="ctr"/>
                      <a:r>
                        <a:rPr lang="en-US" dirty="0"/>
                        <a:t>15-20%</a:t>
                      </a:r>
                    </a:p>
                  </a:txBody>
                  <a:tcPr/>
                </a:tc>
                <a:tc>
                  <a:txBody>
                    <a:bodyPr/>
                    <a:lstStyle/>
                    <a:p>
                      <a:pPr algn="ctr"/>
                      <a:r>
                        <a:rPr lang="en-US" dirty="0"/>
                        <a:t>14g-18.5g</a:t>
                      </a:r>
                    </a:p>
                  </a:txBody>
                  <a:tcPr/>
                </a:tc>
                <a:tc>
                  <a:txBody>
                    <a:bodyPr/>
                    <a:lstStyle/>
                    <a:p>
                      <a:pPr algn="ctr"/>
                      <a:r>
                        <a:rPr lang="en-US" dirty="0"/>
                        <a:t>4%</a:t>
                      </a:r>
                    </a:p>
                  </a:txBody>
                  <a:tcPr/>
                </a:tc>
                <a:extLst>
                  <a:ext uri="{0D108BD9-81ED-4DB2-BD59-A6C34878D82A}">
                    <a16:rowId xmlns:a16="http://schemas.microsoft.com/office/drawing/2014/main" val="1142924637"/>
                  </a:ext>
                </a:extLst>
              </a:tr>
              <a:tr h="374853">
                <a:tc>
                  <a:txBody>
                    <a:bodyPr/>
                    <a:lstStyle/>
                    <a:p>
                      <a:pPr algn="ctr"/>
                      <a:r>
                        <a:rPr lang="en-US" dirty="0"/>
                        <a:t>Palm oil</a:t>
                      </a:r>
                    </a:p>
                  </a:txBody>
                  <a:tcPr/>
                </a:tc>
                <a:tc>
                  <a:txBody>
                    <a:bodyPr/>
                    <a:lstStyle/>
                    <a:p>
                      <a:pPr algn="ctr"/>
                      <a:r>
                        <a:rPr lang="en-US" dirty="0"/>
                        <a:t>2%</a:t>
                      </a:r>
                    </a:p>
                  </a:txBody>
                  <a:tcPr/>
                </a:tc>
                <a:tc>
                  <a:txBody>
                    <a:bodyPr/>
                    <a:lstStyle/>
                    <a:p>
                      <a:pPr algn="ctr"/>
                      <a:r>
                        <a:rPr lang="en-US" dirty="0"/>
                        <a:t>2g</a:t>
                      </a:r>
                    </a:p>
                  </a:txBody>
                  <a:tcPr/>
                </a:tc>
                <a:tc>
                  <a:txBody>
                    <a:bodyPr/>
                    <a:lstStyle/>
                    <a:p>
                      <a:pPr algn="ctr"/>
                      <a:r>
                        <a:rPr lang="en-US" dirty="0"/>
                        <a:t>8 %</a:t>
                      </a:r>
                    </a:p>
                  </a:txBody>
                  <a:tcPr/>
                </a:tc>
                <a:extLst>
                  <a:ext uri="{0D108BD9-81ED-4DB2-BD59-A6C34878D82A}">
                    <a16:rowId xmlns:a16="http://schemas.microsoft.com/office/drawing/2014/main" val="1288234795"/>
                  </a:ext>
                </a:extLst>
              </a:tr>
              <a:tr h="374853">
                <a:tc>
                  <a:txBody>
                    <a:bodyPr/>
                    <a:lstStyle/>
                    <a:p>
                      <a:pPr algn="ctr"/>
                      <a:r>
                        <a:rPr lang="en-US" dirty="0"/>
                        <a:t>Vitamins and minerals</a:t>
                      </a:r>
                    </a:p>
                  </a:txBody>
                  <a:tcPr/>
                </a:tc>
                <a:tc>
                  <a:txBody>
                    <a:bodyPr/>
                    <a:lstStyle/>
                    <a:p>
                      <a:pPr algn="ctr"/>
                      <a:r>
                        <a:rPr lang="en-US" dirty="0"/>
                        <a:t>2.5%</a:t>
                      </a:r>
                    </a:p>
                  </a:txBody>
                  <a:tcPr/>
                </a:tc>
                <a:tc>
                  <a:txBody>
                    <a:bodyPr/>
                    <a:lstStyle/>
                    <a:p>
                      <a:pPr algn="ctr"/>
                      <a:r>
                        <a:rPr lang="en-US" dirty="0"/>
                        <a:t>2.3 g</a:t>
                      </a:r>
                    </a:p>
                  </a:txBody>
                  <a:tcPr/>
                </a:tc>
                <a:tc>
                  <a:txBody>
                    <a:bodyPr/>
                    <a:lstStyle/>
                    <a:p>
                      <a:pPr algn="ctr"/>
                      <a:r>
                        <a:rPr lang="en-US" dirty="0"/>
                        <a:t>6%</a:t>
                      </a:r>
                    </a:p>
                  </a:txBody>
                  <a:tcPr/>
                </a:tc>
                <a:extLst>
                  <a:ext uri="{0D108BD9-81ED-4DB2-BD59-A6C34878D82A}">
                    <a16:rowId xmlns:a16="http://schemas.microsoft.com/office/drawing/2014/main" val="2586564886"/>
                  </a:ext>
                </a:extLst>
              </a:tr>
              <a:tr h="588995">
                <a:tc>
                  <a:txBody>
                    <a:bodyPr/>
                    <a:lstStyle/>
                    <a:p>
                      <a:pPr algn="ctr"/>
                      <a:r>
                        <a:rPr lang="en-US" dirty="0"/>
                        <a:t>Emulsifier (mono/diglycerides)</a:t>
                      </a:r>
                    </a:p>
                  </a:txBody>
                  <a:tcPr/>
                </a:tc>
                <a:tc>
                  <a:txBody>
                    <a:bodyPr/>
                    <a:lstStyle/>
                    <a:p>
                      <a:pPr algn="ctr"/>
                      <a:r>
                        <a:rPr lang="en-US" dirty="0"/>
                        <a:t>1-1.3%</a:t>
                      </a:r>
                    </a:p>
                  </a:txBody>
                  <a:tcPr/>
                </a:tc>
                <a:tc>
                  <a:txBody>
                    <a:bodyPr/>
                    <a:lstStyle/>
                    <a:p>
                      <a:pPr algn="ctr"/>
                      <a:r>
                        <a:rPr lang="en-US" dirty="0"/>
                        <a:t>0.9-1.2 g</a:t>
                      </a:r>
                    </a:p>
                  </a:txBody>
                  <a:tcPr/>
                </a:tc>
                <a:tc>
                  <a:txBody>
                    <a:bodyPr/>
                    <a:lstStyle/>
                    <a:p>
                      <a:pPr algn="ctr"/>
                      <a:r>
                        <a:rPr lang="en-US" dirty="0"/>
                        <a:t>2 %</a:t>
                      </a:r>
                    </a:p>
                  </a:txBody>
                  <a:tcPr/>
                </a:tc>
                <a:extLst>
                  <a:ext uri="{0D108BD9-81ED-4DB2-BD59-A6C34878D82A}">
                    <a16:rowId xmlns:a16="http://schemas.microsoft.com/office/drawing/2014/main" val="2319927264"/>
                  </a:ext>
                </a:extLst>
              </a:tr>
              <a:tr h="371299">
                <a:tc>
                  <a:txBody>
                    <a:bodyPr/>
                    <a:lstStyle/>
                    <a:p>
                      <a:pPr algn="ctr"/>
                      <a:r>
                        <a:rPr lang="en-US" dirty="0"/>
                        <a:t>Production</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26%</a:t>
                      </a:r>
                    </a:p>
                  </a:txBody>
                  <a:tcPr/>
                </a:tc>
                <a:extLst>
                  <a:ext uri="{0D108BD9-81ED-4DB2-BD59-A6C34878D82A}">
                    <a16:rowId xmlns:a16="http://schemas.microsoft.com/office/drawing/2014/main" val="1058462299"/>
                  </a:ext>
                </a:extLst>
              </a:tr>
              <a:tr h="356570">
                <a:tc>
                  <a:txBody>
                    <a:bodyPr/>
                    <a:lstStyle/>
                    <a:p>
                      <a:pPr algn="ctr"/>
                      <a:r>
                        <a:rPr lang="en-US" dirty="0"/>
                        <a:t>Packaging materials</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6%</a:t>
                      </a:r>
                    </a:p>
                  </a:txBody>
                  <a:tcPr/>
                </a:tc>
                <a:extLst>
                  <a:ext uri="{0D108BD9-81ED-4DB2-BD59-A6C34878D82A}">
                    <a16:rowId xmlns:a16="http://schemas.microsoft.com/office/drawing/2014/main" val="1876321413"/>
                  </a:ext>
                </a:extLst>
              </a:tr>
              <a:tr h="336568">
                <a:tc>
                  <a:txBody>
                    <a:bodyPr/>
                    <a:lstStyle/>
                    <a:p>
                      <a:pPr algn="ctr"/>
                      <a:r>
                        <a:rPr lang="en-US" dirty="0"/>
                        <a:t>Testing</a:t>
                      </a:r>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a:t>2%</a:t>
                      </a:r>
                    </a:p>
                  </a:txBody>
                  <a:tcPr/>
                </a:tc>
                <a:extLst>
                  <a:ext uri="{0D108BD9-81ED-4DB2-BD59-A6C34878D82A}">
                    <a16:rowId xmlns:a16="http://schemas.microsoft.com/office/drawing/2014/main" val="3537976060"/>
                  </a:ext>
                </a:extLst>
              </a:tr>
            </a:tbl>
          </a:graphicData>
        </a:graphic>
      </p:graphicFrame>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EBB6A074-C6EE-4DCA-8D00-ACFECC0D4131}"/>
                  </a:ext>
                </a:extLst>
              </p14:cNvPr>
              <p14:cNvContentPartPr/>
              <p14:nvPr/>
            </p14:nvContentPartPr>
            <p14:xfrm>
              <a:off x="8991796" y="1758731"/>
              <a:ext cx="955800" cy="444960"/>
            </p14:xfrm>
          </p:contentPart>
        </mc:Choice>
        <mc:Fallback xmlns="">
          <p:pic>
            <p:nvPicPr>
              <p:cNvPr id="6" name="Ink 5">
                <a:extLst>
                  <a:ext uri="{FF2B5EF4-FFF2-40B4-BE49-F238E27FC236}">
                    <a16:creationId xmlns:a16="http://schemas.microsoft.com/office/drawing/2014/main" id="{EBB6A074-C6EE-4DCA-8D00-ACFECC0D4131}"/>
                  </a:ext>
                </a:extLst>
              </p:cNvPr>
              <p:cNvPicPr/>
              <p:nvPr/>
            </p:nvPicPr>
            <p:blipFill>
              <a:blip r:embed="rId4"/>
              <a:stretch>
                <a:fillRect/>
              </a:stretch>
            </p:blipFill>
            <p:spPr>
              <a:xfrm>
                <a:off x="8982796" y="1749731"/>
                <a:ext cx="973440" cy="462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601FF63A-F073-46C1-8C96-872D81BDD165}"/>
                  </a:ext>
                </a:extLst>
              </p14:cNvPr>
              <p14:cNvContentPartPr/>
              <p14:nvPr/>
            </p14:nvContentPartPr>
            <p14:xfrm>
              <a:off x="8990356" y="2550011"/>
              <a:ext cx="931320" cy="458280"/>
            </p14:xfrm>
          </p:contentPart>
        </mc:Choice>
        <mc:Fallback xmlns="">
          <p:pic>
            <p:nvPicPr>
              <p:cNvPr id="8" name="Ink 7">
                <a:extLst>
                  <a:ext uri="{FF2B5EF4-FFF2-40B4-BE49-F238E27FC236}">
                    <a16:creationId xmlns:a16="http://schemas.microsoft.com/office/drawing/2014/main" id="{601FF63A-F073-46C1-8C96-872D81BDD165}"/>
                  </a:ext>
                </a:extLst>
              </p:cNvPr>
              <p:cNvPicPr/>
              <p:nvPr/>
            </p:nvPicPr>
            <p:blipFill>
              <a:blip r:embed="rId6"/>
              <a:stretch>
                <a:fillRect/>
              </a:stretch>
            </p:blipFill>
            <p:spPr>
              <a:xfrm>
                <a:off x="8981359" y="2541018"/>
                <a:ext cx="948953" cy="475906"/>
              </a:xfrm>
              <a:prstGeom prst="rect">
                <a:avLst/>
              </a:prstGeom>
            </p:spPr>
          </p:pic>
        </mc:Fallback>
      </mc:AlternateContent>
    </p:spTree>
    <p:extLst>
      <p:ext uri="{BB962C8B-B14F-4D97-AF65-F5344CB8AC3E}">
        <p14:creationId xmlns:p14="http://schemas.microsoft.com/office/powerpoint/2010/main" val="2948773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9F5610-7C26-4539-AB3B-4996ED86EFF5}"/>
              </a:ext>
            </a:extLst>
          </p:cNvPr>
          <p:cNvSpPr/>
          <p:nvPr/>
        </p:nvSpPr>
        <p:spPr>
          <a:xfrm>
            <a:off x="0" y="1006133"/>
            <a:ext cx="12192000" cy="6740307"/>
          </a:xfrm>
          <a:prstGeom prst="rect">
            <a:avLst/>
          </a:prstGeom>
        </p:spPr>
        <p:txBody>
          <a:bodyPr wrap="square">
            <a:spAutoFit/>
          </a:bodyPr>
          <a:lstStyle/>
          <a:p>
            <a:r>
              <a:rPr lang="en-US" sz="2400" dirty="0"/>
              <a:t>Options to reduce the cost of RUTF by adjusting the formula/spec </a:t>
            </a:r>
          </a:p>
          <a:p>
            <a:endParaRPr lang="en-US" sz="2400" dirty="0"/>
          </a:p>
          <a:p>
            <a:pPr lvl="1"/>
            <a:r>
              <a:rPr lang="en-US" sz="2400" dirty="0"/>
              <a:t>1. 	Milk proteins sources from whey permeate, whey powder can be cheaper than  </a:t>
            </a:r>
          </a:p>
          <a:p>
            <a:pPr lvl="1"/>
            <a:r>
              <a:rPr lang="en-US" sz="2400" dirty="0"/>
              <a:t>	skim milk or whole milk (depending on dairy market)</a:t>
            </a:r>
          </a:p>
          <a:p>
            <a:pPr lvl="1"/>
            <a:r>
              <a:rPr lang="en-US" sz="2400" dirty="0"/>
              <a:t>2.	Fat from soy or canola oil could be increased slightly (5%) up to 60% of calories, and 	this may lower the cost – matrix integrity is a limiting factor </a:t>
            </a:r>
          </a:p>
          <a:p>
            <a:pPr marL="914400" lvl="1" indent="-457200">
              <a:buAutoNum type="arabicPeriod" startAt="3"/>
            </a:pPr>
            <a:r>
              <a:rPr lang="en-US" sz="2400" b="1" dirty="0">
                <a:solidFill>
                  <a:srgbClr val="0070C0"/>
                </a:solidFill>
              </a:rPr>
              <a:t>Different legumes, cereals and seeds instead of peanuts</a:t>
            </a:r>
            <a:r>
              <a:rPr lang="en-US" sz="2400" dirty="0"/>
              <a:t> (e.g. lentils, chickpeas, rice, corn, sorghum, soy, </a:t>
            </a:r>
            <a:r>
              <a:rPr lang="en-US" sz="2400" dirty="0" err="1"/>
              <a:t>seasame</a:t>
            </a:r>
            <a:r>
              <a:rPr lang="en-US" sz="2400" dirty="0"/>
              <a:t>, sunflower seeds)</a:t>
            </a:r>
          </a:p>
          <a:p>
            <a:r>
              <a:rPr lang="en-US" sz="2400" b="1" dirty="0"/>
              <a:t>Issues:</a:t>
            </a:r>
          </a:p>
          <a:p>
            <a:pPr lvl="1"/>
            <a:r>
              <a:rPr lang="en-US" sz="3600" dirty="0">
                <a:solidFill>
                  <a:srgbClr val="FF0000"/>
                </a:solidFill>
              </a:rPr>
              <a:t>limit to added sugar to not more than&lt;20% total free sugar</a:t>
            </a:r>
            <a:endParaRPr lang="en-US" sz="3600" dirty="0"/>
          </a:p>
          <a:p>
            <a:pPr lvl="1"/>
            <a:r>
              <a:rPr lang="en-US" sz="3600" dirty="0"/>
              <a:t>Suppliers encouraged to use sustainable sources of palm oil </a:t>
            </a:r>
          </a:p>
          <a:p>
            <a:pPr lvl="1"/>
            <a:r>
              <a:rPr lang="en-US" sz="3600" dirty="0"/>
              <a:t>		 may lead to an </a:t>
            </a:r>
            <a:r>
              <a:rPr lang="en-US" sz="3600" dirty="0">
                <a:solidFill>
                  <a:srgbClr val="FF0000"/>
                </a:solidFill>
              </a:rPr>
              <a:t>increase</a:t>
            </a:r>
            <a:r>
              <a:rPr lang="en-US" sz="3600" dirty="0"/>
              <a:t> in cost in COGs ?</a:t>
            </a:r>
          </a:p>
          <a:p>
            <a:pPr lvl="1"/>
            <a:endParaRPr lang="en-US" sz="3600" dirty="0"/>
          </a:p>
          <a:p>
            <a:pPr lvl="1"/>
            <a:endParaRPr lang="en-US" sz="2400" dirty="0"/>
          </a:p>
          <a:p>
            <a:pPr lvl="1"/>
            <a:endParaRPr lang="en-US" sz="2400" dirty="0"/>
          </a:p>
          <a:p>
            <a:pPr lvl="1"/>
            <a:endParaRPr lang="en-US" sz="2400" dirty="0"/>
          </a:p>
        </p:txBody>
      </p:sp>
      <p:sp>
        <p:nvSpPr>
          <p:cNvPr id="3" name="Rectangle 2">
            <a:extLst>
              <a:ext uri="{FF2B5EF4-FFF2-40B4-BE49-F238E27FC236}">
                <a16:creationId xmlns:a16="http://schemas.microsoft.com/office/drawing/2014/main" id="{2F6AB189-46C3-4940-A807-8FF29EBCB877}"/>
              </a:ext>
            </a:extLst>
          </p:cNvPr>
          <p:cNvSpPr/>
          <p:nvPr/>
        </p:nvSpPr>
        <p:spPr>
          <a:xfrm>
            <a:off x="1560352" y="421358"/>
            <a:ext cx="9009776" cy="584775"/>
          </a:xfrm>
          <a:prstGeom prst="rect">
            <a:avLst/>
          </a:prstGeom>
        </p:spPr>
        <p:txBody>
          <a:bodyPr wrap="square">
            <a:spAutoFit/>
          </a:bodyPr>
          <a:lstStyle/>
          <a:p>
            <a:pPr algn="ctr"/>
            <a:r>
              <a:rPr lang="en-US" sz="3200" b="1" dirty="0">
                <a:solidFill>
                  <a:srgbClr val="0070C0"/>
                </a:solidFill>
              </a:rPr>
              <a:t>Strategies for reducing cost of RUTF</a:t>
            </a:r>
            <a:endParaRPr lang="en-US" sz="3200" dirty="0"/>
          </a:p>
        </p:txBody>
      </p:sp>
      <p:sp>
        <p:nvSpPr>
          <p:cNvPr id="5" name="Arrow: Right 4">
            <a:extLst>
              <a:ext uri="{FF2B5EF4-FFF2-40B4-BE49-F238E27FC236}">
                <a16:creationId xmlns:a16="http://schemas.microsoft.com/office/drawing/2014/main" id="{FD070EEF-558D-4222-A92D-57178669A3BD}"/>
              </a:ext>
            </a:extLst>
          </p:cNvPr>
          <p:cNvSpPr/>
          <p:nvPr/>
        </p:nvSpPr>
        <p:spPr>
          <a:xfrm>
            <a:off x="817857" y="549110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8678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descr="Earth Globe Europe-Africa">
            <a:extLst>
              <a:ext uri="{FF2B5EF4-FFF2-40B4-BE49-F238E27FC236}">
                <a16:creationId xmlns:a16="http://schemas.microsoft.com/office/drawing/2014/main" id="{C2F8F077-4A42-45D3-B046-BBD2F9943C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33937" y="879092"/>
            <a:ext cx="4538133" cy="4145959"/>
          </a:xfrm>
          <a:prstGeom prst="rect">
            <a:avLst/>
          </a:prstGeom>
        </p:spPr>
      </p:pic>
      <p:cxnSp>
        <p:nvCxnSpPr>
          <p:cNvPr id="23" name="Straight Connector 22">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5" name="Graphic 4" descr="Earth Globe Asia-Australia">
            <a:extLst>
              <a:ext uri="{FF2B5EF4-FFF2-40B4-BE49-F238E27FC236}">
                <a16:creationId xmlns:a16="http://schemas.microsoft.com/office/drawing/2014/main" id="{06E80D4A-69DA-49B0-8A7F-BB515F144AE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61065" y="879093"/>
            <a:ext cx="4570215" cy="4236706"/>
          </a:xfrm>
          <a:prstGeom prst="rect">
            <a:avLst/>
          </a:prstGeom>
        </p:spPr>
      </p:pic>
      <p:sp>
        <p:nvSpPr>
          <p:cNvPr id="6" name="TextBox 5">
            <a:extLst>
              <a:ext uri="{FF2B5EF4-FFF2-40B4-BE49-F238E27FC236}">
                <a16:creationId xmlns:a16="http://schemas.microsoft.com/office/drawing/2014/main" id="{CC25A72A-5D61-4AE0-B989-88E57281F7E5}"/>
              </a:ext>
            </a:extLst>
          </p:cNvPr>
          <p:cNvSpPr txBox="1"/>
          <p:nvPr/>
        </p:nvSpPr>
        <p:spPr>
          <a:xfrm>
            <a:off x="1233937" y="533638"/>
            <a:ext cx="9724108" cy="1077218"/>
          </a:xfrm>
          <a:prstGeom prst="rect">
            <a:avLst/>
          </a:prstGeom>
          <a:noFill/>
        </p:spPr>
        <p:txBody>
          <a:bodyPr wrap="square" rtlCol="0">
            <a:spAutoFit/>
          </a:bodyPr>
          <a:lstStyle/>
          <a:p>
            <a:r>
              <a:rPr lang="en-US" sz="3200" b="1" dirty="0">
                <a:solidFill>
                  <a:srgbClr val="0070C0"/>
                </a:solidFill>
              </a:rPr>
              <a:t>Trials on Lipid Nutritional Supplement (LNS) alternatives 				     to date</a:t>
            </a:r>
          </a:p>
        </p:txBody>
      </p:sp>
      <p:sp>
        <p:nvSpPr>
          <p:cNvPr id="9" name="TextBox 8">
            <a:extLst>
              <a:ext uri="{FF2B5EF4-FFF2-40B4-BE49-F238E27FC236}">
                <a16:creationId xmlns:a16="http://schemas.microsoft.com/office/drawing/2014/main" id="{933731CF-0E21-4469-B226-207F861BC6B4}"/>
              </a:ext>
            </a:extLst>
          </p:cNvPr>
          <p:cNvSpPr txBox="1"/>
          <p:nvPr/>
        </p:nvSpPr>
        <p:spPr>
          <a:xfrm>
            <a:off x="1737361" y="5140960"/>
            <a:ext cx="3616960" cy="646331"/>
          </a:xfrm>
          <a:prstGeom prst="rect">
            <a:avLst/>
          </a:prstGeom>
          <a:noFill/>
        </p:spPr>
        <p:txBody>
          <a:bodyPr wrap="square" rtlCol="0">
            <a:spAutoFit/>
          </a:bodyPr>
          <a:lstStyle/>
          <a:p>
            <a:pPr algn="ctr"/>
            <a:r>
              <a:rPr lang="en-US" dirty="0"/>
              <a:t> </a:t>
            </a:r>
            <a:r>
              <a:rPr lang="en-US" b="1" dirty="0">
                <a:solidFill>
                  <a:srgbClr val="B058A6"/>
                </a:solidFill>
              </a:rPr>
              <a:t>Zambia</a:t>
            </a:r>
            <a:r>
              <a:rPr lang="en-US" dirty="0">
                <a:solidFill>
                  <a:srgbClr val="B058A6"/>
                </a:solidFill>
              </a:rPr>
              <a:t>,</a:t>
            </a:r>
            <a:r>
              <a:rPr lang="en-US" dirty="0"/>
              <a:t> </a:t>
            </a:r>
            <a:r>
              <a:rPr lang="en-US" dirty="0">
                <a:solidFill>
                  <a:srgbClr val="B058A6"/>
                </a:solidFill>
              </a:rPr>
              <a:t>Ghana</a:t>
            </a:r>
            <a:r>
              <a:rPr lang="en-US" dirty="0"/>
              <a:t>, </a:t>
            </a:r>
            <a:r>
              <a:rPr lang="en-US" b="1" dirty="0">
                <a:solidFill>
                  <a:srgbClr val="B058A6"/>
                </a:solidFill>
              </a:rPr>
              <a:t>Ethiopia</a:t>
            </a:r>
            <a:r>
              <a:rPr lang="en-US" dirty="0">
                <a:solidFill>
                  <a:srgbClr val="B058A6"/>
                </a:solidFill>
              </a:rPr>
              <a:t>, Egypt</a:t>
            </a:r>
            <a:r>
              <a:rPr lang="en-US" dirty="0"/>
              <a:t>, </a:t>
            </a:r>
            <a:r>
              <a:rPr lang="en-US" b="1" dirty="0">
                <a:solidFill>
                  <a:srgbClr val="B058A6"/>
                </a:solidFill>
              </a:rPr>
              <a:t>South Sudan </a:t>
            </a:r>
          </a:p>
        </p:txBody>
      </p:sp>
      <p:sp>
        <p:nvSpPr>
          <p:cNvPr id="11" name="TextBox 10">
            <a:extLst>
              <a:ext uri="{FF2B5EF4-FFF2-40B4-BE49-F238E27FC236}">
                <a16:creationId xmlns:a16="http://schemas.microsoft.com/office/drawing/2014/main" id="{BAF7B0A3-7958-4EE1-900D-715913DEFC58}"/>
              </a:ext>
            </a:extLst>
          </p:cNvPr>
          <p:cNvSpPr txBox="1"/>
          <p:nvPr/>
        </p:nvSpPr>
        <p:spPr>
          <a:xfrm>
            <a:off x="7487920" y="5115798"/>
            <a:ext cx="3251200" cy="646331"/>
          </a:xfrm>
          <a:prstGeom prst="rect">
            <a:avLst/>
          </a:prstGeom>
          <a:noFill/>
        </p:spPr>
        <p:txBody>
          <a:bodyPr wrap="square" rtlCol="0">
            <a:spAutoFit/>
          </a:bodyPr>
          <a:lstStyle/>
          <a:p>
            <a:pPr algn="ctr"/>
            <a:r>
              <a:rPr lang="en-US" dirty="0">
                <a:solidFill>
                  <a:srgbClr val="B058A6"/>
                </a:solidFill>
              </a:rPr>
              <a:t>Pakistan,</a:t>
            </a:r>
            <a:r>
              <a:rPr lang="en-US" dirty="0"/>
              <a:t> </a:t>
            </a:r>
            <a:r>
              <a:rPr lang="en-US" dirty="0">
                <a:solidFill>
                  <a:srgbClr val="B058A6"/>
                </a:solidFill>
              </a:rPr>
              <a:t>India, Sri Lanka Bangladesh, Cambodia, Vietnam</a:t>
            </a:r>
          </a:p>
        </p:txBody>
      </p:sp>
    </p:spTree>
    <p:extLst>
      <p:ext uri="{BB962C8B-B14F-4D97-AF65-F5344CB8AC3E}">
        <p14:creationId xmlns:p14="http://schemas.microsoft.com/office/powerpoint/2010/main" val="179290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424618AF-D762-44CE-B08F-D38EE31DFC93}"/>
              </a:ext>
            </a:extLst>
          </p:cNvPr>
          <p:cNvGraphicFramePr/>
          <p:nvPr>
            <p:extLst>
              <p:ext uri="{D42A27DB-BD31-4B8C-83A1-F6EECF244321}">
                <p14:modId xmlns:p14="http://schemas.microsoft.com/office/powerpoint/2010/main" val="1007034895"/>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81988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869D7A-1382-492E-824F-6232ECBC91C7}"/>
              </a:ext>
            </a:extLst>
          </p:cNvPr>
          <p:cNvSpPr/>
          <p:nvPr/>
        </p:nvSpPr>
        <p:spPr>
          <a:xfrm>
            <a:off x="473529" y="408215"/>
            <a:ext cx="11168742" cy="6130140"/>
          </a:xfrm>
          <a:prstGeom prst="rect">
            <a:avLst/>
          </a:prstGeom>
        </p:spPr>
        <p:txBody>
          <a:bodyPr wrap="square">
            <a:spAutoFit/>
          </a:bodyPr>
          <a:lstStyle/>
          <a:p>
            <a:pPr>
              <a:lnSpc>
                <a:spcPct val="115000"/>
              </a:lnSpc>
              <a:spcAft>
                <a:spcPts val="1000"/>
              </a:spcAft>
            </a:pPr>
            <a:r>
              <a:rPr lang="en-GB" sz="2400" b="1" dirty="0"/>
              <a:t>Regulatory Pathway of Products that do not meet the “Joint statement” composition:</a:t>
            </a:r>
          </a:p>
          <a:p>
            <a:pPr>
              <a:lnSpc>
                <a:spcPct val="115000"/>
              </a:lnSpc>
              <a:spcAft>
                <a:spcPts val="1000"/>
              </a:spcAft>
            </a:pPr>
            <a:r>
              <a:rPr lang="en-GB" sz="2400" dirty="0"/>
              <a:t>Novel RUTF products that do not meet the compositional requirements contained within the </a:t>
            </a:r>
            <a:r>
              <a:rPr lang="en-GB" sz="2400" i="1" dirty="0"/>
              <a:t>Joint statement</a:t>
            </a:r>
            <a:r>
              <a:rPr lang="en-GB" sz="2400" dirty="0"/>
              <a:t>, such as the products that include amino acids, additional iron, zinc and no dairy need to be assessed by an expert group</a:t>
            </a:r>
            <a:endParaRPr lang="en-GB" sz="2400" b="1" dirty="0">
              <a:latin typeface="Corbel" panose="020B0503020204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2400" b="1" dirty="0">
                <a:latin typeface="Corbel" panose="020B0503020204020204" pitchFamily="34" charset="0"/>
                <a:ea typeface="Calibri" panose="020F0502020204030204" pitchFamily="34" charset="0"/>
                <a:cs typeface="Times New Roman" panose="02020603050405020304" pitchFamily="18" charset="0"/>
              </a:rPr>
              <a:t>How can a product in the ‘Novel category” be approved?</a:t>
            </a:r>
            <a:r>
              <a:rPr lang="en-GB" sz="2400" dirty="0">
                <a:latin typeface="Corbel" panose="020B0503020204020204" pitchFamily="34" charset="0"/>
                <a:ea typeface="Calibri" panose="020F0502020204030204" pitchFamily="34" charset="0"/>
                <a:cs typeface="Times New Roman" panose="02020603050405020304" pitchFamily="18" charset="0"/>
              </a:rPr>
              <a:t>: An assessment of this product (and its evidence) through a transparent process, such as the WHO guideline review process is needed to initiate a guideline amendment which includes this formulation. </a:t>
            </a:r>
          </a:p>
          <a:p>
            <a:pPr>
              <a:lnSpc>
                <a:spcPct val="115000"/>
              </a:lnSpc>
              <a:spcAft>
                <a:spcPts val="1000"/>
              </a:spcAft>
            </a:pPr>
            <a:r>
              <a:rPr lang="en-US" sz="2400" b="1" dirty="0">
                <a:latin typeface="Corbel" panose="020B0503020204020204" pitchFamily="34" charset="0"/>
                <a:ea typeface="Calibri" panose="020F0502020204030204" pitchFamily="34" charset="0"/>
                <a:cs typeface="Times New Roman" panose="02020603050405020304" pitchFamily="18" charset="0"/>
              </a:rPr>
              <a:t>What are the next steps?</a:t>
            </a:r>
          </a:p>
          <a:p>
            <a:pPr>
              <a:lnSpc>
                <a:spcPct val="115000"/>
              </a:lnSpc>
              <a:spcAft>
                <a:spcPts val="1000"/>
              </a:spcAft>
            </a:pPr>
            <a:r>
              <a:rPr lang="en-US" sz="2400" dirty="0">
                <a:latin typeface="Corbel" panose="020B0503020204020204" pitchFamily="34" charset="0"/>
                <a:ea typeface="Calibri" panose="020F0502020204030204" pitchFamily="34" charset="0"/>
                <a:cs typeface="Times New Roman" panose="02020603050405020304" pitchFamily="18" charset="0"/>
              </a:rPr>
              <a:t>In order to leverage the work done both by suppliers and partners in this emerging area, resources are needed to enable operational evidence to be generated, and for a WHO guideline review process to be undertaken. </a:t>
            </a:r>
            <a:endParaRPr lang="en-GB" sz="2400" dirty="0">
              <a:latin typeface="Corbel" panose="020B0503020204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46718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D55BE0-7A20-4483-B4E4-3E46BD3711EF}"/>
              </a:ext>
            </a:extLst>
          </p:cNvPr>
          <p:cNvSpPr txBox="1"/>
          <p:nvPr/>
        </p:nvSpPr>
        <p:spPr>
          <a:xfrm>
            <a:off x="574221" y="474345"/>
            <a:ext cx="11043558" cy="6494085"/>
          </a:xfrm>
          <a:prstGeom prst="rect">
            <a:avLst/>
          </a:prstGeom>
          <a:noFill/>
        </p:spPr>
        <p:txBody>
          <a:bodyPr wrap="square" rtlCol="0">
            <a:spAutoFit/>
          </a:bodyPr>
          <a:lstStyle/>
          <a:p>
            <a:r>
              <a:rPr lang="en-US" sz="2000" b="1" dirty="0"/>
              <a:t>Novel Category:</a:t>
            </a:r>
          </a:p>
          <a:p>
            <a:r>
              <a:rPr lang="en-US" sz="2000" dirty="0"/>
              <a:t>Valid Completed three large randomized controlled clinical trials involving an innovative soy maize and sorghum (SMS) based RUTF recipe.</a:t>
            </a:r>
          </a:p>
          <a:p>
            <a:endParaRPr lang="en-US" sz="2000" b="1" dirty="0"/>
          </a:p>
          <a:p>
            <a:r>
              <a:rPr lang="en-US" sz="2000" b="1" dirty="0"/>
              <a:t>Trial funding</a:t>
            </a:r>
            <a:r>
              <a:rPr lang="en-US" sz="2000" dirty="0"/>
              <a:t>: VALID Nutrition partnered with Ajinomoto Co. Inc., together with support from the Japanese International Cooperation Agency (JICA) and the Global Innovation Fund.</a:t>
            </a:r>
          </a:p>
          <a:p>
            <a:endParaRPr lang="en-US" sz="2000" dirty="0"/>
          </a:p>
          <a:p>
            <a:r>
              <a:rPr lang="en-US" sz="2000" b="1" dirty="0"/>
              <a:t>Malawian Trial summary</a:t>
            </a:r>
            <a:r>
              <a:rPr lang="en-US" sz="2000" dirty="0"/>
              <a:t>: The trial compared the efficacy of a Soya-Maize-Sorghum RUTF enriched with crystalline amino acids containing no animal milk powder (FSMS-RUTF) and a Soya-Maize-Sorghum RUTF enriched with the same crystalline amino acids but containing 9.3% skimmed cow milk powder (MSMS-RUTF), to that of the standard peanut and milk based RUTF containing 25% milk powder (PM-RUTF). This was a </a:t>
            </a:r>
            <a:r>
              <a:rPr lang="en-US" sz="2000" u="sng" dirty="0"/>
              <a:t>non-blinded</a:t>
            </a:r>
            <a:r>
              <a:rPr lang="en-US" sz="2000" dirty="0"/>
              <a:t>, parallel group, simple randomized, controlled trial that enrolled two groups of children suffering from severe acute malnutrition (6-23 months and 24–59 months old) and used a day care approach. Results: FSMS-RUTF without milk is efficacious in the treatment of severe acute malnutrition in children aged 6–23 and 24–59 months in a controlled day-care setting. It is also better at correcting iron deficiency anemia than PM-RUTF.</a:t>
            </a:r>
          </a:p>
          <a:p>
            <a:endParaRPr lang="en-US" sz="2000" b="1" dirty="0"/>
          </a:p>
          <a:p>
            <a:r>
              <a:rPr lang="en-US" sz="2000" b="1" dirty="0"/>
              <a:t>Formulation details:</a:t>
            </a:r>
            <a:r>
              <a:rPr lang="en-US" sz="2000" dirty="0"/>
              <a:t> amino acid blend + increase iron, zinc and vitamin C; no dairy, no peanuts</a:t>
            </a:r>
          </a:p>
          <a:p>
            <a:r>
              <a:rPr lang="en-US" sz="2000" b="1" dirty="0"/>
              <a:t>Trial conditions: </a:t>
            </a:r>
            <a:r>
              <a:rPr lang="en-US" sz="2000" dirty="0"/>
              <a:t>“day care” setting, not CMAM outpatient settings with weekly visits. </a:t>
            </a:r>
          </a:p>
          <a:p>
            <a:endParaRPr lang="en-US" dirty="0"/>
          </a:p>
          <a:p>
            <a:r>
              <a:rPr lang="en-US" dirty="0"/>
              <a:t> </a:t>
            </a:r>
          </a:p>
        </p:txBody>
      </p:sp>
    </p:spTree>
    <p:extLst>
      <p:ext uri="{BB962C8B-B14F-4D97-AF65-F5344CB8AC3E}">
        <p14:creationId xmlns:p14="http://schemas.microsoft.com/office/powerpoint/2010/main" val="460255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251073F-A001-42CF-A22C-AEF138354DBD}"/>
              </a:ext>
            </a:extLst>
          </p:cNvPr>
          <p:cNvSpPr>
            <a:spLocks noGrp="1"/>
          </p:cNvSpPr>
          <p:nvPr>
            <p:ph type="title"/>
          </p:nvPr>
        </p:nvSpPr>
        <p:spPr>
          <a:xfrm>
            <a:off x="838200" y="963877"/>
            <a:ext cx="3494362" cy="4930246"/>
          </a:xfrm>
        </p:spPr>
        <p:txBody>
          <a:bodyPr>
            <a:normAutofit/>
          </a:bodyPr>
          <a:lstStyle/>
          <a:p>
            <a:pPr algn="r"/>
            <a:r>
              <a:rPr lang="en-US" sz="3400" b="1" dirty="0">
                <a:solidFill>
                  <a:schemeClr val="accent1"/>
                </a:solidFill>
              </a:rPr>
              <a:t>Alternative recipes:  </a:t>
            </a:r>
            <a:br>
              <a:rPr lang="en-US" sz="3400" b="1" dirty="0">
                <a:solidFill>
                  <a:schemeClr val="accent1"/>
                </a:solidFill>
              </a:rPr>
            </a:br>
            <a:r>
              <a:rPr lang="en-US" sz="3400" b="1" dirty="0">
                <a:solidFill>
                  <a:schemeClr val="accent1"/>
                </a:solidFill>
              </a:rPr>
              <a:t>Challenges</a:t>
            </a:r>
          </a:p>
        </p:txBody>
      </p:sp>
      <p:sp>
        <p:nvSpPr>
          <p:cNvPr id="5" name="Content Placeholder 4">
            <a:extLst>
              <a:ext uri="{FF2B5EF4-FFF2-40B4-BE49-F238E27FC236}">
                <a16:creationId xmlns:a16="http://schemas.microsoft.com/office/drawing/2014/main" id="{5C40BE5D-1ED8-45A8-990F-8A51DAE68E67}"/>
              </a:ext>
            </a:extLst>
          </p:cNvPr>
          <p:cNvSpPr>
            <a:spLocks noGrp="1"/>
          </p:cNvSpPr>
          <p:nvPr>
            <p:ph idx="1"/>
          </p:nvPr>
        </p:nvSpPr>
        <p:spPr>
          <a:xfrm>
            <a:off x="4976031" y="320040"/>
            <a:ext cx="6894405" cy="6217919"/>
          </a:xfrm>
        </p:spPr>
        <p:txBody>
          <a:bodyPr anchor="ctr">
            <a:normAutofit fontScale="85000" lnSpcReduction="10000"/>
          </a:bodyPr>
          <a:lstStyle/>
          <a:p>
            <a:endParaRPr lang="en-US" dirty="0"/>
          </a:p>
          <a:p>
            <a:endParaRPr lang="en-US" dirty="0"/>
          </a:p>
          <a:p>
            <a:endParaRPr lang="en-US" dirty="0"/>
          </a:p>
          <a:p>
            <a:r>
              <a:rPr lang="en-US" sz="3500" dirty="0"/>
              <a:t>Even the current Peanut version has not been adequately studied to demonstrate </a:t>
            </a:r>
            <a:r>
              <a:rPr lang="en-US" sz="3500" dirty="0">
                <a:solidFill>
                  <a:srgbClr val="00B0F0"/>
                </a:solidFill>
              </a:rPr>
              <a:t>bioavailability</a:t>
            </a:r>
            <a:r>
              <a:rPr lang="en-US" sz="3500" dirty="0"/>
              <a:t> of nutrients</a:t>
            </a:r>
          </a:p>
          <a:p>
            <a:r>
              <a:rPr lang="en-US" sz="3500" dirty="0"/>
              <a:t>Acceptability trials essentially just test sensorial responses, so the </a:t>
            </a:r>
            <a:r>
              <a:rPr lang="en-US" sz="3500" dirty="0">
                <a:solidFill>
                  <a:srgbClr val="7030A0"/>
                </a:solidFill>
              </a:rPr>
              <a:t>data collected is limited</a:t>
            </a:r>
          </a:p>
          <a:p>
            <a:r>
              <a:rPr lang="en-US" sz="3500" dirty="0"/>
              <a:t>Trials that include efficacy or consumption can be </a:t>
            </a:r>
            <a:r>
              <a:rPr lang="en-US" sz="3500" dirty="0">
                <a:solidFill>
                  <a:srgbClr val="FF0000"/>
                </a:solidFill>
              </a:rPr>
              <a:t>expensive</a:t>
            </a:r>
            <a:r>
              <a:rPr lang="en-US" sz="3500" dirty="0"/>
              <a:t> and take a long time to complete and publish. </a:t>
            </a:r>
          </a:p>
          <a:p>
            <a:r>
              <a:rPr lang="en-US" sz="3500" dirty="0"/>
              <a:t>WHO agreed to partner with UNICEF to support the design of these trials (there is no specific guidance)</a:t>
            </a:r>
          </a:p>
          <a:p>
            <a:endParaRPr lang="en-US" sz="2400" dirty="0"/>
          </a:p>
          <a:p>
            <a:pPr marL="0" indent="0">
              <a:buNone/>
            </a:pPr>
            <a:endParaRPr lang="en-US" sz="2400" dirty="0"/>
          </a:p>
          <a:p>
            <a:endParaRPr lang="en-US" sz="2400" dirty="0"/>
          </a:p>
        </p:txBody>
      </p:sp>
    </p:spTree>
    <p:extLst>
      <p:ext uri="{BB962C8B-B14F-4D97-AF65-F5344CB8AC3E}">
        <p14:creationId xmlns:p14="http://schemas.microsoft.com/office/powerpoint/2010/main" val="29006212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1073F-A001-42CF-A22C-AEF138354DBD}"/>
              </a:ext>
            </a:extLst>
          </p:cNvPr>
          <p:cNvSpPr>
            <a:spLocks noGrp="1"/>
          </p:cNvSpPr>
          <p:nvPr>
            <p:ph type="title"/>
          </p:nvPr>
        </p:nvSpPr>
        <p:spPr>
          <a:xfrm>
            <a:off x="838200" y="365126"/>
            <a:ext cx="10515600" cy="907084"/>
          </a:xfrm>
        </p:spPr>
        <p:txBody>
          <a:bodyPr>
            <a:normAutofit/>
          </a:bodyPr>
          <a:lstStyle/>
          <a:p>
            <a:r>
              <a:rPr lang="en-US" sz="3600" b="1" dirty="0">
                <a:solidFill>
                  <a:srgbClr val="0070C0"/>
                </a:solidFill>
              </a:rPr>
              <a:t>Alternative recipes/ingredients - approach</a:t>
            </a:r>
          </a:p>
        </p:txBody>
      </p:sp>
      <p:sp>
        <p:nvSpPr>
          <p:cNvPr id="5" name="Content Placeholder 4">
            <a:extLst>
              <a:ext uri="{FF2B5EF4-FFF2-40B4-BE49-F238E27FC236}">
                <a16:creationId xmlns:a16="http://schemas.microsoft.com/office/drawing/2014/main" id="{5C40BE5D-1ED8-45A8-990F-8A51DAE68E67}"/>
              </a:ext>
            </a:extLst>
          </p:cNvPr>
          <p:cNvSpPr>
            <a:spLocks noGrp="1"/>
          </p:cNvSpPr>
          <p:nvPr>
            <p:ph idx="1"/>
          </p:nvPr>
        </p:nvSpPr>
        <p:spPr>
          <a:xfrm>
            <a:off x="838200" y="1548788"/>
            <a:ext cx="10515600" cy="4679734"/>
          </a:xfrm>
        </p:spPr>
        <p:txBody>
          <a:bodyPr>
            <a:normAutofit lnSpcReduction="10000"/>
          </a:bodyPr>
          <a:lstStyle/>
          <a:p>
            <a:r>
              <a:rPr lang="en-US" dirty="0"/>
              <a:t>Considerations for the gradual introduction of alternative recipes/ingredients :</a:t>
            </a:r>
          </a:p>
          <a:p>
            <a:pPr lvl="1">
              <a:buFont typeface="Wingdings" panose="05000000000000000000" pitchFamily="2" charset="2"/>
              <a:buChar char="ü"/>
            </a:pPr>
            <a:r>
              <a:rPr lang="en-US" sz="2800" dirty="0"/>
              <a:t>with programmes receptive to carry out acceptability and program the product </a:t>
            </a:r>
          </a:p>
          <a:p>
            <a:pPr lvl="1">
              <a:buFont typeface="Wingdings" panose="05000000000000000000" pitchFamily="2" charset="2"/>
              <a:buChar char="ü"/>
            </a:pPr>
            <a:r>
              <a:rPr lang="en-US" sz="2800" dirty="0"/>
              <a:t>already familiar with the alternative recipe e.g. chickpea version of RUSF (e.g. Pakistan)</a:t>
            </a:r>
          </a:p>
          <a:p>
            <a:pPr lvl="1">
              <a:buFont typeface="Wingdings" panose="05000000000000000000" pitchFamily="2" charset="2"/>
              <a:buChar char="ü"/>
            </a:pPr>
            <a:r>
              <a:rPr lang="en-US" sz="2800" dirty="0"/>
              <a:t>with local manufacturers of alternative recipes</a:t>
            </a:r>
          </a:p>
          <a:p>
            <a:pPr lvl="1">
              <a:buFont typeface="Wingdings" panose="05000000000000000000" pitchFamily="2" charset="2"/>
              <a:buChar char="ü"/>
            </a:pPr>
            <a:r>
              <a:rPr lang="en-US" sz="2800" dirty="0"/>
              <a:t>where trials have already been conducted successfully  </a:t>
            </a:r>
          </a:p>
          <a:p>
            <a:pPr lvl="1">
              <a:buFont typeface="Wingdings" panose="05000000000000000000" pitchFamily="2" charset="2"/>
              <a:buChar char="ü"/>
            </a:pPr>
            <a:r>
              <a:rPr lang="en-US" sz="2800" dirty="0"/>
              <a:t>with regulatory pathway that is easy </a:t>
            </a:r>
            <a:r>
              <a:rPr lang="en-US" sz="2800"/>
              <a:t>to navigate</a:t>
            </a:r>
            <a:endParaRPr lang="en-US" sz="2800" dirty="0"/>
          </a:p>
          <a:p>
            <a:r>
              <a:rPr lang="en-US" dirty="0"/>
              <a:t>If trials are needed, decide on a case by case basis who can fund: donor, government, partner, supplier …</a:t>
            </a:r>
          </a:p>
          <a:p>
            <a:pPr marL="0" indent="0">
              <a:buNone/>
            </a:pPr>
            <a:endParaRPr lang="en-US" sz="2000" dirty="0"/>
          </a:p>
          <a:p>
            <a:endParaRPr lang="en-US" dirty="0"/>
          </a:p>
        </p:txBody>
      </p:sp>
      <p:pic>
        <p:nvPicPr>
          <p:cNvPr id="4" name="Picture 3">
            <a:extLst>
              <a:ext uri="{FF2B5EF4-FFF2-40B4-BE49-F238E27FC236}">
                <a16:creationId xmlns:a16="http://schemas.microsoft.com/office/drawing/2014/main" id="{8A1EA5B3-73D1-47F8-986C-8C5F8C59B9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691620"/>
            <a:ext cx="12192000" cy="166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6786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Image result for map africa">
            <a:extLst>
              <a:ext uri="{FF2B5EF4-FFF2-40B4-BE49-F238E27FC236}">
                <a16:creationId xmlns:a16="http://schemas.microsoft.com/office/drawing/2014/main" id="{88F5A1F8-5E64-4BDA-8D37-DB89D06B82D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903" r="-1" b="3106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81518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1073F-A001-42CF-A22C-AEF138354DBD}"/>
              </a:ext>
            </a:extLst>
          </p:cNvPr>
          <p:cNvSpPr>
            <a:spLocks noGrp="1"/>
          </p:cNvSpPr>
          <p:nvPr>
            <p:ph type="title"/>
          </p:nvPr>
        </p:nvSpPr>
        <p:spPr>
          <a:xfrm>
            <a:off x="838200" y="365126"/>
            <a:ext cx="10515600" cy="907084"/>
          </a:xfrm>
        </p:spPr>
        <p:txBody>
          <a:bodyPr>
            <a:normAutofit/>
          </a:bodyPr>
          <a:lstStyle/>
          <a:p>
            <a:r>
              <a:rPr lang="en-US" sz="3600" b="1" dirty="0">
                <a:solidFill>
                  <a:srgbClr val="0070C0"/>
                </a:solidFill>
              </a:rPr>
              <a:t>Magic Box</a:t>
            </a:r>
          </a:p>
        </p:txBody>
      </p:sp>
      <p:sp>
        <p:nvSpPr>
          <p:cNvPr id="5" name="Content Placeholder 4">
            <a:extLst>
              <a:ext uri="{FF2B5EF4-FFF2-40B4-BE49-F238E27FC236}">
                <a16:creationId xmlns:a16="http://schemas.microsoft.com/office/drawing/2014/main" id="{5C40BE5D-1ED8-45A8-990F-8A51DAE68E67}"/>
              </a:ext>
            </a:extLst>
          </p:cNvPr>
          <p:cNvSpPr>
            <a:spLocks noGrp="1"/>
          </p:cNvSpPr>
          <p:nvPr>
            <p:ph idx="1"/>
          </p:nvPr>
        </p:nvSpPr>
        <p:spPr>
          <a:xfrm>
            <a:off x="838200" y="1548788"/>
            <a:ext cx="10515600" cy="4679734"/>
          </a:xfrm>
        </p:spPr>
        <p:txBody>
          <a:bodyPr>
            <a:normAutofit/>
          </a:bodyPr>
          <a:lstStyle/>
          <a:p>
            <a:pPr marL="0" indent="0">
              <a:buNone/>
            </a:pPr>
            <a:endParaRPr lang="en-US" sz="2000" dirty="0"/>
          </a:p>
          <a:p>
            <a:endParaRPr lang="en-US" dirty="0"/>
          </a:p>
        </p:txBody>
      </p:sp>
      <p:pic>
        <p:nvPicPr>
          <p:cNvPr id="4" name="Picture 3">
            <a:extLst>
              <a:ext uri="{FF2B5EF4-FFF2-40B4-BE49-F238E27FC236}">
                <a16:creationId xmlns:a16="http://schemas.microsoft.com/office/drawing/2014/main" id="{8A1EA5B3-73D1-47F8-986C-8C5F8C59B9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691620"/>
            <a:ext cx="12192000" cy="166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descr="cid:image002.jpg@01D40A0E.9DE90120">
            <a:extLst>
              <a:ext uri="{FF2B5EF4-FFF2-40B4-BE49-F238E27FC236}">
                <a16:creationId xmlns:a16="http://schemas.microsoft.com/office/drawing/2014/main" id="{8988185A-CD53-4957-B0EB-D7BDE6C2941C}"/>
              </a:ext>
            </a:extLst>
          </p:cNvPr>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838200" y="1548788"/>
            <a:ext cx="6918434" cy="2203405"/>
          </a:xfrm>
          <a:prstGeom prst="rect">
            <a:avLst/>
          </a:prstGeom>
          <a:noFill/>
          <a:ln>
            <a:noFill/>
          </a:ln>
        </p:spPr>
      </p:pic>
      <p:pic>
        <p:nvPicPr>
          <p:cNvPr id="7" name="Picture 6" descr="cid:image003.jpg@01D40A0E.9DE90120">
            <a:extLst>
              <a:ext uri="{FF2B5EF4-FFF2-40B4-BE49-F238E27FC236}">
                <a16:creationId xmlns:a16="http://schemas.microsoft.com/office/drawing/2014/main" id="{37190A91-49CD-49D3-BA91-548EE8E8C06D}"/>
              </a:ext>
            </a:extLst>
          </p:cNvPr>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8158162" y="1755449"/>
            <a:ext cx="2278611" cy="1790081"/>
          </a:xfrm>
          <a:prstGeom prst="rect">
            <a:avLst/>
          </a:prstGeom>
          <a:noFill/>
          <a:ln>
            <a:noFill/>
          </a:ln>
        </p:spPr>
      </p:pic>
      <p:sp>
        <p:nvSpPr>
          <p:cNvPr id="3" name="TextBox 2">
            <a:extLst>
              <a:ext uri="{FF2B5EF4-FFF2-40B4-BE49-F238E27FC236}">
                <a16:creationId xmlns:a16="http://schemas.microsoft.com/office/drawing/2014/main" id="{C1E828AB-6247-4AA2-BEC9-A990F152A2B1}"/>
              </a:ext>
            </a:extLst>
          </p:cNvPr>
          <p:cNvSpPr txBox="1"/>
          <p:nvPr/>
        </p:nvSpPr>
        <p:spPr>
          <a:xfrm>
            <a:off x="767080" y="4087893"/>
            <a:ext cx="996188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Second life for cartons to make simple learning toys – inside flap of cardboard is perforated to make toys in the shape of trucks, animals, puzzles</a:t>
            </a:r>
          </a:p>
          <a:p>
            <a:pPr marL="285750" indent="-285750">
              <a:buFont typeface="Arial" panose="020B0604020202020204" pitchFamily="34" charset="0"/>
              <a:buChar char="•"/>
            </a:pPr>
            <a:r>
              <a:rPr lang="en-US" dirty="0"/>
              <a:t>Responds to needs for psycho-social stimulation and play therapy in SAM programmes</a:t>
            </a:r>
          </a:p>
          <a:p>
            <a:pPr marL="285750" indent="-285750">
              <a:buFont typeface="Arial" panose="020B0604020202020204" pitchFamily="34" charset="0"/>
              <a:buChar char="•"/>
            </a:pPr>
            <a:r>
              <a:rPr lang="en-US" dirty="0"/>
              <a:t>UNICEF interested in scaling up innovations that prove to add value or reduce costs</a:t>
            </a:r>
          </a:p>
          <a:p>
            <a:pPr marL="285750" indent="-285750">
              <a:buFont typeface="Arial" panose="020B0604020202020204" pitchFamily="34" charset="0"/>
              <a:buChar char="•"/>
            </a:pPr>
            <a:r>
              <a:rPr lang="en-US" dirty="0"/>
              <a:t>Developed by a main RUTF supplier, currently piloted by UNICEF in Ethiopia and Mali to assess if cartons arrive intact at service delivery points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4587175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E46CF21-3148-4498-8BB0-C047DA7C6FF9}"/>
              </a:ext>
            </a:extLst>
          </p:cNvPr>
          <p:cNvPicPr>
            <a:picLocks noChangeAspect="1"/>
          </p:cNvPicPr>
          <p:nvPr/>
        </p:nvPicPr>
        <p:blipFill>
          <a:blip r:embed="rId3"/>
          <a:stretch>
            <a:fillRect/>
          </a:stretch>
        </p:blipFill>
        <p:spPr>
          <a:xfrm>
            <a:off x="1258235" y="321734"/>
            <a:ext cx="3824697" cy="2905170"/>
          </a:xfrm>
          <a:prstGeom prst="rect">
            <a:avLst/>
          </a:prstGeom>
        </p:spPr>
      </p:pic>
      <p:pic>
        <p:nvPicPr>
          <p:cNvPr id="3" name="Picture 2">
            <a:extLst>
              <a:ext uri="{FF2B5EF4-FFF2-40B4-BE49-F238E27FC236}">
                <a16:creationId xmlns:a16="http://schemas.microsoft.com/office/drawing/2014/main" id="{4FB99EEF-9A25-42CC-88EE-17E69F1AEFAA}"/>
              </a:ext>
            </a:extLst>
          </p:cNvPr>
          <p:cNvPicPr>
            <a:picLocks noChangeAspect="1"/>
          </p:cNvPicPr>
          <p:nvPr/>
        </p:nvPicPr>
        <p:blipFill>
          <a:blip r:embed="rId4"/>
          <a:stretch>
            <a:fillRect/>
          </a:stretch>
        </p:blipFill>
        <p:spPr>
          <a:xfrm>
            <a:off x="1027334" y="3631096"/>
            <a:ext cx="4286497" cy="2760560"/>
          </a:xfrm>
          <a:prstGeom prst="rect">
            <a:avLst/>
          </a:prstGeom>
        </p:spPr>
      </p:pic>
      <p:sp>
        <p:nvSpPr>
          <p:cNvPr id="10" name="Rectangle 9">
            <a:extLst>
              <a:ext uri="{FF2B5EF4-FFF2-40B4-BE49-F238E27FC236}">
                <a16:creationId xmlns:a16="http://schemas.microsoft.com/office/drawing/2014/main" id="{799448F2-0E5B-42DA-B2D1-11A14E947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0280" y="0"/>
            <a:ext cx="9144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E8A7552-20E1-4F34-ADAB-C1DB6634D4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83280"/>
            <a:ext cx="6126480" cy="914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C1F4E82-7E90-4182-9663-D03C04DB0680}"/>
              </a:ext>
            </a:extLst>
          </p:cNvPr>
          <p:cNvPicPr>
            <a:picLocks noChangeAspect="1"/>
          </p:cNvPicPr>
          <p:nvPr/>
        </p:nvPicPr>
        <p:blipFill>
          <a:blip r:embed="rId5"/>
          <a:stretch>
            <a:fillRect/>
          </a:stretch>
        </p:blipFill>
        <p:spPr>
          <a:xfrm>
            <a:off x="6308034" y="321734"/>
            <a:ext cx="5665430" cy="6069922"/>
          </a:xfrm>
          <a:prstGeom prst="rect">
            <a:avLst/>
          </a:prstGeom>
        </p:spPr>
      </p:pic>
    </p:spTree>
    <p:extLst>
      <p:ext uri="{BB962C8B-B14F-4D97-AF65-F5344CB8AC3E}">
        <p14:creationId xmlns:p14="http://schemas.microsoft.com/office/powerpoint/2010/main" val="1351805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C525D7-112E-456E-8EBD-BAE553324C86}"/>
              </a:ext>
            </a:extLst>
          </p:cNvPr>
          <p:cNvPicPr>
            <a:picLocks noChangeAspect="1"/>
          </p:cNvPicPr>
          <p:nvPr/>
        </p:nvPicPr>
        <p:blipFill rotWithShape="1">
          <a:blip r:embed="rId3">
            <a:extLst>
              <a:ext uri="{28A0092B-C50C-407E-A947-70E740481C1C}">
                <a14:useLocalDpi xmlns:a14="http://schemas.microsoft.com/office/drawing/2010/main" val="0"/>
              </a:ext>
            </a:extLst>
          </a:blip>
          <a:srcRect t="15730"/>
          <a:stretch/>
        </p:blipFill>
        <p:spPr>
          <a:xfrm>
            <a:off x="20" y="10"/>
            <a:ext cx="12191980" cy="6857990"/>
          </a:xfrm>
          <a:prstGeom prst="rect">
            <a:avLst/>
          </a:prstGeom>
        </p:spPr>
      </p:pic>
      <p:sp>
        <p:nvSpPr>
          <p:cNvPr id="2" name="TextBox 1">
            <a:extLst>
              <a:ext uri="{FF2B5EF4-FFF2-40B4-BE49-F238E27FC236}">
                <a16:creationId xmlns:a16="http://schemas.microsoft.com/office/drawing/2014/main" id="{46CD5A98-AEE4-43F9-8FC4-3319288D03BD}"/>
              </a:ext>
            </a:extLst>
          </p:cNvPr>
          <p:cNvSpPr txBox="1"/>
          <p:nvPr/>
        </p:nvSpPr>
        <p:spPr>
          <a:xfrm>
            <a:off x="7010401" y="5374105"/>
            <a:ext cx="3978442" cy="707886"/>
          </a:xfrm>
          <a:prstGeom prst="rect">
            <a:avLst/>
          </a:prstGeom>
          <a:noFill/>
        </p:spPr>
        <p:txBody>
          <a:bodyPr wrap="square" rtlCol="0">
            <a:spAutoFit/>
          </a:bodyPr>
          <a:lstStyle/>
          <a:p>
            <a:pPr algn="r"/>
            <a:r>
              <a:rPr lang="en-US" sz="4000" dirty="0">
                <a:solidFill>
                  <a:schemeClr val="bg1"/>
                </a:solidFill>
              </a:rPr>
              <a:t>Thank you </a:t>
            </a:r>
          </a:p>
        </p:txBody>
      </p:sp>
    </p:spTree>
    <p:extLst>
      <p:ext uri="{BB962C8B-B14F-4D97-AF65-F5344CB8AC3E}">
        <p14:creationId xmlns:p14="http://schemas.microsoft.com/office/powerpoint/2010/main" val="4026387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mage result for severe acute malnutrition image child">
            <a:extLst>
              <a:ext uri="{FF2B5EF4-FFF2-40B4-BE49-F238E27FC236}">
                <a16:creationId xmlns:a16="http://schemas.microsoft.com/office/drawing/2014/main" id="{F6EBAE4D-10E2-4899-AB76-C05E8E73EAF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8262B28-6131-4B3A-96D9-DC888F24AB82}"/>
              </a:ext>
            </a:extLst>
          </p:cNvPr>
          <p:cNvSpPr txBox="1"/>
          <p:nvPr/>
        </p:nvSpPr>
        <p:spPr>
          <a:xfrm>
            <a:off x="113530" y="652679"/>
            <a:ext cx="4642338" cy="707886"/>
          </a:xfrm>
          <a:prstGeom prst="rect">
            <a:avLst/>
          </a:prstGeom>
          <a:noFill/>
        </p:spPr>
        <p:txBody>
          <a:bodyPr wrap="square" rtlCol="0">
            <a:spAutoFit/>
          </a:bodyPr>
          <a:lstStyle/>
          <a:p>
            <a:r>
              <a:rPr lang="en-US" sz="4000" b="1" dirty="0">
                <a:solidFill>
                  <a:schemeClr val="bg1"/>
                </a:solidFill>
              </a:rPr>
              <a:t>Meet Amina</a:t>
            </a:r>
          </a:p>
        </p:txBody>
      </p:sp>
      <p:sp>
        <p:nvSpPr>
          <p:cNvPr id="3" name="TextBox 2">
            <a:extLst>
              <a:ext uri="{FF2B5EF4-FFF2-40B4-BE49-F238E27FC236}">
                <a16:creationId xmlns:a16="http://schemas.microsoft.com/office/drawing/2014/main" id="{4AA95E20-02C3-450A-BBEF-75D6877523D0}"/>
              </a:ext>
            </a:extLst>
          </p:cNvPr>
          <p:cNvSpPr txBox="1"/>
          <p:nvPr/>
        </p:nvSpPr>
        <p:spPr>
          <a:xfrm>
            <a:off x="354162" y="3429005"/>
            <a:ext cx="2693838" cy="3108543"/>
          </a:xfrm>
          <a:prstGeom prst="rect">
            <a:avLst/>
          </a:prstGeom>
          <a:noFill/>
        </p:spPr>
        <p:txBody>
          <a:bodyPr wrap="square" rtlCol="0">
            <a:spAutoFit/>
          </a:bodyPr>
          <a:lstStyle/>
          <a:p>
            <a:r>
              <a:rPr lang="en-US" sz="2800" b="1" i="1" dirty="0">
                <a:solidFill>
                  <a:schemeClr val="bg1"/>
                </a:solidFill>
              </a:rPr>
              <a:t>She lives in an East African village where there is no more maize or sorghum to eat due to drought</a:t>
            </a:r>
          </a:p>
        </p:txBody>
      </p:sp>
    </p:spTree>
    <p:extLst>
      <p:ext uri="{BB962C8B-B14F-4D97-AF65-F5344CB8AC3E}">
        <p14:creationId xmlns:p14="http://schemas.microsoft.com/office/powerpoint/2010/main" val="679328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Image result for image government officials meeting in africa">
            <a:extLst>
              <a:ext uri="{FF2B5EF4-FFF2-40B4-BE49-F238E27FC236}">
                <a16:creationId xmlns:a16="http://schemas.microsoft.com/office/drawing/2014/main" id="{737324C3-C615-4A28-AFE8-D6084586A2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040" b="6690"/>
          <a:stretch/>
        </p:blipFill>
        <p:spPr bwMode="auto">
          <a:xfrm>
            <a:off x="1" y="1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3E3ED34-4FD1-4C33-AB32-CDA48AB44213}"/>
              </a:ext>
            </a:extLst>
          </p:cNvPr>
          <p:cNvSpPr txBox="1"/>
          <p:nvPr/>
        </p:nvSpPr>
        <p:spPr>
          <a:xfrm>
            <a:off x="7828547" y="371061"/>
            <a:ext cx="3965887" cy="2123658"/>
          </a:xfrm>
          <a:prstGeom prst="rect">
            <a:avLst/>
          </a:prstGeom>
          <a:noFill/>
        </p:spPr>
        <p:txBody>
          <a:bodyPr wrap="square" rtlCol="0">
            <a:spAutoFit/>
          </a:bodyPr>
          <a:lstStyle/>
          <a:p>
            <a:pPr algn="r"/>
            <a:r>
              <a:rPr lang="en-US" sz="3600" b="1" dirty="0">
                <a:solidFill>
                  <a:schemeClr val="bg1"/>
                </a:solidFill>
              </a:rPr>
              <a:t>Now meet Mateo,</a:t>
            </a:r>
          </a:p>
          <a:p>
            <a:pPr algn="r"/>
            <a:r>
              <a:rPr lang="en-US" sz="3600" b="1" dirty="0">
                <a:solidFill>
                  <a:schemeClr val="bg1"/>
                </a:solidFill>
              </a:rPr>
              <a:t>the health minister in Amina’s country. </a:t>
            </a:r>
          </a:p>
          <a:p>
            <a:endParaRPr lang="en-US" sz="2400" dirty="0">
              <a:solidFill>
                <a:schemeClr val="bg1"/>
              </a:solidFill>
            </a:endParaRPr>
          </a:p>
        </p:txBody>
      </p:sp>
      <mc:AlternateContent xmlns:mc="http://schemas.openxmlformats.org/markup-compatibility/2006" xmlns:p14="http://schemas.microsoft.com/office/powerpoint/2010/main">
        <mc:Choice Requires="p14">
          <p:contentPart p14:bwMode="auto" r:id="rId4">
            <p14:nvContentPartPr>
              <p14:cNvPr id="4" name="Ink 3">
                <a:extLst>
                  <a:ext uri="{FF2B5EF4-FFF2-40B4-BE49-F238E27FC236}">
                    <a16:creationId xmlns:a16="http://schemas.microsoft.com/office/drawing/2014/main" id="{AE692BB0-5798-4429-866C-7B5EE24CCC31}"/>
                  </a:ext>
                </a:extLst>
              </p14:cNvPr>
              <p14:cNvContentPartPr/>
              <p14:nvPr/>
            </p14:nvContentPartPr>
            <p14:xfrm>
              <a:off x="9793341" y="3008050"/>
              <a:ext cx="360" cy="360"/>
            </p14:xfrm>
          </p:contentPart>
        </mc:Choice>
        <mc:Fallback xmlns="">
          <p:pic>
            <p:nvPicPr>
              <p:cNvPr id="4" name="Ink 3">
                <a:extLst>
                  <a:ext uri="{FF2B5EF4-FFF2-40B4-BE49-F238E27FC236}">
                    <a16:creationId xmlns:a16="http://schemas.microsoft.com/office/drawing/2014/main" id="{AE692BB0-5798-4429-866C-7B5EE24CCC31}"/>
                  </a:ext>
                </a:extLst>
              </p:cNvPr>
              <p:cNvPicPr/>
              <p:nvPr/>
            </p:nvPicPr>
            <p:blipFill>
              <a:blip r:embed="rId5"/>
              <a:stretch>
                <a:fillRect/>
              </a:stretch>
            </p:blipFill>
            <p:spPr>
              <a:xfrm>
                <a:off x="9784341" y="2999050"/>
                <a:ext cx="18000" cy="18000"/>
              </a:xfrm>
              <a:prstGeom prst="rect">
                <a:avLst/>
              </a:prstGeom>
            </p:spPr>
          </p:pic>
        </mc:Fallback>
      </mc:AlternateContent>
    </p:spTree>
    <p:extLst>
      <p:ext uri="{BB962C8B-B14F-4D97-AF65-F5344CB8AC3E}">
        <p14:creationId xmlns:p14="http://schemas.microsoft.com/office/powerpoint/2010/main" val="1740271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80" name="Picture 8" descr="Image result for image happy africa farmers">
            <a:extLst>
              <a:ext uri="{FF2B5EF4-FFF2-40B4-BE49-F238E27FC236}">
                <a16:creationId xmlns:a16="http://schemas.microsoft.com/office/drawing/2014/main" id="{F18D8CAD-EF2C-4197-92FF-7514D0438C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778" r="-1" b="-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2" descr="Image result for image maize farmer africa">
            <a:extLst>
              <a:ext uri="{FF2B5EF4-FFF2-40B4-BE49-F238E27FC236}">
                <a16:creationId xmlns:a16="http://schemas.microsoft.com/office/drawing/2014/main" id="{6274E0B7-ACEA-407F-BBAC-F8A56B65F9B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4F6ADCDE-31DF-4B95-9BBF-5CD07BD22099}"/>
              </a:ext>
            </a:extLst>
          </p:cNvPr>
          <p:cNvSpPr txBox="1"/>
          <p:nvPr/>
        </p:nvSpPr>
        <p:spPr>
          <a:xfrm>
            <a:off x="8328074" y="633046"/>
            <a:ext cx="3362178" cy="3530991"/>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id="{75BB3138-3DB5-455C-BA80-347808B66483}"/>
              </a:ext>
            </a:extLst>
          </p:cNvPr>
          <p:cNvSpPr txBox="1"/>
          <p:nvPr/>
        </p:nvSpPr>
        <p:spPr>
          <a:xfrm flipH="1">
            <a:off x="7756360" y="151772"/>
            <a:ext cx="4435640" cy="2246769"/>
          </a:xfrm>
          <a:prstGeom prst="rect">
            <a:avLst/>
          </a:prstGeom>
          <a:noFill/>
        </p:spPr>
        <p:txBody>
          <a:bodyPr wrap="square" rtlCol="0">
            <a:spAutoFit/>
          </a:bodyPr>
          <a:lstStyle/>
          <a:p>
            <a:pPr algn="r"/>
            <a:r>
              <a:rPr lang="en-US" sz="2800" b="1" dirty="0">
                <a:solidFill>
                  <a:schemeClr val="bg1"/>
                </a:solidFill>
              </a:rPr>
              <a:t>Meet the farmers that would benefit from the government purchase of the RUTF that includes local legumes, seeds and cereals</a:t>
            </a:r>
          </a:p>
        </p:txBody>
      </p:sp>
    </p:spTree>
    <p:extLst>
      <p:ext uri="{BB962C8B-B14F-4D97-AF65-F5344CB8AC3E}">
        <p14:creationId xmlns:p14="http://schemas.microsoft.com/office/powerpoint/2010/main" val="2406514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99038" y="225209"/>
            <a:ext cx="10589676" cy="994172"/>
          </a:xfrm>
          <a:prstGeom prst="rect">
            <a:avLst/>
          </a:prstGeom>
        </p:spPr>
        <p:txBody>
          <a:bodyPr vert="horz" lIns="120000" tIns="62400" rIns="120000" bIns="62400" rtlCol="0" anchor="t" anchorCtr="0">
            <a:noAutofit/>
          </a:bodyPr>
          <a:lstStyle>
            <a:lvl1pPr algn="l" defTabSz="914400" rtl="0" eaLnBrk="1" latinLnBrk="0" hangingPunct="1">
              <a:spcBef>
                <a:spcPct val="0"/>
              </a:spcBef>
              <a:buNone/>
              <a:defRPr sz="2800" b="1" kern="1200">
                <a:solidFill>
                  <a:srgbClr val="333399"/>
                </a:solidFill>
                <a:latin typeface="Arial"/>
                <a:ea typeface="+mj-ea"/>
                <a:cs typeface="Arial"/>
              </a:defRPr>
            </a:lvl1pPr>
          </a:lstStyle>
          <a:p>
            <a:endParaRPr lang="en-US" sz="4267" b="0" dirty="0">
              <a:solidFill>
                <a:srgbClr val="00AFF1"/>
              </a:solidFill>
              <a:latin typeface="Arial" charset="0"/>
              <a:ea typeface="Arial" charset="0"/>
              <a:cs typeface="Arial" charset="0"/>
            </a:endParaRPr>
          </a:p>
        </p:txBody>
      </p:sp>
      <p:sp>
        <p:nvSpPr>
          <p:cNvPr id="11" name="Title 10">
            <a:extLst>
              <a:ext uri="{FF2B5EF4-FFF2-40B4-BE49-F238E27FC236}">
                <a16:creationId xmlns:a16="http://schemas.microsoft.com/office/drawing/2014/main" id="{84B21F22-472F-40CB-86BF-171FB9AD2FB7}"/>
              </a:ext>
            </a:extLst>
          </p:cNvPr>
          <p:cNvSpPr>
            <a:spLocks noGrp="1"/>
          </p:cNvSpPr>
          <p:nvPr>
            <p:ph type="title"/>
          </p:nvPr>
        </p:nvSpPr>
        <p:spPr>
          <a:xfrm>
            <a:off x="838200" y="223444"/>
            <a:ext cx="10515600" cy="995937"/>
          </a:xfrm>
        </p:spPr>
        <p:txBody>
          <a:bodyPr>
            <a:normAutofit/>
          </a:bodyPr>
          <a:lstStyle/>
          <a:p>
            <a:pPr algn="ctr"/>
            <a:r>
              <a:rPr lang="en-US" sz="3600" b="1" dirty="0">
                <a:solidFill>
                  <a:srgbClr val="0070C0"/>
                </a:solidFill>
              </a:rPr>
              <a:t>Potential benefits of RUTF with alternative ingredients</a:t>
            </a:r>
          </a:p>
        </p:txBody>
      </p:sp>
      <p:graphicFrame>
        <p:nvGraphicFramePr>
          <p:cNvPr id="14" name="Content Placeholder 13">
            <a:extLst>
              <a:ext uri="{FF2B5EF4-FFF2-40B4-BE49-F238E27FC236}">
                <a16:creationId xmlns:a16="http://schemas.microsoft.com/office/drawing/2014/main" id="{D38D35A4-DE5B-4EBE-AD05-3CE66A3281F0}"/>
              </a:ext>
            </a:extLst>
          </p:cNvPr>
          <p:cNvGraphicFramePr>
            <a:graphicFrameLocks noGrp="1"/>
          </p:cNvGraphicFramePr>
          <p:nvPr>
            <p:ph idx="1"/>
            <p:extLst>
              <p:ext uri="{D42A27DB-BD31-4B8C-83A1-F6EECF244321}">
                <p14:modId xmlns:p14="http://schemas.microsoft.com/office/powerpoint/2010/main" val="604759086"/>
              </p:ext>
            </p:extLst>
          </p:nvPr>
        </p:nvGraphicFramePr>
        <p:xfrm>
          <a:off x="838200" y="1431235"/>
          <a:ext cx="7821706" cy="4937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Double Wave 1">
            <a:extLst>
              <a:ext uri="{FF2B5EF4-FFF2-40B4-BE49-F238E27FC236}">
                <a16:creationId xmlns:a16="http://schemas.microsoft.com/office/drawing/2014/main" id="{00E7D3CE-5CD2-4C02-B67B-9349044443F6}"/>
              </a:ext>
            </a:extLst>
          </p:cNvPr>
          <p:cNvSpPr/>
          <p:nvPr/>
        </p:nvSpPr>
        <p:spPr>
          <a:xfrm>
            <a:off x="9246661" y="3204142"/>
            <a:ext cx="1842053" cy="1391478"/>
          </a:xfrm>
          <a:prstGeom prst="doubleWave">
            <a:avLst>
              <a:gd name="adj1" fmla="val 7202"/>
              <a:gd name="adj2" fmla="val -2179"/>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n w="0"/>
                <a:solidFill>
                  <a:schemeClr val="tx1"/>
                </a:solidFill>
                <a:effectLst>
                  <a:outerShdw blurRad="38100" dist="19050" dir="2700000" algn="tl" rotWithShape="0">
                    <a:schemeClr val="dk1">
                      <a:alpha val="40000"/>
                    </a:schemeClr>
                  </a:outerShdw>
                </a:effectLst>
              </a:rPr>
              <a:t>Economic benefits to local economy </a:t>
            </a:r>
          </a:p>
        </p:txBody>
      </p:sp>
      <p:pic>
        <p:nvPicPr>
          <p:cNvPr id="6" name="Picture 5">
            <a:extLst>
              <a:ext uri="{FF2B5EF4-FFF2-40B4-BE49-F238E27FC236}">
                <a16:creationId xmlns:a16="http://schemas.microsoft.com/office/drawing/2014/main" id="{A20808DD-1489-4A90-AB63-1E9ADD16DA2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691620"/>
            <a:ext cx="12192000" cy="166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8949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411F86C9-3EBD-4432-BACF-83CBE65B834D}"/>
              </a:ext>
            </a:extLst>
          </p:cNvPr>
          <p:cNvGraphicFramePr/>
          <p:nvPr>
            <p:extLst>
              <p:ext uri="{D42A27DB-BD31-4B8C-83A1-F6EECF244321}">
                <p14:modId xmlns:p14="http://schemas.microsoft.com/office/powerpoint/2010/main" val="858188543"/>
              </p:ext>
            </p:extLst>
          </p:nvPr>
        </p:nvGraphicFramePr>
        <p:xfrm>
          <a:off x="4890052" y="100668"/>
          <a:ext cx="7156539" cy="6535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a:extLst>
              <a:ext uri="{FF2B5EF4-FFF2-40B4-BE49-F238E27FC236}">
                <a16:creationId xmlns:a16="http://schemas.microsoft.com/office/drawing/2014/main" id="{6E47A1BC-DF1D-446C-BE6B-6BACF7CCB2BE}"/>
              </a:ext>
            </a:extLst>
          </p:cNvPr>
          <p:cNvSpPr/>
          <p:nvPr/>
        </p:nvSpPr>
        <p:spPr>
          <a:xfrm>
            <a:off x="388690" y="999549"/>
            <a:ext cx="4736983" cy="2862322"/>
          </a:xfrm>
          <a:prstGeom prst="rect">
            <a:avLst/>
          </a:prstGeom>
        </p:spPr>
        <p:txBody>
          <a:bodyPr wrap="square">
            <a:spAutoFit/>
          </a:bodyPr>
          <a:lstStyle/>
          <a:p>
            <a:r>
              <a:rPr lang="en-US" b="1" dirty="0"/>
              <a:t>Questionnaires to regional and Country offices :</a:t>
            </a:r>
          </a:p>
          <a:p>
            <a:endParaRPr lang="en-US" dirty="0"/>
          </a:p>
          <a:p>
            <a:pPr marL="285750" indent="-285750">
              <a:buFontTx/>
              <a:buChar char="-"/>
            </a:pPr>
            <a:r>
              <a:rPr lang="en-US" dirty="0"/>
              <a:t>Has your country office (CO) programmed an RUTF that is not based on peanuts?</a:t>
            </a:r>
          </a:p>
          <a:p>
            <a:pPr marL="285750" indent="-285750">
              <a:buFontTx/>
              <a:buChar char="-"/>
            </a:pPr>
            <a:r>
              <a:rPr lang="en-US" dirty="0"/>
              <a:t>Would your CO be interested in an alternative version of RUTF?</a:t>
            </a:r>
          </a:p>
          <a:p>
            <a:pPr marL="285750" indent="-285750">
              <a:buFontTx/>
              <a:buChar char="-"/>
            </a:pPr>
            <a:r>
              <a:rPr lang="en-US" dirty="0"/>
              <a:t>What kind of evidence would be required prior to scale up in your country/region?</a:t>
            </a:r>
          </a:p>
          <a:p>
            <a:pPr marL="285750" indent="-285750">
              <a:buFontTx/>
              <a:buChar char="-"/>
            </a:pPr>
            <a:r>
              <a:rPr lang="en-US" dirty="0"/>
              <a:t>Would your country be interested in trialing </a:t>
            </a:r>
          </a:p>
          <a:p>
            <a:r>
              <a:rPr lang="en-US" dirty="0"/>
              <a:t>      a new version of RUTF ? </a:t>
            </a:r>
          </a:p>
        </p:txBody>
      </p:sp>
      <p:sp>
        <p:nvSpPr>
          <p:cNvPr id="8" name="Rectangle 7">
            <a:extLst>
              <a:ext uri="{FF2B5EF4-FFF2-40B4-BE49-F238E27FC236}">
                <a16:creationId xmlns:a16="http://schemas.microsoft.com/office/drawing/2014/main" id="{D497EFE5-CCEE-46D6-957E-737D8C8C07AC}"/>
              </a:ext>
            </a:extLst>
          </p:cNvPr>
          <p:cNvSpPr/>
          <p:nvPr/>
        </p:nvSpPr>
        <p:spPr>
          <a:xfrm>
            <a:off x="388690" y="4131579"/>
            <a:ext cx="5483604" cy="2031325"/>
          </a:xfrm>
          <a:prstGeom prst="rect">
            <a:avLst/>
          </a:prstGeom>
        </p:spPr>
        <p:txBody>
          <a:bodyPr wrap="square">
            <a:spAutoFit/>
          </a:bodyPr>
          <a:lstStyle/>
          <a:p>
            <a:r>
              <a:rPr lang="en-US" b="1" dirty="0"/>
              <a:t>Questionnaires to Suppliers:</a:t>
            </a:r>
          </a:p>
          <a:p>
            <a:endParaRPr lang="en-US" dirty="0"/>
          </a:p>
          <a:p>
            <a:pPr marL="285750" indent="-285750">
              <a:buFontTx/>
              <a:buChar char="-"/>
            </a:pPr>
            <a:r>
              <a:rPr lang="en-US" dirty="0"/>
              <a:t>Has your company formulated an RUTF that is not based on peanuts?</a:t>
            </a:r>
          </a:p>
          <a:p>
            <a:pPr marL="285750" indent="-285750">
              <a:buFontTx/>
              <a:buChar char="-"/>
            </a:pPr>
            <a:r>
              <a:rPr lang="en-US" dirty="0"/>
              <a:t>What are the key ingredients ?</a:t>
            </a:r>
          </a:p>
          <a:p>
            <a:pPr marL="285750" indent="-285750">
              <a:buFontTx/>
              <a:buChar char="-"/>
            </a:pPr>
            <a:r>
              <a:rPr lang="en-US" dirty="0"/>
              <a:t>What is the estimated cost difference compared to the  peanut version of RUTF?</a:t>
            </a:r>
          </a:p>
        </p:txBody>
      </p:sp>
      <p:sp>
        <p:nvSpPr>
          <p:cNvPr id="5" name="Title 1">
            <a:extLst>
              <a:ext uri="{FF2B5EF4-FFF2-40B4-BE49-F238E27FC236}">
                <a16:creationId xmlns:a16="http://schemas.microsoft.com/office/drawing/2014/main" id="{DADABE1A-B694-47E9-9B45-B4972C523EA4}"/>
              </a:ext>
            </a:extLst>
          </p:cNvPr>
          <p:cNvSpPr txBox="1">
            <a:spLocks/>
          </p:cNvSpPr>
          <p:nvPr/>
        </p:nvSpPr>
        <p:spPr>
          <a:xfrm>
            <a:off x="388690" y="201914"/>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rgbClr val="0070C0"/>
                </a:solidFill>
              </a:rPr>
              <a:t>Consultations</a:t>
            </a:r>
          </a:p>
        </p:txBody>
      </p:sp>
    </p:spTree>
    <p:extLst>
      <p:ext uri="{BB962C8B-B14F-4D97-AF65-F5344CB8AC3E}">
        <p14:creationId xmlns:p14="http://schemas.microsoft.com/office/powerpoint/2010/main" val="2745685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38358-95AE-4438-AC75-F0A1BCF79B91}"/>
              </a:ext>
            </a:extLst>
          </p:cNvPr>
          <p:cNvSpPr>
            <a:spLocks noGrp="1"/>
          </p:cNvSpPr>
          <p:nvPr>
            <p:ph type="title"/>
          </p:nvPr>
        </p:nvSpPr>
        <p:spPr/>
        <p:txBody>
          <a:bodyPr/>
          <a:lstStyle/>
          <a:p>
            <a:r>
              <a:rPr lang="en-US" sz="3600" b="1" dirty="0">
                <a:solidFill>
                  <a:srgbClr val="0070C0"/>
                </a:solidFill>
              </a:rPr>
              <a:t>Supplier offerings for alternative ingredients:</a:t>
            </a:r>
          </a:p>
        </p:txBody>
      </p:sp>
      <p:sp>
        <p:nvSpPr>
          <p:cNvPr id="3" name="Content Placeholder 2">
            <a:extLst>
              <a:ext uri="{FF2B5EF4-FFF2-40B4-BE49-F238E27FC236}">
                <a16:creationId xmlns:a16="http://schemas.microsoft.com/office/drawing/2014/main" id="{420535A6-148F-4BE6-9E48-833F452CB1B6}"/>
              </a:ext>
            </a:extLst>
          </p:cNvPr>
          <p:cNvSpPr>
            <a:spLocks noGrp="1"/>
          </p:cNvSpPr>
          <p:nvPr>
            <p:ph idx="1"/>
          </p:nvPr>
        </p:nvSpPr>
        <p:spPr/>
        <p:txBody>
          <a:bodyPr>
            <a:normAutofit/>
          </a:bodyPr>
          <a:lstStyle/>
          <a:p>
            <a:pPr marL="0" indent="0">
              <a:buNone/>
            </a:pPr>
            <a:r>
              <a:rPr lang="en-US" b="1" dirty="0"/>
              <a:t>Overview of RFI responses on Alternative Recipes</a:t>
            </a:r>
          </a:p>
          <a:p>
            <a:pPr marL="0" indent="0">
              <a:buNone/>
            </a:pPr>
            <a:r>
              <a:rPr lang="en-US" dirty="0"/>
              <a:t>Total suppliers contacted					21</a:t>
            </a:r>
          </a:p>
          <a:p>
            <a:pPr marL="0" indent="0">
              <a:buNone/>
            </a:pPr>
            <a:r>
              <a:rPr lang="en-US" dirty="0"/>
              <a:t>Total suppliers replied 					19</a:t>
            </a:r>
          </a:p>
          <a:p>
            <a:pPr marL="0" indent="0">
              <a:buNone/>
            </a:pPr>
            <a:r>
              <a:rPr lang="en-US" dirty="0"/>
              <a:t>No. of suppliers having an alternative recipe		9</a:t>
            </a:r>
          </a:p>
          <a:p>
            <a:pPr marL="0" indent="0">
              <a:buNone/>
            </a:pPr>
            <a:r>
              <a:rPr lang="en-US" dirty="0"/>
              <a:t>Suppliers having 1 alternative recipe			3</a:t>
            </a:r>
          </a:p>
          <a:p>
            <a:pPr marL="0" indent="0">
              <a:buNone/>
            </a:pPr>
            <a:r>
              <a:rPr lang="en-US" dirty="0"/>
              <a:t>Suppliers having more than 1 alternative recipe	6</a:t>
            </a:r>
          </a:p>
          <a:p>
            <a:pPr marL="0" indent="0">
              <a:buNone/>
            </a:pPr>
            <a:r>
              <a:rPr lang="en-US" dirty="0"/>
              <a:t>Total number of alternative formulae			30</a:t>
            </a:r>
          </a:p>
          <a:p>
            <a:pPr marL="0" indent="0">
              <a:buNone/>
            </a:pPr>
            <a:r>
              <a:rPr lang="en-US" dirty="0"/>
              <a:t>Estimated cost savings compared to peanut		3-5% </a:t>
            </a:r>
          </a:p>
          <a:p>
            <a:endParaRPr lang="en-US" dirty="0"/>
          </a:p>
        </p:txBody>
      </p:sp>
      <p:pic>
        <p:nvPicPr>
          <p:cNvPr id="4" name="Picture 3">
            <a:extLst>
              <a:ext uri="{FF2B5EF4-FFF2-40B4-BE49-F238E27FC236}">
                <a16:creationId xmlns:a16="http://schemas.microsoft.com/office/drawing/2014/main" id="{24300434-F73A-4D4A-B3B4-18967761CB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691620"/>
            <a:ext cx="12192000" cy="166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2406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CA34BC-2013-4C5C-9F18-FDB3292E82E2}"/>
              </a:ext>
            </a:extLst>
          </p:cNvPr>
          <p:cNvSpPr/>
          <p:nvPr/>
        </p:nvSpPr>
        <p:spPr>
          <a:xfrm>
            <a:off x="847288" y="1266738"/>
            <a:ext cx="10385570" cy="3970318"/>
          </a:xfrm>
          <a:prstGeom prst="rect">
            <a:avLst/>
          </a:prstGeom>
        </p:spPr>
        <p:txBody>
          <a:bodyPr wrap="square">
            <a:spAutoFit/>
          </a:bodyPr>
          <a:lstStyle/>
          <a:p>
            <a:r>
              <a:rPr lang="en-US" sz="2800" b="1" dirty="0"/>
              <a:t>Most</a:t>
            </a:r>
            <a:r>
              <a:rPr lang="en-US" sz="2800" dirty="0"/>
              <a:t> countries reported that RUTF is too expensive and want a </a:t>
            </a:r>
            <a:r>
              <a:rPr lang="en-US" sz="2800" b="1" dirty="0"/>
              <a:t>more</a:t>
            </a:r>
            <a:r>
              <a:rPr lang="en-US" sz="2800" dirty="0"/>
              <a:t> </a:t>
            </a:r>
            <a:r>
              <a:rPr lang="en-US" sz="2800" b="1" dirty="0"/>
              <a:t>affordable product</a:t>
            </a:r>
          </a:p>
          <a:p>
            <a:endParaRPr lang="en-US" sz="2800" b="1" dirty="0"/>
          </a:p>
          <a:p>
            <a:r>
              <a:rPr lang="en-US" sz="2800" dirty="0"/>
              <a:t>Around </a:t>
            </a:r>
            <a:r>
              <a:rPr lang="en-US" sz="2800" b="1" dirty="0"/>
              <a:t>half </a:t>
            </a:r>
            <a:r>
              <a:rPr lang="en-US" sz="2800" dirty="0"/>
              <a:t>said a </a:t>
            </a:r>
            <a:r>
              <a:rPr lang="en-US" sz="2800" b="1" dirty="0"/>
              <a:t>pilot trial / acceptability trial </a:t>
            </a:r>
            <a:r>
              <a:rPr lang="en-US" sz="2800" dirty="0"/>
              <a:t>was needed to demonstrate acceptability of the new product would be needed. Some countries said efficacy trials were needed</a:t>
            </a:r>
          </a:p>
          <a:p>
            <a:endParaRPr lang="en-US" sz="2800" dirty="0"/>
          </a:p>
          <a:p>
            <a:r>
              <a:rPr lang="en-US" sz="2800" b="1" dirty="0"/>
              <a:t>Around half </a:t>
            </a:r>
            <a:r>
              <a:rPr lang="en-US" sz="2800" dirty="0"/>
              <a:t>of the countries that responded would be </a:t>
            </a:r>
            <a:r>
              <a:rPr lang="en-US" sz="2800" b="1" dirty="0"/>
              <a:t>interested</a:t>
            </a:r>
            <a:r>
              <a:rPr lang="en-US" sz="2800" dirty="0"/>
              <a:t> in using a different version of RUTF</a:t>
            </a:r>
          </a:p>
        </p:txBody>
      </p:sp>
      <p:sp>
        <p:nvSpPr>
          <p:cNvPr id="3" name="Rectangle 2">
            <a:extLst>
              <a:ext uri="{FF2B5EF4-FFF2-40B4-BE49-F238E27FC236}">
                <a16:creationId xmlns:a16="http://schemas.microsoft.com/office/drawing/2014/main" id="{38CE19A4-7630-4180-8A26-DE80F45723AB}"/>
              </a:ext>
            </a:extLst>
          </p:cNvPr>
          <p:cNvSpPr/>
          <p:nvPr/>
        </p:nvSpPr>
        <p:spPr>
          <a:xfrm>
            <a:off x="981512" y="486561"/>
            <a:ext cx="10251346" cy="584775"/>
          </a:xfrm>
          <a:prstGeom prst="rect">
            <a:avLst/>
          </a:prstGeom>
        </p:spPr>
        <p:txBody>
          <a:bodyPr wrap="square">
            <a:spAutoFit/>
          </a:bodyPr>
          <a:lstStyle/>
          <a:p>
            <a:pPr algn="ctr"/>
            <a:r>
              <a:rPr lang="en-US" sz="3200" b="1" dirty="0">
                <a:solidFill>
                  <a:srgbClr val="0070C0"/>
                </a:solidFill>
              </a:rPr>
              <a:t>Survey of Regions : snapshot of key points</a:t>
            </a:r>
            <a:endParaRPr lang="en-US" sz="3200" dirty="0"/>
          </a:p>
        </p:txBody>
      </p:sp>
    </p:spTree>
    <p:extLst>
      <p:ext uri="{BB962C8B-B14F-4D97-AF65-F5344CB8AC3E}">
        <p14:creationId xmlns:p14="http://schemas.microsoft.com/office/powerpoint/2010/main" val="16122524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2821</TotalTime>
  <Words>2144</Words>
  <Application>Microsoft Office PowerPoint</Application>
  <PresentationFormat>Widescreen</PresentationFormat>
  <Paragraphs>200</Paragraphs>
  <Slides>22</Slides>
  <Notes>22</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Corbel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Potential benefits of RUTF with alternative ingredients</vt:lpstr>
      <vt:lpstr>PowerPoint Presentation</vt:lpstr>
      <vt:lpstr>Supplier offerings for alternative ingredients:</vt:lpstr>
      <vt:lpstr>PowerPoint Presentation</vt:lpstr>
      <vt:lpstr>Joint statement: Compositional Guideline</vt:lpstr>
      <vt:lpstr>PowerPoint Presentation</vt:lpstr>
      <vt:lpstr>2013 - Ingredients and Total Cost Estimates</vt:lpstr>
      <vt:lpstr>PowerPoint Presentation</vt:lpstr>
      <vt:lpstr>PowerPoint Presentation</vt:lpstr>
      <vt:lpstr>PowerPoint Presentation</vt:lpstr>
      <vt:lpstr>PowerPoint Presentation</vt:lpstr>
      <vt:lpstr>PowerPoint Presentation</vt:lpstr>
      <vt:lpstr>Alternative recipes:   Challenges</vt:lpstr>
      <vt:lpstr>Alternative recipes/ingredients - approach</vt:lpstr>
      <vt:lpstr>Magic Box</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Alternative recipes</dc:title>
  <dc:creator>Alison Fleet</dc:creator>
  <cp:lastModifiedBy>Alison Fleet</cp:lastModifiedBy>
  <cp:revision>124</cp:revision>
  <cp:lastPrinted>2018-10-22T11:11:16Z</cp:lastPrinted>
  <dcterms:created xsi:type="dcterms:W3CDTF">2018-06-04T19:54:41Z</dcterms:created>
  <dcterms:modified xsi:type="dcterms:W3CDTF">2018-10-22T11:11:30Z</dcterms:modified>
</cp:coreProperties>
</file>