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4" r:id="rId1"/>
  </p:sldMasterIdLst>
  <p:notesMasterIdLst>
    <p:notesMasterId r:id="rId20"/>
  </p:notesMasterIdLst>
  <p:sldIdLst>
    <p:sldId id="377" r:id="rId2"/>
    <p:sldId id="440" r:id="rId3"/>
    <p:sldId id="414" r:id="rId4"/>
    <p:sldId id="437" r:id="rId5"/>
    <p:sldId id="423" r:id="rId6"/>
    <p:sldId id="424" r:id="rId7"/>
    <p:sldId id="425" r:id="rId8"/>
    <p:sldId id="435" r:id="rId9"/>
    <p:sldId id="426" r:id="rId10"/>
    <p:sldId id="427" r:id="rId11"/>
    <p:sldId id="428" r:id="rId12"/>
    <p:sldId id="438" r:id="rId13"/>
    <p:sldId id="429" r:id="rId14"/>
    <p:sldId id="434" r:id="rId15"/>
    <p:sldId id="430" r:id="rId16"/>
    <p:sldId id="422" r:id="rId17"/>
    <p:sldId id="441" r:id="rId18"/>
    <p:sldId id="439"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alerie Gatchell" initials="" lastIdx="2" clrIdx="0"/>
  <p:cmAuthor id="1" name="Marie McGrath" initials="MM" lastIdx="64" clrIdx="1">
    <p:extLst>
      <p:ext uri="{19B8F6BF-5375-455C-9EA6-DF929625EA0E}">
        <p15:presenceInfo xmlns:p15="http://schemas.microsoft.com/office/powerpoint/2012/main" userId="Marie McGrath" providerId="None"/>
      </p:ext>
    </p:extLst>
  </p:cmAuthor>
  <p:cmAuthor id="2" name="Samson Desie" initials="SD" lastIdx="17" clrIdx="2">
    <p:extLst>
      <p:ext uri="{19B8F6BF-5375-455C-9EA6-DF929625EA0E}">
        <p15:presenceInfo xmlns:p15="http://schemas.microsoft.com/office/powerpoint/2012/main" userId="S-1-5-21-889838981-920820592-1903951286-11345" providerId="AD"/>
      </p:ext>
    </p:extLst>
  </p:cmAuthor>
  <p:cmAuthor id="3" name="Anna Ziolkovska" initials="AZ" lastIdx="5" clrIdx="3">
    <p:extLst>
      <p:ext uri="{19B8F6BF-5375-455C-9EA6-DF929625EA0E}">
        <p15:presenceInfo xmlns:p15="http://schemas.microsoft.com/office/powerpoint/2012/main" userId="S-1-5-21-889838981-920820592-1903951286-483978" providerId="AD"/>
      </p:ext>
    </p:extLst>
  </p:cmAuthor>
  <p:cmAuthor id="4" name="Ingo Neu" initials="IN" lastIdx="17" clrIdx="4">
    <p:extLst>
      <p:ext uri="{19B8F6BF-5375-455C-9EA6-DF929625EA0E}">
        <p15:presenceInfo xmlns:p15="http://schemas.microsoft.com/office/powerpoint/2012/main" userId="Ingo Neu" providerId="None"/>
      </p:ext>
    </p:extLst>
  </p:cmAuthor>
  <p:cmAuthor id="5" name="Abigael Nyukuri" initials="AN" lastIdx="6" clrIdx="5">
    <p:extLst>
      <p:ext uri="{19B8F6BF-5375-455C-9EA6-DF929625EA0E}">
        <p15:presenceInfo xmlns:p15="http://schemas.microsoft.com/office/powerpoint/2012/main" userId="S-1-5-21-889838981-920820592-1903951286-77840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12" autoAdjust="0"/>
    <p:restoredTop sz="93103" autoAdjust="0"/>
  </p:normalViewPr>
  <p:slideViewPr>
    <p:cSldViewPr snapToGrid="0" snapToObjects="1">
      <p:cViewPr varScale="1">
        <p:scale>
          <a:sx n="85" d="100"/>
          <a:sy n="85" d="100"/>
        </p:scale>
        <p:origin x="504" y="72"/>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43" d="100"/>
          <a:sy n="43" d="100"/>
        </p:scale>
        <p:origin x="1747" y="43"/>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D8A870-0889-6043-A4ED-AD2284E6D3BF}" type="datetimeFigureOut">
              <a:rPr lang="en-US" smtClean="0"/>
              <a:pPr/>
              <a:t>10/22/2018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18C7BA-62C2-914D-9812-27B775DE76B7}" type="slidenum">
              <a:rPr lang="en-US" smtClean="0"/>
              <a:pPr/>
              <a:t>‹#›</a:t>
            </a:fld>
            <a:endParaRPr lang="en-US"/>
          </a:p>
        </p:txBody>
      </p:sp>
    </p:spTree>
    <p:extLst>
      <p:ext uri="{BB962C8B-B14F-4D97-AF65-F5344CB8AC3E}">
        <p14:creationId xmlns:p14="http://schemas.microsoft.com/office/powerpoint/2010/main" val="267238026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C18C7BA-62C2-914D-9812-27B775DE76B7}" type="slidenum">
              <a:rPr lang="en-US" smtClean="0"/>
              <a:pPr/>
              <a:t>1</a:t>
            </a:fld>
            <a:endParaRPr lang="en-US"/>
          </a:p>
        </p:txBody>
      </p:sp>
    </p:spTree>
    <p:extLst>
      <p:ext uri="{BB962C8B-B14F-4D97-AF65-F5344CB8AC3E}">
        <p14:creationId xmlns:p14="http://schemas.microsoft.com/office/powerpoint/2010/main" val="15609310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 The CMAM technical working group was established in September 2017,but with no dedicated long term chair. It was initially chaired by Concern Worldwide and then by World Concern. This was based on presence of technical staff well experienced in CMAM in the 2 agencies and their willingness to support the function.</a:t>
            </a:r>
          </a:p>
        </p:txBody>
      </p:sp>
      <p:sp>
        <p:nvSpPr>
          <p:cNvPr id="4" name="Slide Number Placeholder 3"/>
          <p:cNvSpPr>
            <a:spLocks noGrp="1"/>
          </p:cNvSpPr>
          <p:nvPr>
            <p:ph type="sldNum" sz="quarter" idx="10"/>
          </p:nvPr>
        </p:nvSpPr>
        <p:spPr/>
        <p:txBody>
          <a:bodyPr/>
          <a:lstStyle/>
          <a:p>
            <a:fld id="{7C18C7BA-62C2-914D-9812-27B775DE76B7}" type="slidenum">
              <a:rPr lang="en-US" smtClean="0"/>
              <a:pPr/>
              <a:t>10</a:t>
            </a:fld>
            <a:endParaRPr lang="en-US"/>
          </a:p>
        </p:txBody>
      </p:sp>
    </p:spTree>
    <p:extLst>
      <p:ext uri="{BB962C8B-B14F-4D97-AF65-F5344CB8AC3E}">
        <p14:creationId xmlns:p14="http://schemas.microsoft.com/office/powerpoint/2010/main" val="16210827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Tx/>
              <a:buChar char="-"/>
            </a:pPr>
            <a:r>
              <a:rPr lang="en-US" dirty="0"/>
              <a:t>Having a dedicated CMAM Personnel has greatly contributed to harmonization and standardization pf practices across board, improved quality in service delivery through continuous hands on technical support and intra-inter-sectorial integration for CMAM.</a:t>
            </a:r>
          </a:p>
          <a:p>
            <a:pPr marL="171450" indent="-171450">
              <a:buFontTx/>
              <a:buChar char="-"/>
            </a:pPr>
            <a:r>
              <a:rPr lang="en-US" dirty="0"/>
              <a:t>Since this individual is seconded fully to the sector, he is seen as neutral and more widely accepted by Sector Partners.</a:t>
            </a:r>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C18C7BA-62C2-914D-9812-27B775DE76B7}" type="slidenum">
              <a:rPr lang="en-US" smtClean="0"/>
              <a:pPr/>
              <a:t>11</a:t>
            </a:fld>
            <a:endParaRPr lang="en-US"/>
          </a:p>
        </p:txBody>
      </p:sp>
    </p:spTree>
    <p:extLst>
      <p:ext uri="{BB962C8B-B14F-4D97-AF65-F5344CB8AC3E}">
        <p14:creationId xmlns:p14="http://schemas.microsoft.com/office/powerpoint/2010/main" val="6529006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mn-lt"/>
                <a:ea typeface="+mn-ea"/>
                <a:cs typeface="+mn-cs"/>
              </a:rPr>
              <a:t>Coordination improvement:</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OTP of CWW in blue (at the lower part ) in Camp 13 and of TDH (slight green in Camp 19 have overlapping catchment areas (light green with blue stripes). The new maps enabled an agreement of all actors to assign Block A (black border in Camp 19 to the very left including a part in camp 20 </a:t>
            </a:r>
            <a:r>
              <a:rPr kumimoji="0" lang="en-US" sz="1200" b="0" i="0" u="none" strike="noStrike" kern="1200" cap="none" spc="0" normalizeH="0" baseline="0" noProof="0" dirty="0" err="1">
                <a:ln>
                  <a:noFill/>
                </a:ln>
                <a:solidFill>
                  <a:prstClr val="black"/>
                </a:solidFill>
                <a:effectLst/>
                <a:uLnTx/>
                <a:uFillTx/>
                <a:latin typeface="+mn-lt"/>
                <a:ea typeface="+mn-ea"/>
                <a:cs typeface="+mn-cs"/>
              </a:rPr>
              <a:t>ext</a:t>
            </a:r>
            <a:r>
              <a:rPr kumimoji="0" lang="en-US" sz="1200" b="0" i="0" u="none" strike="noStrike" kern="1200" cap="none" spc="0" normalizeH="0" baseline="0" noProof="0" dirty="0">
                <a:ln>
                  <a:noFill/>
                </a:ln>
                <a:solidFill>
                  <a:prstClr val="black"/>
                </a:solidFill>
                <a:effectLst/>
                <a:uLnTx/>
                <a:uFillTx/>
                <a:latin typeface="+mn-lt"/>
                <a:ea typeface="+mn-ea"/>
                <a:cs typeface="+mn-cs"/>
              </a:rPr>
              <a:t>) to CWW and Blocks B, C and D to TDH. ACF (yellow stripes in sub-bocks of Block A) agreed to close their OTP and move out due to low coverage.</a:t>
            </a:r>
          </a:p>
        </p:txBody>
      </p:sp>
      <p:sp>
        <p:nvSpPr>
          <p:cNvPr id="4" name="Slide Number Placeholder 3"/>
          <p:cNvSpPr>
            <a:spLocks noGrp="1"/>
          </p:cNvSpPr>
          <p:nvPr>
            <p:ph type="sldNum" sz="quarter" idx="10"/>
          </p:nvPr>
        </p:nvSpPr>
        <p:spPr/>
        <p:txBody>
          <a:bodyPr/>
          <a:lstStyle/>
          <a:p>
            <a:fld id="{7C18C7BA-62C2-914D-9812-27B775DE76B7}" type="slidenum">
              <a:rPr lang="en-US" smtClean="0"/>
              <a:pPr/>
              <a:t>12</a:t>
            </a:fld>
            <a:endParaRPr lang="en-US"/>
          </a:p>
        </p:txBody>
      </p:sp>
    </p:spTree>
    <p:extLst>
      <p:ext uri="{BB962C8B-B14F-4D97-AF65-F5344CB8AC3E}">
        <p14:creationId xmlns:p14="http://schemas.microsoft.com/office/powerpoint/2010/main" val="17358179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marR="0" lvl="0" indent="-171450" algn="l" defTabSz="685800" rtl="0" eaLnBrk="1" fontAlgn="auto" latinLnBrk="0" hangingPunct="1">
              <a:lnSpc>
                <a:spcPct val="90000"/>
              </a:lnSpc>
              <a:spcBef>
                <a:spcPts val="750"/>
              </a:spcBef>
              <a:spcAft>
                <a:spcPts val="0"/>
              </a:spcAft>
              <a:buClrTx/>
              <a:buSzTx/>
              <a:buFontTx/>
              <a:buChar char="-"/>
              <a:tabLst/>
              <a:defRPr/>
            </a:pPr>
            <a:r>
              <a:rPr kumimoji="0" lang="en-US" sz="1500" b="0" i="0" u="none" strike="noStrike" kern="1200" cap="none" spc="0" normalizeH="0" baseline="0" noProof="0" dirty="0">
                <a:ln>
                  <a:noFill/>
                </a:ln>
                <a:solidFill>
                  <a:prstClr val="black"/>
                </a:solidFill>
                <a:effectLst/>
                <a:uLnTx/>
                <a:uFillTx/>
                <a:latin typeface="+mn-lt"/>
                <a:ea typeface="+mn-ea"/>
                <a:cs typeface="+mn-cs"/>
              </a:rPr>
              <a:t>Various levels of coordination and management</a:t>
            </a:r>
          </a:p>
          <a:p>
            <a:pPr marL="514350" marR="0" lvl="1" indent="-171450" algn="l" defTabSz="685800" rtl="0" eaLnBrk="1" fontAlgn="auto" latinLnBrk="0" hangingPunct="1">
              <a:lnSpc>
                <a:spcPct val="90000"/>
              </a:lnSpc>
              <a:spcBef>
                <a:spcPts val="375"/>
              </a:spcBef>
              <a:spcAft>
                <a:spcPts val="0"/>
              </a:spcAft>
              <a:buClrTx/>
              <a:buSzTx/>
              <a:buFontTx/>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UNHCR is Area Coordinating Agency and responsible to assign service providers for all sectors in their areas of jurisdiction, sometimes done without collaboration with sector coordination team.</a:t>
            </a:r>
          </a:p>
          <a:p>
            <a:pPr marL="514350" marR="0" lvl="1" indent="-171450" algn="l" defTabSz="685800" rtl="0" eaLnBrk="1" fontAlgn="auto" latinLnBrk="0" hangingPunct="1">
              <a:lnSpc>
                <a:spcPct val="90000"/>
              </a:lnSpc>
              <a:spcBef>
                <a:spcPts val="375"/>
              </a:spcBef>
              <a:spcAft>
                <a:spcPts val="0"/>
              </a:spcAft>
              <a:buClrTx/>
              <a:buSzTx/>
              <a:buFontTx/>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Camp in Charge (</a:t>
            </a:r>
            <a:r>
              <a:rPr kumimoji="0" lang="en-US" sz="1200" b="0" i="0" u="none" strike="noStrike" kern="1200" cap="none" spc="0" normalizeH="0" baseline="0" noProof="0" dirty="0" err="1">
                <a:ln>
                  <a:noFill/>
                </a:ln>
                <a:solidFill>
                  <a:prstClr val="black"/>
                </a:solidFill>
                <a:effectLst/>
                <a:uLnTx/>
                <a:uFillTx/>
                <a:latin typeface="+mn-lt"/>
                <a:ea typeface="+mn-ea"/>
                <a:cs typeface="+mn-cs"/>
              </a:rPr>
              <a:t>CiC</a:t>
            </a:r>
            <a:r>
              <a:rPr kumimoji="0" lang="en-US" sz="1200" b="0" i="0" u="none" strike="noStrike" kern="1200" cap="none" spc="0" normalizeH="0" baseline="0" noProof="0" dirty="0">
                <a:ln>
                  <a:noFill/>
                </a:ln>
                <a:solidFill>
                  <a:prstClr val="black"/>
                </a:solidFill>
                <a:effectLst/>
                <a:uLnTx/>
                <a:uFillTx/>
                <a:latin typeface="+mn-lt"/>
                <a:ea typeface="+mn-ea"/>
                <a:cs typeface="+mn-cs"/>
              </a:rPr>
              <a:t> = Local authority in charge of a camp) sometimes makes demands that can create serious problems (e.g. to close facilities for a few days for different reasons; provide staff to support Government surveys that might conflict with humanitarian principles; etc.)</a:t>
            </a:r>
          </a:p>
          <a:p>
            <a:pPr marL="514350" marR="0" lvl="1" indent="-171450" algn="l" defTabSz="685800" rtl="0" eaLnBrk="1" fontAlgn="auto" latinLnBrk="0" hangingPunct="1">
              <a:lnSpc>
                <a:spcPct val="90000"/>
              </a:lnSpc>
              <a:spcBef>
                <a:spcPts val="375"/>
              </a:spcBef>
              <a:spcAft>
                <a:spcPts val="0"/>
              </a:spcAft>
              <a:buClrTx/>
              <a:buSzTx/>
              <a:buFontTx/>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IPHN in Dhaka now requiring a lengthy approval process for Assessments, despite the Civil Surgeon agreeing</a:t>
            </a:r>
          </a:p>
          <a:p>
            <a:pPr marL="171450" marR="0" lvl="0" indent="-171450" algn="l" defTabSz="685800" rtl="0" eaLnBrk="1" fontAlgn="auto" latinLnBrk="0" hangingPunct="1">
              <a:lnSpc>
                <a:spcPct val="90000"/>
              </a:lnSpc>
              <a:spcBef>
                <a:spcPts val="750"/>
              </a:spcBef>
              <a:spcAft>
                <a:spcPts val="0"/>
              </a:spcAft>
              <a:buClrTx/>
              <a:buSzTx/>
              <a:buFontTx/>
              <a:buChar char="-"/>
              <a:tabLst/>
              <a:defRPr/>
            </a:pPr>
            <a:r>
              <a:rPr kumimoji="0" lang="en-US" sz="1500" b="0" i="0" u="none" strike="noStrike" kern="1200" cap="none" spc="0" normalizeH="0" baseline="0" noProof="0" dirty="0">
                <a:ln>
                  <a:noFill/>
                </a:ln>
                <a:solidFill>
                  <a:prstClr val="black"/>
                </a:solidFill>
                <a:effectLst/>
                <a:uLnTx/>
                <a:uFillTx/>
                <a:latin typeface="+mn-lt"/>
                <a:ea typeface="+mn-ea"/>
                <a:cs typeface="+mn-cs"/>
              </a:rPr>
              <a:t>For I/NGOs an FD-6 project approval processes through the INGO Bureau is required before funding can be released. In the case of a non-emergency application approval takes up to 45 days; for a declared emergency, the commitment from the </a:t>
            </a:r>
            <a:r>
              <a:rPr kumimoji="0" lang="en-US" sz="1500" b="0" i="0" u="none" strike="noStrike" kern="1200" cap="none" spc="0" normalizeH="0" baseline="0" noProof="0" dirty="0" err="1">
                <a:ln>
                  <a:noFill/>
                </a:ln>
                <a:solidFill>
                  <a:prstClr val="black"/>
                </a:solidFill>
                <a:effectLst/>
                <a:uLnTx/>
                <a:uFillTx/>
                <a:latin typeface="+mn-lt"/>
                <a:ea typeface="+mn-ea"/>
                <a:cs typeface="+mn-cs"/>
              </a:rPr>
              <a:t>GoB</a:t>
            </a:r>
            <a:r>
              <a:rPr kumimoji="0" lang="en-US" sz="1500" b="0" i="0" u="none" strike="noStrike" kern="1200" cap="none" spc="0" normalizeH="0" baseline="0" noProof="0" dirty="0">
                <a:ln>
                  <a:noFill/>
                </a:ln>
                <a:solidFill>
                  <a:prstClr val="black"/>
                </a:solidFill>
                <a:effectLst/>
                <a:uLnTx/>
                <a:uFillTx/>
                <a:latin typeface="+mn-lt"/>
                <a:ea typeface="+mn-ea"/>
                <a:cs typeface="+mn-cs"/>
              </a:rPr>
              <a:t> is to turn it around within 48 hours. If a disaster is not declared, INGOs response may depend on their ability to use existing resources for up to 45 days.</a:t>
            </a:r>
          </a:p>
          <a:p>
            <a:pPr marL="514350" marR="0" lvl="1" indent="-171450" algn="l" defTabSz="685800" rtl="0" eaLnBrk="1" fontAlgn="auto" latinLnBrk="0" hangingPunct="1">
              <a:lnSpc>
                <a:spcPct val="90000"/>
              </a:lnSpc>
              <a:spcBef>
                <a:spcPts val="375"/>
              </a:spcBef>
              <a:spcAft>
                <a:spcPts val="0"/>
              </a:spcAft>
              <a:buClrTx/>
              <a:buSzTx/>
              <a:buFontTx/>
              <a:buChar char="-"/>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fld id="{7C18C7BA-62C2-914D-9812-27B775DE76B7}" type="slidenum">
              <a:rPr lang="en-US" smtClean="0"/>
              <a:pPr/>
              <a:t>13</a:t>
            </a:fld>
            <a:endParaRPr lang="en-US"/>
          </a:p>
        </p:txBody>
      </p:sp>
    </p:spTree>
    <p:extLst>
      <p:ext uri="{BB962C8B-B14F-4D97-AF65-F5344CB8AC3E}">
        <p14:creationId xmlns:p14="http://schemas.microsoft.com/office/powerpoint/2010/main" val="26873534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C18C7BA-62C2-914D-9812-27B775DE76B7}" type="slidenum">
              <a:rPr lang="en-US" smtClean="0"/>
              <a:pPr/>
              <a:t>15</a:t>
            </a:fld>
            <a:endParaRPr lang="en-US"/>
          </a:p>
        </p:txBody>
      </p:sp>
    </p:spTree>
    <p:extLst>
      <p:ext uri="{BB962C8B-B14F-4D97-AF65-F5344CB8AC3E}">
        <p14:creationId xmlns:p14="http://schemas.microsoft.com/office/powerpoint/2010/main" val="31510436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C18C7BA-62C2-914D-9812-27B775DE76B7}" type="slidenum">
              <a:rPr lang="en-US" smtClean="0"/>
              <a:pPr/>
              <a:t>16</a:t>
            </a:fld>
            <a:endParaRPr lang="en-US"/>
          </a:p>
        </p:txBody>
      </p:sp>
    </p:spTree>
    <p:extLst>
      <p:ext uri="{BB962C8B-B14F-4D97-AF65-F5344CB8AC3E}">
        <p14:creationId xmlns:p14="http://schemas.microsoft.com/office/powerpoint/2010/main" val="1740019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C18C7BA-62C2-914D-9812-27B775DE76B7}" type="slidenum">
              <a:rPr lang="en-US" smtClean="0"/>
              <a:pPr/>
              <a:t>17</a:t>
            </a:fld>
            <a:endParaRPr lang="en-US"/>
          </a:p>
        </p:txBody>
      </p:sp>
    </p:spTree>
    <p:extLst>
      <p:ext uri="{BB962C8B-B14F-4D97-AF65-F5344CB8AC3E}">
        <p14:creationId xmlns:p14="http://schemas.microsoft.com/office/powerpoint/2010/main" val="25143325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C18C7BA-62C2-914D-9812-27B775DE76B7}" type="slidenum">
              <a:rPr lang="en-US" smtClean="0"/>
              <a:pPr/>
              <a:t>2</a:t>
            </a:fld>
            <a:endParaRPr lang="en-US"/>
          </a:p>
        </p:txBody>
      </p:sp>
    </p:spTree>
    <p:extLst>
      <p:ext uri="{BB962C8B-B14F-4D97-AF65-F5344CB8AC3E}">
        <p14:creationId xmlns:p14="http://schemas.microsoft.com/office/powerpoint/2010/main" val="18478456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marR="0" lvl="0" indent="-171450" algn="l" defTabSz="457200" rtl="0" eaLnBrk="1" fontAlgn="auto" latinLnBrk="0" hangingPunct="1">
              <a:lnSpc>
                <a:spcPct val="100000"/>
              </a:lnSpc>
              <a:spcBef>
                <a:spcPts val="0"/>
              </a:spcBef>
              <a:spcAft>
                <a:spcPts val="0"/>
              </a:spcAft>
              <a:buClrTx/>
              <a:buSzTx/>
              <a:buFontTx/>
              <a:buChar char="-"/>
              <a:tabLst/>
              <a:defRPr/>
            </a:pPr>
            <a:r>
              <a:rPr kumimoji="0" lang="en-US" sz="1600" b="0" i="0" u="none" strike="noStrike" kern="1200" cap="none" spc="0" normalizeH="0" baseline="0" noProof="0" dirty="0">
                <a:ln>
                  <a:noFill/>
                </a:ln>
                <a:solidFill>
                  <a:prstClr val="black"/>
                </a:solidFill>
                <a:effectLst/>
                <a:highlight>
                  <a:srgbClr val="FFFF00"/>
                </a:highlight>
                <a:uLnTx/>
                <a:uFillTx/>
                <a:latin typeface="+mn-lt"/>
                <a:ea typeface="+mn-ea"/>
                <a:cs typeface="+mn-cs"/>
              </a:rPr>
              <a:t>According to UNHCR population Figures 895,631 Rohingya Live in CXB, out of this 34,172 live in the Registered Camps. An average of 1,500 Rohingya arrive each month. Difference in data is because of merging  individual data to constitute family units.</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The CMAM guideline in Bangladesh places emphasis on home based treatment of acute malnutrition by use of local ‘food based recipes’ Halwa’ and ‘</a:t>
            </a:r>
            <a:r>
              <a:rPr kumimoji="0" lang="en-US" sz="1600" b="0" i="0" u="none" strike="noStrike" kern="1200" cap="none" spc="0" normalizeH="0" baseline="0" noProof="0" dirty="0" err="1">
                <a:ln>
                  <a:noFill/>
                </a:ln>
                <a:solidFill>
                  <a:prstClr val="black"/>
                </a:solidFill>
                <a:effectLst/>
                <a:uLnTx/>
                <a:uFillTx/>
                <a:latin typeface="+mn-lt"/>
                <a:ea typeface="+mn-ea"/>
                <a:cs typeface="+mn-cs"/>
              </a:rPr>
              <a:t>Kichuri</a:t>
            </a:r>
            <a:r>
              <a:rPr kumimoji="0" lang="en-US" sz="1600" b="0" i="0" u="none" strike="noStrike" kern="1200" cap="none" spc="0" normalizeH="0" baseline="0" noProof="0" dirty="0">
                <a:ln>
                  <a:noFill/>
                </a:ln>
                <a:solidFill>
                  <a:prstClr val="black"/>
                </a:solidFill>
                <a:effectLst/>
                <a:uLnTx/>
                <a:uFillTx/>
                <a:latin typeface="+mn-lt"/>
                <a:ea typeface="+mn-ea"/>
                <a:cs typeface="+mn-cs"/>
              </a:rPr>
              <a:t>”. A separate Guideline for Facility based treatment of complicated SAM exists and use of therapeutic Milks are allowed. Use of </a:t>
            </a:r>
            <a:r>
              <a:rPr kumimoji="0" lang="en-US" sz="1600" b="0" i="0" u="none" strike="noStrike" kern="1200" cap="none" spc="0" normalizeH="0" baseline="0" noProof="0" dirty="0" err="1">
                <a:ln>
                  <a:noFill/>
                </a:ln>
                <a:solidFill>
                  <a:prstClr val="black"/>
                </a:solidFill>
                <a:effectLst/>
                <a:uLnTx/>
                <a:uFillTx/>
                <a:latin typeface="+mn-lt"/>
                <a:ea typeface="+mn-ea"/>
                <a:cs typeface="+mn-cs"/>
              </a:rPr>
              <a:t>Kichuri</a:t>
            </a:r>
            <a:r>
              <a:rPr kumimoji="0" lang="en-US" sz="1600" b="0" i="0" u="none" strike="noStrike" kern="1200" cap="none" spc="0" normalizeH="0" baseline="0" noProof="0" dirty="0">
                <a:ln>
                  <a:noFill/>
                </a:ln>
                <a:solidFill>
                  <a:prstClr val="black"/>
                </a:solidFill>
                <a:effectLst/>
                <a:uLnTx/>
                <a:uFillTx/>
                <a:latin typeface="+mn-lt"/>
                <a:ea typeface="+mn-ea"/>
                <a:cs typeface="+mn-cs"/>
              </a:rPr>
              <a:t> and Halwa is only possible in regions where there is access to land and agricultural input ,in emergency situations this is not always possible and even worse in refugee context.</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Community out-reach ,particularly active case, finding, referrals and defaulter tracing  is not practiced in Bangladesh because of a number of limitations </a:t>
            </a:r>
            <a:r>
              <a:rPr kumimoji="0" lang="en-US" sz="1600" b="0" i="0" u="none" strike="noStrike" kern="1200" cap="none" spc="0" normalizeH="0" baseline="0" noProof="0" dirty="0" err="1">
                <a:ln>
                  <a:noFill/>
                </a:ln>
                <a:solidFill>
                  <a:prstClr val="black"/>
                </a:solidFill>
                <a:effectLst/>
                <a:uLnTx/>
                <a:uFillTx/>
                <a:latin typeface="+mn-lt"/>
                <a:ea typeface="+mn-ea"/>
                <a:cs typeface="+mn-cs"/>
              </a:rPr>
              <a:t>e.g</a:t>
            </a:r>
            <a:r>
              <a:rPr kumimoji="0" lang="en-US" sz="1600" b="0" i="0" u="none" strike="noStrike" kern="1200" cap="none" spc="0" normalizeH="0" baseline="0" noProof="0" dirty="0">
                <a:ln>
                  <a:noFill/>
                </a:ln>
                <a:solidFill>
                  <a:prstClr val="black"/>
                </a:solidFill>
                <a:effectLst/>
                <a:uLnTx/>
                <a:uFillTx/>
                <a:latin typeface="+mn-lt"/>
                <a:ea typeface="+mn-ea"/>
                <a:cs typeface="+mn-cs"/>
              </a:rPr>
              <a:t> No volunteer/community Network, limited bed capacity in hospital to treat all SAM cases out-patiently etc. SAM case identification is done through Facility based/ passive case finding</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A draft IYCF-E Operational Guideline has been developed with the leadership of Nutrition Cluster</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A SMART Survey and Rapid Nutrition Guideline exist, but needs to be updated. The quality assurance and validation protocol for assessments are not clearly outlined in the documents. No formal body for validation of Survey results.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7C18C7BA-62C2-914D-9812-27B775DE76B7}" type="slidenum">
              <a:rPr lang="en-US" smtClean="0"/>
              <a:pPr/>
              <a:t>3</a:t>
            </a:fld>
            <a:endParaRPr lang="en-US"/>
          </a:p>
        </p:txBody>
      </p:sp>
    </p:spTree>
    <p:extLst>
      <p:ext uri="{BB962C8B-B14F-4D97-AF65-F5344CB8AC3E}">
        <p14:creationId xmlns:p14="http://schemas.microsoft.com/office/powerpoint/2010/main" val="38602139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marR="0" lvl="0" indent="-171450" algn="l" defTabSz="457200" rtl="0" eaLnBrk="1" fontAlgn="auto" latinLnBrk="0" hangingPunct="1">
              <a:lnSpc>
                <a:spcPct val="100000"/>
              </a:lnSpc>
              <a:spcBef>
                <a:spcPts val="0"/>
              </a:spcBef>
              <a:spcAft>
                <a:spcPts val="0"/>
              </a:spcAft>
              <a:buClrTx/>
              <a:buSzTx/>
              <a:buFontTx/>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In May 2017, prior to the recent influx of refugees, the GAM prevalence was 21.2% and the SAM prevalence was 3.6%. </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Round 1 SMART Survey conducted between Oct-Dec 2017 indicated a Global Acute Malnutrition (GAM) rate of 24.3% and a Severe Acute Malnutrition (SAM) rate of 7.5% in </a:t>
            </a:r>
            <a:r>
              <a:rPr kumimoji="0" lang="en-US" sz="1200" b="0" i="0" u="none" strike="noStrike" kern="1200" cap="none" spc="0" normalizeH="0" baseline="0" noProof="0" dirty="0" err="1">
                <a:ln>
                  <a:noFill/>
                </a:ln>
                <a:solidFill>
                  <a:prstClr val="black"/>
                </a:solidFill>
                <a:effectLst/>
                <a:uLnTx/>
                <a:uFillTx/>
                <a:latin typeface="+mn-lt"/>
                <a:ea typeface="+mn-ea"/>
                <a:cs typeface="+mn-cs"/>
              </a:rPr>
              <a:t>Kutupalong</a:t>
            </a:r>
            <a:r>
              <a:rPr kumimoji="0" lang="en-US" sz="1200" b="0" i="0" u="none" strike="noStrike" kern="1200" cap="none" spc="0" normalizeH="0" baseline="0" noProof="0" dirty="0">
                <a:ln>
                  <a:noFill/>
                </a:ln>
                <a:solidFill>
                  <a:prstClr val="black"/>
                </a:solidFill>
                <a:effectLst/>
                <a:uLnTx/>
                <a:uFillTx/>
                <a:latin typeface="+mn-lt"/>
                <a:ea typeface="+mn-ea"/>
                <a:cs typeface="+mn-cs"/>
              </a:rPr>
              <a:t> refugee camp; a GAM rate of 19.3% and SAM rate of 3.0% in Makeshift Settlements and lastly a GAM rate of 14.3% and SAM rate of 1.3% in </a:t>
            </a:r>
            <a:r>
              <a:rPr kumimoji="0" lang="en-US" sz="1200" b="0" i="0" u="none" strike="noStrike" kern="1200" cap="none" spc="0" normalizeH="0" baseline="0" noProof="0" dirty="0" err="1">
                <a:ln>
                  <a:noFill/>
                </a:ln>
                <a:solidFill>
                  <a:prstClr val="black"/>
                </a:solidFill>
                <a:effectLst/>
                <a:uLnTx/>
                <a:uFillTx/>
                <a:latin typeface="+mn-lt"/>
                <a:ea typeface="+mn-ea"/>
                <a:cs typeface="+mn-cs"/>
              </a:rPr>
              <a:t>Nayapara</a:t>
            </a:r>
            <a:r>
              <a:rPr kumimoji="0" lang="en-US" sz="1200" b="0" i="0" u="none" strike="noStrike" kern="1200" cap="none" spc="0" normalizeH="0" baseline="0" noProof="0" dirty="0">
                <a:ln>
                  <a:noFill/>
                </a:ln>
                <a:solidFill>
                  <a:prstClr val="black"/>
                </a:solidFill>
                <a:effectLst/>
                <a:uLnTx/>
                <a:uFillTx/>
                <a:latin typeface="+mn-lt"/>
                <a:ea typeface="+mn-ea"/>
                <a:cs typeface="+mn-cs"/>
              </a:rPr>
              <a:t> refugee camp.  </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Round 2 SMART Survey indicate that the prevalence of global acute malnutrition among children aged 6-59 months using weight-for-height (WHZ) malnutrition indicator has decreased to below the WHO Emergency Threshold (15%) in the Makeshift settlements and </a:t>
            </a:r>
            <a:r>
              <a:rPr kumimoji="0" lang="en-US" sz="1200" b="0" i="0" u="none" strike="noStrike" kern="1200" cap="none" spc="0" normalizeH="0" baseline="0" noProof="0" dirty="0" err="1">
                <a:ln>
                  <a:noFill/>
                </a:ln>
                <a:solidFill>
                  <a:prstClr val="black"/>
                </a:solidFill>
                <a:effectLst/>
                <a:uLnTx/>
                <a:uFillTx/>
                <a:latin typeface="+mn-lt"/>
                <a:ea typeface="+mn-ea"/>
                <a:cs typeface="+mn-cs"/>
              </a:rPr>
              <a:t>Nayapara</a:t>
            </a:r>
            <a:r>
              <a:rPr kumimoji="0" lang="en-US" sz="1200" b="0" i="0" u="none" strike="noStrike" kern="1200" cap="none" spc="0" normalizeH="0" baseline="0" noProof="0" dirty="0">
                <a:ln>
                  <a:noFill/>
                </a:ln>
                <a:solidFill>
                  <a:prstClr val="black"/>
                </a:solidFill>
                <a:effectLst/>
                <a:uLnTx/>
                <a:uFillTx/>
                <a:latin typeface="+mn-lt"/>
                <a:ea typeface="+mn-ea"/>
                <a:cs typeface="+mn-cs"/>
              </a:rPr>
              <a:t> camps. A survey was not conducted in </a:t>
            </a:r>
            <a:r>
              <a:rPr kumimoji="0" lang="en-US" sz="1200" b="0" i="0" u="none" strike="noStrike" kern="1200" cap="none" spc="0" normalizeH="0" baseline="0" noProof="0" dirty="0" err="1">
                <a:ln>
                  <a:noFill/>
                </a:ln>
                <a:solidFill>
                  <a:prstClr val="black"/>
                </a:solidFill>
                <a:effectLst/>
                <a:uLnTx/>
                <a:uFillTx/>
                <a:latin typeface="+mn-lt"/>
                <a:ea typeface="+mn-ea"/>
                <a:cs typeface="+mn-cs"/>
              </a:rPr>
              <a:t>Kutupalong</a:t>
            </a:r>
            <a:r>
              <a:rPr kumimoji="0" lang="en-US" sz="1200" b="0" i="0" u="none" strike="noStrike" kern="1200" cap="none" spc="0" normalizeH="0" baseline="0" noProof="0" dirty="0">
                <a:ln>
                  <a:noFill/>
                </a:ln>
                <a:solidFill>
                  <a:prstClr val="black"/>
                </a:solidFill>
                <a:effectLst/>
                <a:uLnTx/>
                <a:uFillTx/>
                <a:latin typeface="+mn-lt"/>
                <a:ea typeface="+mn-ea"/>
                <a:cs typeface="+mn-cs"/>
              </a:rPr>
              <a:t> camp as Refugees refused to be measured or interviewed</a:t>
            </a:r>
          </a:p>
          <a:p>
            <a:endParaRPr lang="en-US" dirty="0"/>
          </a:p>
        </p:txBody>
      </p:sp>
      <p:sp>
        <p:nvSpPr>
          <p:cNvPr id="4" name="Slide Number Placeholder 3"/>
          <p:cNvSpPr>
            <a:spLocks noGrp="1"/>
          </p:cNvSpPr>
          <p:nvPr>
            <p:ph type="sldNum" sz="quarter" idx="10"/>
          </p:nvPr>
        </p:nvSpPr>
        <p:spPr/>
        <p:txBody>
          <a:bodyPr/>
          <a:lstStyle/>
          <a:p>
            <a:fld id="{7C18C7BA-62C2-914D-9812-27B775DE76B7}" type="slidenum">
              <a:rPr lang="en-US" smtClean="0"/>
              <a:pPr/>
              <a:t>4</a:t>
            </a:fld>
            <a:endParaRPr lang="en-US"/>
          </a:p>
        </p:txBody>
      </p:sp>
    </p:spTree>
    <p:extLst>
      <p:ext uri="{BB962C8B-B14F-4D97-AF65-F5344CB8AC3E}">
        <p14:creationId xmlns:p14="http://schemas.microsoft.com/office/powerpoint/2010/main" val="11987277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Tx/>
              <a:buChar char="-"/>
            </a:pPr>
            <a:r>
              <a:rPr lang="en-US" b="1" dirty="0"/>
              <a:t>Include members of SEG</a:t>
            </a:r>
          </a:p>
          <a:p>
            <a:pPr marL="171450" indent="-171450">
              <a:buFontTx/>
              <a:buChar char="-"/>
            </a:pPr>
            <a:r>
              <a:rPr lang="en-US" dirty="0"/>
              <a:t>The SEG has the overall coordination mandate for Rohingya Refugee Response is the link to Ministry of Foreign Affairs</a:t>
            </a:r>
          </a:p>
          <a:p>
            <a:pPr marL="171450" indent="-171450">
              <a:buFontTx/>
              <a:buChar char="-"/>
            </a:pPr>
            <a:r>
              <a:rPr lang="en-US" dirty="0"/>
              <a:t>The Refugee Relief and Repatriation Commissioner (RRRC) leads the Government Coordination at CXB Level.</a:t>
            </a:r>
          </a:p>
          <a:p>
            <a:pPr marL="171450" indent="-171450">
              <a:buFontTx/>
              <a:buChar char="-"/>
            </a:pPr>
            <a:r>
              <a:rPr lang="en-US" dirty="0"/>
              <a:t>Senior Coordinator leads the  ISCG Secretariat and ISCG Sector Coordination Group CXB.</a:t>
            </a:r>
          </a:p>
          <a:p>
            <a:pPr marL="171450" indent="-171450">
              <a:buFontTx/>
              <a:buChar char="-"/>
            </a:pPr>
            <a:r>
              <a:rPr lang="en-US" dirty="0"/>
              <a:t>ISCG is composed of 11 sector which are led by thematic Sector Coordinators.</a:t>
            </a:r>
          </a:p>
          <a:p>
            <a:pPr marL="171450" indent="-171450">
              <a:buFontTx/>
              <a:buChar char="-"/>
            </a:pPr>
            <a:r>
              <a:rPr lang="en-US" dirty="0"/>
              <a:t>Nutrition Sector is composed of 15 Members, 3 UN agencies, 8 INGOs and 4 NNGOs. DFID and ECHO are active donors and have representatives in the Nutrition Sector.</a:t>
            </a:r>
          </a:p>
          <a:p>
            <a:pPr marL="171450" indent="-171450">
              <a:buFontTx/>
              <a:buChar char="-"/>
            </a:pPr>
            <a:r>
              <a:rPr lang="en-US" dirty="0"/>
              <a:t>Government co-chairs the Nutrition Sector through the Civil Surgeon but is not active.</a:t>
            </a:r>
          </a:p>
          <a:p>
            <a:pPr marL="171450" indent="-171450">
              <a:buFontTx/>
              <a:buChar char="-"/>
            </a:pPr>
            <a:r>
              <a:rPr lang="en-US" dirty="0"/>
              <a:t>Sector Coordinators have a weekly meeting with Civil Military Coordination ( All sector Coordinators and the Military Camp Commanders)</a:t>
            </a:r>
          </a:p>
          <a:p>
            <a:pPr marL="171450" indent="-171450">
              <a:buFontTx/>
              <a:buChar char="-"/>
            </a:pPr>
            <a:endParaRPr lang="en-US" dirty="0"/>
          </a:p>
          <a:p>
            <a:pPr marL="0" indent="0">
              <a:buFontTx/>
              <a:buNone/>
            </a:pPr>
            <a:endParaRPr lang="en-US" dirty="0"/>
          </a:p>
        </p:txBody>
      </p:sp>
      <p:sp>
        <p:nvSpPr>
          <p:cNvPr id="4" name="Slide Number Placeholder 3"/>
          <p:cNvSpPr>
            <a:spLocks noGrp="1"/>
          </p:cNvSpPr>
          <p:nvPr>
            <p:ph type="sldNum" sz="quarter" idx="10"/>
          </p:nvPr>
        </p:nvSpPr>
        <p:spPr/>
        <p:txBody>
          <a:bodyPr/>
          <a:lstStyle/>
          <a:p>
            <a:fld id="{7C18C7BA-62C2-914D-9812-27B775DE76B7}" type="slidenum">
              <a:rPr lang="en-US" smtClean="0"/>
              <a:pPr/>
              <a:t>5</a:t>
            </a:fld>
            <a:endParaRPr lang="en-US"/>
          </a:p>
        </p:txBody>
      </p:sp>
    </p:spTree>
    <p:extLst>
      <p:ext uri="{BB962C8B-B14F-4D97-AF65-F5344CB8AC3E}">
        <p14:creationId xmlns:p14="http://schemas.microsoft.com/office/powerpoint/2010/main" val="40286577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Tx/>
              <a:buChar char="-"/>
            </a:pPr>
            <a:r>
              <a:rPr lang="en-US" dirty="0"/>
              <a:t>Support received from Global level</a:t>
            </a:r>
          </a:p>
          <a:p>
            <a:pPr marL="228600" indent="-228600">
              <a:buFontTx/>
              <a:buAutoNum type="arabicParenR"/>
            </a:pPr>
            <a:r>
              <a:rPr lang="en-US" dirty="0"/>
              <a:t>Technical support from GNC at the onset of the response JRP development, Surge Capacity on coordination and information management</a:t>
            </a:r>
          </a:p>
          <a:p>
            <a:pPr marL="228600" indent="-228600">
              <a:buFontTx/>
              <a:buAutoNum type="arabicParenR"/>
            </a:pPr>
            <a:r>
              <a:rPr lang="en-US" dirty="0"/>
              <a:t>Joint call with key UN agencies</a:t>
            </a:r>
          </a:p>
          <a:p>
            <a:pPr marL="228600" indent="-228600">
              <a:buFontTx/>
              <a:buAutoNum type="arabicParenR"/>
            </a:pPr>
            <a:r>
              <a:rPr lang="en-US" dirty="0"/>
              <a:t>Higher level Advocacy </a:t>
            </a:r>
            <a:r>
              <a:rPr lang="en-US" dirty="0" err="1"/>
              <a:t>e.g</a:t>
            </a:r>
            <a:r>
              <a:rPr lang="en-US" dirty="0"/>
              <a:t> for use of RUTF for SAM treatment</a:t>
            </a:r>
          </a:p>
          <a:p>
            <a:pPr marL="0" indent="0">
              <a:buFontTx/>
              <a:buNone/>
            </a:pPr>
            <a:endParaRPr lang="en-US" dirty="0"/>
          </a:p>
        </p:txBody>
      </p:sp>
      <p:sp>
        <p:nvSpPr>
          <p:cNvPr id="4" name="Slide Number Placeholder 3"/>
          <p:cNvSpPr>
            <a:spLocks noGrp="1"/>
          </p:cNvSpPr>
          <p:nvPr>
            <p:ph type="sldNum" sz="quarter" idx="10"/>
          </p:nvPr>
        </p:nvSpPr>
        <p:spPr/>
        <p:txBody>
          <a:bodyPr/>
          <a:lstStyle/>
          <a:p>
            <a:fld id="{7C18C7BA-62C2-914D-9812-27B775DE76B7}" type="slidenum">
              <a:rPr lang="en-US" smtClean="0"/>
              <a:pPr/>
              <a:t>6</a:t>
            </a:fld>
            <a:endParaRPr lang="en-US"/>
          </a:p>
        </p:txBody>
      </p:sp>
    </p:spTree>
    <p:extLst>
      <p:ext uri="{BB962C8B-B14F-4D97-AF65-F5344CB8AC3E}">
        <p14:creationId xmlns:p14="http://schemas.microsoft.com/office/powerpoint/2010/main" val="5145691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C18C7BA-62C2-914D-9812-27B775DE76B7}" type="slidenum">
              <a:rPr lang="en-US" smtClean="0"/>
              <a:pPr/>
              <a:t>7</a:t>
            </a:fld>
            <a:endParaRPr lang="en-US"/>
          </a:p>
        </p:txBody>
      </p:sp>
    </p:spTree>
    <p:extLst>
      <p:ext uri="{BB962C8B-B14F-4D97-AF65-F5344CB8AC3E}">
        <p14:creationId xmlns:p14="http://schemas.microsoft.com/office/powerpoint/2010/main" val="34872747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Different level of fragmentation</a:t>
            </a:r>
          </a:p>
          <a:p>
            <a:pPr marL="228600" indent="-228600">
              <a:buAutoNum type="arabicPeriod"/>
            </a:pPr>
            <a:r>
              <a:rPr lang="en-US" dirty="0"/>
              <a:t>Same interventions </a:t>
            </a:r>
            <a:r>
              <a:rPr lang="en-US" dirty="0" err="1"/>
              <a:t>e.g</a:t>
            </a:r>
            <a:r>
              <a:rPr lang="en-US" dirty="0"/>
              <a:t> OTP implemented by different types of agencies in a single camp </a:t>
            </a:r>
          </a:p>
          <a:p>
            <a:pPr marL="228600" indent="-228600">
              <a:buAutoNum type="arabicPeriod"/>
            </a:pPr>
            <a:r>
              <a:rPr lang="en-US" dirty="0"/>
              <a:t>CMAM services ( SAM and MAM) provided in different facilities in many camps in many cases run by different organizations </a:t>
            </a:r>
          </a:p>
          <a:p>
            <a:pPr marL="228600" indent="-228600">
              <a:buAutoNum type="arabicPeriod"/>
            </a:pPr>
            <a:endParaRPr lang="en-US" dirty="0"/>
          </a:p>
          <a:p>
            <a:pPr marL="228600" indent="-228600">
              <a:buAutoNum type="arabicPeriod"/>
            </a:pPr>
            <a:endParaRPr lang="en-US" dirty="0"/>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7C18C7BA-62C2-914D-9812-27B775DE76B7}" type="slidenum">
              <a:rPr lang="en-US" smtClean="0"/>
              <a:pPr/>
              <a:t>8</a:t>
            </a:fld>
            <a:endParaRPr lang="en-US"/>
          </a:p>
        </p:txBody>
      </p:sp>
    </p:spTree>
    <p:extLst>
      <p:ext uri="{BB962C8B-B14F-4D97-AF65-F5344CB8AC3E}">
        <p14:creationId xmlns:p14="http://schemas.microsoft.com/office/powerpoint/2010/main" val="34148908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Tx/>
              <a:buChar char="-"/>
            </a:pPr>
            <a:r>
              <a:rPr lang="en-US" dirty="0"/>
              <a:t>With no clear agreed mandates for CMAM in Country among the 3 UN agencies, there was some duplication in establishment of partnerships </a:t>
            </a:r>
          </a:p>
          <a:p>
            <a:pPr marL="171450" indent="-171450">
              <a:buFontTx/>
              <a:buChar char="-"/>
            </a:pPr>
            <a:r>
              <a:rPr lang="en-US" dirty="0"/>
              <a:t>WFP was not working in the makeshift camp before the influx.</a:t>
            </a:r>
          </a:p>
          <a:p>
            <a:pPr marL="171450" indent="-171450">
              <a:buFontTx/>
              <a:buChar char="-"/>
            </a:pPr>
            <a:r>
              <a:rPr lang="en-US" dirty="0"/>
              <a:t>ACF implementing SC services through Partnerships with both UNICEF and UNHCR. No other Partner implementing SC Services</a:t>
            </a:r>
          </a:p>
          <a:p>
            <a:pPr marL="171450" indent="-171450">
              <a:buFontTx/>
              <a:buChar char="-"/>
            </a:pPr>
            <a:endParaRPr lang="en-US" dirty="0"/>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7C18C7BA-62C2-914D-9812-27B775DE76B7}" type="slidenum">
              <a:rPr lang="en-US" smtClean="0"/>
              <a:pPr/>
              <a:t>9</a:t>
            </a:fld>
            <a:endParaRPr lang="en-US"/>
          </a:p>
        </p:txBody>
      </p:sp>
    </p:spTree>
    <p:extLst>
      <p:ext uri="{BB962C8B-B14F-4D97-AF65-F5344CB8AC3E}">
        <p14:creationId xmlns:p14="http://schemas.microsoft.com/office/powerpoint/2010/main" val="20137309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AAA429C2-6299-9B49-9105-F8D26CD87675}" type="datetimeFigureOut">
              <a:rPr lang="en-US" smtClean="0">
                <a:solidFill>
                  <a:prstClr val="black">
                    <a:tint val="75000"/>
                  </a:prstClr>
                </a:solidFill>
              </a:rPr>
              <a:pPr/>
              <a:t>10/22/2018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632BE0A-2F6C-CA41-A134-F367DF18086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489839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AA429C2-6299-9B49-9105-F8D26CD87675}" type="datetimeFigureOut">
              <a:rPr lang="en-US" smtClean="0">
                <a:solidFill>
                  <a:prstClr val="black">
                    <a:tint val="75000"/>
                  </a:prstClr>
                </a:solidFill>
              </a:rPr>
              <a:pPr/>
              <a:t>10/22/2018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632BE0A-2F6C-CA41-A134-F367DF18086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797770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AA429C2-6299-9B49-9105-F8D26CD87675}" type="datetimeFigureOut">
              <a:rPr lang="en-US" smtClean="0">
                <a:solidFill>
                  <a:prstClr val="black">
                    <a:tint val="75000"/>
                  </a:prstClr>
                </a:solidFill>
              </a:rPr>
              <a:pPr/>
              <a:t>10/22/2018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632BE0A-2F6C-CA41-A134-F367DF18086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435986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8" name="Picture Placeholder 4"/>
          <p:cNvSpPr txBox="1">
            <a:spLocks/>
          </p:cNvSpPr>
          <p:nvPr userDrawn="1"/>
        </p:nvSpPr>
        <p:spPr>
          <a:xfrm>
            <a:off x="0" y="1"/>
            <a:ext cx="12192000" cy="1127124"/>
          </a:xfrm>
          <a:prstGeom prst="rect">
            <a:avLst/>
          </a:prstGeom>
          <a:gradFill flip="none" rotWithShape="1">
            <a:gsLst>
              <a:gs pos="0">
                <a:srgbClr val="0088FF"/>
              </a:gs>
              <a:gs pos="100000">
                <a:srgbClr val="0091FF">
                  <a:alpha val="23000"/>
                </a:srgbClr>
              </a:gs>
            </a:gsLst>
            <a:lin ang="0" scaled="1"/>
            <a:tileRect/>
          </a:gradFill>
        </p:spPr>
        <p:txBody>
          <a:bodyPr vert="horz"/>
          <a:lstStyle>
            <a:lvl1pPr marL="0" indent="0" algn="l" defTabSz="457207" rtl="0" eaLnBrk="1" latinLnBrk="0" hangingPunct="1">
              <a:spcBef>
                <a:spcPts val="1000"/>
              </a:spcBef>
              <a:spcAft>
                <a:spcPts val="0"/>
              </a:spcAft>
              <a:buClr>
                <a:schemeClr val="bg2">
                  <a:lumMod val="40000"/>
                  <a:lumOff val="60000"/>
                </a:schemeClr>
              </a:buClr>
              <a:buSzPct val="80000"/>
              <a:buFont typeface="Wingdings 3" charset="2"/>
              <a:buNone/>
              <a:defRPr sz="2000" b="0" i="0" kern="1200">
                <a:solidFill>
                  <a:schemeClr val="bg1"/>
                </a:solidFill>
                <a:latin typeface="Verdana"/>
                <a:ea typeface="+mj-ea"/>
                <a:cs typeface="Verdana"/>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algn="ctr">
              <a:spcBef>
                <a:spcPts val="0"/>
              </a:spcBef>
            </a:pPr>
            <a:endParaRPr lang="en-US" sz="2000" dirty="0"/>
          </a:p>
        </p:txBody>
      </p:sp>
      <p:sp>
        <p:nvSpPr>
          <p:cNvPr id="9" name="Content Placeholder 2"/>
          <p:cNvSpPr>
            <a:spLocks noGrp="1"/>
          </p:cNvSpPr>
          <p:nvPr>
            <p:ph idx="1" hasCustomPrompt="1"/>
          </p:nvPr>
        </p:nvSpPr>
        <p:spPr>
          <a:xfrm>
            <a:off x="645584" y="2048934"/>
            <a:ext cx="9819217" cy="4199466"/>
          </a:xfrm>
          <a:prstGeom prst="rect">
            <a:avLst/>
          </a:prstGeom>
        </p:spPr>
        <p:txBody>
          <a:bodyPr lIns="0" tIns="0" rIns="0" bIns="0"/>
          <a:lstStyle>
            <a:lvl1pPr marL="0" indent="0">
              <a:spcBef>
                <a:spcPts val="850"/>
              </a:spcBef>
              <a:buFontTx/>
              <a:buNone/>
              <a:defRPr sz="1400">
                <a:latin typeface="Verdana"/>
                <a:cs typeface="Verdana"/>
              </a:defRPr>
            </a:lvl1pPr>
          </a:lstStyle>
          <a:p>
            <a:r>
              <a:rPr lang="en-US" dirty="0"/>
              <a:t>Click to add text</a:t>
            </a:r>
          </a:p>
        </p:txBody>
      </p:sp>
      <p:sp>
        <p:nvSpPr>
          <p:cNvPr id="10" name="Rectangle 9"/>
          <p:cNvSpPr/>
          <p:nvPr/>
        </p:nvSpPr>
        <p:spPr>
          <a:xfrm>
            <a:off x="10699752" y="1"/>
            <a:ext cx="1502833" cy="1127125"/>
          </a:xfrm>
          <a:prstGeom prst="rect">
            <a:avLst/>
          </a:prstGeom>
          <a:solidFill>
            <a:srgbClr val="0088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pic>
        <p:nvPicPr>
          <p:cNvPr id="11" name="Picture 10" descr="WFPlogo-english-emblem-white.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69087" y="132647"/>
            <a:ext cx="1171083" cy="878312"/>
          </a:xfrm>
          <a:prstGeom prst="rect">
            <a:avLst/>
          </a:prstGeom>
        </p:spPr>
      </p:pic>
      <p:sp>
        <p:nvSpPr>
          <p:cNvPr id="14" name="Text Placeholder 13"/>
          <p:cNvSpPr>
            <a:spLocks noGrp="1"/>
          </p:cNvSpPr>
          <p:nvPr>
            <p:ph type="body" sz="quarter" idx="15" hasCustomPrompt="1"/>
          </p:nvPr>
        </p:nvSpPr>
        <p:spPr>
          <a:xfrm>
            <a:off x="645584" y="1341439"/>
            <a:ext cx="9819217" cy="419629"/>
          </a:xfrm>
          <a:prstGeom prst="rect">
            <a:avLst/>
          </a:prstGeom>
        </p:spPr>
        <p:txBody>
          <a:bodyPr vert="horz" lIns="0" tIns="0" rIns="0" bIns="0" anchor="t" anchorCtr="0"/>
          <a:lstStyle>
            <a:lvl1pPr marL="0" indent="0">
              <a:spcBef>
                <a:spcPts val="0"/>
              </a:spcBef>
              <a:buNone/>
              <a:defRPr sz="2000" b="1">
                <a:solidFill>
                  <a:srgbClr val="0088FF"/>
                </a:solidFill>
                <a:latin typeface="Verdana"/>
                <a:cs typeface="Verdana"/>
              </a:defRPr>
            </a:lvl1pPr>
            <a:lvl2pPr marL="457200" indent="0">
              <a:buNone/>
              <a:defRPr sz="2000" b="1">
                <a:solidFill>
                  <a:srgbClr val="0088FF"/>
                </a:solidFill>
                <a:latin typeface="Verdana"/>
                <a:cs typeface="Verdana"/>
              </a:defRPr>
            </a:lvl2pPr>
            <a:lvl3pPr marL="914400" indent="0">
              <a:buNone/>
              <a:defRPr sz="2000" b="1">
                <a:solidFill>
                  <a:srgbClr val="0088FF"/>
                </a:solidFill>
                <a:latin typeface="Verdana"/>
                <a:cs typeface="Verdana"/>
              </a:defRPr>
            </a:lvl3pPr>
            <a:lvl4pPr marL="1371600" indent="0">
              <a:buNone/>
              <a:defRPr sz="2000" b="1">
                <a:solidFill>
                  <a:srgbClr val="0088FF"/>
                </a:solidFill>
                <a:latin typeface="Verdana"/>
                <a:cs typeface="Verdana"/>
              </a:defRPr>
            </a:lvl4pPr>
            <a:lvl5pPr marL="1828800" indent="0">
              <a:buNone/>
              <a:defRPr sz="2000" b="1">
                <a:solidFill>
                  <a:srgbClr val="0088FF"/>
                </a:solidFill>
                <a:latin typeface="Verdana"/>
                <a:cs typeface="Verdana"/>
              </a:defRPr>
            </a:lvl5pPr>
          </a:lstStyle>
          <a:p>
            <a:pPr lvl="0"/>
            <a:r>
              <a:rPr lang="en-US" dirty="0"/>
              <a:t>Click to edit subtitle</a:t>
            </a:r>
          </a:p>
        </p:txBody>
      </p:sp>
      <p:sp>
        <p:nvSpPr>
          <p:cNvPr id="12" name="Title 31"/>
          <p:cNvSpPr>
            <a:spLocks noGrp="1"/>
          </p:cNvSpPr>
          <p:nvPr>
            <p:ph type="title" hasCustomPrompt="1"/>
          </p:nvPr>
        </p:nvSpPr>
        <p:spPr>
          <a:xfrm>
            <a:off x="645581" y="116502"/>
            <a:ext cx="9480552" cy="925114"/>
          </a:xfrm>
          <a:prstGeom prst="rect">
            <a:avLst/>
          </a:prstGeom>
          <a:noFill/>
        </p:spPr>
        <p:txBody>
          <a:bodyPr vert="horz" tIns="0" bIns="61200" anchor="ctr" anchorCtr="0"/>
          <a:lstStyle>
            <a:lvl1pPr marL="0" algn="l">
              <a:defRPr sz="2600" b="1">
                <a:solidFill>
                  <a:srgbClr val="FFFFFF"/>
                </a:solidFill>
                <a:latin typeface="Verdana"/>
                <a:cs typeface="Verdana"/>
              </a:defRPr>
            </a:lvl1pPr>
          </a:lstStyle>
          <a:p>
            <a:r>
              <a:rPr lang="en-US" dirty="0"/>
              <a:t>Edit Title</a:t>
            </a:r>
          </a:p>
        </p:txBody>
      </p:sp>
    </p:spTree>
    <p:extLst>
      <p:ext uri="{BB962C8B-B14F-4D97-AF65-F5344CB8AC3E}">
        <p14:creationId xmlns:p14="http://schemas.microsoft.com/office/powerpoint/2010/main" val="24833958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8" name="Picture Placeholder 4"/>
          <p:cNvSpPr txBox="1">
            <a:spLocks/>
          </p:cNvSpPr>
          <p:nvPr userDrawn="1"/>
        </p:nvSpPr>
        <p:spPr>
          <a:xfrm>
            <a:off x="0" y="1"/>
            <a:ext cx="12192000" cy="1127124"/>
          </a:xfrm>
          <a:prstGeom prst="rect">
            <a:avLst/>
          </a:prstGeom>
          <a:gradFill flip="none" rotWithShape="1">
            <a:gsLst>
              <a:gs pos="0">
                <a:srgbClr val="0088FF"/>
              </a:gs>
              <a:gs pos="100000">
                <a:srgbClr val="0091FF">
                  <a:alpha val="23000"/>
                </a:srgbClr>
              </a:gs>
            </a:gsLst>
            <a:lin ang="0" scaled="1"/>
            <a:tileRect/>
          </a:gradFill>
        </p:spPr>
        <p:txBody>
          <a:bodyPr vert="horz"/>
          <a:lstStyle>
            <a:lvl1pPr marL="0" indent="0" algn="l" defTabSz="457207" rtl="0" eaLnBrk="1" latinLnBrk="0" hangingPunct="1">
              <a:spcBef>
                <a:spcPts val="1000"/>
              </a:spcBef>
              <a:spcAft>
                <a:spcPts val="0"/>
              </a:spcAft>
              <a:buClr>
                <a:schemeClr val="bg2">
                  <a:lumMod val="40000"/>
                  <a:lumOff val="60000"/>
                </a:schemeClr>
              </a:buClr>
              <a:buSzPct val="80000"/>
              <a:buFont typeface="Wingdings 3" charset="2"/>
              <a:buNone/>
              <a:defRPr sz="2000" b="0" i="0" kern="1200">
                <a:solidFill>
                  <a:schemeClr val="bg1"/>
                </a:solidFill>
                <a:latin typeface="Verdana"/>
                <a:ea typeface="+mj-ea"/>
                <a:cs typeface="Verdana"/>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algn="ctr">
              <a:spcBef>
                <a:spcPts val="0"/>
              </a:spcBef>
            </a:pPr>
            <a:endParaRPr lang="en-US" sz="2000" dirty="0"/>
          </a:p>
        </p:txBody>
      </p:sp>
      <p:sp>
        <p:nvSpPr>
          <p:cNvPr id="9" name="Content Placeholder 2"/>
          <p:cNvSpPr>
            <a:spLocks noGrp="1"/>
          </p:cNvSpPr>
          <p:nvPr>
            <p:ph idx="1" hasCustomPrompt="1"/>
          </p:nvPr>
        </p:nvSpPr>
        <p:spPr>
          <a:xfrm>
            <a:off x="645584" y="2048934"/>
            <a:ext cx="9819217" cy="4199466"/>
          </a:xfrm>
          <a:prstGeom prst="rect">
            <a:avLst/>
          </a:prstGeom>
        </p:spPr>
        <p:txBody>
          <a:bodyPr lIns="0" tIns="0" rIns="0" bIns="0"/>
          <a:lstStyle>
            <a:lvl1pPr marL="0" indent="0">
              <a:spcBef>
                <a:spcPts val="850"/>
              </a:spcBef>
              <a:buFontTx/>
              <a:buNone/>
              <a:defRPr sz="1400">
                <a:latin typeface="Verdana"/>
                <a:cs typeface="Verdana"/>
              </a:defRPr>
            </a:lvl1pPr>
          </a:lstStyle>
          <a:p>
            <a:r>
              <a:rPr lang="en-US" dirty="0"/>
              <a:t>Click to add text</a:t>
            </a:r>
          </a:p>
        </p:txBody>
      </p:sp>
      <p:sp>
        <p:nvSpPr>
          <p:cNvPr id="10" name="Rectangle 9"/>
          <p:cNvSpPr/>
          <p:nvPr/>
        </p:nvSpPr>
        <p:spPr>
          <a:xfrm>
            <a:off x="10699752" y="1"/>
            <a:ext cx="1502833" cy="1127125"/>
          </a:xfrm>
          <a:prstGeom prst="rect">
            <a:avLst/>
          </a:prstGeom>
          <a:solidFill>
            <a:srgbClr val="0088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pic>
        <p:nvPicPr>
          <p:cNvPr id="11" name="Picture 10" descr="WFPlogo-english-emblem-white.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69087" y="132647"/>
            <a:ext cx="1171083" cy="878312"/>
          </a:xfrm>
          <a:prstGeom prst="rect">
            <a:avLst/>
          </a:prstGeom>
        </p:spPr>
      </p:pic>
      <p:sp>
        <p:nvSpPr>
          <p:cNvPr id="14" name="Text Placeholder 13"/>
          <p:cNvSpPr>
            <a:spLocks noGrp="1"/>
          </p:cNvSpPr>
          <p:nvPr>
            <p:ph type="body" sz="quarter" idx="15" hasCustomPrompt="1"/>
          </p:nvPr>
        </p:nvSpPr>
        <p:spPr>
          <a:xfrm>
            <a:off x="645584" y="1341439"/>
            <a:ext cx="9819217" cy="419629"/>
          </a:xfrm>
          <a:prstGeom prst="rect">
            <a:avLst/>
          </a:prstGeom>
        </p:spPr>
        <p:txBody>
          <a:bodyPr vert="horz" lIns="0" tIns="0" rIns="0" bIns="0" anchor="t" anchorCtr="0"/>
          <a:lstStyle>
            <a:lvl1pPr marL="0" indent="0">
              <a:spcBef>
                <a:spcPts val="0"/>
              </a:spcBef>
              <a:buNone/>
              <a:defRPr sz="2000" b="1">
                <a:solidFill>
                  <a:srgbClr val="0088FF"/>
                </a:solidFill>
                <a:latin typeface="Verdana"/>
                <a:cs typeface="Verdana"/>
              </a:defRPr>
            </a:lvl1pPr>
            <a:lvl2pPr marL="457200" indent="0">
              <a:buNone/>
              <a:defRPr sz="2000" b="1">
                <a:solidFill>
                  <a:srgbClr val="0088FF"/>
                </a:solidFill>
                <a:latin typeface="Verdana"/>
                <a:cs typeface="Verdana"/>
              </a:defRPr>
            </a:lvl2pPr>
            <a:lvl3pPr marL="914400" indent="0">
              <a:buNone/>
              <a:defRPr sz="2000" b="1">
                <a:solidFill>
                  <a:srgbClr val="0088FF"/>
                </a:solidFill>
                <a:latin typeface="Verdana"/>
                <a:cs typeface="Verdana"/>
              </a:defRPr>
            </a:lvl3pPr>
            <a:lvl4pPr marL="1371600" indent="0">
              <a:buNone/>
              <a:defRPr sz="2000" b="1">
                <a:solidFill>
                  <a:srgbClr val="0088FF"/>
                </a:solidFill>
                <a:latin typeface="Verdana"/>
                <a:cs typeface="Verdana"/>
              </a:defRPr>
            </a:lvl4pPr>
            <a:lvl5pPr marL="1828800" indent="0">
              <a:buNone/>
              <a:defRPr sz="2000" b="1">
                <a:solidFill>
                  <a:srgbClr val="0088FF"/>
                </a:solidFill>
                <a:latin typeface="Verdana"/>
                <a:cs typeface="Verdana"/>
              </a:defRPr>
            </a:lvl5pPr>
          </a:lstStyle>
          <a:p>
            <a:pPr lvl="0"/>
            <a:r>
              <a:rPr lang="en-US" dirty="0"/>
              <a:t>Click to edit subtitle</a:t>
            </a:r>
          </a:p>
        </p:txBody>
      </p:sp>
      <p:sp>
        <p:nvSpPr>
          <p:cNvPr id="12" name="Title 31"/>
          <p:cNvSpPr>
            <a:spLocks noGrp="1"/>
          </p:cNvSpPr>
          <p:nvPr>
            <p:ph type="title" hasCustomPrompt="1"/>
          </p:nvPr>
        </p:nvSpPr>
        <p:spPr>
          <a:xfrm>
            <a:off x="645581" y="116502"/>
            <a:ext cx="9480552" cy="925114"/>
          </a:xfrm>
          <a:prstGeom prst="rect">
            <a:avLst/>
          </a:prstGeom>
          <a:noFill/>
        </p:spPr>
        <p:txBody>
          <a:bodyPr vert="horz" tIns="0" bIns="61200" anchor="ctr" anchorCtr="0"/>
          <a:lstStyle>
            <a:lvl1pPr marL="0" algn="l">
              <a:defRPr sz="2600" b="1">
                <a:solidFill>
                  <a:srgbClr val="FFFFFF"/>
                </a:solidFill>
                <a:latin typeface="Verdana"/>
                <a:cs typeface="Verdana"/>
              </a:defRPr>
            </a:lvl1pPr>
          </a:lstStyle>
          <a:p>
            <a:r>
              <a:rPr lang="en-US" dirty="0"/>
              <a:t>Edit Title</a:t>
            </a:r>
          </a:p>
        </p:txBody>
      </p:sp>
    </p:spTree>
    <p:extLst>
      <p:ext uri="{BB962C8B-B14F-4D97-AF65-F5344CB8AC3E}">
        <p14:creationId xmlns:p14="http://schemas.microsoft.com/office/powerpoint/2010/main" val="13074127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8" name="Picture Placeholder 4"/>
          <p:cNvSpPr txBox="1">
            <a:spLocks/>
          </p:cNvSpPr>
          <p:nvPr userDrawn="1"/>
        </p:nvSpPr>
        <p:spPr>
          <a:xfrm>
            <a:off x="0" y="1"/>
            <a:ext cx="12192000" cy="1127124"/>
          </a:xfrm>
          <a:prstGeom prst="rect">
            <a:avLst/>
          </a:prstGeom>
          <a:gradFill flip="none" rotWithShape="1">
            <a:gsLst>
              <a:gs pos="0">
                <a:srgbClr val="0088FF"/>
              </a:gs>
              <a:gs pos="100000">
                <a:srgbClr val="0091FF">
                  <a:alpha val="23000"/>
                </a:srgbClr>
              </a:gs>
            </a:gsLst>
            <a:lin ang="0" scaled="1"/>
            <a:tileRect/>
          </a:gradFill>
        </p:spPr>
        <p:txBody>
          <a:bodyPr vert="horz"/>
          <a:lstStyle>
            <a:lvl1pPr marL="0" indent="0" algn="l" defTabSz="457207" rtl="0" eaLnBrk="1" latinLnBrk="0" hangingPunct="1">
              <a:spcBef>
                <a:spcPts val="1000"/>
              </a:spcBef>
              <a:spcAft>
                <a:spcPts val="0"/>
              </a:spcAft>
              <a:buClr>
                <a:schemeClr val="bg2">
                  <a:lumMod val="40000"/>
                  <a:lumOff val="60000"/>
                </a:schemeClr>
              </a:buClr>
              <a:buSzPct val="80000"/>
              <a:buFont typeface="Wingdings 3" charset="2"/>
              <a:buNone/>
              <a:defRPr sz="2000" b="0" i="0" kern="1200">
                <a:solidFill>
                  <a:schemeClr val="bg1"/>
                </a:solidFill>
                <a:latin typeface="Verdana"/>
                <a:ea typeface="+mj-ea"/>
                <a:cs typeface="Verdana"/>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algn="ctr">
              <a:spcBef>
                <a:spcPts val="0"/>
              </a:spcBef>
            </a:pPr>
            <a:endParaRPr lang="en-US" sz="2000" dirty="0"/>
          </a:p>
        </p:txBody>
      </p:sp>
      <p:sp>
        <p:nvSpPr>
          <p:cNvPr id="9" name="Content Placeholder 2"/>
          <p:cNvSpPr>
            <a:spLocks noGrp="1"/>
          </p:cNvSpPr>
          <p:nvPr>
            <p:ph idx="1" hasCustomPrompt="1"/>
          </p:nvPr>
        </p:nvSpPr>
        <p:spPr>
          <a:xfrm>
            <a:off x="645584" y="2048934"/>
            <a:ext cx="9819217" cy="4199466"/>
          </a:xfrm>
          <a:prstGeom prst="rect">
            <a:avLst/>
          </a:prstGeom>
        </p:spPr>
        <p:txBody>
          <a:bodyPr lIns="0" tIns="0" rIns="0" bIns="0"/>
          <a:lstStyle>
            <a:lvl1pPr marL="0" indent="0">
              <a:spcBef>
                <a:spcPts val="850"/>
              </a:spcBef>
              <a:buFontTx/>
              <a:buNone/>
              <a:defRPr sz="1400">
                <a:latin typeface="Verdana"/>
                <a:cs typeface="Verdana"/>
              </a:defRPr>
            </a:lvl1pPr>
          </a:lstStyle>
          <a:p>
            <a:r>
              <a:rPr lang="en-US" dirty="0"/>
              <a:t>Click to add text</a:t>
            </a:r>
          </a:p>
        </p:txBody>
      </p:sp>
      <p:sp>
        <p:nvSpPr>
          <p:cNvPr id="10" name="Rectangle 9"/>
          <p:cNvSpPr/>
          <p:nvPr/>
        </p:nvSpPr>
        <p:spPr>
          <a:xfrm>
            <a:off x="10699752" y="1"/>
            <a:ext cx="1502833" cy="1127125"/>
          </a:xfrm>
          <a:prstGeom prst="rect">
            <a:avLst/>
          </a:prstGeom>
          <a:solidFill>
            <a:srgbClr val="0088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pic>
        <p:nvPicPr>
          <p:cNvPr id="11" name="Picture 10" descr="WFPlogo-english-emblem-white.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69087" y="132647"/>
            <a:ext cx="1171083" cy="878312"/>
          </a:xfrm>
          <a:prstGeom prst="rect">
            <a:avLst/>
          </a:prstGeom>
        </p:spPr>
      </p:pic>
      <p:sp>
        <p:nvSpPr>
          <p:cNvPr id="14" name="Text Placeholder 13"/>
          <p:cNvSpPr>
            <a:spLocks noGrp="1"/>
          </p:cNvSpPr>
          <p:nvPr>
            <p:ph type="body" sz="quarter" idx="15" hasCustomPrompt="1"/>
          </p:nvPr>
        </p:nvSpPr>
        <p:spPr>
          <a:xfrm>
            <a:off x="645584" y="1341439"/>
            <a:ext cx="9819217" cy="419629"/>
          </a:xfrm>
          <a:prstGeom prst="rect">
            <a:avLst/>
          </a:prstGeom>
        </p:spPr>
        <p:txBody>
          <a:bodyPr vert="horz" lIns="0" tIns="0" rIns="0" bIns="0" anchor="t" anchorCtr="0"/>
          <a:lstStyle>
            <a:lvl1pPr marL="0" indent="0">
              <a:spcBef>
                <a:spcPts val="0"/>
              </a:spcBef>
              <a:buNone/>
              <a:defRPr sz="2000" b="1">
                <a:solidFill>
                  <a:srgbClr val="0088FF"/>
                </a:solidFill>
                <a:latin typeface="Verdana"/>
                <a:cs typeface="Verdana"/>
              </a:defRPr>
            </a:lvl1pPr>
            <a:lvl2pPr marL="457200" indent="0">
              <a:buNone/>
              <a:defRPr sz="2000" b="1">
                <a:solidFill>
                  <a:srgbClr val="0088FF"/>
                </a:solidFill>
                <a:latin typeface="Verdana"/>
                <a:cs typeface="Verdana"/>
              </a:defRPr>
            </a:lvl2pPr>
            <a:lvl3pPr marL="914400" indent="0">
              <a:buNone/>
              <a:defRPr sz="2000" b="1">
                <a:solidFill>
                  <a:srgbClr val="0088FF"/>
                </a:solidFill>
                <a:latin typeface="Verdana"/>
                <a:cs typeface="Verdana"/>
              </a:defRPr>
            </a:lvl3pPr>
            <a:lvl4pPr marL="1371600" indent="0">
              <a:buNone/>
              <a:defRPr sz="2000" b="1">
                <a:solidFill>
                  <a:srgbClr val="0088FF"/>
                </a:solidFill>
                <a:latin typeface="Verdana"/>
                <a:cs typeface="Verdana"/>
              </a:defRPr>
            </a:lvl4pPr>
            <a:lvl5pPr marL="1828800" indent="0">
              <a:buNone/>
              <a:defRPr sz="2000" b="1">
                <a:solidFill>
                  <a:srgbClr val="0088FF"/>
                </a:solidFill>
                <a:latin typeface="Verdana"/>
                <a:cs typeface="Verdana"/>
              </a:defRPr>
            </a:lvl5pPr>
          </a:lstStyle>
          <a:p>
            <a:pPr lvl="0"/>
            <a:r>
              <a:rPr lang="en-US" dirty="0"/>
              <a:t>Click to edit subtitle</a:t>
            </a:r>
          </a:p>
        </p:txBody>
      </p:sp>
      <p:sp>
        <p:nvSpPr>
          <p:cNvPr id="12" name="Title 31"/>
          <p:cNvSpPr>
            <a:spLocks noGrp="1"/>
          </p:cNvSpPr>
          <p:nvPr>
            <p:ph type="title" hasCustomPrompt="1"/>
          </p:nvPr>
        </p:nvSpPr>
        <p:spPr>
          <a:xfrm>
            <a:off x="645581" y="116502"/>
            <a:ext cx="9480552" cy="925114"/>
          </a:xfrm>
          <a:prstGeom prst="rect">
            <a:avLst/>
          </a:prstGeom>
          <a:noFill/>
        </p:spPr>
        <p:txBody>
          <a:bodyPr vert="horz" tIns="0" bIns="61200" anchor="ctr" anchorCtr="0"/>
          <a:lstStyle>
            <a:lvl1pPr marL="0" algn="l">
              <a:defRPr sz="2600" b="1">
                <a:solidFill>
                  <a:srgbClr val="FFFFFF"/>
                </a:solidFill>
                <a:latin typeface="Verdana"/>
                <a:cs typeface="Verdana"/>
              </a:defRPr>
            </a:lvl1pPr>
          </a:lstStyle>
          <a:p>
            <a:r>
              <a:rPr lang="en-US" dirty="0"/>
              <a:t>Edit Title</a:t>
            </a:r>
          </a:p>
        </p:txBody>
      </p:sp>
    </p:spTree>
    <p:extLst>
      <p:ext uri="{BB962C8B-B14F-4D97-AF65-F5344CB8AC3E}">
        <p14:creationId xmlns:p14="http://schemas.microsoft.com/office/powerpoint/2010/main" val="24116982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8" name="Picture Placeholder 4"/>
          <p:cNvSpPr txBox="1">
            <a:spLocks/>
          </p:cNvSpPr>
          <p:nvPr userDrawn="1"/>
        </p:nvSpPr>
        <p:spPr>
          <a:xfrm>
            <a:off x="0" y="1"/>
            <a:ext cx="12192000" cy="1127124"/>
          </a:xfrm>
          <a:prstGeom prst="rect">
            <a:avLst/>
          </a:prstGeom>
          <a:gradFill flip="none" rotWithShape="1">
            <a:gsLst>
              <a:gs pos="0">
                <a:srgbClr val="0088FF"/>
              </a:gs>
              <a:gs pos="100000">
                <a:srgbClr val="0091FF">
                  <a:alpha val="23000"/>
                </a:srgbClr>
              </a:gs>
            </a:gsLst>
            <a:lin ang="0" scaled="1"/>
            <a:tileRect/>
          </a:gradFill>
        </p:spPr>
        <p:txBody>
          <a:bodyPr vert="horz"/>
          <a:lstStyle>
            <a:lvl1pPr marL="0" indent="0" algn="l" defTabSz="457207" rtl="0" eaLnBrk="1" latinLnBrk="0" hangingPunct="1">
              <a:spcBef>
                <a:spcPts val="1000"/>
              </a:spcBef>
              <a:spcAft>
                <a:spcPts val="0"/>
              </a:spcAft>
              <a:buClr>
                <a:schemeClr val="bg2">
                  <a:lumMod val="40000"/>
                  <a:lumOff val="60000"/>
                </a:schemeClr>
              </a:buClr>
              <a:buSzPct val="80000"/>
              <a:buFont typeface="Wingdings 3" charset="2"/>
              <a:buNone/>
              <a:defRPr sz="2000" b="0" i="0" kern="1200">
                <a:solidFill>
                  <a:schemeClr val="bg1"/>
                </a:solidFill>
                <a:latin typeface="Verdana"/>
                <a:ea typeface="+mj-ea"/>
                <a:cs typeface="Verdana"/>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algn="ctr">
              <a:spcBef>
                <a:spcPts val="0"/>
              </a:spcBef>
            </a:pPr>
            <a:endParaRPr lang="en-US" sz="2000" dirty="0"/>
          </a:p>
        </p:txBody>
      </p:sp>
      <p:sp>
        <p:nvSpPr>
          <p:cNvPr id="9" name="Content Placeholder 2"/>
          <p:cNvSpPr>
            <a:spLocks noGrp="1"/>
          </p:cNvSpPr>
          <p:nvPr>
            <p:ph idx="1" hasCustomPrompt="1"/>
          </p:nvPr>
        </p:nvSpPr>
        <p:spPr>
          <a:xfrm>
            <a:off x="645584" y="2048934"/>
            <a:ext cx="9819217" cy="4199466"/>
          </a:xfrm>
          <a:prstGeom prst="rect">
            <a:avLst/>
          </a:prstGeom>
        </p:spPr>
        <p:txBody>
          <a:bodyPr lIns="0" tIns="0" rIns="0" bIns="0"/>
          <a:lstStyle>
            <a:lvl1pPr marL="0" indent="0">
              <a:spcBef>
                <a:spcPts val="850"/>
              </a:spcBef>
              <a:buFontTx/>
              <a:buNone/>
              <a:defRPr sz="1400">
                <a:latin typeface="Verdana"/>
                <a:cs typeface="Verdana"/>
              </a:defRPr>
            </a:lvl1pPr>
          </a:lstStyle>
          <a:p>
            <a:r>
              <a:rPr lang="en-US" dirty="0"/>
              <a:t>Click to add text</a:t>
            </a:r>
          </a:p>
        </p:txBody>
      </p:sp>
      <p:sp>
        <p:nvSpPr>
          <p:cNvPr id="10" name="Rectangle 9"/>
          <p:cNvSpPr/>
          <p:nvPr/>
        </p:nvSpPr>
        <p:spPr>
          <a:xfrm>
            <a:off x="10699752" y="1"/>
            <a:ext cx="1502833" cy="1127125"/>
          </a:xfrm>
          <a:prstGeom prst="rect">
            <a:avLst/>
          </a:prstGeom>
          <a:solidFill>
            <a:srgbClr val="0088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pic>
        <p:nvPicPr>
          <p:cNvPr id="11" name="Picture 10" descr="WFPlogo-english-emblem-white.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69087" y="132647"/>
            <a:ext cx="1171083" cy="878312"/>
          </a:xfrm>
          <a:prstGeom prst="rect">
            <a:avLst/>
          </a:prstGeom>
        </p:spPr>
      </p:pic>
      <p:sp>
        <p:nvSpPr>
          <p:cNvPr id="14" name="Text Placeholder 13"/>
          <p:cNvSpPr>
            <a:spLocks noGrp="1"/>
          </p:cNvSpPr>
          <p:nvPr>
            <p:ph type="body" sz="quarter" idx="15" hasCustomPrompt="1"/>
          </p:nvPr>
        </p:nvSpPr>
        <p:spPr>
          <a:xfrm>
            <a:off x="645584" y="1341439"/>
            <a:ext cx="9819217" cy="419629"/>
          </a:xfrm>
          <a:prstGeom prst="rect">
            <a:avLst/>
          </a:prstGeom>
        </p:spPr>
        <p:txBody>
          <a:bodyPr vert="horz" lIns="0" tIns="0" rIns="0" bIns="0" anchor="t" anchorCtr="0"/>
          <a:lstStyle>
            <a:lvl1pPr marL="0" indent="0">
              <a:spcBef>
                <a:spcPts val="0"/>
              </a:spcBef>
              <a:buNone/>
              <a:defRPr sz="2000" b="1">
                <a:solidFill>
                  <a:srgbClr val="0088FF"/>
                </a:solidFill>
                <a:latin typeface="Verdana"/>
                <a:cs typeface="Verdana"/>
              </a:defRPr>
            </a:lvl1pPr>
            <a:lvl2pPr marL="457200" indent="0">
              <a:buNone/>
              <a:defRPr sz="2000" b="1">
                <a:solidFill>
                  <a:srgbClr val="0088FF"/>
                </a:solidFill>
                <a:latin typeface="Verdana"/>
                <a:cs typeface="Verdana"/>
              </a:defRPr>
            </a:lvl2pPr>
            <a:lvl3pPr marL="914400" indent="0">
              <a:buNone/>
              <a:defRPr sz="2000" b="1">
                <a:solidFill>
                  <a:srgbClr val="0088FF"/>
                </a:solidFill>
                <a:latin typeface="Verdana"/>
                <a:cs typeface="Verdana"/>
              </a:defRPr>
            </a:lvl3pPr>
            <a:lvl4pPr marL="1371600" indent="0">
              <a:buNone/>
              <a:defRPr sz="2000" b="1">
                <a:solidFill>
                  <a:srgbClr val="0088FF"/>
                </a:solidFill>
                <a:latin typeface="Verdana"/>
                <a:cs typeface="Verdana"/>
              </a:defRPr>
            </a:lvl4pPr>
            <a:lvl5pPr marL="1828800" indent="0">
              <a:buNone/>
              <a:defRPr sz="2000" b="1">
                <a:solidFill>
                  <a:srgbClr val="0088FF"/>
                </a:solidFill>
                <a:latin typeface="Verdana"/>
                <a:cs typeface="Verdana"/>
              </a:defRPr>
            </a:lvl5pPr>
          </a:lstStyle>
          <a:p>
            <a:pPr lvl="0"/>
            <a:r>
              <a:rPr lang="en-US" dirty="0"/>
              <a:t>Click to edit subtitle</a:t>
            </a:r>
          </a:p>
        </p:txBody>
      </p:sp>
      <p:sp>
        <p:nvSpPr>
          <p:cNvPr id="12" name="Title 31"/>
          <p:cNvSpPr>
            <a:spLocks noGrp="1"/>
          </p:cNvSpPr>
          <p:nvPr>
            <p:ph type="title" hasCustomPrompt="1"/>
          </p:nvPr>
        </p:nvSpPr>
        <p:spPr>
          <a:xfrm>
            <a:off x="645581" y="116502"/>
            <a:ext cx="9480552" cy="925114"/>
          </a:xfrm>
          <a:prstGeom prst="rect">
            <a:avLst/>
          </a:prstGeom>
          <a:noFill/>
        </p:spPr>
        <p:txBody>
          <a:bodyPr vert="horz" tIns="0" bIns="61200" anchor="ctr" anchorCtr="0"/>
          <a:lstStyle>
            <a:lvl1pPr marL="0" algn="l">
              <a:defRPr sz="2600" b="1">
                <a:solidFill>
                  <a:srgbClr val="FFFFFF"/>
                </a:solidFill>
                <a:latin typeface="Verdana"/>
                <a:cs typeface="Verdana"/>
              </a:defRPr>
            </a:lvl1pPr>
          </a:lstStyle>
          <a:p>
            <a:r>
              <a:rPr lang="en-US" dirty="0"/>
              <a:t>Edit Title</a:t>
            </a:r>
          </a:p>
        </p:txBody>
      </p:sp>
    </p:spTree>
    <p:extLst>
      <p:ext uri="{BB962C8B-B14F-4D97-AF65-F5344CB8AC3E}">
        <p14:creationId xmlns:p14="http://schemas.microsoft.com/office/powerpoint/2010/main" val="22826340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8" name="Picture Placeholder 4"/>
          <p:cNvSpPr txBox="1">
            <a:spLocks/>
          </p:cNvSpPr>
          <p:nvPr userDrawn="1"/>
        </p:nvSpPr>
        <p:spPr>
          <a:xfrm>
            <a:off x="0" y="1"/>
            <a:ext cx="12192000" cy="1127124"/>
          </a:xfrm>
          <a:prstGeom prst="rect">
            <a:avLst/>
          </a:prstGeom>
          <a:gradFill flip="none" rotWithShape="1">
            <a:gsLst>
              <a:gs pos="0">
                <a:srgbClr val="0088FF"/>
              </a:gs>
              <a:gs pos="100000">
                <a:srgbClr val="0091FF">
                  <a:alpha val="23000"/>
                </a:srgbClr>
              </a:gs>
            </a:gsLst>
            <a:lin ang="0" scaled="1"/>
            <a:tileRect/>
          </a:gradFill>
        </p:spPr>
        <p:txBody>
          <a:bodyPr vert="horz"/>
          <a:lstStyle>
            <a:lvl1pPr marL="0" indent="0" algn="l" defTabSz="457207" rtl="0" eaLnBrk="1" latinLnBrk="0" hangingPunct="1">
              <a:spcBef>
                <a:spcPts val="1000"/>
              </a:spcBef>
              <a:spcAft>
                <a:spcPts val="0"/>
              </a:spcAft>
              <a:buClr>
                <a:schemeClr val="bg2">
                  <a:lumMod val="40000"/>
                  <a:lumOff val="60000"/>
                </a:schemeClr>
              </a:buClr>
              <a:buSzPct val="80000"/>
              <a:buFont typeface="Wingdings 3" charset="2"/>
              <a:buNone/>
              <a:defRPr sz="2000" b="0" i="0" kern="1200">
                <a:solidFill>
                  <a:schemeClr val="bg1"/>
                </a:solidFill>
                <a:latin typeface="Verdana"/>
                <a:ea typeface="+mj-ea"/>
                <a:cs typeface="Verdana"/>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algn="ctr">
              <a:spcBef>
                <a:spcPts val="0"/>
              </a:spcBef>
            </a:pPr>
            <a:endParaRPr lang="en-US" sz="2000" dirty="0"/>
          </a:p>
        </p:txBody>
      </p:sp>
      <p:sp>
        <p:nvSpPr>
          <p:cNvPr id="9" name="Content Placeholder 2"/>
          <p:cNvSpPr>
            <a:spLocks noGrp="1"/>
          </p:cNvSpPr>
          <p:nvPr>
            <p:ph idx="1" hasCustomPrompt="1"/>
          </p:nvPr>
        </p:nvSpPr>
        <p:spPr>
          <a:xfrm>
            <a:off x="645584" y="2048934"/>
            <a:ext cx="9819217" cy="4199466"/>
          </a:xfrm>
          <a:prstGeom prst="rect">
            <a:avLst/>
          </a:prstGeom>
        </p:spPr>
        <p:txBody>
          <a:bodyPr lIns="0" tIns="0" rIns="0" bIns="0"/>
          <a:lstStyle>
            <a:lvl1pPr marL="0" indent="0">
              <a:spcBef>
                <a:spcPts val="850"/>
              </a:spcBef>
              <a:buFontTx/>
              <a:buNone/>
              <a:defRPr sz="1400">
                <a:latin typeface="Verdana"/>
                <a:cs typeface="Verdana"/>
              </a:defRPr>
            </a:lvl1pPr>
          </a:lstStyle>
          <a:p>
            <a:r>
              <a:rPr lang="en-US" dirty="0"/>
              <a:t>Click to add text</a:t>
            </a:r>
          </a:p>
        </p:txBody>
      </p:sp>
      <p:sp>
        <p:nvSpPr>
          <p:cNvPr id="10" name="Rectangle 9"/>
          <p:cNvSpPr/>
          <p:nvPr/>
        </p:nvSpPr>
        <p:spPr>
          <a:xfrm>
            <a:off x="10699752" y="1"/>
            <a:ext cx="1502833" cy="1127125"/>
          </a:xfrm>
          <a:prstGeom prst="rect">
            <a:avLst/>
          </a:prstGeom>
          <a:solidFill>
            <a:srgbClr val="0088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pic>
        <p:nvPicPr>
          <p:cNvPr id="11" name="Picture 10" descr="WFPlogo-english-emblem-white.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69087" y="132647"/>
            <a:ext cx="1171083" cy="878312"/>
          </a:xfrm>
          <a:prstGeom prst="rect">
            <a:avLst/>
          </a:prstGeom>
        </p:spPr>
      </p:pic>
      <p:sp>
        <p:nvSpPr>
          <p:cNvPr id="14" name="Text Placeholder 13"/>
          <p:cNvSpPr>
            <a:spLocks noGrp="1"/>
          </p:cNvSpPr>
          <p:nvPr>
            <p:ph type="body" sz="quarter" idx="15" hasCustomPrompt="1"/>
          </p:nvPr>
        </p:nvSpPr>
        <p:spPr>
          <a:xfrm>
            <a:off x="645584" y="1341439"/>
            <a:ext cx="9819217" cy="419629"/>
          </a:xfrm>
          <a:prstGeom prst="rect">
            <a:avLst/>
          </a:prstGeom>
        </p:spPr>
        <p:txBody>
          <a:bodyPr vert="horz" lIns="0" tIns="0" rIns="0" bIns="0" anchor="t" anchorCtr="0"/>
          <a:lstStyle>
            <a:lvl1pPr marL="0" indent="0">
              <a:spcBef>
                <a:spcPts val="0"/>
              </a:spcBef>
              <a:buNone/>
              <a:defRPr sz="2000" b="1">
                <a:solidFill>
                  <a:srgbClr val="0088FF"/>
                </a:solidFill>
                <a:latin typeface="Verdana"/>
                <a:cs typeface="Verdana"/>
              </a:defRPr>
            </a:lvl1pPr>
            <a:lvl2pPr marL="457200" indent="0">
              <a:buNone/>
              <a:defRPr sz="2000" b="1">
                <a:solidFill>
                  <a:srgbClr val="0088FF"/>
                </a:solidFill>
                <a:latin typeface="Verdana"/>
                <a:cs typeface="Verdana"/>
              </a:defRPr>
            </a:lvl2pPr>
            <a:lvl3pPr marL="914400" indent="0">
              <a:buNone/>
              <a:defRPr sz="2000" b="1">
                <a:solidFill>
                  <a:srgbClr val="0088FF"/>
                </a:solidFill>
                <a:latin typeface="Verdana"/>
                <a:cs typeface="Verdana"/>
              </a:defRPr>
            </a:lvl3pPr>
            <a:lvl4pPr marL="1371600" indent="0">
              <a:buNone/>
              <a:defRPr sz="2000" b="1">
                <a:solidFill>
                  <a:srgbClr val="0088FF"/>
                </a:solidFill>
                <a:latin typeface="Verdana"/>
                <a:cs typeface="Verdana"/>
              </a:defRPr>
            </a:lvl4pPr>
            <a:lvl5pPr marL="1828800" indent="0">
              <a:buNone/>
              <a:defRPr sz="2000" b="1">
                <a:solidFill>
                  <a:srgbClr val="0088FF"/>
                </a:solidFill>
                <a:latin typeface="Verdana"/>
                <a:cs typeface="Verdana"/>
              </a:defRPr>
            </a:lvl5pPr>
          </a:lstStyle>
          <a:p>
            <a:pPr lvl="0"/>
            <a:r>
              <a:rPr lang="en-US" dirty="0"/>
              <a:t>Click to edit subtitle</a:t>
            </a:r>
          </a:p>
        </p:txBody>
      </p:sp>
      <p:sp>
        <p:nvSpPr>
          <p:cNvPr id="12" name="Title 31"/>
          <p:cNvSpPr>
            <a:spLocks noGrp="1"/>
          </p:cNvSpPr>
          <p:nvPr>
            <p:ph type="title" hasCustomPrompt="1"/>
          </p:nvPr>
        </p:nvSpPr>
        <p:spPr>
          <a:xfrm>
            <a:off x="645581" y="116502"/>
            <a:ext cx="9480552" cy="925114"/>
          </a:xfrm>
          <a:prstGeom prst="rect">
            <a:avLst/>
          </a:prstGeom>
          <a:noFill/>
        </p:spPr>
        <p:txBody>
          <a:bodyPr vert="horz" tIns="0" bIns="61200" anchor="ctr" anchorCtr="0"/>
          <a:lstStyle>
            <a:lvl1pPr marL="0" algn="l">
              <a:defRPr sz="2600" b="1">
                <a:solidFill>
                  <a:srgbClr val="FFFFFF"/>
                </a:solidFill>
                <a:latin typeface="Verdana"/>
                <a:cs typeface="Verdana"/>
              </a:defRPr>
            </a:lvl1pPr>
          </a:lstStyle>
          <a:p>
            <a:r>
              <a:rPr lang="en-US" dirty="0"/>
              <a:t>Edit Title</a:t>
            </a:r>
          </a:p>
        </p:txBody>
      </p:sp>
    </p:spTree>
    <p:extLst>
      <p:ext uri="{BB962C8B-B14F-4D97-AF65-F5344CB8AC3E}">
        <p14:creationId xmlns:p14="http://schemas.microsoft.com/office/powerpoint/2010/main" val="4257557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8" name="Picture Placeholder 4"/>
          <p:cNvSpPr txBox="1">
            <a:spLocks/>
          </p:cNvSpPr>
          <p:nvPr userDrawn="1"/>
        </p:nvSpPr>
        <p:spPr>
          <a:xfrm>
            <a:off x="0" y="1"/>
            <a:ext cx="12192000" cy="1127124"/>
          </a:xfrm>
          <a:prstGeom prst="rect">
            <a:avLst/>
          </a:prstGeom>
          <a:gradFill flip="none" rotWithShape="1">
            <a:gsLst>
              <a:gs pos="0">
                <a:srgbClr val="0088FF"/>
              </a:gs>
              <a:gs pos="100000">
                <a:srgbClr val="0091FF">
                  <a:alpha val="23000"/>
                </a:srgbClr>
              </a:gs>
            </a:gsLst>
            <a:lin ang="0" scaled="1"/>
            <a:tileRect/>
          </a:gradFill>
        </p:spPr>
        <p:txBody>
          <a:bodyPr vert="horz"/>
          <a:lstStyle>
            <a:lvl1pPr marL="0" indent="0" algn="l" defTabSz="457207" rtl="0" eaLnBrk="1" latinLnBrk="0" hangingPunct="1">
              <a:spcBef>
                <a:spcPts val="1000"/>
              </a:spcBef>
              <a:spcAft>
                <a:spcPts val="0"/>
              </a:spcAft>
              <a:buClr>
                <a:schemeClr val="bg2">
                  <a:lumMod val="40000"/>
                  <a:lumOff val="60000"/>
                </a:schemeClr>
              </a:buClr>
              <a:buSzPct val="80000"/>
              <a:buFont typeface="Wingdings 3" charset="2"/>
              <a:buNone/>
              <a:defRPr sz="2000" b="0" i="0" kern="1200">
                <a:solidFill>
                  <a:schemeClr val="bg1"/>
                </a:solidFill>
                <a:latin typeface="Verdana"/>
                <a:ea typeface="+mj-ea"/>
                <a:cs typeface="Verdana"/>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algn="ctr">
              <a:spcBef>
                <a:spcPts val="0"/>
              </a:spcBef>
            </a:pPr>
            <a:endParaRPr lang="en-US" sz="2000" dirty="0"/>
          </a:p>
        </p:txBody>
      </p:sp>
      <p:sp>
        <p:nvSpPr>
          <p:cNvPr id="9" name="Content Placeholder 2"/>
          <p:cNvSpPr>
            <a:spLocks noGrp="1"/>
          </p:cNvSpPr>
          <p:nvPr>
            <p:ph idx="1" hasCustomPrompt="1"/>
          </p:nvPr>
        </p:nvSpPr>
        <p:spPr>
          <a:xfrm>
            <a:off x="645584" y="2048934"/>
            <a:ext cx="9819217" cy="4199466"/>
          </a:xfrm>
          <a:prstGeom prst="rect">
            <a:avLst/>
          </a:prstGeom>
        </p:spPr>
        <p:txBody>
          <a:bodyPr lIns="0" tIns="0" rIns="0" bIns="0"/>
          <a:lstStyle>
            <a:lvl1pPr marL="0" indent="0">
              <a:spcBef>
                <a:spcPts val="850"/>
              </a:spcBef>
              <a:buFontTx/>
              <a:buNone/>
              <a:defRPr sz="1400">
                <a:latin typeface="Verdana"/>
                <a:cs typeface="Verdana"/>
              </a:defRPr>
            </a:lvl1pPr>
          </a:lstStyle>
          <a:p>
            <a:r>
              <a:rPr lang="en-US" dirty="0"/>
              <a:t>Click to add text</a:t>
            </a:r>
          </a:p>
        </p:txBody>
      </p:sp>
      <p:sp>
        <p:nvSpPr>
          <p:cNvPr id="10" name="Rectangle 9"/>
          <p:cNvSpPr/>
          <p:nvPr/>
        </p:nvSpPr>
        <p:spPr>
          <a:xfrm>
            <a:off x="10699752" y="1"/>
            <a:ext cx="1502833" cy="1127125"/>
          </a:xfrm>
          <a:prstGeom prst="rect">
            <a:avLst/>
          </a:prstGeom>
          <a:solidFill>
            <a:srgbClr val="0088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pic>
        <p:nvPicPr>
          <p:cNvPr id="11" name="Picture 10" descr="WFPlogo-english-emblem-white.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69087" y="132647"/>
            <a:ext cx="1171083" cy="878312"/>
          </a:xfrm>
          <a:prstGeom prst="rect">
            <a:avLst/>
          </a:prstGeom>
        </p:spPr>
      </p:pic>
      <p:sp>
        <p:nvSpPr>
          <p:cNvPr id="14" name="Text Placeholder 13"/>
          <p:cNvSpPr>
            <a:spLocks noGrp="1"/>
          </p:cNvSpPr>
          <p:nvPr>
            <p:ph type="body" sz="quarter" idx="15" hasCustomPrompt="1"/>
          </p:nvPr>
        </p:nvSpPr>
        <p:spPr>
          <a:xfrm>
            <a:off x="645584" y="1341439"/>
            <a:ext cx="9819217" cy="419629"/>
          </a:xfrm>
          <a:prstGeom prst="rect">
            <a:avLst/>
          </a:prstGeom>
        </p:spPr>
        <p:txBody>
          <a:bodyPr vert="horz" lIns="0" tIns="0" rIns="0" bIns="0" anchor="t" anchorCtr="0"/>
          <a:lstStyle>
            <a:lvl1pPr marL="0" indent="0">
              <a:spcBef>
                <a:spcPts val="0"/>
              </a:spcBef>
              <a:buNone/>
              <a:defRPr sz="2000" b="1">
                <a:solidFill>
                  <a:srgbClr val="0088FF"/>
                </a:solidFill>
                <a:latin typeface="Verdana"/>
                <a:cs typeface="Verdana"/>
              </a:defRPr>
            </a:lvl1pPr>
            <a:lvl2pPr marL="457200" indent="0">
              <a:buNone/>
              <a:defRPr sz="2000" b="1">
                <a:solidFill>
                  <a:srgbClr val="0088FF"/>
                </a:solidFill>
                <a:latin typeface="Verdana"/>
                <a:cs typeface="Verdana"/>
              </a:defRPr>
            </a:lvl2pPr>
            <a:lvl3pPr marL="914400" indent="0">
              <a:buNone/>
              <a:defRPr sz="2000" b="1">
                <a:solidFill>
                  <a:srgbClr val="0088FF"/>
                </a:solidFill>
                <a:latin typeface="Verdana"/>
                <a:cs typeface="Verdana"/>
              </a:defRPr>
            </a:lvl3pPr>
            <a:lvl4pPr marL="1371600" indent="0">
              <a:buNone/>
              <a:defRPr sz="2000" b="1">
                <a:solidFill>
                  <a:srgbClr val="0088FF"/>
                </a:solidFill>
                <a:latin typeface="Verdana"/>
                <a:cs typeface="Verdana"/>
              </a:defRPr>
            </a:lvl4pPr>
            <a:lvl5pPr marL="1828800" indent="0">
              <a:buNone/>
              <a:defRPr sz="2000" b="1">
                <a:solidFill>
                  <a:srgbClr val="0088FF"/>
                </a:solidFill>
                <a:latin typeface="Verdana"/>
                <a:cs typeface="Verdana"/>
              </a:defRPr>
            </a:lvl5pPr>
          </a:lstStyle>
          <a:p>
            <a:pPr lvl="0"/>
            <a:r>
              <a:rPr lang="en-US" dirty="0"/>
              <a:t>Click to edit subtitle</a:t>
            </a:r>
          </a:p>
        </p:txBody>
      </p:sp>
      <p:sp>
        <p:nvSpPr>
          <p:cNvPr id="12" name="Title 31"/>
          <p:cNvSpPr>
            <a:spLocks noGrp="1"/>
          </p:cNvSpPr>
          <p:nvPr>
            <p:ph type="title" hasCustomPrompt="1"/>
          </p:nvPr>
        </p:nvSpPr>
        <p:spPr>
          <a:xfrm>
            <a:off x="645581" y="116502"/>
            <a:ext cx="9480552" cy="925114"/>
          </a:xfrm>
          <a:prstGeom prst="rect">
            <a:avLst/>
          </a:prstGeom>
          <a:noFill/>
        </p:spPr>
        <p:txBody>
          <a:bodyPr vert="horz" tIns="0" bIns="61200" anchor="ctr" anchorCtr="0"/>
          <a:lstStyle>
            <a:lvl1pPr marL="0" algn="l">
              <a:defRPr sz="2600" b="1">
                <a:solidFill>
                  <a:srgbClr val="FFFFFF"/>
                </a:solidFill>
                <a:latin typeface="Verdana"/>
                <a:cs typeface="Verdana"/>
              </a:defRPr>
            </a:lvl1pPr>
          </a:lstStyle>
          <a:p>
            <a:r>
              <a:rPr lang="en-US" dirty="0"/>
              <a:t>Edit Title</a:t>
            </a:r>
          </a:p>
        </p:txBody>
      </p:sp>
    </p:spTree>
    <p:extLst>
      <p:ext uri="{BB962C8B-B14F-4D97-AF65-F5344CB8AC3E}">
        <p14:creationId xmlns:p14="http://schemas.microsoft.com/office/powerpoint/2010/main" val="15789248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8" name="Picture Placeholder 4"/>
          <p:cNvSpPr txBox="1">
            <a:spLocks/>
          </p:cNvSpPr>
          <p:nvPr userDrawn="1"/>
        </p:nvSpPr>
        <p:spPr>
          <a:xfrm>
            <a:off x="0" y="1"/>
            <a:ext cx="12192000" cy="1127124"/>
          </a:xfrm>
          <a:prstGeom prst="rect">
            <a:avLst/>
          </a:prstGeom>
          <a:gradFill flip="none" rotWithShape="1">
            <a:gsLst>
              <a:gs pos="0">
                <a:srgbClr val="0088FF"/>
              </a:gs>
              <a:gs pos="100000">
                <a:srgbClr val="0091FF">
                  <a:alpha val="23000"/>
                </a:srgbClr>
              </a:gs>
            </a:gsLst>
            <a:lin ang="0" scaled="1"/>
            <a:tileRect/>
          </a:gradFill>
        </p:spPr>
        <p:txBody>
          <a:bodyPr vert="horz"/>
          <a:lstStyle>
            <a:lvl1pPr marL="0" indent="0" algn="l" defTabSz="457207" rtl="0" eaLnBrk="1" latinLnBrk="0" hangingPunct="1">
              <a:spcBef>
                <a:spcPts val="1000"/>
              </a:spcBef>
              <a:spcAft>
                <a:spcPts val="0"/>
              </a:spcAft>
              <a:buClr>
                <a:schemeClr val="bg2">
                  <a:lumMod val="40000"/>
                  <a:lumOff val="60000"/>
                </a:schemeClr>
              </a:buClr>
              <a:buSzPct val="80000"/>
              <a:buFont typeface="Wingdings 3" charset="2"/>
              <a:buNone/>
              <a:defRPr sz="2000" b="0" i="0" kern="1200">
                <a:solidFill>
                  <a:schemeClr val="bg1"/>
                </a:solidFill>
                <a:latin typeface="Verdana"/>
                <a:ea typeface="+mj-ea"/>
                <a:cs typeface="Verdana"/>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algn="ctr">
              <a:spcBef>
                <a:spcPts val="0"/>
              </a:spcBef>
            </a:pPr>
            <a:endParaRPr lang="en-US" sz="2000" dirty="0"/>
          </a:p>
        </p:txBody>
      </p:sp>
      <p:sp>
        <p:nvSpPr>
          <p:cNvPr id="9" name="Content Placeholder 2"/>
          <p:cNvSpPr>
            <a:spLocks noGrp="1"/>
          </p:cNvSpPr>
          <p:nvPr>
            <p:ph idx="1" hasCustomPrompt="1"/>
          </p:nvPr>
        </p:nvSpPr>
        <p:spPr>
          <a:xfrm>
            <a:off x="645584" y="2048934"/>
            <a:ext cx="9819217" cy="4199466"/>
          </a:xfrm>
          <a:prstGeom prst="rect">
            <a:avLst/>
          </a:prstGeom>
        </p:spPr>
        <p:txBody>
          <a:bodyPr lIns="0" tIns="0" rIns="0" bIns="0"/>
          <a:lstStyle>
            <a:lvl1pPr marL="0" indent="0">
              <a:spcBef>
                <a:spcPts val="850"/>
              </a:spcBef>
              <a:buFontTx/>
              <a:buNone/>
              <a:defRPr sz="1400">
                <a:latin typeface="Verdana"/>
                <a:cs typeface="Verdana"/>
              </a:defRPr>
            </a:lvl1pPr>
          </a:lstStyle>
          <a:p>
            <a:r>
              <a:rPr lang="en-US" dirty="0"/>
              <a:t>Click to add text</a:t>
            </a:r>
          </a:p>
        </p:txBody>
      </p:sp>
      <p:sp>
        <p:nvSpPr>
          <p:cNvPr id="10" name="Rectangle 9"/>
          <p:cNvSpPr/>
          <p:nvPr/>
        </p:nvSpPr>
        <p:spPr>
          <a:xfrm>
            <a:off x="10699752" y="1"/>
            <a:ext cx="1502833" cy="1127125"/>
          </a:xfrm>
          <a:prstGeom prst="rect">
            <a:avLst/>
          </a:prstGeom>
          <a:solidFill>
            <a:srgbClr val="0088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pic>
        <p:nvPicPr>
          <p:cNvPr id="11" name="Picture 10" descr="WFPlogo-english-emblem-white.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69087" y="132647"/>
            <a:ext cx="1171083" cy="878312"/>
          </a:xfrm>
          <a:prstGeom prst="rect">
            <a:avLst/>
          </a:prstGeom>
        </p:spPr>
      </p:pic>
      <p:sp>
        <p:nvSpPr>
          <p:cNvPr id="14" name="Text Placeholder 13"/>
          <p:cNvSpPr>
            <a:spLocks noGrp="1"/>
          </p:cNvSpPr>
          <p:nvPr>
            <p:ph type="body" sz="quarter" idx="15" hasCustomPrompt="1"/>
          </p:nvPr>
        </p:nvSpPr>
        <p:spPr>
          <a:xfrm>
            <a:off x="645584" y="1341439"/>
            <a:ext cx="9819217" cy="419629"/>
          </a:xfrm>
          <a:prstGeom prst="rect">
            <a:avLst/>
          </a:prstGeom>
        </p:spPr>
        <p:txBody>
          <a:bodyPr vert="horz" lIns="0" tIns="0" rIns="0" bIns="0" anchor="t" anchorCtr="0"/>
          <a:lstStyle>
            <a:lvl1pPr marL="0" indent="0">
              <a:spcBef>
                <a:spcPts val="0"/>
              </a:spcBef>
              <a:buNone/>
              <a:defRPr sz="2000" b="1">
                <a:solidFill>
                  <a:srgbClr val="0088FF"/>
                </a:solidFill>
                <a:latin typeface="Verdana"/>
                <a:cs typeface="Verdana"/>
              </a:defRPr>
            </a:lvl1pPr>
            <a:lvl2pPr marL="457200" indent="0">
              <a:buNone/>
              <a:defRPr sz="2000" b="1">
                <a:solidFill>
                  <a:srgbClr val="0088FF"/>
                </a:solidFill>
                <a:latin typeface="Verdana"/>
                <a:cs typeface="Verdana"/>
              </a:defRPr>
            </a:lvl2pPr>
            <a:lvl3pPr marL="914400" indent="0">
              <a:buNone/>
              <a:defRPr sz="2000" b="1">
                <a:solidFill>
                  <a:srgbClr val="0088FF"/>
                </a:solidFill>
                <a:latin typeface="Verdana"/>
                <a:cs typeface="Verdana"/>
              </a:defRPr>
            </a:lvl3pPr>
            <a:lvl4pPr marL="1371600" indent="0">
              <a:buNone/>
              <a:defRPr sz="2000" b="1">
                <a:solidFill>
                  <a:srgbClr val="0088FF"/>
                </a:solidFill>
                <a:latin typeface="Verdana"/>
                <a:cs typeface="Verdana"/>
              </a:defRPr>
            </a:lvl4pPr>
            <a:lvl5pPr marL="1828800" indent="0">
              <a:buNone/>
              <a:defRPr sz="2000" b="1">
                <a:solidFill>
                  <a:srgbClr val="0088FF"/>
                </a:solidFill>
                <a:latin typeface="Verdana"/>
                <a:cs typeface="Verdana"/>
              </a:defRPr>
            </a:lvl5pPr>
          </a:lstStyle>
          <a:p>
            <a:pPr lvl="0"/>
            <a:r>
              <a:rPr lang="en-US" dirty="0"/>
              <a:t>Click to edit subtitle</a:t>
            </a:r>
          </a:p>
        </p:txBody>
      </p:sp>
      <p:sp>
        <p:nvSpPr>
          <p:cNvPr id="12" name="Title 31"/>
          <p:cNvSpPr>
            <a:spLocks noGrp="1"/>
          </p:cNvSpPr>
          <p:nvPr>
            <p:ph type="title" hasCustomPrompt="1"/>
          </p:nvPr>
        </p:nvSpPr>
        <p:spPr>
          <a:xfrm>
            <a:off x="645581" y="116502"/>
            <a:ext cx="9480552" cy="925114"/>
          </a:xfrm>
          <a:prstGeom prst="rect">
            <a:avLst/>
          </a:prstGeom>
          <a:noFill/>
        </p:spPr>
        <p:txBody>
          <a:bodyPr vert="horz" tIns="0" bIns="61200" anchor="ctr" anchorCtr="0"/>
          <a:lstStyle>
            <a:lvl1pPr marL="0" algn="l">
              <a:defRPr sz="2600" b="1">
                <a:solidFill>
                  <a:srgbClr val="FFFFFF"/>
                </a:solidFill>
                <a:latin typeface="Verdana"/>
                <a:cs typeface="Verdana"/>
              </a:defRPr>
            </a:lvl1pPr>
          </a:lstStyle>
          <a:p>
            <a:r>
              <a:rPr lang="en-US" dirty="0"/>
              <a:t>Edit Title</a:t>
            </a:r>
          </a:p>
        </p:txBody>
      </p:sp>
    </p:spTree>
    <p:extLst>
      <p:ext uri="{BB962C8B-B14F-4D97-AF65-F5344CB8AC3E}">
        <p14:creationId xmlns:p14="http://schemas.microsoft.com/office/powerpoint/2010/main" val="811320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1325563"/>
          </a:xfrm>
          <a:solidFill>
            <a:schemeClr val="accent6"/>
          </a:solidFill>
        </p:spPr>
        <p:txBody>
          <a:bodyPr/>
          <a:lstStyle>
            <a:lvl1pPr>
              <a:defRPr>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203200" y="1524001"/>
            <a:ext cx="11887200" cy="4432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220133" y="6356352"/>
            <a:ext cx="2743200" cy="365125"/>
          </a:xfrm>
        </p:spPr>
        <p:txBody>
          <a:bodyPr/>
          <a:lstStyle/>
          <a:p>
            <a:fld id="{AAA429C2-6299-9B49-9105-F8D26CD87675}" type="datetimeFigureOut">
              <a:rPr lang="en-US" smtClean="0">
                <a:solidFill>
                  <a:prstClr val="black">
                    <a:tint val="75000"/>
                  </a:prstClr>
                </a:solidFill>
              </a:rPr>
              <a:pPr/>
              <a:t>10/22/2018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a:xfrm>
            <a:off x="9228667" y="6356350"/>
            <a:ext cx="2743200" cy="365125"/>
          </a:xfrm>
        </p:spPr>
        <p:txBody>
          <a:bodyPr/>
          <a:lstStyle/>
          <a:p>
            <a:fld id="{8632BE0A-2F6C-CA41-A134-F367DF18086E}" type="slidenum">
              <a:rPr lang="en-US" smtClean="0">
                <a:solidFill>
                  <a:prstClr val="black">
                    <a:tint val="75000"/>
                  </a:prstClr>
                </a:solidFill>
              </a:rPr>
              <a:pPr/>
              <a:t>‹#›</a:t>
            </a:fld>
            <a:endParaRPr lang="en-US">
              <a:solidFill>
                <a:prstClr val="black">
                  <a:tint val="75000"/>
                </a:prstClr>
              </a:solidFill>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63201" y="5880033"/>
            <a:ext cx="1270177" cy="952633"/>
          </a:xfrm>
          <a:prstGeom prst="rect">
            <a:avLst/>
          </a:prstGeom>
        </p:spPr>
      </p:pic>
      <p:pic>
        <p:nvPicPr>
          <p:cNvPr id="9" name="Picture 8" descr="cid:image002.png@01CE71C4.254D8890"/>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3200" y="5956300"/>
            <a:ext cx="3058160" cy="838200"/>
          </a:xfrm>
          <a:prstGeom prst="rect">
            <a:avLst/>
          </a:prstGeom>
          <a:noFill/>
          <a:ln>
            <a:noFill/>
          </a:ln>
        </p:spPr>
      </p:pic>
    </p:spTree>
    <p:extLst>
      <p:ext uri="{BB962C8B-B14F-4D97-AF65-F5344CB8AC3E}">
        <p14:creationId xmlns:p14="http://schemas.microsoft.com/office/powerpoint/2010/main" val="2225129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AA429C2-6299-9B49-9105-F8D26CD87675}" type="datetimeFigureOut">
              <a:rPr lang="en-US" smtClean="0">
                <a:solidFill>
                  <a:prstClr val="black">
                    <a:tint val="75000"/>
                  </a:prstClr>
                </a:solidFill>
              </a:rPr>
              <a:pPr/>
              <a:t>10/22/2018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632BE0A-2F6C-CA41-A134-F367DF18086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53608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AA429C2-6299-9B49-9105-F8D26CD87675}" type="datetimeFigureOut">
              <a:rPr lang="en-US" smtClean="0">
                <a:solidFill>
                  <a:prstClr val="black">
                    <a:tint val="75000"/>
                  </a:prstClr>
                </a:solidFill>
              </a:rPr>
              <a:pPr/>
              <a:t>10/22/2018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632BE0A-2F6C-CA41-A134-F367DF18086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3290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AA429C2-6299-9B49-9105-F8D26CD87675}" type="datetimeFigureOut">
              <a:rPr lang="en-US" smtClean="0">
                <a:solidFill>
                  <a:prstClr val="black">
                    <a:tint val="75000"/>
                  </a:prstClr>
                </a:solidFill>
              </a:rPr>
              <a:pPr/>
              <a:t>10/22/2018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632BE0A-2F6C-CA41-A134-F367DF18086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01074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AA429C2-6299-9B49-9105-F8D26CD87675}" type="datetimeFigureOut">
              <a:rPr lang="en-US" smtClean="0">
                <a:solidFill>
                  <a:prstClr val="black">
                    <a:tint val="75000"/>
                  </a:prstClr>
                </a:solidFill>
              </a:rPr>
              <a:pPr/>
              <a:t>10/22/2018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632BE0A-2F6C-CA41-A134-F367DF18086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97518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A429C2-6299-9B49-9105-F8D26CD87675}" type="datetimeFigureOut">
              <a:rPr lang="en-US" smtClean="0">
                <a:solidFill>
                  <a:prstClr val="black">
                    <a:tint val="75000"/>
                  </a:prstClr>
                </a:solidFill>
              </a:rPr>
              <a:pPr/>
              <a:t>10/22/2018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632BE0A-2F6C-CA41-A134-F367DF18086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77731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AAA429C2-6299-9B49-9105-F8D26CD87675}" type="datetimeFigureOut">
              <a:rPr lang="en-US" smtClean="0">
                <a:solidFill>
                  <a:prstClr val="black">
                    <a:tint val="75000"/>
                  </a:prstClr>
                </a:solidFill>
              </a:rPr>
              <a:pPr/>
              <a:t>10/22/2018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632BE0A-2F6C-CA41-A134-F367DF18086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21902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AAA429C2-6299-9B49-9105-F8D26CD87675}" type="datetimeFigureOut">
              <a:rPr lang="en-US" smtClean="0">
                <a:solidFill>
                  <a:prstClr val="black">
                    <a:tint val="75000"/>
                  </a:prstClr>
                </a:solidFill>
              </a:rPr>
              <a:pPr/>
              <a:t>10/22/2018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632BE0A-2F6C-CA41-A134-F367DF18086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70139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20B280B-7F2B-E14E-92FA-FE4C11958A3C}" type="datetimeFigureOut">
              <a:rPr lang="en-US" smtClean="0"/>
              <a:pPr/>
              <a:t>10/22/2018</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6679178-0678-6443-A007-E2A8A67E8DC4}" type="slidenum">
              <a:rPr lang="en-US" smtClean="0"/>
              <a:pPr/>
              <a:t>‹#›</a:t>
            </a:fld>
            <a:endParaRPr lang="en-US"/>
          </a:p>
        </p:txBody>
      </p:sp>
    </p:spTree>
    <p:extLst>
      <p:ext uri="{BB962C8B-B14F-4D97-AF65-F5344CB8AC3E}">
        <p14:creationId xmlns:p14="http://schemas.microsoft.com/office/powerpoint/2010/main" val="3566589578"/>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685" r:id="rId12"/>
    <p:sldLayoutId id="2147483686" r:id="rId13"/>
    <p:sldLayoutId id="2147483687" r:id="rId14"/>
    <p:sldLayoutId id="2147483688" r:id="rId15"/>
    <p:sldLayoutId id="2147483689" r:id="rId16"/>
    <p:sldLayoutId id="2147483690" r:id="rId17"/>
    <p:sldLayoutId id="2147483691" r:id="rId18"/>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hyperlink" Target="https://www.humanitarianresponse.info/sites/www.humanitarianresponse.info/files/documents/files/iscg_coordination_structure_feb_18.pdf#page=1"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9.jp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3"/>
          <p:cNvSpPr>
            <a:spLocks noGrp="1"/>
          </p:cNvSpPr>
          <p:nvPr>
            <p:ph type="ctrTitle"/>
          </p:nvPr>
        </p:nvSpPr>
        <p:spPr>
          <a:xfrm>
            <a:off x="407063" y="749423"/>
            <a:ext cx="6746239" cy="1859906"/>
          </a:xfrm>
        </p:spPr>
        <p:txBody>
          <a:bodyPr vert="horz" lIns="91440" tIns="45720" rIns="91440" bIns="45720" rtlCol="0" anchor="ctr">
            <a:normAutofit/>
          </a:bodyPr>
          <a:lstStyle/>
          <a:p>
            <a:pPr defTabSz="914400"/>
            <a:r>
              <a:rPr lang="en-US" sz="3600" b="1" dirty="0">
                <a:solidFill>
                  <a:srgbClr val="0070C0"/>
                </a:solidFill>
                <a:latin typeface="Berlin Sans FB Demi" panose="020E0802020502020306" pitchFamily="34" charset="0"/>
                <a:ea typeface="+mn-ea"/>
                <a:cs typeface="+mn-cs"/>
              </a:rPr>
              <a:t>CMAM CONTINUUM OF CARE</a:t>
            </a:r>
            <a:endParaRPr lang="en-US" sz="3600" b="1" dirty="0">
              <a:solidFill>
                <a:srgbClr val="0070C0"/>
              </a:solidFill>
              <a:latin typeface="Berlin Sans FB Demi" panose="020E0802020502020306" pitchFamily="34" charset="0"/>
            </a:endParaRPr>
          </a:p>
        </p:txBody>
      </p:sp>
      <p:cxnSp>
        <p:nvCxnSpPr>
          <p:cNvPr id="28678" name="Straight Arrow Connector 73">
            <a:extLst>
              <a:ext uri="{FF2B5EF4-FFF2-40B4-BE49-F238E27FC236}">
                <a16:creationId xmlns:a16="http://schemas.microsoft.com/office/drawing/2014/main" id="{E4A809D5-3600-46D4-A466-67F2349A54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015490" y="2316480"/>
            <a:ext cx="34290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6" name="Subtitle 5"/>
          <p:cNvSpPr>
            <a:spLocks noGrp="1"/>
          </p:cNvSpPr>
          <p:nvPr>
            <p:ph type="subTitle" idx="1"/>
          </p:nvPr>
        </p:nvSpPr>
        <p:spPr>
          <a:xfrm>
            <a:off x="407063" y="2755578"/>
            <a:ext cx="6969759" cy="1948721"/>
          </a:xfrm>
        </p:spPr>
        <p:txBody>
          <a:bodyPr vert="horz" lIns="91440" tIns="45720" rIns="91440" bIns="45720" rtlCol="0">
            <a:normAutofit/>
          </a:bodyPr>
          <a:lstStyle/>
          <a:p>
            <a:pPr defTabSz="914400"/>
            <a:r>
              <a:rPr lang="en-US" sz="3200" b="1" dirty="0">
                <a:solidFill>
                  <a:srgbClr val="92D050"/>
                </a:solidFill>
                <a:latin typeface="Arial Narrow" panose="020B0606020202030204" pitchFamily="34" charset="0"/>
              </a:rPr>
              <a:t>COX’S BAZAR ROHINGYA RESPONSE,</a:t>
            </a:r>
          </a:p>
          <a:p>
            <a:pPr defTabSz="914400"/>
            <a:r>
              <a:rPr lang="en-US" sz="3200" b="1" dirty="0">
                <a:solidFill>
                  <a:srgbClr val="92D050"/>
                </a:solidFill>
                <a:latin typeface="Arial Narrow" panose="020B0606020202030204" pitchFamily="34" charset="0"/>
              </a:rPr>
              <a:t>BANGLADESH</a:t>
            </a:r>
          </a:p>
          <a:p>
            <a:pPr indent="-228600" algn="l" defTabSz="914400">
              <a:buFont typeface="Arial" panose="020B0604020202020204" pitchFamily="34" charset="0"/>
              <a:buChar char="•"/>
            </a:pPr>
            <a:endParaRPr lang="en-US" sz="1600" b="1" dirty="0"/>
          </a:p>
        </p:txBody>
      </p:sp>
      <p:pic>
        <p:nvPicPr>
          <p:cNvPr id="10" name="Content Placeholder 10">
            <a:extLst>
              <a:ext uri="{FF2B5EF4-FFF2-40B4-BE49-F238E27FC236}">
                <a16:creationId xmlns:a16="http://schemas.microsoft.com/office/drawing/2014/main" id="{B62CE11A-9697-417B-9D33-AE0B358AE63E}"/>
              </a:ext>
            </a:extLst>
          </p:cNvPr>
          <p:cNvPicPr>
            <a:picLocks noChangeAspect="1"/>
          </p:cNvPicPr>
          <p:nvPr/>
        </p:nvPicPr>
        <p:blipFill rotWithShape="1">
          <a:blip r:embed="rId3">
            <a:extLst>
              <a:ext uri="{28A0092B-C50C-407E-A947-70E740481C1C}">
                <a14:useLocalDpi xmlns:a14="http://schemas.microsoft.com/office/drawing/2010/main" val="0"/>
              </a:ext>
            </a:extLst>
          </a:blip>
          <a:srcRect l="16335" r="31884"/>
          <a:stretch/>
        </p:blipFill>
        <p:spPr>
          <a:xfrm>
            <a:off x="7061201" y="7937"/>
            <a:ext cx="513080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28674" name="AutoShape 2" descr="cid:image003.png@01CE675F.B1D3E0D0"/>
          <p:cNvSpPr>
            <a:spLocks noChangeAspect="1" noChangeArrowheads="1"/>
          </p:cNvSpPr>
          <p:nvPr/>
        </p:nvSpPr>
        <p:spPr bwMode="auto">
          <a:xfrm>
            <a:off x="1679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8676" name="AutoShape 4" descr="cid:image003.png@01CE675F.B1D3E0D0"/>
          <p:cNvSpPr>
            <a:spLocks noChangeAspect="1" noChangeArrowheads="1"/>
          </p:cNvSpPr>
          <p:nvPr/>
        </p:nvSpPr>
        <p:spPr bwMode="auto">
          <a:xfrm>
            <a:off x="1679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 name="Picture 2">
            <a:extLst>
              <a:ext uri="{FF2B5EF4-FFF2-40B4-BE49-F238E27FC236}">
                <a16:creationId xmlns:a16="http://schemas.microsoft.com/office/drawing/2014/main" id="{777A081C-D3E8-4185-8D06-72DB2809FDAC}"/>
              </a:ext>
            </a:extLst>
          </p:cNvPr>
          <p:cNvPicPr>
            <a:picLocks noChangeAspect="1"/>
          </p:cNvPicPr>
          <p:nvPr/>
        </p:nvPicPr>
        <p:blipFill>
          <a:blip r:embed="rId4"/>
          <a:stretch>
            <a:fillRect/>
          </a:stretch>
        </p:blipFill>
        <p:spPr>
          <a:xfrm>
            <a:off x="377853" y="5730241"/>
            <a:ext cx="2292295" cy="919844"/>
          </a:xfrm>
          <a:prstGeom prst="rect">
            <a:avLst/>
          </a:prstGeom>
        </p:spPr>
      </p:pic>
      <p:pic>
        <p:nvPicPr>
          <p:cNvPr id="11" name="Picture 10">
            <a:extLst>
              <a:ext uri="{FF2B5EF4-FFF2-40B4-BE49-F238E27FC236}">
                <a16:creationId xmlns:a16="http://schemas.microsoft.com/office/drawing/2014/main" id="{78058669-29F2-4D2C-B92A-7A14DA39313C}"/>
              </a:ext>
            </a:extLst>
          </p:cNvPr>
          <p:cNvPicPr>
            <a:picLocks noChangeAspect="1"/>
          </p:cNvPicPr>
          <p:nvPr/>
        </p:nvPicPr>
        <p:blipFill>
          <a:blip r:embed="rId5"/>
          <a:stretch>
            <a:fillRect/>
          </a:stretch>
        </p:blipFill>
        <p:spPr>
          <a:xfrm>
            <a:off x="9357360" y="5730241"/>
            <a:ext cx="2532987" cy="1013195"/>
          </a:xfrm>
          <a:prstGeom prst="rect">
            <a:avLst/>
          </a:prstGeom>
        </p:spPr>
      </p:pic>
    </p:spTree>
    <p:extLst>
      <p:ext uri="{BB962C8B-B14F-4D97-AF65-F5344CB8AC3E}">
        <p14:creationId xmlns:p14="http://schemas.microsoft.com/office/powerpoint/2010/main" val="9344791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Berlin Sans FB Demi" panose="020E0802020502020306" pitchFamily="34" charset="0"/>
              </a:rPr>
              <a:t>	CMAM Programme Implementation</a:t>
            </a:r>
          </a:p>
        </p:txBody>
      </p:sp>
      <p:sp>
        <p:nvSpPr>
          <p:cNvPr id="3" name="Content Placeholder 2"/>
          <p:cNvSpPr>
            <a:spLocks noGrp="1"/>
          </p:cNvSpPr>
          <p:nvPr>
            <p:ph idx="1"/>
          </p:nvPr>
        </p:nvSpPr>
        <p:spPr>
          <a:xfrm>
            <a:off x="1805940" y="1661825"/>
            <a:ext cx="9603740" cy="4572797"/>
          </a:xfrm>
        </p:spPr>
        <p:txBody>
          <a:bodyPr>
            <a:noAutofit/>
          </a:bodyPr>
          <a:lstStyle/>
          <a:p>
            <a:pPr marL="400050" indent="-400050">
              <a:spcBef>
                <a:spcPts val="0"/>
              </a:spcBef>
              <a:spcAft>
                <a:spcPts val="800"/>
              </a:spcAft>
              <a:buFont typeface="Wingdings" panose="05000000000000000000" pitchFamily="2" charset="2"/>
              <a:buChar char="q"/>
            </a:pPr>
            <a:r>
              <a:rPr lang="en-US" sz="2400" dirty="0">
                <a:latin typeface="Arial Narrow" panose="020B0606020202030204" pitchFamily="34" charset="0"/>
              </a:rPr>
              <a:t>Initial targets for CMAM informed by Humanitarian Response Plan (HRP) and currently Joint Response Plan (JRP). Targets initially over-estimated which led to over-importation of  RUTF.</a:t>
            </a:r>
          </a:p>
          <a:p>
            <a:pPr marL="400050" indent="-400050">
              <a:spcBef>
                <a:spcPts val="0"/>
              </a:spcBef>
              <a:spcAft>
                <a:spcPts val="800"/>
              </a:spcAft>
              <a:buFont typeface="Wingdings" panose="05000000000000000000" pitchFamily="2" charset="2"/>
              <a:buChar char="q"/>
            </a:pPr>
            <a:r>
              <a:rPr lang="en-US" sz="2400" dirty="0">
                <a:latin typeface="Arial Narrow" panose="020B0606020202030204" pitchFamily="34" charset="0"/>
              </a:rPr>
              <a:t>No agreed modality for importation of RUTF among Key Pipeline agencies</a:t>
            </a:r>
          </a:p>
          <a:p>
            <a:pPr marL="400050" indent="-400050">
              <a:spcBef>
                <a:spcPts val="0"/>
              </a:spcBef>
              <a:spcAft>
                <a:spcPts val="800"/>
              </a:spcAft>
              <a:buFont typeface="Wingdings" panose="05000000000000000000" pitchFamily="2" charset="2"/>
              <a:buChar char="q"/>
            </a:pPr>
            <a:r>
              <a:rPr lang="en-US" sz="2400" dirty="0">
                <a:latin typeface="Arial Narrow" panose="020B0606020202030204" pitchFamily="34" charset="0"/>
              </a:rPr>
              <a:t>Implementation guided by standards established in CMAM TWG. Until April 2018, no dedicated personnel to lead this function in the coordination Team.</a:t>
            </a:r>
          </a:p>
          <a:p>
            <a:pPr marL="400050" indent="-400050">
              <a:spcBef>
                <a:spcPts val="0"/>
              </a:spcBef>
              <a:spcAft>
                <a:spcPts val="800"/>
              </a:spcAft>
              <a:buFont typeface="Wingdings" panose="05000000000000000000" pitchFamily="2" charset="2"/>
              <a:buChar char="q"/>
            </a:pPr>
            <a:r>
              <a:rPr lang="en-US" sz="2400" dirty="0">
                <a:latin typeface="Arial Narrow" panose="020B0606020202030204" pitchFamily="34" charset="0"/>
              </a:rPr>
              <a:t>Catchment areas for Nutrition Facilities were not clearly defined, leading to low coverage in some areas and overlapping services in others.</a:t>
            </a:r>
          </a:p>
          <a:p>
            <a:pPr marL="400050" indent="-400050">
              <a:spcBef>
                <a:spcPts val="0"/>
              </a:spcBef>
              <a:spcAft>
                <a:spcPts val="800"/>
              </a:spcAft>
              <a:buFont typeface="Wingdings" panose="05000000000000000000" pitchFamily="2" charset="2"/>
              <a:buChar char="q"/>
            </a:pPr>
            <a:r>
              <a:rPr lang="en-US" sz="2400" dirty="0">
                <a:latin typeface="Arial Narrow" panose="020B0606020202030204" pitchFamily="34" charset="0"/>
              </a:rPr>
              <a:t>Due to an initial design that was made on individual CMAM components, integration of services remains a challenge for existing sites.</a:t>
            </a:r>
          </a:p>
        </p:txBody>
      </p:sp>
      <p:pic>
        <p:nvPicPr>
          <p:cNvPr id="5" name="Picture 4">
            <a:extLst>
              <a:ext uri="{FF2B5EF4-FFF2-40B4-BE49-F238E27FC236}">
                <a16:creationId xmlns:a16="http://schemas.microsoft.com/office/drawing/2014/main" id="{C24ADF8F-25A5-41E0-AD71-80348C18BE7C}"/>
              </a:ext>
            </a:extLst>
          </p:cNvPr>
          <p:cNvPicPr>
            <a:picLocks noChangeAspect="1"/>
          </p:cNvPicPr>
          <p:nvPr/>
        </p:nvPicPr>
        <p:blipFill>
          <a:blip r:embed="rId3"/>
          <a:stretch>
            <a:fillRect/>
          </a:stretch>
        </p:blipFill>
        <p:spPr>
          <a:xfrm>
            <a:off x="377853" y="5819159"/>
            <a:ext cx="2070707" cy="830926"/>
          </a:xfrm>
          <a:prstGeom prst="rect">
            <a:avLst/>
          </a:prstGeom>
        </p:spPr>
      </p:pic>
      <p:pic>
        <p:nvPicPr>
          <p:cNvPr id="6" name="Picture 5">
            <a:extLst>
              <a:ext uri="{FF2B5EF4-FFF2-40B4-BE49-F238E27FC236}">
                <a16:creationId xmlns:a16="http://schemas.microsoft.com/office/drawing/2014/main" id="{64548175-AB5D-4589-A932-B3E7D2C9CE6E}"/>
              </a:ext>
            </a:extLst>
          </p:cNvPr>
          <p:cNvPicPr>
            <a:picLocks noChangeAspect="1"/>
          </p:cNvPicPr>
          <p:nvPr/>
        </p:nvPicPr>
        <p:blipFill>
          <a:blip r:embed="rId4"/>
          <a:stretch>
            <a:fillRect/>
          </a:stretch>
        </p:blipFill>
        <p:spPr>
          <a:xfrm>
            <a:off x="9702800" y="5868417"/>
            <a:ext cx="2187547" cy="875019"/>
          </a:xfrm>
          <a:prstGeom prst="rect">
            <a:avLst/>
          </a:prstGeom>
        </p:spPr>
      </p:pic>
    </p:spTree>
    <p:extLst>
      <p:ext uri="{BB962C8B-B14F-4D97-AF65-F5344CB8AC3E}">
        <p14:creationId xmlns:p14="http://schemas.microsoft.com/office/powerpoint/2010/main" val="28973379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	</a:t>
            </a:r>
            <a:r>
              <a:rPr lang="en-US" b="1" dirty="0">
                <a:latin typeface="Berlin Sans FB Demi" panose="020E0802020502020306" pitchFamily="34" charset="0"/>
              </a:rPr>
              <a:t>Progress So far</a:t>
            </a:r>
          </a:p>
        </p:txBody>
      </p:sp>
      <p:sp>
        <p:nvSpPr>
          <p:cNvPr id="3" name="Content Placeholder 2"/>
          <p:cNvSpPr>
            <a:spLocks noGrp="1"/>
          </p:cNvSpPr>
          <p:nvPr>
            <p:ph idx="1"/>
          </p:nvPr>
        </p:nvSpPr>
        <p:spPr>
          <a:xfrm>
            <a:off x="1847850" y="2075557"/>
            <a:ext cx="8267700" cy="3792860"/>
          </a:xfrm>
        </p:spPr>
        <p:txBody>
          <a:bodyPr>
            <a:normAutofit/>
          </a:bodyPr>
          <a:lstStyle/>
          <a:p>
            <a:pPr marL="400050" indent="-400050">
              <a:spcBef>
                <a:spcPts val="0"/>
              </a:spcBef>
              <a:spcAft>
                <a:spcPts val="800"/>
              </a:spcAft>
              <a:buFont typeface="Wingdings" panose="05000000000000000000" pitchFamily="2" charset="2"/>
              <a:buChar char="q"/>
            </a:pPr>
            <a:r>
              <a:rPr lang="en-US" sz="2400" dirty="0">
                <a:latin typeface="Arial Narrow" panose="020B0606020202030204" pitchFamily="34" charset="0"/>
              </a:rPr>
              <a:t>Identification of CMAM catchment areas and strategy for integration of services is on-going.</a:t>
            </a:r>
          </a:p>
          <a:p>
            <a:pPr marL="400050" indent="-400050">
              <a:spcBef>
                <a:spcPts val="0"/>
              </a:spcBef>
              <a:spcAft>
                <a:spcPts val="800"/>
              </a:spcAft>
              <a:buFont typeface="Wingdings" panose="05000000000000000000" pitchFamily="2" charset="2"/>
              <a:buChar char="q"/>
            </a:pPr>
            <a:r>
              <a:rPr lang="en-US" sz="2400" dirty="0">
                <a:latin typeface="Arial Narrow" panose="020B0606020202030204" pitchFamily="34" charset="0"/>
              </a:rPr>
              <a:t>New and future Partnerships will be developed based on identified gaps from the above process.</a:t>
            </a:r>
          </a:p>
          <a:p>
            <a:pPr marL="400050" indent="-400050">
              <a:spcBef>
                <a:spcPts val="0"/>
              </a:spcBef>
              <a:spcAft>
                <a:spcPts val="800"/>
              </a:spcAft>
              <a:buFont typeface="Wingdings" panose="05000000000000000000" pitchFamily="2" charset="2"/>
              <a:buChar char="q"/>
            </a:pPr>
            <a:r>
              <a:rPr lang="en-US" sz="2400" dirty="0">
                <a:latin typeface="Arial Narrow" panose="020B0606020202030204" pitchFamily="34" charset="0"/>
              </a:rPr>
              <a:t>Intra- and inter-sectoral integration agreed and implemented in new facilities in new camps (Health).</a:t>
            </a:r>
          </a:p>
          <a:p>
            <a:pPr marL="400050" indent="-400050">
              <a:spcBef>
                <a:spcPts val="0"/>
              </a:spcBef>
              <a:spcAft>
                <a:spcPts val="800"/>
              </a:spcAft>
              <a:buFont typeface="Wingdings" panose="05000000000000000000" pitchFamily="2" charset="2"/>
              <a:buChar char="q"/>
            </a:pPr>
            <a:r>
              <a:rPr lang="en-US" sz="2400" dirty="0">
                <a:latin typeface="Arial Narrow" panose="020B0606020202030204" pitchFamily="34" charset="0"/>
              </a:rPr>
              <a:t>Establishment of Standard Operating Procedures for CMAM through the CMAM TWG - A work in progress.</a:t>
            </a:r>
          </a:p>
          <a:p>
            <a:pPr marL="400050" indent="-400050">
              <a:spcBef>
                <a:spcPts val="0"/>
              </a:spcBef>
              <a:spcAft>
                <a:spcPts val="800"/>
              </a:spcAft>
              <a:buFont typeface="Wingdings" panose="05000000000000000000" pitchFamily="2" charset="2"/>
              <a:buChar char="q"/>
            </a:pPr>
            <a:r>
              <a:rPr lang="en-US" sz="2400" dirty="0">
                <a:latin typeface="Arial Narrow" panose="020B0606020202030204" pitchFamily="34" charset="0"/>
              </a:rPr>
              <a:t>Dedicated personnel for CMAM as part of Sector Coordination Team.</a:t>
            </a:r>
            <a:endParaRPr lang="en-US" sz="2000" dirty="0">
              <a:highlight>
                <a:srgbClr val="FFFF00"/>
              </a:highlight>
            </a:endParaRPr>
          </a:p>
        </p:txBody>
      </p:sp>
      <p:pic>
        <p:nvPicPr>
          <p:cNvPr id="5" name="Picture 4">
            <a:extLst>
              <a:ext uri="{FF2B5EF4-FFF2-40B4-BE49-F238E27FC236}">
                <a16:creationId xmlns:a16="http://schemas.microsoft.com/office/drawing/2014/main" id="{23041763-4792-47A1-8ABB-CF9712370A6A}"/>
              </a:ext>
            </a:extLst>
          </p:cNvPr>
          <p:cNvPicPr>
            <a:picLocks noChangeAspect="1"/>
          </p:cNvPicPr>
          <p:nvPr/>
        </p:nvPicPr>
        <p:blipFill>
          <a:blip r:embed="rId3"/>
          <a:stretch>
            <a:fillRect/>
          </a:stretch>
        </p:blipFill>
        <p:spPr>
          <a:xfrm>
            <a:off x="377853" y="5819159"/>
            <a:ext cx="2070707" cy="830926"/>
          </a:xfrm>
          <a:prstGeom prst="rect">
            <a:avLst/>
          </a:prstGeom>
        </p:spPr>
      </p:pic>
      <p:pic>
        <p:nvPicPr>
          <p:cNvPr id="6" name="Picture 5">
            <a:extLst>
              <a:ext uri="{FF2B5EF4-FFF2-40B4-BE49-F238E27FC236}">
                <a16:creationId xmlns:a16="http://schemas.microsoft.com/office/drawing/2014/main" id="{C96F7F8C-1B3F-4966-9532-030132936352}"/>
              </a:ext>
            </a:extLst>
          </p:cNvPr>
          <p:cNvPicPr>
            <a:picLocks noChangeAspect="1"/>
          </p:cNvPicPr>
          <p:nvPr/>
        </p:nvPicPr>
        <p:blipFill>
          <a:blip r:embed="rId4"/>
          <a:stretch>
            <a:fillRect/>
          </a:stretch>
        </p:blipFill>
        <p:spPr>
          <a:xfrm>
            <a:off x="9702800" y="5868417"/>
            <a:ext cx="2187547" cy="875019"/>
          </a:xfrm>
          <a:prstGeom prst="rect">
            <a:avLst/>
          </a:prstGeom>
        </p:spPr>
      </p:pic>
    </p:spTree>
    <p:extLst>
      <p:ext uri="{BB962C8B-B14F-4D97-AF65-F5344CB8AC3E}">
        <p14:creationId xmlns:p14="http://schemas.microsoft.com/office/powerpoint/2010/main" val="16943607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	</a:t>
            </a:r>
            <a:r>
              <a:rPr lang="en-US" b="1" dirty="0">
                <a:latin typeface="Berlin Sans FB Demi" panose="020E0802020502020306" pitchFamily="34" charset="0"/>
              </a:rPr>
              <a:t>Camp 19 [Catchment Area]</a:t>
            </a:r>
          </a:p>
        </p:txBody>
      </p:sp>
      <p:pic>
        <p:nvPicPr>
          <p:cNvPr id="6" name="Picture 5">
            <a:extLst>
              <a:ext uri="{FF2B5EF4-FFF2-40B4-BE49-F238E27FC236}">
                <a16:creationId xmlns:a16="http://schemas.microsoft.com/office/drawing/2014/main" id="{083C5F64-0726-483D-B7FE-9EAA44F7B8A2}"/>
              </a:ext>
            </a:extLst>
          </p:cNvPr>
          <p:cNvPicPr>
            <a:picLocks noChangeAspect="1"/>
          </p:cNvPicPr>
          <p:nvPr/>
        </p:nvPicPr>
        <p:blipFill rotWithShape="1">
          <a:blip r:embed="rId3">
            <a:extLst>
              <a:ext uri="{28A0092B-C50C-407E-A947-70E740481C1C}">
                <a14:useLocalDpi xmlns:a14="http://schemas.microsoft.com/office/drawing/2010/main" val="0"/>
              </a:ext>
            </a:extLst>
          </a:blip>
          <a:srcRect l="9425" t="30923" r="12027" b="24596"/>
          <a:stretch/>
        </p:blipFill>
        <p:spPr>
          <a:xfrm>
            <a:off x="3034216" y="1609510"/>
            <a:ext cx="5870520" cy="4696416"/>
          </a:xfrm>
          <a:prstGeom prst="rect">
            <a:avLst/>
          </a:prstGeom>
        </p:spPr>
      </p:pic>
      <p:pic>
        <p:nvPicPr>
          <p:cNvPr id="7" name="Picture 6">
            <a:extLst>
              <a:ext uri="{FF2B5EF4-FFF2-40B4-BE49-F238E27FC236}">
                <a16:creationId xmlns:a16="http://schemas.microsoft.com/office/drawing/2014/main" id="{745FD568-5218-4D76-838F-8C98AD492302}"/>
              </a:ext>
            </a:extLst>
          </p:cNvPr>
          <p:cNvPicPr>
            <a:picLocks noChangeAspect="1"/>
          </p:cNvPicPr>
          <p:nvPr/>
        </p:nvPicPr>
        <p:blipFill>
          <a:blip r:embed="rId4"/>
          <a:stretch>
            <a:fillRect/>
          </a:stretch>
        </p:blipFill>
        <p:spPr>
          <a:xfrm>
            <a:off x="377853" y="5819159"/>
            <a:ext cx="2070707" cy="830926"/>
          </a:xfrm>
          <a:prstGeom prst="rect">
            <a:avLst/>
          </a:prstGeom>
        </p:spPr>
      </p:pic>
      <p:pic>
        <p:nvPicPr>
          <p:cNvPr id="8" name="Picture 7">
            <a:extLst>
              <a:ext uri="{FF2B5EF4-FFF2-40B4-BE49-F238E27FC236}">
                <a16:creationId xmlns:a16="http://schemas.microsoft.com/office/drawing/2014/main" id="{70EC7740-D743-4548-AF6D-40BF24C35B45}"/>
              </a:ext>
            </a:extLst>
          </p:cNvPr>
          <p:cNvPicPr>
            <a:picLocks noChangeAspect="1"/>
          </p:cNvPicPr>
          <p:nvPr/>
        </p:nvPicPr>
        <p:blipFill>
          <a:blip r:embed="rId5"/>
          <a:stretch>
            <a:fillRect/>
          </a:stretch>
        </p:blipFill>
        <p:spPr>
          <a:xfrm>
            <a:off x="9702800" y="5868417"/>
            <a:ext cx="2187547" cy="875019"/>
          </a:xfrm>
          <a:prstGeom prst="rect">
            <a:avLst/>
          </a:prstGeom>
        </p:spPr>
      </p:pic>
    </p:spTree>
    <p:extLst>
      <p:ext uri="{BB962C8B-B14F-4D97-AF65-F5344CB8AC3E}">
        <p14:creationId xmlns:p14="http://schemas.microsoft.com/office/powerpoint/2010/main" val="1257459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	</a:t>
            </a:r>
            <a:r>
              <a:rPr lang="en-US" b="1" dirty="0">
                <a:latin typeface="Berlin Sans FB Demi" panose="020E0802020502020306" pitchFamily="34" charset="0"/>
              </a:rPr>
              <a:t>Ongoing-Challenges</a:t>
            </a:r>
          </a:p>
        </p:txBody>
      </p:sp>
      <p:sp>
        <p:nvSpPr>
          <p:cNvPr id="3" name="Content Placeholder 2"/>
          <p:cNvSpPr>
            <a:spLocks noGrp="1"/>
          </p:cNvSpPr>
          <p:nvPr>
            <p:ph idx="1"/>
          </p:nvPr>
        </p:nvSpPr>
        <p:spPr>
          <a:xfrm>
            <a:off x="2114550" y="1478728"/>
            <a:ext cx="9547860" cy="4755894"/>
          </a:xfrm>
        </p:spPr>
        <p:txBody>
          <a:bodyPr>
            <a:normAutofit fontScale="92500" lnSpcReduction="20000"/>
          </a:bodyPr>
          <a:lstStyle/>
          <a:p>
            <a:pPr marL="400050" lvl="0" indent="-400050">
              <a:lnSpc>
                <a:spcPct val="110000"/>
              </a:lnSpc>
              <a:spcBef>
                <a:spcPts val="0"/>
              </a:spcBef>
              <a:spcAft>
                <a:spcPts val="800"/>
              </a:spcAft>
              <a:buFont typeface="Wingdings" panose="05000000000000000000" pitchFamily="2" charset="2"/>
              <a:buChar char="q"/>
            </a:pPr>
            <a:r>
              <a:rPr lang="en-US" sz="2600" dirty="0">
                <a:latin typeface="Arial Narrow" panose="020B0606020202030204" pitchFamily="34" charset="0"/>
              </a:rPr>
              <a:t>Due to upcoming elections, the </a:t>
            </a:r>
            <a:r>
              <a:rPr lang="en-US" sz="2600" dirty="0" err="1">
                <a:latin typeface="Arial Narrow" panose="020B0606020202030204" pitchFamily="34" charset="0"/>
              </a:rPr>
              <a:t>GoB</a:t>
            </a:r>
            <a:r>
              <a:rPr lang="en-US" sz="2600" dirty="0">
                <a:latin typeface="Arial Narrow" panose="020B0606020202030204" pitchFamily="34" charset="0"/>
              </a:rPr>
              <a:t> has not moved from ‘emergency’ to a development response, making certain changes currently almost impossible. </a:t>
            </a:r>
          </a:p>
          <a:p>
            <a:pPr marL="400050" lvl="0" indent="-400050">
              <a:lnSpc>
                <a:spcPct val="110000"/>
              </a:lnSpc>
              <a:spcBef>
                <a:spcPts val="0"/>
              </a:spcBef>
              <a:spcAft>
                <a:spcPts val="800"/>
              </a:spcAft>
              <a:buFont typeface="Wingdings" panose="05000000000000000000" pitchFamily="2" charset="2"/>
              <a:buChar char="q"/>
            </a:pPr>
            <a:r>
              <a:rPr lang="en-US" sz="2600" dirty="0">
                <a:latin typeface="Arial Narrow" panose="020B0606020202030204" pitchFamily="34" charset="0"/>
              </a:rPr>
              <a:t>Lengthy and complicated Government process for approvals of INGO projects.</a:t>
            </a:r>
          </a:p>
          <a:p>
            <a:pPr marL="400050" lvl="0" indent="-400050">
              <a:lnSpc>
                <a:spcPct val="110000"/>
              </a:lnSpc>
              <a:spcBef>
                <a:spcPts val="0"/>
              </a:spcBef>
              <a:spcAft>
                <a:spcPts val="800"/>
              </a:spcAft>
              <a:buFont typeface="Wingdings" panose="05000000000000000000" pitchFamily="2" charset="2"/>
              <a:buChar char="q"/>
            </a:pPr>
            <a:r>
              <a:rPr lang="en-US" sz="2600" dirty="0">
                <a:latin typeface="Arial Narrow" panose="020B0606020202030204" pitchFamily="34" charset="0"/>
              </a:rPr>
              <a:t>Fragmentation of CMAM services still exists, quite difficult to undertake integration amidst complex challenges (Space, Topography).</a:t>
            </a:r>
          </a:p>
          <a:p>
            <a:pPr marL="400050" lvl="0" indent="-400050">
              <a:lnSpc>
                <a:spcPct val="110000"/>
              </a:lnSpc>
              <a:spcBef>
                <a:spcPts val="0"/>
              </a:spcBef>
              <a:spcAft>
                <a:spcPts val="800"/>
              </a:spcAft>
              <a:buFont typeface="Wingdings" panose="05000000000000000000" pitchFamily="2" charset="2"/>
              <a:buChar char="q"/>
            </a:pPr>
            <a:r>
              <a:rPr lang="en-US" sz="2600" dirty="0">
                <a:latin typeface="Arial Narrow" panose="020B0606020202030204" pitchFamily="34" charset="0"/>
              </a:rPr>
              <a:t>While sector leadership is now widely accepted by Nutrition Sector Members, UNICEF Leadership Role as a Cluster Lead Agency needs to be further strengthened.</a:t>
            </a:r>
          </a:p>
          <a:p>
            <a:pPr marL="400050" lvl="0" indent="-400050">
              <a:lnSpc>
                <a:spcPct val="110000"/>
              </a:lnSpc>
              <a:spcBef>
                <a:spcPts val="0"/>
              </a:spcBef>
              <a:spcAft>
                <a:spcPts val="800"/>
              </a:spcAft>
              <a:buFont typeface="Wingdings" panose="05000000000000000000" pitchFamily="2" charset="2"/>
              <a:buChar char="q"/>
            </a:pPr>
            <a:r>
              <a:rPr lang="en-US" sz="2600" dirty="0">
                <a:latin typeface="Arial Narrow" panose="020B0606020202030204" pitchFamily="34" charset="0"/>
              </a:rPr>
              <a:t>Government engagement and leadership role in the sector needs to be strengthened.</a:t>
            </a:r>
          </a:p>
          <a:p>
            <a:pPr marL="400050" lvl="0" indent="-400050">
              <a:lnSpc>
                <a:spcPct val="110000"/>
              </a:lnSpc>
              <a:spcBef>
                <a:spcPts val="0"/>
              </a:spcBef>
              <a:spcAft>
                <a:spcPts val="800"/>
              </a:spcAft>
              <a:buFont typeface="Wingdings" panose="05000000000000000000" pitchFamily="2" charset="2"/>
              <a:buChar char="q"/>
            </a:pPr>
            <a:r>
              <a:rPr lang="en-US" sz="2600" dirty="0">
                <a:latin typeface="Arial Narrow" panose="020B0606020202030204" pitchFamily="34" charset="0"/>
              </a:rPr>
              <a:t>Various level of coordination. Camp In Charge (</a:t>
            </a:r>
            <a:r>
              <a:rPr lang="en-US" sz="2600" dirty="0" err="1">
                <a:latin typeface="Arial Narrow" panose="020B0606020202030204" pitchFamily="34" charset="0"/>
              </a:rPr>
              <a:t>CiC</a:t>
            </a:r>
            <a:r>
              <a:rPr lang="en-US" sz="2600" dirty="0">
                <a:latin typeface="Arial Narrow" panose="020B0606020202030204" pitchFamily="34" charset="0"/>
              </a:rPr>
              <a:t>) are very empowered and sometimes make un-consulted decisions.</a:t>
            </a:r>
          </a:p>
          <a:p>
            <a:pPr lvl="0">
              <a:buFont typeface="Wingdings" panose="05000000000000000000" pitchFamily="2" charset="2"/>
              <a:buChar char="q"/>
            </a:pPr>
            <a:endParaRPr lang="en-US" sz="1900" dirty="0">
              <a:solidFill>
                <a:prstClr val="black"/>
              </a:solidFill>
              <a:highlight>
                <a:srgbClr val="FFFF00"/>
              </a:highlight>
            </a:endParaRPr>
          </a:p>
          <a:p>
            <a:pPr lvl="0">
              <a:buFont typeface="Wingdings" panose="05000000000000000000" pitchFamily="2" charset="2"/>
              <a:buChar char="q"/>
            </a:pPr>
            <a:endParaRPr lang="en-US" sz="1900" dirty="0"/>
          </a:p>
          <a:p>
            <a:endParaRPr lang="en-US" dirty="0"/>
          </a:p>
        </p:txBody>
      </p:sp>
      <p:pic>
        <p:nvPicPr>
          <p:cNvPr id="5" name="Picture 4">
            <a:extLst>
              <a:ext uri="{FF2B5EF4-FFF2-40B4-BE49-F238E27FC236}">
                <a16:creationId xmlns:a16="http://schemas.microsoft.com/office/drawing/2014/main" id="{1CA1389E-4128-41D5-8DA4-7BB7EF15F85D}"/>
              </a:ext>
            </a:extLst>
          </p:cNvPr>
          <p:cNvPicPr>
            <a:picLocks noChangeAspect="1"/>
          </p:cNvPicPr>
          <p:nvPr/>
        </p:nvPicPr>
        <p:blipFill>
          <a:blip r:embed="rId3"/>
          <a:stretch>
            <a:fillRect/>
          </a:stretch>
        </p:blipFill>
        <p:spPr>
          <a:xfrm>
            <a:off x="377853" y="5819159"/>
            <a:ext cx="2070707" cy="830926"/>
          </a:xfrm>
          <a:prstGeom prst="rect">
            <a:avLst/>
          </a:prstGeom>
        </p:spPr>
      </p:pic>
      <p:pic>
        <p:nvPicPr>
          <p:cNvPr id="6" name="Picture 5">
            <a:extLst>
              <a:ext uri="{FF2B5EF4-FFF2-40B4-BE49-F238E27FC236}">
                <a16:creationId xmlns:a16="http://schemas.microsoft.com/office/drawing/2014/main" id="{D4DE130D-200F-4CA3-91CA-59AA50587B45}"/>
              </a:ext>
            </a:extLst>
          </p:cNvPr>
          <p:cNvPicPr>
            <a:picLocks noChangeAspect="1"/>
          </p:cNvPicPr>
          <p:nvPr/>
        </p:nvPicPr>
        <p:blipFill>
          <a:blip r:embed="rId4"/>
          <a:stretch>
            <a:fillRect/>
          </a:stretch>
        </p:blipFill>
        <p:spPr>
          <a:xfrm>
            <a:off x="9702800" y="5868417"/>
            <a:ext cx="2187547" cy="875019"/>
          </a:xfrm>
          <a:prstGeom prst="rect">
            <a:avLst/>
          </a:prstGeom>
        </p:spPr>
      </p:pic>
    </p:spTree>
    <p:extLst>
      <p:ext uri="{BB962C8B-B14F-4D97-AF65-F5344CB8AC3E}">
        <p14:creationId xmlns:p14="http://schemas.microsoft.com/office/powerpoint/2010/main" val="1691299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	</a:t>
            </a:r>
            <a:r>
              <a:rPr lang="en-US" b="1" dirty="0">
                <a:latin typeface="Berlin Sans FB Demi" panose="020E0802020502020306" pitchFamily="34" charset="0"/>
              </a:rPr>
              <a:t>Lessons Learned</a:t>
            </a:r>
          </a:p>
        </p:txBody>
      </p:sp>
      <p:sp>
        <p:nvSpPr>
          <p:cNvPr id="3" name="Content Placeholder 2"/>
          <p:cNvSpPr>
            <a:spLocks noGrp="1"/>
          </p:cNvSpPr>
          <p:nvPr>
            <p:ph idx="1"/>
          </p:nvPr>
        </p:nvSpPr>
        <p:spPr>
          <a:xfrm>
            <a:off x="1851660" y="1871374"/>
            <a:ext cx="9098280" cy="4363248"/>
          </a:xfrm>
        </p:spPr>
        <p:txBody>
          <a:bodyPr>
            <a:noAutofit/>
          </a:bodyPr>
          <a:lstStyle/>
          <a:p>
            <a:pPr marL="400050" indent="-400050">
              <a:spcBef>
                <a:spcPts val="0"/>
              </a:spcBef>
              <a:spcAft>
                <a:spcPts val="800"/>
              </a:spcAft>
              <a:buFont typeface="Wingdings" panose="05000000000000000000" pitchFamily="2" charset="2"/>
              <a:buChar char="q"/>
            </a:pPr>
            <a:r>
              <a:rPr lang="en-US" sz="2400" dirty="0">
                <a:latin typeface="Arial Narrow" panose="020B0606020202030204" pitchFamily="34" charset="0"/>
              </a:rPr>
              <a:t>Provision of integrated services for CMAM should begin from the onset of the response and should be maintained in the entire project life cycle.</a:t>
            </a:r>
          </a:p>
          <a:p>
            <a:pPr marL="400050" indent="-400050">
              <a:spcBef>
                <a:spcPts val="0"/>
              </a:spcBef>
              <a:spcAft>
                <a:spcPts val="800"/>
              </a:spcAft>
              <a:buFont typeface="Wingdings" panose="05000000000000000000" pitchFamily="2" charset="2"/>
              <a:buChar char="q"/>
            </a:pPr>
            <a:r>
              <a:rPr lang="en-US" sz="2400" dirty="0">
                <a:latin typeface="Arial Narrow" panose="020B0606020202030204" pitchFamily="34" charset="0"/>
              </a:rPr>
              <a:t>Global MoUs among UN agencies need to be effected and respected in new emergencies in the absence of Country Level MoUs.</a:t>
            </a:r>
          </a:p>
          <a:p>
            <a:pPr marL="400050" indent="-400050">
              <a:spcBef>
                <a:spcPts val="0"/>
              </a:spcBef>
              <a:spcAft>
                <a:spcPts val="800"/>
              </a:spcAft>
              <a:buFont typeface="Wingdings" panose="05000000000000000000" pitchFamily="2" charset="2"/>
              <a:buChar char="q"/>
            </a:pPr>
            <a:r>
              <a:rPr lang="en-US" sz="2400" dirty="0">
                <a:latin typeface="Arial Narrow" panose="020B0606020202030204" pitchFamily="34" charset="0"/>
              </a:rPr>
              <a:t>Country Level MoUs among key UN agencies should be developed for disaster/emergency prone Countries and activated from the onset of emergencies.</a:t>
            </a:r>
          </a:p>
          <a:p>
            <a:pPr marL="400050" indent="-400050">
              <a:spcBef>
                <a:spcPts val="0"/>
              </a:spcBef>
              <a:spcAft>
                <a:spcPts val="800"/>
              </a:spcAft>
              <a:buFont typeface="Wingdings" panose="05000000000000000000" pitchFamily="2" charset="2"/>
              <a:buChar char="q"/>
            </a:pPr>
            <a:r>
              <a:rPr lang="en-US" sz="2400" dirty="0">
                <a:latin typeface="Arial Narrow" panose="020B0606020202030204" pitchFamily="34" charset="0"/>
              </a:rPr>
              <a:t>Dedicated staff for sector Coordination and Key UN agencies should be available from the beginning of the response. Double hatting role of the Cluster/Sector Coordinator in large scale responses negatively affects neutrality and should be avoided at all costs.</a:t>
            </a:r>
          </a:p>
        </p:txBody>
      </p:sp>
      <p:pic>
        <p:nvPicPr>
          <p:cNvPr id="5" name="Picture 4">
            <a:extLst>
              <a:ext uri="{FF2B5EF4-FFF2-40B4-BE49-F238E27FC236}">
                <a16:creationId xmlns:a16="http://schemas.microsoft.com/office/drawing/2014/main" id="{014A9C2F-19EB-44D5-AD85-5C437C2FEA34}"/>
              </a:ext>
            </a:extLst>
          </p:cNvPr>
          <p:cNvPicPr>
            <a:picLocks noChangeAspect="1"/>
          </p:cNvPicPr>
          <p:nvPr/>
        </p:nvPicPr>
        <p:blipFill>
          <a:blip r:embed="rId2"/>
          <a:stretch>
            <a:fillRect/>
          </a:stretch>
        </p:blipFill>
        <p:spPr>
          <a:xfrm>
            <a:off x="377853" y="5819159"/>
            <a:ext cx="2070707" cy="830926"/>
          </a:xfrm>
          <a:prstGeom prst="rect">
            <a:avLst/>
          </a:prstGeom>
        </p:spPr>
      </p:pic>
      <p:pic>
        <p:nvPicPr>
          <p:cNvPr id="6" name="Picture 5">
            <a:extLst>
              <a:ext uri="{FF2B5EF4-FFF2-40B4-BE49-F238E27FC236}">
                <a16:creationId xmlns:a16="http://schemas.microsoft.com/office/drawing/2014/main" id="{25679257-14E9-445D-97CA-3CDDB030156A}"/>
              </a:ext>
            </a:extLst>
          </p:cNvPr>
          <p:cNvPicPr>
            <a:picLocks noChangeAspect="1"/>
          </p:cNvPicPr>
          <p:nvPr/>
        </p:nvPicPr>
        <p:blipFill>
          <a:blip r:embed="rId3"/>
          <a:stretch>
            <a:fillRect/>
          </a:stretch>
        </p:blipFill>
        <p:spPr>
          <a:xfrm>
            <a:off x="9702800" y="5868417"/>
            <a:ext cx="2187547" cy="875019"/>
          </a:xfrm>
          <a:prstGeom prst="rect">
            <a:avLst/>
          </a:prstGeom>
        </p:spPr>
      </p:pic>
    </p:spTree>
    <p:extLst>
      <p:ext uri="{BB962C8B-B14F-4D97-AF65-F5344CB8AC3E}">
        <p14:creationId xmlns:p14="http://schemas.microsoft.com/office/powerpoint/2010/main" val="38088731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	</a:t>
            </a:r>
            <a:r>
              <a:rPr lang="en-US" b="1" dirty="0">
                <a:latin typeface="Berlin Sans FB Demi" panose="020E0802020502020306" pitchFamily="34" charset="0"/>
              </a:rPr>
              <a:t>Lessons Learned</a:t>
            </a:r>
          </a:p>
        </p:txBody>
      </p:sp>
      <p:sp>
        <p:nvSpPr>
          <p:cNvPr id="3" name="Content Placeholder 2"/>
          <p:cNvSpPr>
            <a:spLocks noGrp="1"/>
          </p:cNvSpPr>
          <p:nvPr>
            <p:ph idx="1"/>
          </p:nvPr>
        </p:nvSpPr>
        <p:spPr>
          <a:xfrm>
            <a:off x="2068830" y="1744579"/>
            <a:ext cx="8092440" cy="4320162"/>
          </a:xfrm>
        </p:spPr>
        <p:txBody>
          <a:bodyPr>
            <a:noAutofit/>
          </a:bodyPr>
          <a:lstStyle/>
          <a:p>
            <a:pPr marL="400050" indent="-400050">
              <a:spcBef>
                <a:spcPts val="0"/>
              </a:spcBef>
              <a:spcAft>
                <a:spcPts val="800"/>
              </a:spcAft>
              <a:buFont typeface="Wingdings" panose="05000000000000000000" pitchFamily="2" charset="2"/>
              <a:buChar char="q"/>
            </a:pPr>
            <a:r>
              <a:rPr lang="en-US" sz="2400" dirty="0">
                <a:latin typeface="Arial Narrow" panose="020B0606020202030204" pitchFamily="34" charset="0"/>
              </a:rPr>
              <a:t>The success of Thematic TWGs in large scale emergencies heavily relies on having dedicated Human Resources, either provided by sector partners or CLA.</a:t>
            </a:r>
            <a:endParaRPr lang="en-US" dirty="0">
              <a:latin typeface="Arial Narrow" panose="020B0606020202030204" pitchFamily="34" charset="0"/>
            </a:endParaRPr>
          </a:p>
          <a:p>
            <a:pPr marL="400050" indent="-400050">
              <a:spcBef>
                <a:spcPts val="0"/>
              </a:spcBef>
              <a:spcAft>
                <a:spcPts val="800"/>
              </a:spcAft>
              <a:buFont typeface="Wingdings" panose="05000000000000000000" pitchFamily="2" charset="2"/>
              <a:buChar char="q"/>
            </a:pPr>
            <a:r>
              <a:rPr lang="en-US" sz="2400" dirty="0">
                <a:latin typeface="Arial Narrow" panose="020B0606020202030204" pitchFamily="34" charset="0"/>
              </a:rPr>
              <a:t>Coordination model for complex situations such as CXB to be re-examined and appropriate global guidance/coordination mechanism developed.</a:t>
            </a:r>
          </a:p>
          <a:p>
            <a:pPr marL="400050" indent="-400050">
              <a:spcBef>
                <a:spcPts val="0"/>
              </a:spcBef>
              <a:spcAft>
                <a:spcPts val="800"/>
              </a:spcAft>
              <a:buFont typeface="Wingdings" panose="05000000000000000000" pitchFamily="2" charset="2"/>
              <a:buChar char="q"/>
            </a:pPr>
            <a:r>
              <a:rPr lang="en-US" sz="2400" dirty="0">
                <a:latin typeface="Arial Narrow" panose="020B0606020202030204" pitchFamily="34" charset="0"/>
              </a:rPr>
              <a:t>Estimation for supply needs for the collective response for new crisis needs to be developed based on complete evidence to avoid over or under estimation of supply needs.</a:t>
            </a:r>
            <a:endParaRPr lang="en-US" dirty="0">
              <a:latin typeface="Arial Narrow" panose="020B0606020202030204" pitchFamily="34" charset="0"/>
            </a:endParaRPr>
          </a:p>
        </p:txBody>
      </p:sp>
      <p:pic>
        <p:nvPicPr>
          <p:cNvPr id="5" name="Picture 4">
            <a:extLst>
              <a:ext uri="{FF2B5EF4-FFF2-40B4-BE49-F238E27FC236}">
                <a16:creationId xmlns:a16="http://schemas.microsoft.com/office/drawing/2014/main" id="{FF3253FC-D535-46D2-8A89-8B4ED87261E9}"/>
              </a:ext>
            </a:extLst>
          </p:cNvPr>
          <p:cNvPicPr>
            <a:picLocks noChangeAspect="1"/>
          </p:cNvPicPr>
          <p:nvPr/>
        </p:nvPicPr>
        <p:blipFill>
          <a:blip r:embed="rId3"/>
          <a:stretch>
            <a:fillRect/>
          </a:stretch>
        </p:blipFill>
        <p:spPr>
          <a:xfrm>
            <a:off x="377853" y="5819159"/>
            <a:ext cx="2070707" cy="830926"/>
          </a:xfrm>
          <a:prstGeom prst="rect">
            <a:avLst/>
          </a:prstGeom>
        </p:spPr>
      </p:pic>
      <p:pic>
        <p:nvPicPr>
          <p:cNvPr id="6" name="Picture 5">
            <a:extLst>
              <a:ext uri="{FF2B5EF4-FFF2-40B4-BE49-F238E27FC236}">
                <a16:creationId xmlns:a16="http://schemas.microsoft.com/office/drawing/2014/main" id="{832CF131-5CD8-43D4-A9A7-B599174A75B8}"/>
              </a:ext>
            </a:extLst>
          </p:cNvPr>
          <p:cNvPicPr>
            <a:picLocks noChangeAspect="1"/>
          </p:cNvPicPr>
          <p:nvPr/>
        </p:nvPicPr>
        <p:blipFill>
          <a:blip r:embed="rId4"/>
          <a:stretch>
            <a:fillRect/>
          </a:stretch>
        </p:blipFill>
        <p:spPr>
          <a:xfrm>
            <a:off x="9702800" y="5868417"/>
            <a:ext cx="2187547" cy="875019"/>
          </a:xfrm>
          <a:prstGeom prst="rect">
            <a:avLst/>
          </a:prstGeom>
        </p:spPr>
      </p:pic>
    </p:spTree>
    <p:extLst>
      <p:ext uri="{BB962C8B-B14F-4D97-AF65-F5344CB8AC3E}">
        <p14:creationId xmlns:p14="http://schemas.microsoft.com/office/powerpoint/2010/main" val="13681264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Berlin Sans FB Demi" panose="020E0802020502020306" pitchFamily="34" charset="0"/>
              </a:rPr>
              <a:t>	Discussion points </a:t>
            </a:r>
            <a:br>
              <a:rPr lang="en-US" dirty="0"/>
            </a:br>
            <a:endParaRPr lang="en-US" dirty="0"/>
          </a:p>
        </p:txBody>
      </p:sp>
      <p:sp>
        <p:nvSpPr>
          <p:cNvPr id="3" name="Content Placeholder 2"/>
          <p:cNvSpPr>
            <a:spLocks noGrp="1"/>
          </p:cNvSpPr>
          <p:nvPr>
            <p:ph idx="1"/>
          </p:nvPr>
        </p:nvSpPr>
        <p:spPr>
          <a:xfrm>
            <a:off x="1885950" y="1526794"/>
            <a:ext cx="8954770" cy="4742118"/>
          </a:xfrm>
        </p:spPr>
        <p:txBody>
          <a:bodyPr>
            <a:normAutofit lnSpcReduction="10000"/>
          </a:bodyPr>
          <a:lstStyle/>
          <a:p>
            <a:pPr marL="457200" indent="-457200">
              <a:lnSpc>
                <a:spcPct val="100000"/>
              </a:lnSpc>
              <a:spcBef>
                <a:spcPts val="0"/>
              </a:spcBef>
              <a:spcAft>
                <a:spcPts val="800"/>
              </a:spcAft>
              <a:buFont typeface="+mj-lt"/>
              <a:buAutoNum type="arabicParenR"/>
            </a:pPr>
            <a:r>
              <a:rPr lang="en-US" sz="2400" dirty="0">
                <a:latin typeface="Arial Narrow" panose="020B0606020202030204" pitchFamily="34" charset="0"/>
              </a:rPr>
              <a:t>How can Countries manage when national guidance is not consistent with international recommendations/approach on CMAM as seen here? </a:t>
            </a:r>
          </a:p>
          <a:p>
            <a:pPr marL="457200" indent="-457200">
              <a:lnSpc>
                <a:spcPct val="100000"/>
              </a:lnSpc>
              <a:spcBef>
                <a:spcPts val="0"/>
              </a:spcBef>
              <a:spcAft>
                <a:spcPts val="800"/>
              </a:spcAft>
              <a:buFont typeface="+mj-lt"/>
              <a:buAutoNum type="arabicParenR"/>
            </a:pPr>
            <a:r>
              <a:rPr lang="en-US" sz="2400" dirty="0">
                <a:latin typeface="Arial Narrow" panose="020B0606020202030204" pitchFamily="34" charset="0"/>
              </a:rPr>
              <a:t>Are there implications for the refugee coordination model, regarding overall coordination and thematic/sectoral coordination?</a:t>
            </a:r>
          </a:p>
          <a:p>
            <a:pPr marL="457200" indent="-457200">
              <a:lnSpc>
                <a:spcPct val="100000"/>
              </a:lnSpc>
              <a:spcBef>
                <a:spcPts val="0"/>
              </a:spcBef>
              <a:spcAft>
                <a:spcPts val="800"/>
              </a:spcAft>
              <a:buFont typeface="+mj-lt"/>
              <a:buAutoNum type="arabicParenR"/>
            </a:pPr>
            <a:r>
              <a:rPr lang="en-US" sz="2400" dirty="0">
                <a:latin typeface="Arial Narrow" panose="020B0606020202030204" pitchFamily="34" charset="0"/>
              </a:rPr>
              <a:t>Do current global initiatives/international efforts by UN agencies currently in progress to support the continuum of care address the challenges we faced?</a:t>
            </a:r>
          </a:p>
          <a:p>
            <a:pPr marL="457200" indent="-457200">
              <a:lnSpc>
                <a:spcPct val="100000"/>
              </a:lnSpc>
              <a:spcBef>
                <a:spcPts val="0"/>
              </a:spcBef>
              <a:spcAft>
                <a:spcPts val="800"/>
              </a:spcAft>
              <a:buFont typeface="+mj-lt"/>
              <a:buAutoNum type="arabicParenR"/>
            </a:pPr>
            <a:r>
              <a:rPr lang="en-US" sz="2400" dirty="0">
                <a:latin typeface="Arial Narrow" panose="020B0606020202030204" pitchFamily="34" charset="0"/>
              </a:rPr>
              <a:t>Are there other internationally recognized alternatives for SAM/MAM treatment in emergency contexts where use of RUTF/RUSF is not allowed?</a:t>
            </a:r>
          </a:p>
          <a:p>
            <a:pPr marL="457200" indent="-457200">
              <a:lnSpc>
                <a:spcPct val="100000"/>
              </a:lnSpc>
              <a:spcBef>
                <a:spcPts val="0"/>
              </a:spcBef>
              <a:spcAft>
                <a:spcPts val="800"/>
              </a:spcAft>
              <a:buFont typeface="+mj-lt"/>
              <a:buAutoNum type="arabicParenR"/>
            </a:pPr>
            <a:r>
              <a:rPr lang="en-US" sz="2400" dirty="0">
                <a:latin typeface="Arial Narrow" panose="020B0606020202030204" pitchFamily="34" charset="0"/>
              </a:rPr>
              <a:t>Should Clusters include specific technical experts in addition to NCC and IMO?</a:t>
            </a:r>
          </a:p>
        </p:txBody>
      </p:sp>
      <p:pic>
        <p:nvPicPr>
          <p:cNvPr id="5" name="Picture 4">
            <a:extLst>
              <a:ext uri="{FF2B5EF4-FFF2-40B4-BE49-F238E27FC236}">
                <a16:creationId xmlns:a16="http://schemas.microsoft.com/office/drawing/2014/main" id="{9A4AC71A-FA15-4CC3-B889-DE2C11D5EE17}"/>
              </a:ext>
            </a:extLst>
          </p:cNvPr>
          <p:cNvPicPr>
            <a:picLocks noChangeAspect="1"/>
          </p:cNvPicPr>
          <p:nvPr/>
        </p:nvPicPr>
        <p:blipFill>
          <a:blip r:embed="rId3"/>
          <a:stretch>
            <a:fillRect/>
          </a:stretch>
        </p:blipFill>
        <p:spPr>
          <a:xfrm>
            <a:off x="377853" y="5819159"/>
            <a:ext cx="2070707" cy="830926"/>
          </a:xfrm>
          <a:prstGeom prst="rect">
            <a:avLst/>
          </a:prstGeom>
        </p:spPr>
      </p:pic>
      <p:pic>
        <p:nvPicPr>
          <p:cNvPr id="6" name="Picture 5">
            <a:extLst>
              <a:ext uri="{FF2B5EF4-FFF2-40B4-BE49-F238E27FC236}">
                <a16:creationId xmlns:a16="http://schemas.microsoft.com/office/drawing/2014/main" id="{9F6B11E8-35D8-4D86-97D6-4833BD5D2DB3}"/>
              </a:ext>
            </a:extLst>
          </p:cNvPr>
          <p:cNvPicPr>
            <a:picLocks noChangeAspect="1"/>
          </p:cNvPicPr>
          <p:nvPr/>
        </p:nvPicPr>
        <p:blipFill>
          <a:blip r:embed="rId4"/>
          <a:stretch>
            <a:fillRect/>
          </a:stretch>
        </p:blipFill>
        <p:spPr>
          <a:xfrm>
            <a:off x="9702800" y="5868417"/>
            <a:ext cx="2187547" cy="875019"/>
          </a:xfrm>
          <a:prstGeom prst="rect">
            <a:avLst/>
          </a:prstGeom>
        </p:spPr>
      </p:pic>
    </p:spTree>
    <p:extLst>
      <p:ext uri="{BB962C8B-B14F-4D97-AF65-F5344CB8AC3E}">
        <p14:creationId xmlns:p14="http://schemas.microsoft.com/office/powerpoint/2010/main" val="6653099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Berlin Sans FB Demi" panose="020E0802020502020306" pitchFamily="34" charset="0"/>
              </a:rPr>
              <a:t>	Group work</a:t>
            </a:r>
            <a:br>
              <a:rPr lang="en-US" dirty="0"/>
            </a:br>
            <a:endParaRPr lang="en-US" dirty="0"/>
          </a:p>
        </p:txBody>
      </p:sp>
      <p:sp>
        <p:nvSpPr>
          <p:cNvPr id="3" name="Content Placeholder 2"/>
          <p:cNvSpPr>
            <a:spLocks noGrp="1"/>
          </p:cNvSpPr>
          <p:nvPr>
            <p:ph idx="1"/>
          </p:nvPr>
        </p:nvSpPr>
        <p:spPr>
          <a:xfrm>
            <a:off x="649705" y="1715708"/>
            <a:ext cx="11405937" cy="4432300"/>
          </a:xfrm>
        </p:spPr>
        <p:txBody>
          <a:bodyPr>
            <a:normAutofit/>
          </a:bodyPr>
          <a:lstStyle/>
          <a:p>
            <a:pPr marL="457200" indent="-457200">
              <a:buFont typeface="+mj-lt"/>
              <a:buAutoNum type="arabicPeriod"/>
            </a:pPr>
            <a:endParaRPr lang="en-GB" dirty="0"/>
          </a:p>
          <a:p>
            <a:pPr marL="457200" indent="-457200">
              <a:lnSpc>
                <a:spcPct val="100000"/>
              </a:lnSpc>
              <a:spcBef>
                <a:spcPts val="0"/>
              </a:spcBef>
              <a:spcAft>
                <a:spcPts val="800"/>
              </a:spcAft>
              <a:buFont typeface="+mj-lt"/>
              <a:buAutoNum type="arabicParenR"/>
            </a:pPr>
            <a:r>
              <a:rPr lang="en-US" sz="2400" dirty="0">
                <a:latin typeface="Arial Narrow" panose="020B0606020202030204" pitchFamily="34" charset="0"/>
              </a:rPr>
              <a:t>How can Countries manage when national guidance is not consistent with international recommendations/approach on CMAM as seen here? </a:t>
            </a:r>
          </a:p>
          <a:p>
            <a:pPr lvl="2"/>
            <a:r>
              <a:rPr lang="en-US" sz="2200" dirty="0">
                <a:latin typeface="Arial Narrow" panose="020B0606020202030204" pitchFamily="34" charset="0"/>
              </a:rPr>
              <a:t>Are there other internationally recognized alternatives for SAM/MAM treatment in emergency contexts where use of RUTF/RUSF is not allowed?</a:t>
            </a:r>
          </a:p>
          <a:p>
            <a:pPr marL="342900" lvl="1" indent="0">
              <a:buNone/>
            </a:pPr>
            <a:endParaRPr lang="en-US" sz="2100" dirty="0">
              <a:latin typeface="Arial Narrow" panose="020B0606020202030204" pitchFamily="34" charset="0"/>
            </a:endParaRPr>
          </a:p>
          <a:p>
            <a:pPr marL="457200" indent="-457200">
              <a:lnSpc>
                <a:spcPct val="100000"/>
              </a:lnSpc>
              <a:spcBef>
                <a:spcPts val="0"/>
              </a:spcBef>
              <a:spcAft>
                <a:spcPts val="800"/>
              </a:spcAft>
              <a:buFont typeface="+mj-lt"/>
              <a:buAutoNum type="arabicParenR"/>
            </a:pPr>
            <a:r>
              <a:rPr lang="en-US" sz="2400" dirty="0">
                <a:latin typeface="Arial Narrow" panose="020B0606020202030204" pitchFamily="34" charset="0"/>
              </a:rPr>
              <a:t>How can we minimize disruption in continuum of care due to separate institutional responsibilities/approaches? </a:t>
            </a:r>
          </a:p>
        </p:txBody>
      </p:sp>
      <p:pic>
        <p:nvPicPr>
          <p:cNvPr id="5" name="Picture 4">
            <a:extLst>
              <a:ext uri="{FF2B5EF4-FFF2-40B4-BE49-F238E27FC236}">
                <a16:creationId xmlns:a16="http://schemas.microsoft.com/office/drawing/2014/main" id="{9A4AC71A-FA15-4CC3-B889-DE2C11D5EE17}"/>
              </a:ext>
            </a:extLst>
          </p:cNvPr>
          <p:cNvPicPr>
            <a:picLocks noChangeAspect="1"/>
          </p:cNvPicPr>
          <p:nvPr/>
        </p:nvPicPr>
        <p:blipFill>
          <a:blip r:embed="rId3"/>
          <a:stretch>
            <a:fillRect/>
          </a:stretch>
        </p:blipFill>
        <p:spPr>
          <a:xfrm>
            <a:off x="377853" y="5819159"/>
            <a:ext cx="2070707" cy="830926"/>
          </a:xfrm>
          <a:prstGeom prst="rect">
            <a:avLst/>
          </a:prstGeom>
        </p:spPr>
      </p:pic>
      <p:pic>
        <p:nvPicPr>
          <p:cNvPr id="6" name="Picture 5">
            <a:extLst>
              <a:ext uri="{FF2B5EF4-FFF2-40B4-BE49-F238E27FC236}">
                <a16:creationId xmlns:a16="http://schemas.microsoft.com/office/drawing/2014/main" id="{9F6B11E8-35D8-4D86-97D6-4833BD5D2DB3}"/>
              </a:ext>
            </a:extLst>
          </p:cNvPr>
          <p:cNvPicPr>
            <a:picLocks noChangeAspect="1"/>
          </p:cNvPicPr>
          <p:nvPr/>
        </p:nvPicPr>
        <p:blipFill>
          <a:blip r:embed="rId4"/>
          <a:stretch>
            <a:fillRect/>
          </a:stretch>
        </p:blipFill>
        <p:spPr>
          <a:xfrm>
            <a:off x="9702800" y="5868417"/>
            <a:ext cx="2187547" cy="875019"/>
          </a:xfrm>
          <a:prstGeom prst="rect">
            <a:avLst/>
          </a:prstGeom>
        </p:spPr>
      </p:pic>
    </p:spTree>
    <p:extLst>
      <p:ext uri="{BB962C8B-B14F-4D97-AF65-F5344CB8AC3E}">
        <p14:creationId xmlns:p14="http://schemas.microsoft.com/office/powerpoint/2010/main" val="6252527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295400" y="3337561"/>
            <a:ext cx="4754881" cy="830997"/>
          </a:xfrm>
          <a:prstGeom prst="rect">
            <a:avLst/>
          </a:prstGeom>
          <a:solidFill>
            <a:srgbClr val="0070C0"/>
          </a:solidFill>
        </p:spPr>
        <p:txBody>
          <a:bodyPr wrap="square" rtlCol="0">
            <a:spAutoFit/>
          </a:bodyPr>
          <a:lstStyle/>
          <a:p>
            <a:pPr algn="r"/>
            <a:r>
              <a:rPr lang="en-US" sz="4800" b="1" dirty="0">
                <a:solidFill>
                  <a:schemeClr val="bg1"/>
                </a:solidFill>
                <a:latin typeface="Arial Narrow" panose="020B0606020202030204" pitchFamily="34" charset="0"/>
              </a:rPr>
              <a:t>THANK</a:t>
            </a:r>
            <a:endParaRPr lang="en-US" sz="4800" b="1" dirty="0">
              <a:solidFill>
                <a:schemeClr val="bg1"/>
              </a:solidFill>
            </a:endParaRPr>
          </a:p>
        </p:txBody>
      </p:sp>
      <p:sp>
        <p:nvSpPr>
          <p:cNvPr id="9" name="TextBox 8"/>
          <p:cNvSpPr txBox="1"/>
          <p:nvPr/>
        </p:nvSpPr>
        <p:spPr>
          <a:xfrm>
            <a:off x="6050280" y="3337561"/>
            <a:ext cx="4450080" cy="830997"/>
          </a:xfrm>
          <a:prstGeom prst="rect">
            <a:avLst/>
          </a:prstGeom>
          <a:solidFill>
            <a:srgbClr val="00B050"/>
          </a:solidFill>
        </p:spPr>
        <p:txBody>
          <a:bodyPr wrap="square" rtlCol="0">
            <a:spAutoFit/>
          </a:bodyPr>
          <a:lstStyle/>
          <a:p>
            <a:r>
              <a:rPr lang="en-US" sz="4800" b="1" dirty="0">
                <a:solidFill>
                  <a:schemeClr val="bg1"/>
                </a:solidFill>
                <a:latin typeface="Arial Narrow" panose="020B0606020202030204" pitchFamily="34" charset="0"/>
              </a:rPr>
              <a:t>YOU</a:t>
            </a:r>
            <a:endParaRPr lang="en-US" sz="4800" b="1" dirty="0">
              <a:solidFill>
                <a:schemeClr val="bg1"/>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14800" y="1417320"/>
            <a:ext cx="3429000" cy="1371600"/>
          </a:xfrm>
          <a:prstGeom prst="rect">
            <a:avLst/>
          </a:prstGeom>
        </p:spPr>
      </p:pic>
      <p:sp>
        <p:nvSpPr>
          <p:cNvPr id="4" name="Rectangle 3"/>
          <p:cNvSpPr/>
          <p:nvPr/>
        </p:nvSpPr>
        <p:spPr>
          <a:xfrm>
            <a:off x="3124200" y="5638800"/>
            <a:ext cx="6294121" cy="518604"/>
          </a:xfrm>
          <a:prstGeom prst="rect">
            <a:avLst/>
          </a:prstGeom>
        </p:spPr>
        <p:txBody>
          <a:bodyPr wrap="square">
            <a:spAutoFit/>
          </a:bodyPr>
          <a:lstStyle/>
          <a:p>
            <a:r>
              <a:rPr lang="en-US" sz="2770" dirty="0">
                <a:solidFill>
                  <a:srgbClr val="0070C0"/>
                </a:solidFill>
                <a:latin typeface="Arial Narrow" panose="020B0606020202030204" pitchFamily="34" charset="0"/>
              </a:rPr>
              <a:t>bangladesh.nut@humanitarianresponse.info</a:t>
            </a:r>
          </a:p>
        </p:txBody>
      </p:sp>
    </p:spTree>
    <p:extLst>
      <p:ext uri="{BB962C8B-B14F-4D97-AF65-F5344CB8AC3E}">
        <p14:creationId xmlns:p14="http://schemas.microsoft.com/office/powerpoint/2010/main" val="2739708067"/>
      </p:ext>
    </p:extLst>
  </p:cSld>
  <p:clrMapOvr>
    <a:masterClrMapping/>
  </p:clrMapOvr>
  <mc:AlternateContent xmlns:mc="http://schemas.openxmlformats.org/markup-compatibility/2006" xmlns:p14="http://schemas.microsoft.com/office/powerpoint/2010/main">
    <mc:Choice Requires="p14">
      <p:transition p14:dur="250">
        <p:fade thruBlk="1"/>
      </p:transition>
    </mc:Choice>
    <mc:Fallback xmlns="">
      <p:transition>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75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75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9803C-FB85-442E-B230-835DB60BA94A}"/>
              </a:ext>
            </a:extLst>
          </p:cNvPr>
          <p:cNvSpPr>
            <a:spLocks noGrp="1"/>
          </p:cNvSpPr>
          <p:nvPr>
            <p:ph type="title"/>
          </p:nvPr>
        </p:nvSpPr>
        <p:spPr>
          <a:xfrm>
            <a:off x="0" y="1"/>
            <a:ext cx="12192000" cy="1325563"/>
          </a:xfrm>
        </p:spPr>
        <p:txBody>
          <a:bodyPr/>
          <a:lstStyle/>
          <a:p>
            <a:r>
              <a:rPr lang="en-US" b="1" dirty="0">
                <a:latin typeface="Berlin Sans FB Demi" panose="020E0802020502020306" pitchFamily="34" charset="0"/>
              </a:rPr>
              <a:t>CMAM Continuum of Care</a:t>
            </a:r>
          </a:p>
        </p:txBody>
      </p:sp>
      <p:sp>
        <p:nvSpPr>
          <p:cNvPr id="3" name="Content Placeholder 2">
            <a:extLst>
              <a:ext uri="{FF2B5EF4-FFF2-40B4-BE49-F238E27FC236}">
                <a16:creationId xmlns:a16="http://schemas.microsoft.com/office/drawing/2014/main" id="{144EF829-4E40-4071-9FEA-00FC8D78F925}"/>
              </a:ext>
            </a:extLst>
          </p:cNvPr>
          <p:cNvSpPr>
            <a:spLocks noGrp="1"/>
          </p:cNvSpPr>
          <p:nvPr>
            <p:ph idx="1"/>
          </p:nvPr>
        </p:nvSpPr>
        <p:spPr>
          <a:xfrm>
            <a:off x="800100" y="1524001"/>
            <a:ext cx="10058400" cy="4432300"/>
          </a:xfrm>
        </p:spPr>
        <p:txBody>
          <a:bodyPr>
            <a:normAutofit/>
          </a:bodyPr>
          <a:lstStyle/>
          <a:p>
            <a:pPr marL="400050" indent="-400050">
              <a:lnSpc>
                <a:spcPct val="100000"/>
              </a:lnSpc>
              <a:spcBef>
                <a:spcPts val="0"/>
              </a:spcBef>
              <a:spcAft>
                <a:spcPts val="600"/>
              </a:spcAft>
              <a:buFont typeface="Wingdings" panose="05000000000000000000" pitchFamily="2" charset="2"/>
              <a:buChar char="q"/>
            </a:pPr>
            <a:r>
              <a:rPr lang="en-US" sz="2200" dirty="0">
                <a:latin typeface="Arial Narrow" panose="020B0606020202030204" pitchFamily="34" charset="0"/>
              </a:rPr>
              <a:t>It</a:t>
            </a:r>
            <a:r>
              <a:rPr lang="en-US" sz="2200" b="1" dirty="0">
                <a:latin typeface="Arial Narrow" panose="020B0606020202030204" pitchFamily="34" charset="0"/>
              </a:rPr>
              <a:t> </a:t>
            </a:r>
            <a:r>
              <a:rPr lang="en-US" sz="2400" dirty="0">
                <a:latin typeface="Arial Narrow" panose="020B0606020202030204" pitchFamily="34" charset="0"/>
              </a:rPr>
              <a:t>is the linkage and integration among the 4 CMAM programme Components.</a:t>
            </a:r>
          </a:p>
          <a:p>
            <a:pPr marL="742950" indent="-457200">
              <a:spcAft>
                <a:spcPts val="600"/>
              </a:spcAft>
              <a:buFont typeface="Arial" panose="020B0604020202020204" pitchFamily="34" charset="0"/>
              <a:buAutoNum type="arabicPeriod"/>
            </a:pPr>
            <a:r>
              <a:rPr lang="en-US" sz="2200" dirty="0">
                <a:latin typeface="Arial Narrow" panose="020B0606020202030204" pitchFamily="34" charset="0"/>
              </a:rPr>
              <a:t>Community out-reach </a:t>
            </a:r>
          </a:p>
          <a:p>
            <a:pPr marL="742950" indent="-457200">
              <a:buAutoNum type="arabicPeriod"/>
            </a:pPr>
            <a:r>
              <a:rPr lang="en-US" sz="2200" dirty="0">
                <a:latin typeface="Arial Narrow" panose="020B0606020202030204" pitchFamily="34" charset="0"/>
              </a:rPr>
              <a:t>In-patient Management of Severe Acute Malnutrition</a:t>
            </a:r>
          </a:p>
          <a:p>
            <a:pPr marL="742950" indent="-457200">
              <a:buAutoNum type="arabicPeriod"/>
            </a:pPr>
            <a:r>
              <a:rPr lang="en-US" sz="2200" dirty="0">
                <a:latin typeface="Arial Narrow" panose="020B0606020202030204" pitchFamily="34" charset="0"/>
              </a:rPr>
              <a:t>Out-patient Management of Severe Acute Malnutrition</a:t>
            </a:r>
          </a:p>
          <a:p>
            <a:pPr marL="742950" indent="-457200">
              <a:buAutoNum type="arabicPeriod"/>
            </a:pPr>
            <a:r>
              <a:rPr lang="en-US" sz="2200" dirty="0">
                <a:latin typeface="Arial Narrow" panose="020B0606020202030204" pitchFamily="34" charset="0"/>
              </a:rPr>
              <a:t>Management of Moderate Acute Malnutrition </a:t>
            </a:r>
          </a:p>
          <a:p>
            <a:pPr>
              <a:buFont typeface="Wingdings" panose="05000000000000000000" pitchFamily="2" charset="2"/>
              <a:buChar char="q"/>
            </a:pPr>
            <a:endParaRPr lang="en-US" sz="2200" dirty="0">
              <a:latin typeface="Arial Narrow" panose="020B0606020202030204" pitchFamily="34" charset="0"/>
            </a:endParaRPr>
          </a:p>
          <a:p>
            <a:pPr marL="400050" indent="-400050">
              <a:lnSpc>
                <a:spcPct val="110000"/>
              </a:lnSpc>
              <a:spcBef>
                <a:spcPts val="0"/>
              </a:spcBef>
              <a:spcAft>
                <a:spcPts val="600"/>
              </a:spcAft>
              <a:buFont typeface="Wingdings" panose="05000000000000000000" pitchFamily="2" charset="2"/>
              <a:buChar char="q"/>
            </a:pPr>
            <a:r>
              <a:rPr lang="en-US" sz="2200" dirty="0">
                <a:latin typeface="Arial Narrow" panose="020B0606020202030204" pitchFamily="34" charset="0"/>
              </a:rPr>
              <a:t>It also entails the linkages of the CMAM programme to other complimentary and Preventive Services </a:t>
            </a:r>
            <a:r>
              <a:rPr lang="en-US" sz="2200" dirty="0" err="1">
                <a:latin typeface="Arial Narrow" panose="020B0606020202030204" pitchFamily="34" charset="0"/>
              </a:rPr>
              <a:t>e.g</a:t>
            </a:r>
            <a:endParaRPr lang="en-US" sz="2200" dirty="0">
              <a:latin typeface="Arial Narrow" panose="020B0606020202030204" pitchFamily="34" charset="0"/>
            </a:endParaRPr>
          </a:p>
          <a:p>
            <a:pPr marL="742950" indent="-457200">
              <a:buFont typeface="Arial" panose="020B0604020202020204" pitchFamily="34" charset="0"/>
              <a:buAutoNum type="arabicPeriod"/>
            </a:pPr>
            <a:r>
              <a:rPr lang="en-US" sz="2200" dirty="0">
                <a:latin typeface="Arial Narrow" panose="020B0606020202030204" pitchFamily="34" charset="0"/>
              </a:rPr>
              <a:t>Linkage with health facilities for referring identified sick children </a:t>
            </a:r>
          </a:p>
          <a:p>
            <a:pPr marL="742950" indent="-457200">
              <a:buFont typeface="Arial" panose="020B0604020202020204" pitchFamily="34" charset="0"/>
              <a:buAutoNum type="arabicPeriod"/>
            </a:pPr>
            <a:r>
              <a:rPr lang="en-US" sz="2200" dirty="0">
                <a:latin typeface="Arial Narrow" panose="020B0606020202030204" pitchFamily="34" charset="0"/>
              </a:rPr>
              <a:t>Linkages with  IYCF and Blanket Supplementary Feeding </a:t>
            </a:r>
            <a:r>
              <a:rPr lang="en-US" sz="2200" dirty="0" err="1">
                <a:latin typeface="Arial Narrow" panose="020B0606020202030204" pitchFamily="34" charset="0"/>
              </a:rPr>
              <a:t>Programmes</a:t>
            </a:r>
            <a:endParaRPr lang="en-US" sz="2200" dirty="0">
              <a:latin typeface="Arial Narrow" panose="020B0606020202030204" pitchFamily="34" charset="0"/>
            </a:endParaRPr>
          </a:p>
        </p:txBody>
      </p:sp>
    </p:spTree>
    <p:extLst>
      <p:ext uri="{BB962C8B-B14F-4D97-AF65-F5344CB8AC3E}">
        <p14:creationId xmlns:p14="http://schemas.microsoft.com/office/powerpoint/2010/main" val="20839883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Berlin Sans FB Demi" panose="020E0802020502020306" pitchFamily="34" charset="0"/>
              </a:rPr>
              <a:t>	Cox Bazar Context</a:t>
            </a:r>
          </a:p>
        </p:txBody>
      </p:sp>
      <p:sp>
        <p:nvSpPr>
          <p:cNvPr id="3" name="Content Placeholder 2"/>
          <p:cNvSpPr>
            <a:spLocks noGrp="1"/>
          </p:cNvSpPr>
          <p:nvPr>
            <p:ph idx="1"/>
          </p:nvPr>
        </p:nvSpPr>
        <p:spPr>
          <a:xfrm>
            <a:off x="1188720" y="1779146"/>
            <a:ext cx="9486900" cy="4432300"/>
          </a:xfrm>
        </p:spPr>
        <p:txBody>
          <a:bodyPr>
            <a:normAutofit/>
          </a:bodyPr>
          <a:lstStyle/>
          <a:p>
            <a:pPr marL="400050" indent="-400050">
              <a:lnSpc>
                <a:spcPct val="100000"/>
              </a:lnSpc>
              <a:spcBef>
                <a:spcPts val="0"/>
              </a:spcBef>
              <a:spcAft>
                <a:spcPts val="800"/>
              </a:spcAft>
              <a:buFont typeface="Wingdings" panose="05000000000000000000" pitchFamily="2" charset="2"/>
              <a:buChar char="q"/>
            </a:pPr>
            <a:r>
              <a:rPr lang="en-US" sz="2400" dirty="0">
                <a:latin typeface="Arial Narrow" panose="020B0606020202030204" pitchFamily="34" charset="0"/>
              </a:rPr>
              <a:t>According to Bangladesh’s Department of Immigration and Passports (DIP)  there are 1,118,578 Rohingya in CXB.</a:t>
            </a:r>
          </a:p>
          <a:p>
            <a:pPr marL="400050" indent="-400050">
              <a:lnSpc>
                <a:spcPct val="100000"/>
              </a:lnSpc>
              <a:spcBef>
                <a:spcPts val="0"/>
              </a:spcBef>
              <a:spcAft>
                <a:spcPts val="800"/>
              </a:spcAft>
              <a:buFont typeface="Wingdings" panose="05000000000000000000" pitchFamily="2" charset="2"/>
              <a:buChar char="q"/>
            </a:pPr>
            <a:r>
              <a:rPr lang="en-US" sz="2400" dirty="0">
                <a:latin typeface="Arial Narrow" panose="020B0606020202030204" pitchFamily="34" charset="0"/>
              </a:rPr>
              <a:t>Around 800,000 Rohingya Refugees arrived since 08/2017 Influx and reside in Makeshift/Spontaneous camps. This is in addition to the 300,000 Rohingyas that had arrived before with 33,956 Refugees already residing in Official camps.</a:t>
            </a:r>
          </a:p>
          <a:p>
            <a:pPr marL="400050" indent="-400050">
              <a:lnSpc>
                <a:spcPct val="100000"/>
              </a:lnSpc>
              <a:spcBef>
                <a:spcPts val="0"/>
              </a:spcBef>
              <a:spcAft>
                <a:spcPts val="800"/>
              </a:spcAft>
              <a:buFont typeface="Wingdings" panose="05000000000000000000" pitchFamily="2" charset="2"/>
              <a:buChar char="q"/>
            </a:pPr>
            <a:r>
              <a:rPr lang="en-US" sz="2400" dirty="0">
                <a:latin typeface="Arial Narrow" panose="020B0606020202030204" pitchFamily="34" charset="0"/>
              </a:rPr>
              <a:t>The Rohingya’s who arrived in Oct – Dec 2016 and after August 2017 have no official refugee status in Bangladesh. </a:t>
            </a:r>
          </a:p>
          <a:p>
            <a:pPr marL="400050" indent="-400050">
              <a:lnSpc>
                <a:spcPct val="100000"/>
              </a:lnSpc>
              <a:spcBef>
                <a:spcPts val="0"/>
              </a:spcBef>
              <a:spcAft>
                <a:spcPts val="800"/>
              </a:spcAft>
              <a:buFont typeface="Wingdings" panose="05000000000000000000" pitchFamily="2" charset="2"/>
              <a:buChar char="q"/>
            </a:pPr>
            <a:r>
              <a:rPr lang="en-US" sz="2400" dirty="0">
                <a:latin typeface="Arial Narrow" panose="020B0606020202030204" pitchFamily="34" charset="0"/>
              </a:rPr>
              <a:t>A National Guideline for CMAM exists but is hardly used in the rest of the Country. Bangladesh has no IYCF-E Operational Guideline</a:t>
            </a:r>
          </a:p>
        </p:txBody>
      </p:sp>
      <p:pic>
        <p:nvPicPr>
          <p:cNvPr id="5" name="Picture 4">
            <a:extLst>
              <a:ext uri="{FF2B5EF4-FFF2-40B4-BE49-F238E27FC236}">
                <a16:creationId xmlns:a16="http://schemas.microsoft.com/office/drawing/2014/main" id="{93E3CFE4-412C-4E25-B295-9914E35BCEB8}"/>
              </a:ext>
            </a:extLst>
          </p:cNvPr>
          <p:cNvPicPr>
            <a:picLocks noChangeAspect="1"/>
          </p:cNvPicPr>
          <p:nvPr/>
        </p:nvPicPr>
        <p:blipFill>
          <a:blip r:embed="rId3"/>
          <a:stretch>
            <a:fillRect/>
          </a:stretch>
        </p:blipFill>
        <p:spPr>
          <a:xfrm>
            <a:off x="377853" y="5819159"/>
            <a:ext cx="2070707" cy="830926"/>
          </a:xfrm>
          <a:prstGeom prst="rect">
            <a:avLst/>
          </a:prstGeom>
        </p:spPr>
      </p:pic>
      <p:pic>
        <p:nvPicPr>
          <p:cNvPr id="7" name="Picture 6">
            <a:extLst>
              <a:ext uri="{FF2B5EF4-FFF2-40B4-BE49-F238E27FC236}">
                <a16:creationId xmlns:a16="http://schemas.microsoft.com/office/drawing/2014/main" id="{2EABF687-E301-459F-B48F-7DD9AE6833B2}"/>
              </a:ext>
            </a:extLst>
          </p:cNvPr>
          <p:cNvPicPr>
            <a:picLocks noChangeAspect="1"/>
          </p:cNvPicPr>
          <p:nvPr/>
        </p:nvPicPr>
        <p:blipFill>
          <a:blip r:embed="rId4"/>
          <a:stretch>
            <a:fillRect/>
          </a:stretch>
        </p:blipFill>
        <p:spPr>
          <a:xfrm>
            <a:off x="9702800" y="5868417"/>
            <a:ext cx="2187547" cy="875019"/>
          </a:xfrm>
          <a:prstGeom prst="rect">
            <a:avLst/>
          </a:prstGeom>
        </p:spPr>
      </p:pic>
    </p:spTree>
    <p:extLst>
      <p:ext uri="{BB962C8B-B14F-4D97-AF65-F5344CB8AC3E}">
        <p14:creationId xmlns:p14="http://schemas.microsoft.com/office/powerpoint/2010/main" val="208132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392B66-C32A-4458-A790-7E5AD48963B7}"/>
              </a:ext>
            </a:extLst>
          </p:cNvPr>
          <p:cNvSpPr>
            <a:spLocks noGrp="1"/>
          </p:cNvSpPr>
          <p:nvPr>
            <p:ph type="title"/>
          </p:nvPr>
        </p:nvSpPr>
        <p:spPr/>
        <p:txBody>
          <a:bodyPr/>
          <a:lstStyle/>
          <a:p>
            <a:r>
              <a:rPr lang="en-US" dirty="0">
                <a:latin typeface="Berlin Sans FB Demi" panose="020E0802020502020306" pitchFamily="34" charset="0"/>
              </a:rPr>
              <a:t>	Nutrition Situation in Cox Bazar Rohingya Camps</a:t>
            </a:r>
          </a:p>
        </p:txBody>
      </p:sp>
      <p:sp>
        <p:nvSpPr>
          <p:cNvPr id="3" name="Content Placeholder 2">
            <a:extLst>
              <a:ext uri="{FF2B5EF4-FFF2-40B4-BE49-F238E27FC236}">
                <a16:creationId xmlns:a16="http://schemas.microsoft.com/office/drawing/2014/main" id="{722E3A5E-3E11-4AC6-9D28-38898632B217}"/>
              </a:ext>
            </a:extLst>
          </p:cNvPr>
          <p:cNvSpPr>
            <a:spLocks noGrp="1"/>
          </p:cNvSpPr>
          <p:nvPr>
            <p:ph idx="1"/>
          </p:nvPr>
        </p:nvSpPr>
        <p:spPr>
          <a:xfrm>
            <a:off x="1413206" y="2026921"/>
            <a:ext cx="9476740" cy="4432300"/>
          </a:xfrm>
        </p:spPr>
        <p:txBody>
          <a:bodyPr>
            <a:normAutofit/>
          </a:bodyPr>
          <a:lstStyle/>
          <a:p>
            <a:pPr marL="400050" lvl="0" indent="-400050">
              <a:lnSpc>
                <a:spcPct val="100000"/>
              </a:lnSpc>
              <a:spcBef>
                <a:spcPts val="0"/>
              </a:spcBef>
              <a:spcAft>
                <a:spcPts val="600"/>
              </a:spcAft>
              <a:buFont typeface="Wingdings" panose="05000000000000000000" pitchFamily="2" charset="2"/>
              <a:buChar char="q"/>
            </a:pPr>
            <a:r>
              <a:rPr lang="en-US" sz="2400" dirty="0">
                <a:latin typeface="Arial Narrow" panose="020B0606020202030204" pitchFamily="34" charset="0"/>
              </a:rPr>
              <a:t>Round one SMART Survey conducted in Oct-December 2017 depicted malnutrition levels of </a:t>
            </a:r>
            <a:r>
              <a:rPr lang="en-US" sz="2400" b="1" dirty="0">
                <a:latin typeface="Arial Narrow" panose="020B0606020202030204" pitchFamily="34" charset="0"/>
              </a:rPr>
              <a:t>serious Public Health Significance.</a:t>
            </a:r>
          </a:p>
          <a:p>
            <a:pPr marL="400050" indent="-400050">
              <a:lnSpc>
                <a:spcPct val="100000"/>
              </a:lnSpc>
              <a:spcBef>
                <a:spcPts val="0"/>
              </a:spcBef>
              <a:spcAft>
                <a:spcPts val="600"/>
              </a:spcAft>
              <a:buFont typeface="Wingdings" panose="05000000000000000000" pitchFamily="2" charset="2"/>
              <a:buChar char="q"/>
            </a:pPr>
            <a:r>
              <a:rPr lang="en-US" sz="2400" dirty="0">
                <a:latin typeface="Arial Narrow" panose="020B0606020202030204" pitchFamily="34" charset="0"/>
              </a:rPr>
              <a:t>Round 2 Survey conducted between May-July 2018 showed a </a:t>
            </a:r>
            <a:r>
              <a:rPr lang="en-US" sz="2400" b="1" dirty="0">
                <a:latin typeface="Arial Narrow" panose="020B0606020202030204" pitchFamily="34" charset="0"/>
              </a:rPr>
              <a:t>slight reduction in acute malnutrition</a:t>
            </a:r>
            <a:r>
              <a:rPr lang="en-US" sz="2400" dirty="0">
                <a:latin typeface="Arial Narrow" panose="020B0606020202030204" pitchFamily="34" charset="0"/>
              </a:rPr>
              <a:t>.</a:t>
            </a:r>
            <a:endParaRPr lang="en-US" sz="2400" dirty="0">
              <a:solidFill>
                <a:prstClr val="black"/>
              </a:solidFill>
              <a:latin typeface="Arial Narrow" panose="020B0606020202030204" pitchFamily="34" charset="0"/>
            </a:endParaRPr>
          </a:p>
          <a:p>
            <a:pPr marL="400050" lvl="0" indent="-400050">
              <a:lnSpc>
                <a:spcPct val="100000"/>
              </a:lnSpc>
              <a:spcBef>
                <a:spcPts val="0"/>
              </a:spcBef>
              <a:spcAft>
                <a:spcPts val="600"/>
              </a:spcAft>
              <a:buFont typeface="Wingdings" panose="05000000000000000000" pitchFamily="2" charset="2"/>
              <a:buChar char="q"/>
            </a:pPr>
            <a:r>
              <a:rPr lang="en-US" sz="2400" dirty="0">
                <a:latin typeface="Arial Narrow" panose="020B0606020202030204" pitchFamily="34" charset="0"/>
              </a:rPr>
              <a:t>While modest gains in overall acute malnutrition prevalence were observed in Round 2, </a:t>
            </a:r>
            <a:r>
              <a:rPr lang="en-US" sz="2400" b="1" dirty="0">
                <a:latin typeface="Arial Narrow" panose="020B0606020202030204" pitchFamily="34" charset="0"/>
              </a:rPr>
              <a:t>presence of malnutrition aggravating factors</a:t>
            </a:r>
            <a:r>
              <a:rPr lang="en-US" sz="2400" dirty="0">
                <a:latin typeface="Arial Narrow" panose="020B0606020202030204" pitchFamily="34" charset="0"/>
              </a:rPr>
              <a:t> could worsen the situation if current efforts to treat and prevent under-nutrition are not intensified and sustained</a:t>
            </a:r>
          </a:p>
        </p:txBody>
      </p:sp>
      <p:pic>
        <p:nvPicPr>
          <p:cNvPr id="4" name="Picture 3">
            <a:extLst>
              <a:ext uri="{FF2B5EF4-FFF2-40B4-BE49-F238E27FC236}">
                <a16:creationId xmlns:a16="http://schemas.microsoft.com/office/drawing/2014/main" id="{4F9A9E36-1046-49AB-8D1F-D191A2D9E0A8}"/>
              </a:ext>
            </a:extLst>
          </p:cNvPr>
          <p:cNvPicPr>
            <a:picLocks noChangeAspect="1"/>
          </p:cNvPicPr>
          <p:nvPr/>
        </p:nvPicPr>
        <p:blipFill>
          <a:blip r:embed="rId3"/>
          <a:stretch>
            <a:fillRect/>
          </a:stretch>
        </p:blipFill>
        <p:spPr>
          <a:xfrm>
            <a:off x="377853" y="5819159"/>
            <a:ext cx="2070707" cy="830926"/>
          </a:xfrm>
          <a:prstGeom prst="rect">
            <a:avLst/>
          </a:prstGeom>
        </p:spPr>
      </p:pic>
      <p:pic>
        <p:nvPicPr>
          <p:cNvPr id="5" name="Picture 4">
            <a:extLst>
              <a:ext uri="{FF2B5EF4-FFF2-40B4-BE49-F238E27FC236}">
                <a16:creationId xmlns:a16="http://schemas.microsoft.com/office/drawing/2014/main" id="{D6DDC933-E13B-4B1A-A3BA-8E62FB562FB9}"/>
              </a:ext>
            </a:extLst>
          </p:cNvPr>
          <p:cNvPicPr>
            <a:picLocks noChangeAspect="1"/>
          </p:cNvPicPr>
          <p:nvPr/>
        </p:nvPicPr>
        <p:blipFill>
          <a:blip r:embed="rId4"/>
          <a:stretch>
            <a:fillRect/>
          </a:stretch>
        </p:blipFill>
        <p:spPr>
          <a:xfrm>
            <a:off x="9702800" y="5868417"/>
            <a:ext cx="2187547" cy="875019"/>
          </a:xfrm>
          <a:prstGeom prst="rect">
            <a:avLst/>
          </a:prstGeom>
        </p:spPr>
      </p:pic>
    </p:spTree>
    <p:extLst>
      <p:ext uri="{BB962C8B-B14F-4D97-AF65-F5344CB8AC3E}">
        <p14:creationId xmlns:p14="http://schemas.microsoft.com/office/powerpoint/2010/main" val="40785646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Berlin Sans FB Demi" panose="020E0802020502020306" pitchFamily="34" charset="0"/>
              </a:rPr>
              <a:t>	Coordination Structure in Cox Bazar</a:t>
            </a:r>
          </a:p>
        </p:txBody>
      </p:sp>
      <p:sp>
        <p:nvSpPr>
          <p:cNvPr id="5" name="Rectangle 1">
            <a:hlinkClick r:id="rId3" tooltip="Page 1"/>
            <a:extLst>
              <a:ext uri="{FF2B5EF4-FFF2-40B4-BE49-F238E27FC236}">
                <a16:creationId xmlns:a16="http://schemas.microsoft.com/office/drawing/2014/main" id="{AC1ACDCA-2CC7-40F2-9B12-A3DAD31ACAA7}"/>
              </a:ext>
            </a:extLst>
          </p:cNvPr>
          <p:cNvSpPr>
            <a:spLocks noChangeArrowheads="1"/>
          </p:cNvSpPr>
          <p:nvPr/>
        </p:nvSpPr>
        <p:spPr bwMode="auto">
          <a:xfrm>
            <a:off x="1524000" y="-184666"/>
            <a:ext cx="9144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2">
            <a:hlinkClick r:id="rId3" tooltip="Page 1"/>
            <a:extLst>
              <a:ext uri="{FF2B5EF4-FFF2-40B4-BE49-F238E27FC236}">
                <a16:creationId xmlns:a16="http://schemas.microsoft.com/office/drawing/2014/main" id="{F0F54991-D67C-42D7-A78A-7B0AEBCB7120}"/>
              </a:ext>
            </a:extLst>
          </p:cNvPr>
          <p:cNvSpPr>
            <a:spLocks noChangeArrowheads="1"/>
          </p:cNvSpPr>
          <p:nvPr/>
        </p:nvSpPr>
        <p:spPr bwMode="auto">
          <a:xfrm>
            <a:off x="1676400" y="-32266"/>
            <a:ext cx="9144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10" name="Picture 9">
            <a:extLst>
              <a:ext uri="{FF2B5EF4-FFF2-40B4-BE49-F238E27FC236}">
                <a16:creationId xmlns:a16="http://schemas.microsoft.com/office/drawing/2014/main" id="{D559DA89-DCB0-453E-AB03-D1072E841FBD}"/>
              </a:ext>
            </a:extLst>
          </p:cNvPr>
          <p:cNvPicPr>
            <a:picLocks noChangeAspect="1"/>
          </p:cNvPicPr>
          <p:nvPr/>
        </p:nvPicPr>
        <p:blipFill>
          <a:blip r:embed="rId4"/>
          <a:stretch>
            <a:fillRect/>
          </a:stretch>
        </p:blipFill>
        <p:spPr>
          <a:xfrm>
            <a:off x="1291589" y="1329262"/>
            <a:ext cx="8869541" cy="5220128"/>
          </a:xfrm>
          <a:prstGeom prst="rect">
            <a:avLst/>
          </a:prstGeom>
        </p:spPr>
      </p:pic>
      <p:pic>
        <p:nvPicPr>
          <p:cNvPr id="7" name="Picture 6">
            <a:extLst>
              <a:ext uri="{FF2B5EF4-FFF2-40B4-BE49-F238E27FC236}">
                <a16:creationId xmlns:a16="http://schemas.microsoft.com/office/drawing/2014/main" id="{2D590D0B-AF44-4087-A0C2-65C5F53C3D4A}"/>
              </a:ext>
            </a:extLst>
          </p:cNvPr>
          <p:cNvPicPr>
            <a:picLocks noChangeAspect="1"/>
          </p:cNvPicPr>
          <p:nvPr/>
        </p:nvPicPr>
        <p:blipFill>
          <a:blip r:embed="rId5"/>
          <a:stretch>
            <a:fillRect/>
          </a:stretch>
        </p:blipFill>
        <p:spPr>
          <a:xfrm>
            <a:off x="377853" y="5819159"/>
            <a:ext cx="2070707" cy="830926"/>
          </a:xfrm>
          <a:prstGeom prst="rect">
            <a:avLst/>
          </a:prstGeom>
        </p:spPr>
      </p:pic>
      <p:pic>
        <p:nvPicPr>
          <p:cNvPr id="9" name="Picture 8">
            <a:extLst>
              <a:ext uri="{FF2B5EF4-FFF2-40B4-BE49-F238E27FC236}">
                <a16:creationId xmlns:a16="http://schemas.microsoft.com/office/drawing/2014/main" id="{9C5D4FD6-4BB7-47EC-84CA-FA560D04C925}"/>
              </a:ext>
            </a:extLst>
          </p:cNvPr>
          <p:cNvPicPr>
            <a:picLocks noChangeAspect="1"/>
          </p:cNvPicPr>
          <p:nvPr/>
        </p:nvPicPr>
        <p:blipFill>
          <a:blip r:embed="rId6"/>
          <a:stretch>
            <a:fillRect/>
          </a:stretch>
        </p:blipFill>
        <p:spPr>
          <a:xfrm>
            <a:off x="9702800" y="5868417"/>
            <a:ext cx="2187547" cy="875019"/>
          </a:xfrm>
          <a:prstGeom prst="rect">
            <a:avLst/>
          </a:prstGeom>
        </p:spPr>
      </p:pic>
    </p:spTree>
    <p:extLst>
      <p:ext uri="{BB962C8B-B14F-4D97-AF65-F5344CB8AC3E}">
        <p14:creationId xmlns:p14="http://schemas.microsoft.com/office/powerpoint/2010/main" val="33303268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3050" y="1809055"/>
            <a:ext cx="9281160" cy="4483636"/>
          </a:xfrm>
          <a:noFill/>
          <a:ln>
            <a:noFill/>
          </a:ln>
        </p:spPr>
        <p:txBody>
          <a:bodyPr>
            <a:normAutofit lnSpcReduction="10000"/>
          </a:bodyPr>
          <a:lstStyle/>
          <a:p>
            <a:pPr marL="400050" indent="-400050">
              <a:lnSpc>
                <a:spcPct val="100000"/>
              </a:lnSpc>
              <a:spcBef>
                <a:spcPts val="0"/>
              </a:spcBef>
              <a:spcAft>
                <a:spcPts val="800"/>
              </a:spcAft>
              <a:buFont typeface="Wingdings" panose="05000000000000000000" pitchFamily="2" charset="2"/>
              <a:buChar char="q"/>
            </a:pPr>
            <a:r>
              <a:rPr lang="en-US" sz="2400" dirty="0">
                <a:latin typeface="Arial Narrow" panose="020B0606020202030204" pitchFamily="34" charset="0"/>
              </a:rPr>
              <a:t>Before the crisis coordination of nutrition services:</a:t>
            </a:r>
          </a:p>
          <a:p>
            <a:pPr lvl="1">
              <a:buFont typeface="Wingdings" panose="05000000000000000000" pitchFamily="2" charset="2"/>
              <a:buChar char="§"/>
            </a:pPr>
            <a:r>
              <a:rPr lang="en-US" sz="2400" dirty="0">
                <a:latin typeface="Arial Narrow" panose="020B0606020202030204" pitchFamily="34" charset="0"/>
              </a:rPr>
              <a:t>UNHCR - 2 Registered camps</a:t>
            </a:r>
          </a:p>
          <a:p>
            <a:pPr lvl="1">
              <a:buFont typeface="Wingdings" panose="05000000000000000000" pitchFamily="2" charset="2"/>
              <a:buChar char="§"/>
            </a:pPr>
            <a:r>
              <a:rPr lang="en-US" sz="2400" dirty="0">
                <a:latin typeface="Arial Narrow" panose="020B0606020202030204" pitchFamily="34" charset="0"/>
              </a:rPr>
              <a:t>IOM - makeshift/spontaneous camps</a:t>
            </a:r>
          </a:p>
          <a:p>
            <a:pPr marL="342900" lvl="1" indent="0">
              <a:buNone/>
            </a:pPr>
            <a:endParaRPr lang="en-US" sz="2400" dirty="0">
              <a:latin typeface="Arial Narrow" panose="020B0606020202030204" pitchFamily="34" charset="0"/>
            </a:endParaRPr>
          </a:p>
          <a:p>
            <a:pPr marL="400050" indent="-400050">
              <a:lnSpc>
                <a:spcPct val="110000"/>
              </a:lnSpc>
              <a:spcBef>
                <a:spcPts val="0"/>
              </a:spcBef>
              <a:spcAft>
                <a:spcPts val="800"/>
              </a:spcAft>
              <a:buFont typeface="Wingdings" panose="05000000000000000000" pitchFamily="2" charset="2"/>
              <a:buChar char="q"/>
            </a:pPr>
            <a:r>
              <a:rPr lang="en-US" sz="2400" dirty="0">
                <a:latin typeface="Arial Narrow" panose="020B0606020202030204" pitchFamily="34" charset="0"/>
              </a:rPr>
              <a:t>IASC Cluster system not activated in August 2017</a:t>
            </a:r>
          </a:p>
          <a:p>
            <a:pPr marL="400050" indent="-400050">
              <a:lnSpc>
                <a:spcPct val="120000"/>
              </a:lnSpc>
              <a:spcBef>
                <a:spcPts val="0"/>
              </a:spcBef>
              <a:spcAft>
                <a:spcPts val="800"/>
              </a:spcAft>
              <a:buFont typeface="Wingdings" panose="05000000000000000000" pitchFamily="2" charset="2"/>
              <a:buChar char="q"/>
            </a:pPr>
            <a:r>
              <a:rPr lang="en-US" sz="2400" dirty="0">
                <a:latin typeface="Arial Narrow" panose="020B0606020202030204" pitchFamily="34" charset="0"/>
              </a:rPr>
              <a:t>Nutrition Sector established in August 2017- Co-Led by Government and UNICEF</a:t>
            </a:r>
          </a:p>
          <a:p>
            <a:pPr marL="400050" indent="-400050">
              <a:lnSpc>
                <a:spcPct val="120000"/>
              </a:lnSpc>
              <a:spcBef>
                <a:spcPts val="0"/>
              </a:spcBef>
              <a:spcAft>
                <a:spcPts val="800"/>
              </a:spcAft>
              <a:buFont typeface="Wingdings" panose="05000000000000000000" pitchFamily="2" charset="2"/>
              <a:buChar char="q"/>
            </a:pPr>
            <a:r>
              <a:rPr lang="en-US" sz="2400" dirty="0">
                <a:latin typeface="Arial Narrow" panose="020B0606020202030204" pitchFamily="34" charset="0"/>
              </a:rPr>
              <a:t>Complexities in camp management—UNHCR and IOM are “Camp Coordinating Agencies” managing the camp planning (except for the selection of the specific sector service providers) with different modus operandi.</a:t>
            </a:r>
          </a:p>
          <a:p>
            <a:pPr marL="0" indent="0">
              <a:buNone/>
            </a:pPr>
            <a:endParaRPr lang="en-US" dirty="0"/>
          </a:p>
        </p:txBody>
      </p:sp>
      <p:sp>
        <p:nvSpPr>
          <p:cNvPr id="8" name="Title 7">
            <a:extLst>
              <a:ext uri="{FF2B5EF4-FFF2-40B4-BE49-F238E27FC236}">
                <a16:creationId xmlns:a16="http://schemas.microsoft.com/office/drawing/2014/main" id="{6BFE025F-FD2C-4CB0-858E-6277A0206424}"/>
              </a:ext>
            </a:extLst>
          </p:cNvPr>
          <p:cNvSpPr>
            <a:spLocks noGrp="1"/>
          </p:cNvSpPr>
          <p:nvPr>
            <p:ph type="title"/>
          </p:nvPr>
        </p:nvSpPr>
        <p:spPr/>
        <p:txBody>
          <a:bodyPr/>
          <a:lstStyle/>
          <a:p>
            <a:r>
              <a:rPr lang="en-US" b="1" dirty="0">
                <a:latin typeface="Berlin Sans FB Demi" panose="020E0802020502020306" pitchFamily="34" charset="0"/>
              </a:rPr>
              <a:t>	Additional Background</a:t>
            </a:r>
            <a:endParaRPr lang="en-US" dirty="0">
              <a:latin typeface="Berlin Sans FB Demi" panose="020E0802020502020306" pitchFamily="34" charset="0"/>
            </a:endParaRPr>
          </a:p>
        </p:txBody>
      </p:sp>
      <p:pic>
        <p:nvPicPr>
          <p:cNvPr id="9" name="Picture 8">
            <a:extLst>
              <a:ext uri="{FF2B5EF4-FFF2-40B4-BE49-F238E27FC236}">
                <a16:creationId xmlns:a16="http://schemas.microsoft.com/office/drawing/2014/main" id="{006DDDB0-AA10-46B8-9928-5BC2BD03B363}"/>
              </a:ext>
            </a:extLst>
          </p:cNvPr>
          <p:cNvPicPr>
            <a:picLocks noChangeAspect="1"/>
          </p:cNvPicPr>
          <p:nvPr/>
        </p:nvPicPr>
        <p:blipFill>
          <a:blip r:embed="rId3"/>
          <a:stretch>
            <a:fillRect/>
          </a:stretch>
        </p:blipFill>
        <p:spPr>
          <a:xfrm>
            <a:off x="377853" y="5819159"/>
            <a:ext cx="2070707" cy="830926"/>
          </a:xfrm>
          <a:prstGeom prst="rect">
            <a:avLst/>
          </a:prstGeom>
        </p:spPr>
      </p:pic>
      <p:pic>
        <p:nvPicPr>
          <p:cNvPr id="10" name="Picture 9">
            <a:extLst>
              <a:ext uri="{FF2B5EF4-FFF2-40B4-BE49-F238E27FC236}">
                <a16:creationId xmlns:a16="http://schemas.microsoft.com/office/drawing/2014/main" id="{E509FFE0-3376-468A-8543-8FCF7DF5C09C}"/>
              </a:ext>
            </a:extLst>
          </p:cNvPr>
          <p:cNvPicPr>
            <a:picLocks noChangeAspect="1"/>
          </p:cNvPicPr>
          <p:nvPr/>
        </p:nvPicPr>
        <p:blipFill>
          <a:blip r:embed="rId4"/>
          <a:stretch>
            <a:fillRect/>
          </a:stretch>
        </p:blipFill>
        <p:spPr>
          <a:xfrm>
            <a:off x="9702800" y="5868417"/>
            <a:ext cx="2187547" cy="875019"/>
          </a:xfrm>
          <a:prstGeom prst="rect">
            <a:avLst/>
          </a:prstGeom>
        </p:spPr>
      </p:pic>
    </p:spTree>
    <p:extLst>
      <p:ext uri="{BB962C8B-B14F-4D97-AF65-F5344CB8AC3E}">
        <p14:creationId xmlns:p14="http://schemas.microsoft.com/office/powerpoint/2010/main" val="42048747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	</a:t>
            </a:r>
            <a:r>
              <a:rPr lang="en-US" b="1" dirty="0">
                <a:latin typeface="Berlin Sans FB Demi" panose="020E0802020502020306" pitchFamily="34" charset="0"/>
              </a:rPr>
              <a:t>CMAM Programme Design</a:t>
            </a:r>
          </a:p>
        </p:txBody>
      </p:sp>
      <p:sp>
        <p:nvSpPr>
          <p:cNvPr id="3" name="Content Placeholder 2"/>
          <p:cNvSpPr>
            <a:spLocks noGrp="1"/>
          </p:cNvSpPr>
          <p:nvPr>
            <p:ph idx="1"/>
          </p:nvPr>
        </p:nvSpPr>
        <p:spPr>
          <a:xfrm>
            <a:off x="1259841" y="1718311"/>
            <a:ext cx="9438640" cy="4432300"/>
          </a:xfrm>
        </p:spPr>
        <p:txBody>
          <a:bodyPr>
            <a:normAutofit lnSpcReduction="10000"/>
          </a:bodyPr>
          <a:lstStyle/>
          <a:p>
            <a:pPr marL="400050" indent="-400050">
              <a:lnSpc>
                <a:spcPct val="100000"/>
              </a:lnSpc>
              <a:spcBef>
                <a:spcPts val="0"/>
              </a:spcBef>
              <a:spcAft>
                <a:spcPts val="800"/>
              </a:spcAft>
              <a:buFont typeface="Wingdings" panose="05000000000000000000" pitchFamily="2" charset="2"/>
              <a:buChar char="q"/>
            </a:pPr>
            <a:r>
              <a:rPr lang="en-US" sz="2400" dirty="0">
                <a:latin typeface="Arial Narrow" panose="020B0606020202030204" pitchFamily="34" charset="0"/>
              </a:rPr>
              <a:t>Due to the scale of need, initial priority for CMAM programme was rapid site establishment and scale up of the response.</a:t>
            </a:r>
          </a:p>
          <a:p>
            <a:pPr marL="400050" indent="-400050">
              <a:lnSpc>
                <a:spcPct val="100000"/>
              </a:lnSpc>
              <a:spcBef>
                <a:spcPts val="0"/>
              </a:spcBef>
              <a:spcAft>
                <a:spcPts val="800"/>
              </a:spcAft>
              <a:buFont typeface="Wingdings" panose="05000000000000000000" pitchFamily="2" charset="2"/>
              <a:buChar char="q"/>
            </a:pPr>
            <a:r>
              <a:rPr lang="en-US" sz="2400" dirty="0">
                <a:latin typeface="Arial Narrow" panose="020B0606020202030204" pitchFamily="34" charset="0"/>
              </a:rPr>
              <a:t>Initial design was done in line with the 3 Key UN Mandates (WFP, UNHCR and UNICEF). The design was not coordinated and this led to a fragmented response.</a:t>
            </a:r>
          </a:p>
          <a:p>
            <a:pPr marL="400050" indent="-400050">
              <a:lnSpc>
                <a:spcPct val="100000"/>
              </a:lnSpc>
              <a:spcBef>
                <a:spcPts val="0"/>
              </a:spcBef>
              <a:spcAft>
                <a:spcPts val="800"/>
              </a:spcAft>
              <a:buFont typeface="Wingdings" panose="05000000000000000000" pitchFamily="2" charset="2"/>
              <a:buChar char="q"/>
            </a:pPr>
            <a:r>
              <a:rPr lang="en-US" sz="2400" dirty="0">
                <a:latin typeface="Arial Narrow" panose="020B0606020202030204" pitchFamily="34" charset="0"/>
              </a:rPr>
              <a:t>The makeshift camp was initially (and some parts still are) very congested constraining  access to nutrition services.</a:t>
            </a:r>
          </a:p>
          <a:p>
            <a:pPr marL="400050" indent="-400050">
              <a:lnSpc>
                <a:spcPct val="100000"/>
              </a:lnSpc>
              <a:spcBef>
                <a:spcPts val="0"/>
              </a:spcBef>
              <a:spcAft>
                <a:spcPts val="800"/>
              </a:spcAft>
              <a:buFont typeface="Wingdings" panose="05000000000000000000" pitchFamily="2" charset="2"/>
              <a:buChar char="q"/>
            </a:pPr>
            <a:r>
              <a:rPr lang="en-US" sz="2400" dirty="0">
                <a:latin typeface="Arial Narrow" panose="020B0606020202030204" pitchFamily="34" charset="0"/>
              </a:rPr>
              <a:t>WFP BSFP under Food Security Cluster challenging continuum of care.</a:t>
            </a:r>
          </a:p>
          <a:p>
            <a:pPr marL="400050" indent="-400050">
              <a:lnSpc>
                <a:spcPct val="100000"/>
              </a:lnSpc>
              <a:spcBef>
                <a:spcPts val="0"/>
              </a:spcBef>
              <a:spcAft>
                <a:spcPts val="800"/>
              </a:spcAft>
              <a:buFont typeface="Wingdings" panose="05000000000000000000" pitchFamily="2" charset="2"/>
              <a:buChar char="q"/>
            </a:pPr>
            <a:r>
              <a:rPr lang="en-US" sz="2400" dirty="0">
                <a:latin typeface="Arial Narrow" panose="020B0606020202030204" pitchFamily="34" charset="0"/>
              </a:rPr>
              <a:t>The design of the different components was based on the National CMAM guideline, which does not allow use of RUTF/RUSF and with a weak community out-reach component.</a:t>
            </a:r>
          </a:p>
          <a:p>
            <a:pPr>
              <a:buFontTx/>
              <a:buChar char="-"/>
            </a:pPr>
            <a:endParaRPr lang="en-US" dirty="0"/>
          </a:p>
        </p:txBody>
      </p:sp>
      <p:pic>
        <p:nvPicPr>
          <p:cNvPr id="5" name="Picture 4">
            <a:extLst>
              <a:ext uri="{FF2B5EF4-FFF2-40B4-BE49-F238E27FC236}">
                <a16:creationId xmlns:a16="http://schemas.microsoft.com/office/drawing/2014/main" id="{1464184D-A234-41B2-A68F-6CB6F012EC09}"/>
              </a:ext>
            </a:extLst>
          </p:cNvPr>
          <p:cNvPicPr>
            <a:picLocks noChangeAspect="1"/>
          </p:cNvPicPr>
          <p:nvPr/>
        </p:nvPicPr>
        <p:blipFill>
          <a:blip r:embed="rId3"/>
          <a:stretch>
            <a:fillRect/>
          </a:stretch>
        </p:blipFill>
        <p:spPr>
          <a:xfrm>
            <a:off x="377853" y="5819159"/>
            <a:ext cx="2070707" cy="830926"/>
          </a:xfrm>
          <a:prstGeom prst="rect">
            <a:avLst/>
          </a:prstGeom>
        </p:spPr>
      </p:pic>
      <p:pic>
        <p:nvPicPr>
          <p:cNvPr id="6" name="Picture 5">
            <a:extLst>
              <a:ext uri="{FF2B5EF4-FFF2-40B4-BE49-F238E27FC236}">
                <a16:creationId xmlns:a16="http://schemas.microsoft.com/office/drawing/2014/main" id="{7E8DC751-44B3-4041-A85D-951DC847E5D9}"/>
              </a:ext>
            </a:extLst>
          </p:cNvPr>
          <p:cNvPicPr>
            <a:picLocks noChangeAspect="1"/>
          </p:cNvPicPr>
          <p:nvPr/>
        </p:nvPicPr>
        <p:blipFill>
          <a:blip r:embed="rId4"/>
          <a:stretch>
            <a:fillRect/>
          </a:stretch>
        </p:blipFill>
        <p:spPr>
          <a:xfrm>
            <a:off x="9702800" y="5868417"/>
            <a:ext cx="2187547" cy="875019"/>
          </a:xfrm>
          <a:prstGeom prst="rect">
            <a:avLst/>
          </a:prstGeom>
        </p:spPr>
      </p:pic>
    </p:spTree>
    <p:extLst>
      <p:ext uri="{BB962C8B-B14F-4D97-AF65-F5344CB8AC3E}">
        <p14:creationId xmlns:p14="http://schemas.microsoft.com/office/powerpoint/2010/main" val="35076487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482E8-B4EF-4E1B-BF53-7E42EBE5DC91}"/>
              </a:ext>
            </a:extLst>
          </p:cNvPr>
          <p:cNvSpPr>
            <a:spLocks noGrp="1"/>
          </p:cNvSpPr>
          <p:nvPr>
            <p:ph type="title"/>
          </p:nvPr>
        </p:nvSpPr>
        <p:spPr/>
        <p:txBody>
          <a:bodyPr/>
          <a:lstStyle/>
          <a:p>
            <a:r>
              <a:rPr lang="en-US" b="1" dirty="0">
                <a:latin typeface="Berlin Sans FB Demi" panose="020E0802020502020306" pitchFamily="34" charset="0"/>
              </a:rPr>
              <a:t>	Fragmentation of Nutrition Services</a:t>
            </a:r>
          </a:p>
        </p:txBody>
      </p:sp>
      <p:pic>
        <p:nvPicPr>
          <p:cNvPr id="7" name="Picture 6">
            <a:extLst>
              <a:ext uri="{FF2B5EF4-FFF2-40B4-BE49-F238E27FC236}">
                <a16:creationId xmlns:a16="http://schemas.microsoft.com/office/drawing/2014/main" id="{9F74F7F2-6E7F-4B9C-95F6-6CE491B60BAD}"/>
              </a:ext>
            </a:extLst>
          </p:cNvPr>
          <p:cNvPicPr>
            <a:picLocks noChangeAspect="1"/>
          </p:cNvPicPr>
          <p:nvPr/>
        </p:nvPicPr>
        <p:blipFill rotWithShape="1">
          <a:blip r:embed="rId3"/>
          <a:srcRect r="1914"/>
          <a:stretch/>
        </p:blipFill>
        <p:spPr>
          <a:xfrm>
            <a:off x="1017041" y="1565873"/>
            <a:ext cx="4273172" cy="4601247"/>
          </a:xfrm>
          <a:prstGeom prst="rect">
            <a:avLst/>
          </a:prstGeom>
        </p:spPr>
      </p:pic>
      <p:pic>
        <p:nvPicPr>
          <p:cNvPr id="4" name="Picture 3">
            <a:extLst>
              <a:ext uri="{FF2B5EF4-FFF2-40B4-BE49-F238E27FC236}">
                <a16:creationId xmlns:a16="http://schemas.microsoft.com/office/drawing/2014/main" id="{3EA2B1BF-0DA8-4331-A16C-DBCC9106203E}"/>
              </a:ext>
            </a:extLst>
          </p:cNvPr>
          <p:cNvPicPr>
            <a:picLocks noChangeAspect="1"/>
          </p:cNvPicPr>
          <p:nvPr/>
        </p:nvPicPr>
        <p:blipFill rotWithShape="1">
          <a:blip r:embed="rId4"/>
          <a:srcRect l="9608" t="17334" r="11073" b="32148"/>
          <a:stretch/>
        </p:blipFill>
        <p:spPr>
          <a:xfrm>
            <a:off x="5902960" y="1565873"/>
            <a:ext cx="5374640" cy="4835758"/>
          </a:xfrm>
          <a:prstGeom prst="rect">
            <a:avLst/>
          </a:prstGeom>
        </p:spPr>
      </p:pic>
      <p:pic>
        <p:nvPicPr>
          <p:cNvPr id="8" name="Picture 7">
            <a:extLst>
              <a:ext uri="{FF2B5EF4-FFF2-40B4-BE49-F238E27FC236}">
                <a16:creationId xmlns:a16="http://schemas.microsoft.com/office/drawing/2014/main" id="{4312D4EF-086D-4B41-8297-A79DD73FC868}"/>
              </a:ext>
            </a:extLst>
          </p:cNvPr>
          <p:cNvPicPr>
            <a:picLocks noChangeAspect="1"/>
          </p:cNvPicPr>
          <p:nvPr/>
        </p:nvPicPr>
        <p:blipFill>
          <a:blip r:embed="rId5"/>
          <a:stretch>
            <a:fillRect/>
          </a:stretch>
        </p:blipFill>
        <p:spPr>
          <a:xfrm>
            <a:off x="377853" y="5920759"/>
            <a:ext cx="2070707" cy="830926"/>
          </a:xfrm>
          <a:prstGeom prst="rect">
            <a:avLst/>
          </a:prstGeom>
        </p:spPr>
      </p:pic>
      <p:pic>
        <p:nvPicPr>
          <p:cNvPr id="10" name="Picture 9">
            <a:extLst>
              <a:ext uri="{FF2B5EF4-FFF2-40B4-BE49-F238E27FC236}">
                <a16:creationId xmlns:a16="http://schemas.microsoft.com/office/drawing/2014/main" id="{F2DA3EB1-9E42-444F-B61D-9F6699C815D5}"/>
              </a:ext>
            </a:extLst>
          </p:cNvPr>
          <p:cNvPicPr>
            <a:picLocks noChangeAspect="1"/>
          </p:cNvPicPr>
          <p:nvPr/>
        </p:nvPicPr>
        <p:blipFill>
          <a:blip r:embed="rId6"/>
          <a:stretch>
            <a:fillRect/>
          </a:stretch>
        </p:blipFill>
        <p:spPr>
          <a:xfrm>
            <a:off x="9702800" y="5970017"/>
            <a:ext cx="2187547" cy="875019"/>
          </a:xfrm>
          <a:prstGeom prst="rect">
            <a:avLst/>
          </a:prstGeom>
        </p:spPr>
      </p:pic>
    </p:spTree>
    <p:extLst>
      <p:ext uri="{BB962C8B-B14F-4D97-AF65-F5344CB8AC3E}">
        <p14:creationId xmlns:p14="http://schemas.microsoft.com/office/powerpoint/2010/main" val="12317790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	</a:t>
            </a:r>
            <a:r>
              <a:rPr lang="en-US" b="1" dirty="0">
                <a:latin typeface="Berlin Sans FB Demi" panose="020E0802020502020306" pitchFamily="34" charset="0"/>
              </a:rPr>
              <a:t>Partnerships</a:t>
            </a:r>
          </a:p>
        </p:txBody>
      </p:sp>
      <p:sp>
        <p:nvSpPr>
          <p:cNvPr id="3" name="Content Placeholder 2"/>
          <p:cNvSpPr>
            <a:spLocks noGrp="1"/>
          </p:cNvSpPr>
          <p:nvPr>
            <p:ph idx="1"/>
          </p:nvPr>
        </p:nvSpPr>
        <p:spPr>
          <a:xfrm>
            <a:off x="1676400" y="1439056"/>
            <a:ext cx="8915400" cy="4661624"/>
          </a:xfrm>
        </p:spPr>
        <p:txBody>
          <a:bodyPr>
            <a:normAutofit fontScale="92500" lnSpcReduction="20000"/>
          </a:bodyPr>
          <a:lstStyle/>
          <a:p>
            <a:pPr marL="400050" indent="-400050">
              <a:lnSpc>
                <a:spcPct val="110000"/>
              </a:lnSpc>
              <a:spcBef>
                <a:spcPts val="0"/>
              </a:spcBef>
              <a:spcAft>
                <a:spcPts val="800"/>
              </a:spcAft>
              <a:buFont typeface="Wingdings" panose="05000000000000000000" pitchFamily="2" charset="2"/>
              <a:buChar char="q"/>
            </a:pPr>
            <a:r>
              <a:rPr lang="en-US" sz="2600" dirty="0">
                <a:latin typeface="Arial Narrow" panose="020B0606020202030204" pitchFamily="34" charset="0"/>
              </a:rPr>
              <a:t>Initial response heavily depended on NGOs existing in Cox Bazar prior to August 2017 due to lengthy NGO approval process by the Government.</a:t>
            </a:r>
          </a:p>
          <a:p>
            <a:pPr marL="400050" indent="-400050">
              <a:lnSpc>
                <a:spcPct val="110000"/>
              </a:lnSpc>
              <a:spcBef>
                <a:spcPts val="0"/>
              </a:spcBef>
              <a:spcAft>
                <a:spcPts val="800"/>
              </a:spcAft>
              <a:buFont typeface="Wingdings" panose="05000000000000000000" pitchFamily="2" charset="2"/>
              <a:buChar char="q"/>
            </a:pPr>
            <a:r>
              <a:rPr lang="en-US" sz="2600" dirty="0">
                <a:latin typeface="Arial Narrow" panose="020B0606020202030204" pitchFamily="34" charset="0"/>
              </a:rPr>
              <a:t>UN agencies established partnerships with implementing partners based on convenience. WFP implementing Partners have to implement both TSFP and BSFP.</a:t>
            </a:r>
          </a:p>
          <a:p>
            <a:pPr marL="400050" indent="-400050">
              <a:lnSpc>
                <a:spcPct val="110000"/>
              </a:lnSpc>
              <a:spcBef>
                <a:spcPts val="0"/>
              </a:spcBef>
              <a:spcAft>
                <a:spcPts val="800"/>
              </a:spcAft>
              <a:buFont typeface="Wingdings" panose="05000000000000000000" pitchFamily="2" charset="2"/>
              <a:buChar char="q"/>
            </a:pPr>
            <a:r>
              <a:rPr lang="en-US" sz="2600" dirty="0">
                <a:latin typeface="Arial Narrow" panose="020B0606020202030204" pitchFamily="34" charset="0"/>
              </a:rPr>
              <a:t>UNHCR and UNICEF separately established Partnerships in makeshift camps for SAM Treatment with similar agencies.</a:t>
            </a:r>
          </a:p>
          <a:p>
            <a:pPr marL="400050" indent="-400050">
              <a:lnSpc>
                <a:spcPct val="110000"/>
              </a:lnSpc>
              <a:spcBef>
                <a:spcPts val="0"/>
              </a:spcBef>
              <a:spcAft>
                <a:spcPts val="800"/>
              </a:spcAft>
              <a:buFont typeface="Wingdings" panose="05000000000000000000" pitchFamily="2" charset="2"/>
              <a:buChar char="q"/>
            </a:pPr>
            <a:r>
              <a:rPr lang="en-US" sz="2600" dirty="0">
                <a:latin typeface="Arial Narrow" panose="020B0606020202030204" pitchFamily="34" charset="0"/>
              </a:rPr>
              <a:t>UNHCR/WFP and ACF had an existing tri-partite agreement to provided CMAM services for Registered camps before the crisis, but not for the makeshift camps.</a:t>
            </a:r>
          </a:p>
          <a:p>
            <a:pPr marL="400050" indent="-400050">
              <a:lnSpc>
                <a:spcPct val="110000"/>
              </a:lnSpc>
              <a:spcBef>
                <a:spcPts val="0"/>
              </a:spcBef>
              <a:spcAft>
                <a:spcPts val="800"/>
              </a:spcAft>
              <a:buFont typeface="Wingdings" panose="05000000000000000000" pitchFamily="2" charset="2"/>
              <a:buChar char="q"/>
            </a:pPr>
            <a:r>
              <a:rPr lang="en-US" sz="2600" dirty="0">
                <a:latin typeface="Arial Narrow" panose="020B0606020202030204" pitchFamily="34" charset="0"/>
              </a:rPr>
              <a:t>No change in Partnership status quo for Stabilization Centers Services before and after the influx.</a:t>
            </a:r>
          </a:p>
          <a:p>
            <a:pPr>
              <a:buFont typeface="Wingdings" panose="05000000000000000000" pitchFamily="2" charset="2"/>
              <a:buChar char="q"/>
            </a:pPr>
            <a:endParaRPr lang="en-US" dirty="0"/>
          </a:p>
          <a:p>
            <a:pPr marL="0" indent="0">
              <a:buNone/>
            </a:pPr>
            <a:endParaRPr lang="en-US" dirty="0"/>
          </a:p>
        </p:txBody>
      </p:sp>
      <p:pic>
        <p:nvPicPr>
          <p:cNvPr id="5" name="Picture 4">
            <a:extLst>
              <a:ext uri="{FF2B5EF4-FFF2-40B4-BE49-F238E27FC236}">
                <a16:creationId xmlns:a16="http://schemas.microsoft.com/office/drawing/2014/main" id="{6C5DBB91-CBBC-46E8-8A01-5DF9FB4D37DD}"/>
              </a:ext>
            </a:extLst>
          </p:cNvPr>
          <p:cNvPicPr>
            <a:picLocks noChangeAspect="1"/>
          </p:cNvPicPr>
          <p:nvPr/>
        </p:nvPicPr>
        <p:blipFill>
          <a:blip r:embed="rId3"/>
          <a:stretch>
            <a:fillRect/>
          </a:stretch>
        </p:blipFill>
        <p:spPr>
          <a:xfrm>
            <a:off x="377853" y="5819159"/>
            <a:ext cx="2070707" cy="830926"/>
          </a:xfrm>
          <a:prstGeom prst="rect">
            <a:avLst/>
          </a:prstGeom>
        </p:spPr>
      </p:pic>
      <p:pic>
        <p:nvPicPr>
          <p:cNvPr id="6" name="Picture 5">
            <a:extLst>
              <a:ext uri="{FF2B5EF4-FFF2-40B4-BE49-F238E27FC236}">
                <a16:creationId xmlns:a16="http://schemas.microsoft.com/office/drawing/2014/main" id="{91E05417-8FE3-4845-95E5-0BA26E995D7E}"/>
              </a:ext>
            </a:extLst>
          </p:cNvPr>
          <p:cNvPicPr>
            <a:picLocks noChangeAspect="1"/>
          </p:cNvPicPr>
          <p:nvPr/>
        </p:nvPicPr>
        <p:blipFill>
          <a:blip r:embed="rId4"/>
          <a:stretch>
            <a:fillRect/>
          </a:stretch>
        </p:blipFill>
        <p:spPr>
          <a:xfrm>
            <a:off x="9702800" y="5868417"/>
            <a:ext cx="2187547" cy="875019"/>
          </a:xfrm>
          <a:prstGeom prst="rect">
            <a:avLst/>
          </a:prstGeom>
        </p:spPr>
      </p:pic>
    </p:spTree>
    <p:extLst>
      <p:ext uri="{BB962C8B-B14F-4D97-AF65-F5344CB8AC3E}">
        <p14:creationId xmlns:p14="http://schemas.microsoft.com/office/powerpoint/2010/main" val="1330511614"/>
      </p:ext>
    </p:extLst>
  </p:cSld>
  <p:clrMapOvr>
    <a:masterClrMapping/>
  </p:clrMapOvr>
</p:sld>
</file>

<file path=ppt/theme/theme1.xml><?xml version="1.0" encoding="utf-8"?>
<a:theme xmlns:a="http://schemas.openxmlformats.org/drawingml/2006/main" name="NCC">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CC" id="{6F4BD0DC-191D-4E6B-B1D1-88173B225C7A}" vid="{F9ADDCBC-93EF-467B-9124-66A67804E66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NCC</Template>
  <TotalTime>10487</TotalTime>
  <Words>2288</Words>
  <Application>Microsoft Office PowerPoint</Application>
  <PresentationFormat>Widescreen</PresentationFormat>
  <Paragraphs>143</Paragraphs>
  <Slides>18</Slides>
  <Notes>16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18</vt:i4>
      </vt:variant>
    </vt:vector>
  </HeadingPairs>
  <TitlesOfParts>
    <vt:vector size="27" baseType="lpstr">
      <vt:lpstr>Arial</vt:lpstr>
      <vt:lpstr>Arial Narrow</vt:lpstr>
      <vt:lpstr>Berlin Sans FB Demi</vt:lpstr>
      <vt:lpstr>Calibri</vt:lpstr>
      <vt:lpstr>Calibri Light</vt:lpstr>
      <vt:lpstr>Verdana</vt:lpstr>
      <vt:lpstr>Wingdings</vt:lpstr>
      <vt:lpstr>Wingdings 3</vt:lpstr>
      <vt:lpstr>NCC</vt:lpstr>
      <vt:lpstr>CMAM CONTINUUM OF CARE</vt:lpstr>
      <vt:lpstr>CMAM Continuum of Care</vt:lpstr>
      <vt:lpstr> Cox Bazar Context</vt:lpstr>
      <vt:lpstr> Nutrition Situation in Cox Bazar Rohingya Camps</vt:lpstr>
      <vt:lpstr> Coordination Structure in Cox Bazar</vt:lpstr>
      <vt:lpstr> Additional Background</vt:lpstr>
      <vt:lpstr> CMAM Programme Design</vt:lpstr>
      <vt:lpstr> Fragmentation of Nutrition Services</vt:lpstr>
      <vt:lpstr> Partnerships</vt:lpstr>
      <vt:lpstr> CMAM Programme Implementation</vt:lpstr>
      <vt:lpstr> Progress So far</vt:lpstr>
      <vt:lpstr> Camp 19 [Catchment Area]</vt:lpstr>
      <vt:lpstr> Ongoing-Challenges</vt:lpstr>
      <vt:lpstr> Lessons Learned</vt:lpstr>
      <vt:lpstr> Lessons Learned</vt:lpstr>
      <vt:lpstr> Discussion points  </vt:lpstr>
      <vt:lpstr> Group work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GNC Update</dc:title>
  <dc:creator>Valerie Gatchell</dc:creator>
  <cp:lastModifiedBy>Marie McGrath</cp:lastModifiedBy>
  <cp:revision>365</cp:revision>
  <dcterms:created xsi:type="dcterms:W3CDTF">2014-09-05T14:05:18Z</dcterms:created>
  <dcterms:modified xsi:type="dcterms:W3CDTF">2018-10-22T04:58:24Z</dcterms:modified>
</cp:coreProperties>
</file>