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0" r:id="rId1"/>
  </p:sldMasterIdLst>
  <p:sldIdLst>
    <p:sldId id="256" r:id="rId2"/>
    <p:sldId id="286" r:id="rId3"/>
    <p:sldId id="257" r:id="rId4"/>
    <p:sldId id="258" r:id="rId5"/>
    <p:sldId id="261" r:id="rId6"/>
    <p:sldId id="290" r:id="rId7"/>
    <p:sldId id="259" r:id="rId8"/>
    <p:sldId id="291" r:id="rId9"/>
    <p:sldId id="287" r:id="rId10"/>
    <p:sldId id="289" r:id="rId11"/>
    <p:sldId id="288" r:id="rId12"/>
    <p:sldId id="292" r:id="rId13"/>
    <p:sldId id="304" r:id="rId14"/>
    <p:sldId id="293" r:id="rId15"/>
    <p:sldId id="299" r:id="rId16"/>
    <p:sldId id="300" r:id="rId17"/>
    <p:sldId id="301" r:id="rId18"/>
    <p:sldId id="302" r:id="rId19"/>
    <p:sldId id="295" r:id="rId20"/>
    <p:sldId id="306" r:id="rId21"/>
    <p:sldId id="307" r:id="rId22"/>
    <p:sldId id="308" r:id="rId23"/>
    <p:sldId id="309" r:id="rId24"/>
    <p:sldId id="296" r:id="rId25"/>
    <p:sldId id="310" r:id="rId26"/>
    <p:sldId id="297" r:id="rId27"/>
    <p:sldId id="305" r:id="rId28"/>
    <p:sldId id="311"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6" d="100"/>
          <a:sy n="86" d="100"/>
        </p:scale>
        <p:origin x="73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dirty="0"/>
              <a:t>Proportion of Households with </a:t>
            </a:r>
          </a:p>
          <a:p>
            <a:pPr>
              <a:defRPr sz="1400"/>
            </a:pPr>
            <a:r>
              <a:rPr lang="en-US" sz="1400" dirty="0"/>
              <a:t>Little</a:t>
            </a:r>
            <a:r>
              <a:rPr lang="en-US" sz="1400" baseline="0" dirty="0"/>
              <a:t> or No Hunger</a:t>
            </a:r>
            <a:endParaRPr lang="en-US" sz="1400" dirty="0"/>
          </a:p>
        </c:rich>
      </c:tx>
      <c:layout>
        <c:manualLayout>
          <c:xMode val="edge"/>
          <c:yMode val="edge"/>
          <c:x val="0.20571069327148642"/>
          <c:y val="2.140349635382170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576011721363669"/>
          <c:y val="0.29273092065885653"/>
          <c:w val="0.79088555549267725"/>
          <c:h val="0.56316998055160405"/>
        </c:manualLayout>
      </c:layout>
      <c:barChart>
        <c:barDir val="col"/>
        <c:grouping val="clustered"/>
        <c:varyColors val="0"/>
        <c:ser>
          <c:idx val="0"/>
          <c:order val="0"/>
          <c:tx>
            <c:strRef>
              <c:f>Sheet1!$B$1</c:f>
              <c:strCache>
                <c:ptCount val="1"/>
                <c:pt idx="0">
                  <c:v>Food Vouchers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Baseline</c:v>
                </c:pt>
                <c:pt idx="1">
                  <c:v>Endline</c:v>
                </c:pt>
              </c:strCache>
            </c:strRef>
          </c:cat>
          <c:val>
            <c:numRef>
              <c:f>Sheet1!$B$2:$B$3</c:f>
              <c:numCache>
                <c:formatCode>0%</c:formatCode>
                <c:ptCount val="2"/>
                <c:pt idx="0">
                  <c:v>0.56000000000000005</c:v>
                </c:pt>
                <c:pt idx="1">
                  <c:v>0.19800000000000001</c:v>
                </c:pt>
              </c:numCache>
            </c:numRef>
          </c:val>
          <c:extLst>
            <c:ext xmlns:c16="http://schemas.microsoft.com/office/drawing/2014/chart" uri="{C3380CC4-5D6E-409C-BE32-E72D297353CC}">
              <c16:uniqueId val="{00000000-490C-4CE4-8667-751254B19E07}"/>
            </c:ext>
          </c:extLst>
        </c:ser>
        <c:ser>
          <c:idx val="1"/>
          <c:order val="1"/>
          <c:tx>
            <c:strRef>
              <c:f>Sheet1!$C$1</c:f>
              <c:strCache>
                <c:ptCount val="1"/>
                <c:pt idx="0">
                  <c:v>Mixed Transfers</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Baseline</c:v>
                </c:pt>
                <c:pt idx="1">
                  <c:v>Endline</c:v>
                </c:pt>
              </c:strCache>
            </c:strRef>
          </c:cat>
          <c:val>
            <c:numRef>
              <c:f>Sheet1!$C$2:$C$3</c:f>
              <c:numCache>
                <c:formatCode>0%</c:formatCode>
                <c:ptCount val="2"/>
                <c:pt idx="0">
                  <c:v>0.64600000000000002</c:v>
                </c:pt>
                <c:pt idx="1">
                  <c:v>0.193</c:v>
                </c:pt>
              </c:numCache>
            </c:numRef>
          </c:val>
          <c:extLst>
            <c:ext xmlns:c16="http://schemas.microsoft.com/office/drawing/2014/chart" uri="{C3380CC4-5D6E-409C-BE32-E72D297353CC}">
              <c16:uniqueId val="{00000001-490C-4CE4-8667-751254B19E07}"/>
            </c:ext>
          </c:extLst>
        </c:ser>
        <c:dLbls>
          <c:showLegendKey val="0"/>
          <c:showVal val="0"/>
          <c:showCatName val="0"/>
          <c:showSerName val="0"/>
          <c:showPercent val="0"/>
          <c:showBubbleSize val="0"/>
        </c:dLbls>
        <c:gapWidth val="219"/>
        <c:overlap val="-27"/>
        <c:axId val="1499202464"/>
        <c:axId val="1467686368"/>
      </c:barChart>
      <c:catAx>
        <c:axId val="1499202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467686368"/>
        <c:crosses val="autoZero"/>
        <c:auto val="1"/>
        <c:lblAlgn val="ctr"/>
        <c:lblOffset val="100"/>
        <c:noMultiLvlLbl val="0"/>
      </c:catAx>
      <c:valAx>
        <c:axId val="1467686368"/>
        <c:scaling>
          <c:orientation val="minMax"/>
          <c:max val="0.70000000000000007"/>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499202464"/>
        <c:crosses val="autoZero"/>
        <c:crossBetween val="between"/>
        <c:majorUnit val="0.1"/>
        <c:minorUnit val="0.1"/>
      </c:valAx>
      <c:spPr>
        <a:noFill/>
        <a:ln>
          <a:noFill/>
        </a:ln>
        <a:effectLst/>
      </c:spPr>
    </c:plotArea>
    <c:legend>
      <c:legendPos val="b"/>
      <c:layout>
        <c:manualLayout>
          <c:xMode val="edge"/>
          <c:yMode val="edge"/>
          <c:x val="0.64164764861778933"/>
          <c:y val="0.25392678318932321"/>
          <c:w val="0.33564862920249738"/>
          <c:h val="0.19870145185806384"/>
        </c:manualLayout>
      </c:layout>
      <c:overlay val="0"/>
      <c:spPr>
        <a:solidFill>
          <a:schemeClr val="lt1"/>
        </a:solidFill>
        <a:ln w="3175" cap="rnd" cmpd="sng" algn="ctr">
          <a:solidFill>
            <a:schemeClr val="accent1"/>
          </a:solidFill>
          <a:prstDash val="solid"/>
        </a:ln>
        <a:effectLst/>
      </c:spPr>
      <c:txPr>
        <a:bodyPr rot="0" spcFirstLastPara="1" vertOverflow="ellipsis" vert="horz" wrap="square" anchor="ctr" anchorCtr="1"/>
        <a:lstStyle/>
        <a:p>
          <a:pPr>
            <a:defRPr sz="1197" b="0" i="0" u="none" strike="noStrike" kern="1200" baseline="0">
              <a:solidFill>
                <a:schemeClr val="dk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600" dirty="0"/>
              <a:t>PLW Acute Malnutrition Prevalence at </a:t>
            </a:r>
            <a:r>
              <a:rPr lang="en-US" sz="1600" dirty="0" err="1"/>
              <a:t>Endline</a:t>
            </a:r>
            <a:endParaRPr lang="en-US" sz="1600"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1503405426526123"/>
          <c:y val="0.28825901514754443"/>
          <c:w val="0.84855138063855562"/>
          <c:h val="0.51504337229414543"/>
        </c:manualLayout>
      </c:layout>
      <c:barChart>
        <c:barDir val="col"/>
        <c:grouping val="clustered"/>
        <c:varyColors val="0"/>
        <c:ser>
          <c:idx val="0"/>
          <c:order val="0"/>
          <c:tx>
            <c:strRef>
              <c:f>Sheet1!$B$1</c:f>
              <c:strCache>
                <c:ptCount val="1"/>
                <c:pt idx="0">
                  <c:v>Food Vouchers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Acute Malnutrition Prevalence</c:v>
                </c:pt>
              </c:strCache>
            </c:strRef>
          </c:cat>
          <c:val>
            <c:numRef>
              <c:f>Sheet1!$B$2</c:f>
              <c:numCache>
                <c:formatCode>0.0%</c:formatCode>
                <c:ptCount val="1"/>
                <c:pt idx="0">
                  <c:v>3.1E-2</c:v>
                </c:pt>
              </c:numCache>
            </c:numRef>
          </c:val>
          <c:extLst>
            <c:ext xmlns:c16="http://schemas.microsoft.com/office/drawing/2014/chart" uri="{C3380CC4-5D6E-409C-BE32-E72D297353CC}">
              <c16:uniqueId val="{00000000-490C-4CE4-8667-751254B19E07}"/>
            </c:ext>
          </c:extLst>
        </c:ser>
        <c:ser>
          <c:idx val="1"/>
          <c:order val="1"/>
          <c:tx>
            <c:strRef>
              <c:f>Sheet1!$C$1</c:f>
              <c:strCache>
                <c:ptCount val="1"/>
                <c:pt idx="0">
                  <c:v>Mixed Transfers</c:v>
                </c:pt>
              </c:strCache>
            </c:strRef>
          </c:tx>
          <c:spPr>
            <a:solidFill>
              <a:schemeClr val="accent2"/>
            </a:solidFill>
            <a:ln>
              <a:noFill/>
            </a:ln>
            <a:effectLst/>
          </c:spPr>
          <c:invertIfNegative val="0"/>
          <c:dLbls>
            <c:dLbl>
              <c:idx val="0"/>
              <c:layout>
                <c:manualLayout>
                  <c:x val="3.6414565096183196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90C-4CE4-8667-751254B19E07}"/>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Acute Malnutrition Prevalence</c:v>
                </c:pt>
              </c:strCache>
            </c:strRef>
          </c:cat>
          <c:val>
            <c:numRef>
              <c:f>Sheet1!$C$2</c:f>
              <c:numCache>
                <c:formatCode>0.0%</c:formatCode>
                <c:ptCount val="1"/>
                <c:pt idx="0">
                  <c:v>0</c:v>
                </c:pt>
              </c:numCache>
            </c:numRef>
          </c:val>
          <c:extLst>
            <c:ext xmlns:c16="http://schemas.microsoft.com/office/drawing/2014/chart" uri="{C3380CC4-5D6E-409C-BE32-E72D297353CC}">
              <c16:uniqueId val="{00000001-490C-4CE4-8667-751254B19E07}"/>
            </c:ext>
          </c:extLst>
        </c:ser>
        <c:dLbls>
          <c:showLegendKey val="0"/>
          <c:showVal val="0"/>
          <c:showCatName val="0"/>
          <c:showSerName val="0"/>
          <c:showPercent val="0"/>
          <c:showBubbleSize val="0"/>
        </c:dLbls>
        <c:gapWidth val="219"/>
        <c:overlap val="-27"/>
        <c:axId val="1499202464"/>
        <c:axId val="1467686368"/>
      </c:barChart>
      <c:catAx>
        <c:axId val="1499202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467686368"/>
        <c:crosses val="autoZero"/>
        <c:auto val="1"/>
        <c:lblAlgn val="ctr"/>
        <c:lblOffset val="100"/>
        <c:noMultiLvlLbl val="0"/>
      </c:catAx>
      <c:valAx>
        <c:axId val="1467686368"/>
        <c:scaling>
          <c:orientation val="minMax"/>
          <c:max val="5.000000000000001E-2"/>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499202464"/>
        <c:crosses val="autoZero"/>
        <c:crossBetween val="between"/>
        <c:majorUnit val="1.0000000000000002E-2"/>
        <c:minorUnit val="1.0000000000000002E-2"/>
      </c:valAx>
      <c:spPr>
        <a:noFill/>
        <a:ln>
          <a:noFill/>
        </a:ln>
        <a:effectLst/>
      </c:spPr>
    </c:plotArea>
    <c:legend>
      <c:legendPos val="b"/>
      <c:layout>
        <c:manualLayout>
          <c:xMode val="edge"/>
          <c:yMode val="edge"/>
          <c:x val="0.58427260928735625"/>
          <c:y val="0.27709654594056293"/>
          <c:w val="0.41114233559423374"/>
          <c:h val="0.16541878505162746"/>
        </c:manualLayout>
      </c:layout>
      <c:overlay val="0"/>
      <c:spPr>
        <a:solidFill>
          <a:schemeClr val="lt1"/>
        </a:solidFill>
        <a:ln w="9525" cap="rnd" cmpd="sng" algn="ctr">
          <a:solidFill>
            <a:schemeClr val="accent1"/>
          </a:solidFill>
          <a:prstDash val="solid"/>
        </a:ln>
        <a:effectLst/>
      </c:spPr>
      <c:txPr>
        <a:bodyPr rot="0" spcFirstLastPara="1" vertOverflow="ellipsis" vert="horz" wrap="square" anchor="ctr" anchorCtr="1"/>
        <a:lstStyle/>
        <a:p>
          <a:pPr>
            <a:defRPr sz="1197" b="0" i="0" u="none" strike="noStrike" kern="1200" baseline="0">
              <a:solidFill>
                <a:schemeClr val="dk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600" dirty="0"/>
              <a:t>CU5 Acute Malnutrition Prevalence</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1503405426526123"/>
          <c:y val="0.28825901514754443"/>
          <c:w val="0.84855138063855562"/>
          <c:h val="0.51504337229414543"/>
        </c:manualLayout>
      </c:layout>
      <c:barChart>
        <c:barDir val="col"/>
        <c:grouping val="clustered"/>
        <c:varyColors val="0"/>
        <c:ser>
          <c:idx val="0"/>
          <c:order val="0"/>
          <c:tx>
            <c:strRef>
              <c:f>Sheet1!$B$1</c:f>
              <c:strCache>
                <c:ptCount val="1"/>
                <c:pt idx="0">
                  <c:v>Baseline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Food Vouchers</c:v>
                </c:pt>
                <c:pt idx="1">
                  <c:v>Mixed Transfers</c:v>
                </c:pt>
              </c:strCache>
            </c:strRef>
          </c:cat>
          <c:val>
            <c:numRef>
              <c:f>Sheet1!$B$2:$B$3</c:f>
              <c:numCache>
                <c:formatCode>0.0%</c:formatCode>
                <c:ptCount val="2"/>
                <c:pt idx="0">
                  <c:v>0.114</c:v>
                </c:pt>
                <c:pt idx="1">
                  <c:v>6.0999999999999999E-2</c:v>
                </c:pt>
              </c:numCache>
            </c:numRef>
          </c:val>
          <c:extLst>
            <c:ext xmlns:c16="http://schemas.microsoft.com/office/drawing/2014/chart" uri="{C3380CC4-5D6E-409C-BE32-E72D297353CC}">
              <c16:uniqueId val="{00000000-490C-4CE4-8667-751254B19E07}"/>
            </c:ext>
          </c:extLst>
        </c:ser>
        <c:ser>
          <c:idx val="1"/>
          <c:order val="1"/>
          <c:tx>
            <c:strRef>
              <c:f>Sheet1!$C$1</c:f>
              <c:strCache>
                <c:ptCount val="1"/>
                <c:pt idx="0">
                  <c:v>Endline</c:v>
                </c:pt>
              </c:strCache>
            </c:strRef>
          </c:tx>
          <c:spPr>
            <a:solidFill>
              <a:schemeClr val="accent2"/>
            </a:solidFill>
            <a:ln>
              <a:noFill/>
            </a:ln>
            <a:effectLst/>
          </c:spPr>
          <c:invertIfNegative val="0"/>
          <c:dLbls>
            <c:dLbl>
              <c:idx val="0"/>
              <c:layout>
                <c:manualLayout>
                  <c:x val="1.5036722275234482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90C-4CE4-8667-751254B19E07}"/>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Food Vouchers</c:v>
                </c:pt>
                <c:pt idx="1">
                  <c:v>Mixed Transfers</c:v>
                </c:pt>
              </c:strCache>
            </c:strRef>
          </c:cat>
          <c:val>
            <c:numRef>
              <c:f>Sheet1!$C$2:$C$3</c:f>
              <c:numCache>
                <c:formatCode>0.0%</c:formatCode>
                <c:ptCount val="2"/>
                <c:pt idx="0">
                  <c:v>9.2999999999999999E-2</c:v>
                </c:pt>
                <c:pt idx="1">
                  <c:v>3.1E-2</c:v>
                </c:pt>
              </c:numCache>
            </c:numRef>
          </c:val>
          <c:extLst>
            <c:ext xmlns:c16="http://schemas.microsoft.com/office/drawing/2014/chart" uri="{C3380CC4-5D6E-409C-BE32-E72D297353CC}">
              <c16:uniqueId val="{00000001-490C-4CE4-8667-751254B19E07}"/>
            </c:ext>
          </c:extLst>
        </c:ser>
        <c:dLbls>
          <c:showLegendKey val="0"/>
          <c:showVal val="0"/>
          <c:showCatName val="0"/>
          <c:showSerName val="0"/>
          <c:showPercent val="0"/>
          <c:showBubbleSize val="0"/>
        </c:dLbls>
        <c:gapWidth val="219"/>
        <c:overlap val="-27"/>
        <c:axId val="1499202464"/>
        <c:axId val="1467686368"/>
      </c:barChart>
      <c:catAx>
        <c:axId val="1499202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467686368"/>
        <c:crosses val="autoZero"/>
        <c:auto val="1"/>
        <c:lblAlgn val="ctr"/>
        <c:lblOffset val="100"/>
        <c:noMultiLvlLbl val="0"/>
      </c:catAx>
      <c:valAx>
        <c:axId val="1467686368"/>
        <c:scaling>
          <c:orientation val="minMax"/>
          <c:max val="0.15000000000000002"/>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499202464"/>
        <c:crosses val="autoZero"/>
        <c:crossBetween val="between"/>
        <c:majorUnit val="5.000000000000001E-2"/>
        <c:minorUnit val="1.0000000000000002E-2"/>
      </c:valAx>
      <c:spPr>
        <a:noFill/>
        <a:ln>
          <a:noFill/>
        </a:ln>
        <a:effectLst/>
      </c:spPr>
    </c:plotArea>
    <c:legend>
      <c:legendPos val="b"/>
      <c:layout>
        <c:manualLayout>
          <c:xMode val="edge"/>
          <c:yMode val="edge"/>
          <c:x val="0.65915289953951184"/>
          <c:y val="0.22893802063040183"/>
          <c:w val="0.29350625415113635"/>
          <c:h val="0.16541878505162746"/>
        </c:manualLayout>
      </c:layout>
      <c:overlay val="0"/>
      <c:spPr>
        <a:solidFill>
          <a:schemeClr val="lt1"/>
        </a:solidFill>
        <a:ln w="9525" cap="rnd" cmpd="sng" algn="ctr">
          <a:solidFill>
            <a:schemeClr val="accent1"/>
          </a:solidFill>
          <a:prstDash val="solid"/>
        </a:ln>
        <a:effectLst/>
      </c:spPr>
      <c:txPr>
        <a:bodyPr rot="0" spcFirstLastPara="1" vertOverflow="ellipsis" vert="horz" wrap="square" anchor="ctr" anchorCtr="1"/>
        <a:lstStyle/>
        <a:p>
          <a:pPr>
            <a:defRPr sz="1197" b="0" i="0" u="none" strike="noStrike" kern="1200" baseline="0">
              <a:solidFill>
                <a:schemeClr val="dk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52010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97374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0493543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905456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5993792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440017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10/19/2018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23149735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13616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61724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22268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10/19/2018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2120069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10/19/2018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61354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10/19/2018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561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10/19/2018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3043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10/19/2018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098260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10/19/2018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241355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10/19/2018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23942849"/>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A2396-F461-47D3-B300-118EC07CF629}"/>
              </a:ext>
            </a:extLst>
          </p:cNvPr>
          <p:cNvSpPr>
            <a:spLocks noGrp="1"/>
          </p:cNvSpPr>
          <p:nvPr>
            <p:ph type="ctrTitle"/>
          </p:nvPr>
        </p:nvSpPr>
        <p:spPr>
          <a:xfrm>
            <a:off x="1161379" y="1253714"/>
            <a:ext cx="7766936" cy="1646302"/>
          </a:xfrm>
        </p:spPr>
        <p:txBody>
          <a:bodyPr/>
          <a:lstStyle/>
          <a:p>
            <a:pPr algn="l"/>
            <a:r>
              <a:rPr lang="en-US" sz="4000" dirty="0"/>
              <a:t>Protecting Nutrition of Pregnant and Lactating Women and Children in Acute Food Crises</a:t>
            </a:r>
          </a:p>
        </p:txBody>
      </p:sp>
      <p:sp>
        <p:nvSpPr>
          <p:cNvPr id="3" name="Subtitle 2">
            <a:extLst>
              <a:ext uri="{FF2B5EF4-FFF2-40B4-BE49-F238E27FC236}">
                <a16:creationId xmlns:a16="http://schemas.microsoft.com/office/drawing/2014/main" id="{41E4B72A-D753-4539-B1B2-623CB5440ECA}"/>
              </a:ext>
            </a:extLst>
          </p:cNvPr>
          <p:cNvSpPr>
            <a:spLocks noGrp="1"/>
          </p:cNvSpPr>
          <p:nvPr>
            <p:ph type="subTitle" idx="1"/>
          </p:nvPr>
        </p:nvSpPr>
        <p:spPr>
          <a:xfrm>
            <a:off x="1210733" y="3000377"/>
            <a:ext cx="8540182" cy="1096899"/>
          </a:xfrm>
        </p:spPr>
        <p:txBody>
          <a:bodyPr/>
          <a:lstStyle/>
          <a:p>
            <a:pPr algn="l"/>
            <a:r>
              <a:rPr lang="en-US" dirty="0"/>
              <a:t>A comparative analysis of the effectiveness of food vouchers and mixed transfers</a:t>
            </a:r>
          </a:p>
        </p:txBody>
      </p:sp>
      <p:pic>
        <p:nvPicPr>
          <p:cNvPr id="1026" name="Picture 2" descr="Image result for world vision logo">
            <a:extLst>
              <a:ext uri="{FF2B5EF4-FFF2-40B4-BE49-F238E27FC236}">
                <a16:creationId xmlns:a16="http://schemas.microsoft.com/office/drawing/2014/main" id="{B6FE267C-1920-4E05-8A25-A05F37EAC8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8250" y="5388720"/>
            <a:ext cx="2957827" cy="130385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hopkins humanitarian health logo logo">
            <a:extLst>
              <a:ext uri="{FF2B5EF4-FFF2-40B4-BE49-F238E27FC236}">
                <a16:creationId xmlns:a16="http://schemas.microsoft.com/office/drawing/2014/main" id="{C92DE2AC-6D9F-4775-90FE-8EFDB36E79B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9415" b="17952"/>
          <a:stretch/>
        </p:blipFill>
        <p:spPr bwMode="auto">
          <a:xfrm>
            <a:off x="2085447" y="5243924"/>
            <a:ext cx="2312883" cy="1448654"/>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a:extLst>
              <a:ext uri="{FF2B5EF4-FFF2-40B4-BE49-F238E27FC236}">
                <a16:creationId xmlns:a16="http://schemas.microsoft.com/office/drawing/2014/main" id="{F225D65A-DBC9-4CFC-B887-89379F8CF972}"/>
              </a:ext>
            </a:extLst>
          </p:cNvPr>
          <p:cNvCxnSpPr/>
          <p:nvPr/>
        </p:nvCxnSpPr>
        <p:spPr>
          <a:xfrm>
            <a:off x="1260088" y="2900016"/>
            <a:ext cx="8441473" cy="0"/>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7" name="TextBox 6">
            <a:extLst>
              <a:ext uri="{FF2B5EF4-FFF2-40B4-BE49-F238E27FC236}">
                <a16:creationId xmlns:a16="http://schemas.microsoft.com/office/drawing/2014/main" id="{57F844C2-B5DE-4ACB-8B7F-99CCCCCBC03B}"/>
              </a:ext>
            </a:extLst>
          </p:cNvPr>
          <p:cNvSpPr txBox="1"/>
          <p:nvPr/>
        </p:nvSpPr>
        <p:spPr>
          <a:xfrm>
            <a:off x="3241888" y="3548826"/>
            <a:ext cx="4772722" cy="1615827"/>
          </a:xfrm>
          <a:prstGeom prst="rect">
            <a:avLst/>
          </a:prstGeom>
          <a:noFill/>
        </p:spPr>
        <p:txBody>
          <a:bodyPr wrap="square" rtlCol="0">
            <a:spAutoFit/>
          </a:bodyPr>
          <a:lstStyle/>
          <a:p>
            <a:pPr algn="ctr">
              <a:lnSpc>
                <a:spcPct val="150000"/>
              </a:lnSpc>
            </a:pPr>
            <a:endParaRPr lang="en-US" dirty="0">
              <a:solidFill>
                <a:schemeClr val="tx1">
                  <a:lumMod val="50000"/>
                  <a:lumOff val="50000"/>
                </a:schemeClr>
              </a:solidFill>
            </a:endParaRPr>
          </a:p>
          <a:p>
            <a:pPr algn="ctr">
              <a:lnSpc>
                <a:spcPct val="150000"/>
              </a:lnSpc>
            </a:pPr>
            <a:r>
              <a:rPr lang="en-US" dirty="0">
                <a:solidFill>
                  <a:schemeClr val="tx1">
                    <a:lumMod val="50000"/>
                    <a:lumOff val="50000"/>
                  </a:schemeClr>
                </a:solidFill>
              </a:rPr>
              <a:t>Shannon Doocy, PhD ● Associate Professor</a:t>
            </a:r>
          </a:p>
          <a:p>
            <a:pPr algn="ctr">
              <a:lnSpc>
                <a:spcPct val="150000"/>
              </a:lnSpc>
            </a:pPr>
            <a:r>
              <a:rPr lang="en-US" dirty="0">
                <a:solidFill>
                  <a:schemeClr val="tx1">
                    <a:lumMod val="50000"/>
                    <a:lumOff val="50000"/>
                  </a:schemeClr>
                </a:solidFill>
              </a:rPr>
              <a:t>Johns Hopkins School of Public Health</a:t>
            </a:r>
          </a:p>
          <a:p>
            <a:endParaRPr lang="en-US" dirty="0">
              <a:solidFill>
                <a:schemeClr val="tx1">
                  <a:lumMod val="50000"/>
                  <a:lumOff val="50000"/>
                </a:schemeClr>
              </a:solidFill>
            </a:endParaRPr>
          </a:p>
        </p:txBody>
      </p:sp>
    </p:spTree>
    <p:extLst>
      <p:ext uri="{BB962C8B-B14F-4D97-AF65-F5344CB8AC3E}">
        <p14:creationId xmlns:p14="http://schemas.microsoft.com/office/powerpoint/2010/main" val="22500533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5169F-C961-4379-8795-2ABE7CDAC0DB}"/>
              </a:ext>
            </a:extLst>
          </p:cNvPr>
          <p:cNvSpPr>
            <a:spLocks noGrp="1"/>
          </p:cNvSpPr>
          <p:nvPr>
            <p:ph type="title"/>
          </p:nvPr>
        </p:nvSpPr>
        <p:spPr>
          <a:xfrm>
            <a:off x="525780" y="586740"/>
            <a:ext cx="9292590" cy="830580"/>
          </a:xfrm>
        </p:spPr>
        <p:txBody>
          <a:bodyPr>
            <a:normAutofit/>
          </a:bodyPr>
          <a:lstStyle/>
          <a:p>
            <a:r>
              <a:rPr lang="en-US" sz="3400" dirty="0"/>
              <a:t>Food Security &amp; Nutrition Outcome Measures</a:t>
            </a:r>
          </a:p>
        </p:txBody>
      </p:sp>
      <p:sp>
        <p:nvSpPr>
          <p:cNvPr id="3" name="Content Placeholder 2">
            <a:extLst>
              <a:ext uri="{FF2B5EF4-FFF2-40B4-BE49-F238E27FC236}">
                <a16:creationId xmlns:a16="http://schemas.microsoft.com/office/drawing/2014/main" id="{28D8DDFE-3A2F-4696-B036-6480C68A241D}"/>
              </a:ext>
            </a:extLst>
          </p:cNvPr>
          <p:cNvSpPr>
            <a:spLocks noGrp="1"/>
          </p:cNvSpPr>
          <p:nvPr>
            <p:ph idx="1"/>
          </p:nvPr>
        </p:nvSpPr>
        <p:spPr>
          <a:xfrm>
            <a:off x="608754" y="1544348"/>
            <a:ext cx="8596668" cy="4726912"/>
          </a:xfrm>
        </p:spPr>
        <p:txBody>
          <a:bodyPr/>
          <a:lstStyle/>
          <a:p>
            <a:r>
              <a:rPr lang="en-US" sz="2000" b="1" dirty="0"/>
              <a:t>Household food security</a:t>
            </a:r>
          </a:p>
          <a:p>
            <a:pPr lvl="1">
              <a:buFont typeface="Wingdings" panose="05000000000000000000" pitchFamily="2" charset="2"/>
              <a:buChar char="v"/>
            </a:pPr>
            <a:r>
              <a:rPr lang="en-US" dirty="0"/>
              <a:t>Household Hunger Scale (HHS)</a:t>
            </a:r>
          </a:p>
          <a:p>
            <a:pPr lvl="1">
              <a:buFont typeface="Wingdings" panose="05000000000000000000" pitchFamily="2" charset="2"/>
              <a:buChar char="v"/>
            </a:pPr>
            <a:r>
              <a:rPr lang="en-US" dirty="0"/>
              <a:t>Meals consumed on preceding day</a:t>
            </a:r>
          </a:p>
          <a:p>
            <a:r>
              <a:rPr lang="en-US" sz="2000" b="1" dirty="0"/>
              <a:t>Pregnant and Lactating Women</a:t>
            </a:r>
          </a:p>
          <a:p>
            <a:pPr lvl="1">
              <a:buFont typeface="Wingdings" panose="05000000000000000000" pitchFamily="2" charset="2"/>
              <a:buChar char="v"/>
            </a:pPr>
            <a:r>
              <a:rPr lang="en-US" dirty="0"/>
              <a:t>Dietary diversity (Food groups &amp; Minimum Dietary Diversity for Women – MDDW) </a:t>
            </a:r>
          </a:p>
          <a:p>
            <a:pPr lvl="1">
              <a:buFont typeface="Wingdings" panose="05000000000000000000" pitchFamily="2" charset="2"/>
              <a:buChar char="v"/>
            </a:pPr>
            <a:r>
              <a:rPr lang="en-US" dirty="0"/>
              <a:t>Meal frequency (meals on preceding day)</a:t>
            </a:r>
          </a:p>
          <a:p>
            <a:pPr lvl="1">
              <a:buFont typeface="Wingdings" panose="05000000000000000000" pitchFamily="2" charset="2"/>
              <a:buChar char="v"/>
            </a:pPr>
            <a:r>
              <a:rPr lang="en-US" dirty="0"/>
              <a:t>MUAC (mean MUAC and MUAC&lt;21.0cm as cut-off for acute malnutrition)</a:t>
            </a:r>
          </a:p>
          <a:p>
            <a:r>
              <a:rPr lang="en-US" sz="2000" b="1" dirty="0"/>
              <a:t>Children Under Five</a:t>
            </a:r>
          </a:p>
          <a:p>
            <a:pPr lvl="1">
              <a:buFont typeface="Wingdings" panose="05000000000000000000" pitchFamily="2" charset="2"/>
              <a:buChar char="v"/>
            </a:pPr>
            <a:r>
              <a:rPr lang="en-US" dirty="0"/>
              <a:t>Diet Dietary diversity (food groups consumed on preceding day) </a:t>
            </a:r>
          </a:p>
          <a:p>
            <a:pPr lvl="1">
              <a:buFont typeface="Wingdings" panose="05000000000000000000" pitchFamily="2" charset="2"/>
              <a:buChar char="v"/>
            </a:pPr>
            <a:r>
              <a:rPr lang="en-US" dirty="0"/>
              <a:t>Frequency of consumption (meals/snacks/BF on preceding day)</a:t>
            </a:r>
          </a:p>
          <a:p>
            <a:pPr lvl="1">
              <a:buFont typeface="Wingdings" panose="05000000000000000000" pitchFamily="2" charset="2"/>
              <a:buChar char="v"/>
            </a:pPr>
            <a:r>
              <a:rPr lang="en-US" dirty="0"/>
              <a:t>Minimum Acceptable Diet (MAD) as summary measure</a:t>
            </a:r>
          </a:p>
          <a:p>
            <a:pPr lvl="1">
              <a:buFont typeface="Wingdings" panose="05000000000000000000" pitchFamily="2" charset="2"/>
              <a:buChar char="v"/>
            </a:pPr>
            <a:r>
              <a:rPr lang="en-US" dirty="0"/>
              <a:t>MUAC (mean MUAC and MUAC&lt;12.5cm as cut-off for acute malnutrition)</a:t>
            </a:r>
          </a:p>
          <a:p>
            <a:pPr marL="0" indent="0">
              <a:buNone/>
            </a:pPr>
            <a:endParaRPr lang="en-US" dirty="0"/>
          </a:p>
          <a:p>
            <a:pPr lvl="1">
              <a:buFont typeface="Wingdings" panose="05000000000000000000" pitchFamily="2" charset="2"/>
              <a:buChar char="v"/>
            </a:pPr>
            <a:endParaRPr lang="en-US" dirty="0"/>
          </a:p>
        </p:txBody>
      </p:sp>
    </p:spTree>
    <p:extLst>
      <p:ext uri="{BB962C8B-B14F-4D97-AF65-F5344CB8AC3E}">
        <p14:creationId xmlns:p14="http://schemas.microsoft.com/office/powerpoint/2010/main" val="26081214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5169F-C961-4379-8795-2ABE7CDAC0DB}"/>
              </a:ext>
            </a:extLst>
          </p:cNvPr>
          <p:cNvSpPr>
            <a:spLocks noGrp="1"/>
          </p:cNvSpPr>
          <p:nvPr>
            <p:ph type="title"/>
          </p:nvPr>
        </p:nvSpPr>
        <p:spPr>
          <a:xfrm>
            <a:off x="445770" y="598170"/>
            <a:ext cx="8596668" cy="704850"/>
          </a:xfrm>
        </p:spPr>
        <p:txBody>
          <a:bodyPr/>
          <a:lstStyle/>
          <a:p>
            <a:r>
              <a:rPr lang="en-US" dirty="0"/>
              <a:t>Statistical Analysis</a:t>
            </a:r>
          </a:p>
        </p:txBody>
      </p:sp>
      <p:sp>
        <p:nvSpPr>
          <p:cNvPr id="3" name="Content Placeholder 2">
            <a:extLst>
              <a:ext uri="{FF2B5EF4-FFF2-40B4-BE49-F238E27FC236}">
                <a16:creationId xmlns:a16="http://schemas.microsoft.com/office/drawing/2014/main" id="{28D8DDFE-3A2F-4696-B036-6480C68A241D}"/>
              </a:ext>
            </a:extLst>
          </p:cNvPr>
          <p:cNvSpPr>
            <a:spLocks noGrp="1"/>
          </p:cNvSpPr>
          <p:nvPr>
            <p:ph idx="1"/>
          </p:nvPr>
        </p:nvSpPr>
        <p:spPr>
          <a:xfrm>
            <a:off x="445770" y="1485899"/>
            <a:ext cx="8828232" cy="5177791"/>
          </a:xfrm>
        </p:spPr>
        <p:txBody>
          <a:bodyPr>
            <a:normAutofit/>
          </a:bodyPr>
          <a:lstStyle/>
          <a:p>
            <a:pPr>
              <a:spcBef>
                <a:spcPts val="600"/>
              </a:spcBef>
            </a:pPr>
            <a:r>
              <a:rPr lang="en-US" dirty="0"/>
              <a:t>Exploratory and descriptive statistics used for comparison of all groups at baseline and </a:t>
            </a:r>
            <a:r>
              <a:rPr lang="en-US" dirty="0" err="1"/>
              <a:t>endline</a:t>
            </a:r>
            <a:r>
              <a:rPr lang="en-US" dirty="0"/>
              <a:t> (chi-square for proportions, t-tests for means)</a:t>
            </a:r>
          </a:p>
          <a:p>
            <a:pPr>
              <a:spcBef>
                <a:spcPts val="600"/>
              </a:spcBef>
            </a:pPr>
            <a:r>
              <a:rPr lang="en-US" dirty="0"/>
              <a:t>Linear and logistic regression models used to calculate baseline/</a:t>
            </a:r>
            <a:r>
              <a:rPr lang="en-US" dirty="0" err="1"/>
              <a:t>endline</a:t>
            </a:r>
            <a:r>
              <a:rPr lang="en-US" dirty="0"/>
              <a:t> change for the various outcomes for each comparison group</a:t>
            </a:r>
          </a:p>
          <a:p>
            <a:pPr lvl="1">
              <a:spcBef>
                <a:spcPts val="600"/>
              </a:spcBef>
            </a:pPr>
            <a:r>
              <a:rPr lang="en-US" dirty="0"/>
              <a:t>Due to small sample size and contamination resulting from food assistance received during the study period, the non-assistance group was excluded from statistical hypothesis tests and adjusted analyses</a:t>
            </a:r>
          </a:p>
          <a:p>
            <a:pPr lvl="1">
              <a:spcBef>
                <a:spcPts val="600"/>
              </a:spcBef>
            </a:pPr>
            <a:r>
              <a:rPr lang="en-US" dirty="0"/>
              <a:t>Difference-in-difference approach used to compare magnitude of change in key outcomes between food voucher and mixed transfer groups</a:t>
            </a:r>
          </a:p>
          <a:p>
            <a:pPr>
              <a:spcBef>
                <a:spcPts val="600"/>
              </a:spcBef>
            </a:pPr>
            <a:r>
              <a:rPr lang="en-US" dirty="0"/>
              <a:t>To account for non-randomized design, adjusted analyses were conducted: </a:t>
            </a:r>
          </a:p>
          <a:p>
            <a:pPr lvl="1">
              <a:spcBef>
                <a:spcPts val="600"/>
              </a:spcBef>
              <a:buFont typeface="Wingdings" panose="05000000000000000000" pitchFamily="2" charset="2"/>
              <a:buChar char="v"/>
            </a:pPr>
            <a:r>
              <a:rPr lang="en-US" dirty="0"/>
              <a:t>Inverse probability of treatment weighting (IPTW) based on household-specific propensity scores</a:t>
            </a:r>
          </a:p>
          <a:p>
            <a:pPr lvl="1">
              <a:spcBef>
                <a:spcPts val="600"/>
              </a:spcBef>
              <a:buFont typeface="Wingdings" panose="05000000000000000000" pitchFamily="2" charset="2"/>
              <a:buChar char="v"/>
            </a:pPr>
            <a:r>
              <a:rPr lang="en-US" dirty="0"/>
              <a:t>Propensity scores used to generate household-specific stabilized weights to adjust for baseline imbalances between treatment groups</a:t>
            </a:r>
          </a:p>
          <a:p>
            <a:pPr lvl="1">
              <a:spcBef>
                <a:spcPts val="600"/>
              </a:spcBef>
              <a:buFont typeface="Wingdings" panose="05000000000000000000" pitchFamily="2" charset="2"/>
              <a:buChar char="v"/>
            </a:pPr>
            <a:r>
              <a:rPr lang="en-US" dirty="0"/>
              <a:t>Household-specific stabilized weights were used in linear and logistic models to analyze adjusted change from baseline to </a:t>
            </a:r>
            <a:r>
              <a:rPr lang="en-US" dirty="0" err="1"/>
              <a:t>endline</a:t>
            </a:r>
            <a:r>
              <a:rPr lang="en-US" dirty="0"/>
              <a:t>, as well as differences in change between voucher and mixed transfer beneficiaries</a:t>
            </a:r>
          </a:p>
        </p:txBody>
      </p:sp>
    </p:spTree>
    <p:extLst>
      <p:ext uri="{BB962C8B-B14F-4D97-AF65-F5344CB8AC3E}">
        <p14:creationId xmlns:p14="http://schemas.microsoft.com/office/powerpoint/2010/main" val="37357699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a:xfrm>
            <a:off x="7481953" y="6532852"/>
            <a:ext cx="683339" cy="365125"/>
          </a:xfrm>
        </p:spPr>
        <p:txBody>
          <a:bodyPr/>
          <a:lstStyle/>
          <a:p>
            <a:fld id="{0BA92442-E9DF-4816-9CD5-49950271F77A}" type="slidenum">
              <a:rPr lang="en-US" smtClean="0"/>
              <a:pPr/>
              <a:t>12</a:t>
            </a:fld>
            <a:endParaRPr lang="en-US"/>
          </a:p>
        </p:txBody>
      </p:sp>
      <p:sp>
        <p:nvSpPr>
          <p:cNvPr id="5" name="CuadroTexto 4"/>
          <p:cNvSpPr txBox="1"/>
          <p:nvPr/>
        </p:nvSpPr>
        <p:spPr>
          <a:xfrm>
            <a:off x="4135462" y="1902674"/>
            <a:ext cx="3852914" cy="400110"/>
          </a:xfrm>
          <a:prstGeom prst="rect">
            <a:avLst/>
          </a:prstGeom>
          <a:noFill/>
        </p:spPr>
        <p:txBody>
          <a:bodyPr wrap="none" rtlCol="0">
            <a:spAutoFit/>
          </a:bodyPr>
          <a:lstStyle/>
          <a:p>
            <a:r>
              <a:rPr lang="es-VE" sz="2000" b="1" dirty="0">
                <a:solidFill>
                  <a:schemeClr val="accent1"/>
                </a:solidFill>
              </a:rPr>
              <a:t>INTERVENTIONS AND METHODS</a:t>
            </a:r>
          </a:p>
        </p:txBody>
      </p:sp>
      <p:sp>
        <p:nvSpPr>
          <p:cNvPr id="4" name="CuadroTexto 3"/>
          <p:cNvSpPr txBox="1"/>
          <p:nvPr/>
        </p:nvSpPr>
        <p:spPr>
          <a:xfrm>
            <a:off x="4135462" y="1114815"/>
            <a:ext cx="3586238" cy="400110"/>
          </a:xfrm>
          <a:prstGeom prst="rect">
            <a:avLst/>
          </a:prstGeom>
          <a:noFill/>
        </p:spPr>
        <p:txBody>
          <a:bodyPr wrap="none" rtlCol="0">
            <a:spAutoFit/>
          </a:bodyPr>
          <a:lstStyle/>
          <a:p>
            <a:r>
              <a:rPr lang="es-VE" sz="2000" b="1" dirty="0">
                <a:solidFill>
                  <a:schemeClr val="accent1"/>
                </a:solidFill>
              </a:rPr>
              <a:t>RATIONALE AND OBJECTIVES</a:t>
            </a:r>
          </a:p>
        </p:txBody>
      </p:sp>
      <p:sp>
        <p:nvSpPr>
          <p:cNvPr id="6" name="CuadroTexto 5"/>
          <p:cNvSpPr txBox="1"/>
          <p:nvPr/>
        </p:nvSpPr>
        <p:spPr>
          <a:xfrm>
            <a:off x="4135462" y="2593711"/>
            <a:ext cx="5024324" cy="400110"/>
          </a:xfrm>
          <a:prstGeom prst="rect">
            <a:avLst/>
          </a:prstGeom>
          <a:noFill/>
        </p:spPr>
        <p:txBody>
          <a:bodyPr wrap="none" rtlCol="0">
            <a:spAutoFit/>
          </a:bodyPr>
          <a:lstStyle/>
          <a:p>
            <a:r>
              <a:rPr lang="es-VE" sz="2000" b="1" dirty="0">
                <a:solidFill>
                  <a:schemeClr val="accent1"/>
                </a:solidFill>
              </a:rPr>
              <a:t>HOUSEHOLD FOOD SECURITY OUTCOMES</a:t>
            </a:r>
          </a:p>
        </p:txBody>
      </p:sp>
      <p:sp>
        <p:nvSpPr>
          <p:cNvPr id="8" name="CuadroTexto 7"/>
          <p:cNvSpPr txBox="1"/>
          <p:nvPr/>
        </p:nvSpPr>
        <p:spPr>
          <a:xfrm>
            <a:off x="4135462" y="3333159"/>
            <a:ext cx="4338432" cy="400110"/>
          </a:xfrm>
          <a:prstGeom prst="rect">
            <a:avLst/>
          </a:prstGeom>
          <a:noFill/>
        </p:spPr>
        <p:txBody>
          <a:bodyPr wrap="none" rtlCol="0">
            <a:spAutoFit/>
          </a:bodyPr>
          <a:lstStyle/>
          <a:p>
            <a:r>
              <a:rPr lang="es-VE" sz="2000" b="1" dirty="0">
                <a:solidFill>
                  <a:schemeClr val="accent1"/>
                </a:solidFill>
              </a:rPr>
              <a:t>PLW DIET &amp; NUTRITION OUTCOMES</a:t>
            </a:r>
          </a:p>
        </p:txBody>
      </p:sp>
      <p:sp>
        <p:nvSpPr>
          <p:cNvPr id="12" name="CuadroTexto 11"/>
          <p:cNvSpPr txBox="1"/>
          <p:nvPr/>
        </p:nvSpPr>
        <p:spPr>
          <a:xfrm>
            <a:off x="4135462" y="4072607"/>
            <a:ext cx="4549835" cy="400110"/>
          </a:xfrm>
          <a:prstGeom prst="rect">
            <a:avLst/>
          </a:prstGeom>
          <a:noFill/>
        </p:spPr>
        <p:txBody>
          <a:bodyPr wrap="none" rtlCol="0">
            <a:spAutoFit/>
          </a:bodyPr>
          <a:lstStyle/>
          <a:p>
            <a:r>
              <a:rPr lang="es-VE" sz="2000" b="1" dirty="0">
                <a:solidFill>
                  <a:schemeClr val="accent1"/>
                </a:solidFill>
              </a:rPr>
              <a:t>CHILD DIET &amp; NUTRITION OUTCOMES</a:t>
            </a:r>
          </a:p>
        </p:txBody>
      </p:sp>
      <p:sp>
        <p:nvSpPr>
          <p:cNvPr id="13" name="CuadroTexto 12"/>
          <p:cNvSpPr txBox="1"/>
          <p:nvPr/>
        </p:nvSpPr>
        <p:spPr>
          <a:xfrm>
            <a:off x="4135462" y="4812055"/>
            <a:ext cx="1644489" cy="400110"/>
          </a:xfrm>
          <a:prstGeom prst="rect">
            <a:avLst/>
          </a:prstGeom>
          <a:noFill/>
        </p:spPr>
        <p:txBody>
          <a:bodyPr wrap="none" rtlCol="0">
            <a:spAutoFit/>
          </a:bodyPr>
          <a:lstStyle/>
          <a:p>
            <a:r>
              <a:rPr lang="es-VE" sz="2000" b="1" dirty="0">
                <a:solidFill>
                  <a:schemeClr val="accent1"/>
                </a:solidFill>
              </a:rPr>
              <a:t>LIMITATIONS</a:t>
            </a:r>
          </a:p>
        </p:txBody>
      </p:sp>
      <p:sp>
        <p:nvSpPr>
          <p:cNvPr id="14" name="CuadroTexto 13"/>
          <p:cNvSpPr txBox="1"/>
          <p:nvPr/>
        </p:nvSpPr>
        <p:spPr>
          <a:xfrm>
            <a:off x="4135462" y="5551504"/>
            <a:ext cx="3448636" cy="400110"/>
          </a:xfrm>
          <a:prstGeom prst="rect">
            <a:avLst/>
          </a:prstGeom>
          <a:noFill/>
        </p:spPr>
        <p:txBody>
          <a:bodyPr wrap="none" rtlCol="0">
            <a:spAutoFit/>
          </a:bodyPr>
          <a:lstStyle/>
          <a:p>
            <a:r>
              <a:rPr lang="es-VE" sz="2000" b="1" dirty="0">
                <a:solidFill>
                  <a:schemeClr val="accent1"/>
                </a:solidFill>
              </a:rPr>
              <a:t>SUMMARY OF KEY FINDINGS</a:t>
            </a:r>
          </a:p>
        </p:txBody>
      </p:sp>
      <p:cxnSp>
        <p:nvCxnSpPr>
          <p:cNvPr id="25" name="Conector angular 24"/>
          <p:cNvCxnSpPr>
            <a:stCxn id="15" idx="0"/>
            <a:endCxn id="4" idx="3"/>
          </p:cNvCxnSpPr>
          <p:nvPr/>
        </p:nvCxnSpPr>
        <p:spPr>
          <a:xfrm rot="16200000" flipH="1">
            <a:off x="4451940" y="-1954890"/>
            <a:ext cx="200055" cy="6339464"/>
          </a:xfrm>
          <a:prstGeom prst="bentConnector4">
            <a:avLst>
              <a:gd name="adj1" fmla="val -114269"/>
              <a:gd name="adj2" fmla="val 103606"/>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angular 28"/>
          <p:cNvCxnSpPr>
            <a:cxnSpLocks/>
            <a:stCxn id="18" idx="0"/>
            <a:endCxn id="6" idx="3"/>
          </p:cNvCxnSpPr>
          <p:nvPr/>
        </p:nvCxnSpPr>
        <p:spPr>
          <a:xfrm rot="16200000" flipH="1">
            <a:off x="5170983" y="-1195037"/>
            <a:ext cx="200055" cy="7777550"/>
          </a:xfrm>
          <a:prstGeom prst="bentConnector4">
            <a:avLst>
              <a:gd name="adj1" fmla="val -39995"/>
              <a:gd name="adj2" fmla="val 102939"/>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Elipse 14"/>
          <p:cNvSpPr/>
          <p:nvPr/>
        </p:nvSpPr>
        <p:spPr>
          <a:xfrm>
            <a:off x="1066926" y="1114815"/>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1</a:t>
            </a:r>
          </a:p>
        </p:txBody>
      </p:sp>
      <p:sp>
        <p:nvSpPr>
          <p:cNvPr id="16" name="Elipse 15"/>
          <p:cNvSpPr/>
          <p:nvPr/>
        </p:nvSpPr>
        <p:spPr>
          <a:xfrm>
            <a:off x="1066926" y="1854263"/>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2</a:t>
            </a:r>
          </a:p>
        </p:txBody>
      </p:sp>
      <p:cxnSp>
        <p:nvCxnSpPr>
          <p:cNvPr id="31" name="Conector angular 30"/>
          <p:cNvCxnSpPr>
            <a:stCxn id="19" idx="0"/>
            <a:endCxn id="8" idx="3"/>
          </p:cNvCxnSpPr>
          <p:nvPr/>
        </p:nvCxnSpPr>
        <p:spPr>
          <a:xfrm rot="16200000" flipH="1">
            <a:off x="4828037" y="-112643"/>
            <a:ext cx="200055" cy="7091658"/>
          </a:xfrm>
          <a:prstGeom prst="bentConnector4">
            <a:avLst>
              <a:gd name="adj1" fmla="val -34281"/>
              <a:gd name="adj2" fmla="val 10322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ector angular 32"/>
          <p:cNvCxnSpPr>
            <a:stCxn id="20" idx="0"/>
            <a:endCxn id="12" idx="3"/>
          </p:cNvCxnSpPr>
          <p:nvPr/>
        </p:nvCxnSpPr>
        <p:spPr>
          <a:xfrm rot="16200000" flipH="1">
            <a:off x="4933738" y="521104"/>
            <a:ext cx="200055" cy="7303061"/>
          </a:xfrm>
          <a:prstGeom prst="bentConnector4">
            <a:avLst>
              <a:gd name="adj1" fmla="val -39995"/>
              <a:gd name="adj2" fmla="val 10313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Conector angular 35"/>
          <p:cNvCxnSpPr>
            <a:stCxn id="21" idx="0"/>
            <a:endCxn id="13" idx="3"/>
          </p:cNvCxnSpPr>
          <p:nvPr/>
        </p:nvCxnSpPr>
        <p:spPr>
          <a:xfrm rot="16200000" flipH="1">
            <a:off x="3481065" y="2713225"/>
            <a:ext cx="200055" cy="4397715"/>
          </a:xfrm>
          <a:prstGeom prst="bentConnector4">
            <a:avLst>
              <a:gd name="adj1" fmla="val -34281"/>
              <a:gd name="adj2" fmla="val 10519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ector angular 37"/>
          <p:cNvCxnSpPr>
            <a:cxnSpLocks/>
            <a:stCxn id="22" idx="0"/>
            <a:endCxn id="14" idx="3"/>
          </p:cNvCxnSpPr>
          <p:nvPr/>
        </p:nvCxnSpPr>
        <p:spPr>
          <a:xfrm rot="16200000" flipH="1">
            <a:off x="4383139" y="2550600"/>
            <a:ext cx="200055" cy="6201862"/>
          </a:xfrm>
          <a:prstGeom prst="bentConnector4">
            <a:avLst>
              <a:gd name="adj1" fmla="val -28568"/>
              <a:gd name="adj2" fmla="val 103686"/>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Elipse 17"/>
          <p:cNvSpPr/>
          <p:nvPr/>
        </p:nvSpPr>
        <p:spPr>
          <a:xfrm>
            <a:off x="1066926" y="2593711"/>
            <a:ext cx="630620" cy="592188"/>
          </a:xfrm>
          <a:prstGeom prst="ellipse">
            <a:avLst/>
          </a:prstGeom>
          <a:solidFill>
            <a:schemeClr val="accent2"/>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3</a:t>
            </a:r>
          </a:p>
        </p:txBody>
      </p:sp>
      <p:sp>
        <p:nvSpPr>
          <p:cNvPr id="19" name="Elipse 18"/>
          <p:cNvSpPr/>
          <p:nvPr/>
        </p:nvSpPr>
        <p:spPr>
          <a:xfrm>
            <a:off x="1066926" y="3333159"/>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4</a:t>
            </a:r>
          </a:p>
        </p:txBody>
      </p:sp>
      <p:sp>
        <p:nvSpPr>
          <p:cNvPr id="20" name="Elipse 19"/>
          <p:cNvSpPr/>
          <p:nvPr/>
        </p:nvSpPr>
        <p:spPr>
          <a:xfrm>
            <a:off x="1066926" y="4072607"/>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5</a:t>
            </a:r>
          </a:p>
        </p:txBody>
      </p:sp>
      <p:sp>
        <p:nvSpPr>
          <p:cNvPr id="21" name="Elipse 20"/>
          <p:cNvSpPr/>
          <p:nvPr/>
        </p:nvSpPr>
        <p:spPr>
          <a:xfrm>
            <a:off x="1066926" y="4812055"/>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6</a:t>
            </a:r>
          </a:p>
        </p:txBody>
      </p:sp>
      <p:sp>
        <p:nvSpPr>
          <p:cNvPr id="22" name="Elipse 21"/>
          <p:cNvSpPr/>
          <p:nvPr/>
        </p:nvSpPr>
        <p:spPr>
          <a:xfrm>
            <a:off x="1066926" y="5551504"/>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7</a:t>
            </a:r>
          </a:p>
        </p:txBody>
      </p:sp>
      <p:sp>
        <p:nvSpPr>
          <p:cNvPr id="44" name="CuadroTexto 43"/>
          <p:cNvSpPr txBox="1"/>
          <p:nvPr/>
        </p:nvSpPr>
        <p:spPr>
          <a:xfrm>
            <a:off x="118754" y="90750"/>
            <a:ext cx="3252622" cy="400110"/>
          </a:xfrm>
          <a:prstGeom prst="rect">
            <a:avLst/>
          </a:prstGeom>
          <a:noFill/>
        </p:spPr>
        <p:txBody>
          <a:bodyPr wrap="none" rtlCol="0">
            <a:spAutoFit/>
          </a:bodyPr>
          <a:lstStyle/>
          <a:p>
            <a:r>
              <a:rPr lang="es-VE" sz="2000" b="1" dirty="0">
                <a:solidFill>
                  <a:schemeClr val="accent1"/>
                </a:solidFill>
              </a:rPr>
              <a:t>PRESENTATION OVERVIEW</a:t>
            </a:r>
            <a:endParaRPr lang="en-US" sz="2000" b="1" dirty="0">
              <a:solidFill>
                <a:schemeClr val="accent1"/>
              </a:solidFill>
            </a:endParaRPr>
          </a:p>
        </p:txBody>
      </p:sp>
      <p:cxnSp>
        <p:nvCxnSpPr>
          <p:cNvPr id="35" name="Conector angular 24">
            <a:extLst>
              <a:ext uri="{FF2B5EF4-FFF2-40B4-BE49-F238E27FC236}">
                <a16:creationId xmlns:a16="http://schemas.microsoft.com/office/drawing/2014/main" id="{2E4F6420-0EC3-4BD9-A35A-2A86C257A8F4}"/>
              </a:ext>
            </a:extLst>
          </p:cNvPr>
          <p:cNvCxnSpPr>
            <a:cxnSpLocks/>
            <a:endCxn id="5" idx="3"/>
          </p:cNvCxnSpPr>
          <p:nvPr/>
        </p:nvCxnSpPr>
        <p:spPr>
          <a:xfrm>
            <a:off x="1382235" y="1967955"/>
            <a:ext cx="6606141" cy="134774"/>
          </a:xfrm>
          <a:prstGeom prst="bentConnector5">
            <a:avLst>
              <a:gd name="adj1" fmla="val 249"/>
              <a:gd name="adj2" fmla="val -133246"/>
              <a:gd name="adj3" fmla="val 103460"/>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84449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9A99A-ADC5-47F7-B809-E4E502486B12}"/>
              </a:ext>
            </a:extLst>
          </p:cNvPr>
          <p:cNvSpPr>
            <a:spLocks noGrp="1"/>
          </p:cNvSpPr>
          <p:nvPr>
            <p:ph type="title"/>
          </p:nvPr>
        </p:nvSpPr>
        <p:spPr>
          <a:xfrm>
            <a:off x="293941" y="576349"/>
            <a:ext cx="9438936" cy="803564"/>
          </a:xfrm>
        </p:spPr>
        <p:txBody>
          <a:bodyPr>
            <a:normAutofit/>
          </a:bodyPr>
          <a:lstStyle/>
          <a:p>
            <a:r>
              <a:rPr lang="en-US" dirty="0"/>
              <a:t>Household Food Security</a:t>
            </a:r>
          </a:p>
        </p:txBody>
      </p:sp>
      <p:sp>
        <p:nvSpPr>
          <p:cNvPr id="7" name="Content Placeholder 2">
            <a:extLst>
              <a:ext uri="{FF2B5EF4-FFF2-40B4-BE49-F238E27FC236}">
                <a16:creationId xmlns:a16="http://schemas.microsoft.com/office/drawing/2014/main" id="{606938B8-E531-4A5C-B48F-9C5F3CB437B2}"/>
              </a:ext>
            </a:extLst>
          </p:cNvPr>
          <p:cNvSpPr txBox="1">
            <a:spLocks/>
          </p:cNvSpPr>
          <p:nvPr/>
        </p:nvSpPr>
        <p:spPr>
          <a:xfrm>
            <a:off x="445770" y="1485899"/>
            <a:ext cx="9049922" cy="537210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000" dirty="0"/>
              <a:t>Household food security at baseline was better in the mixed transfer group when assessed by both household hunger score and meal frequency.</a:t>
            </a:r>
          </a:p>
          <a:p>
            <a:r>
              <a:rPr lang="en-US" sz="2000" dirty="0"/>
              <a:t>Household food security decreased over the intervention period.</a:t>
            </a:r>
          </a:p>
          <a:p>
            <a:pPr lvl="1"/>
            <a:r>
              <a:rPr lang="en-US" dirty="0"/>
              <a:t>At </a:t>
            </a:r>
            <a:r>
              <a:rPr lang="en-US" dirty="0" err="1"/>
              <a:t>endline</a:t>
            </a:r>
            <a:r>
              <a:rPr lang="en-US" dirty="0"/>
              <a:t>, food security was similar between the intervention groups with a mean HHS score of 1.8; approximately 80% of households had moderate hunger</a:t>
            </a:r>
          </a:p>
          <a:p>
            <a:pPr lvl="1"/>
            <a:r>
              <a:rPr lang="en-US" dirty="0"/>
              <a:t>The decline in HHS score was significantly greater among the mixed transfer group compared to the vouchers, however, when change in HHS category was compared, there were no significant differences </a:t>
            </a:r>
          </a:p>
          <a:p>
            <a:r>
              <a:rPr lang="en-US" sz="2000" dirty="0"/>
              <a:t>All households consumed &gt;1 meal per</a:t>
            </a:r>
          </a:p>
          <a:p>
            <a:pPr marL="0" indent="0">
              <a:spcBef>
                <a:spcPts val="0"/>
              </a:spcBef>
              <a:buNone/>
            </a:pPr>
            <a:r>
              <a:rPr lang="en-US" sz="2000" dirty="0"/>
              <a:t>     day at baseline.  By </a:t>
            </a:r>
            <a:r>
              <a:rPr lang="en-US" sz="2000" dirty="0" err="1"/>
              <a:t>endline</a:t>
            </a:r>
            <a:r>
              <a:rPr lang="en-US" sz="2000" dirty="0"/>
              <a:t>, 8.0% </a:t>
            </a:r>
          </a:p>
          <a:p>
            <a:pPr marL="0" indent="0">
              <a:spcBef>
                <a:spcPts val="0"/>
              </a:spcBef>
              <a:buNone/>
            </a:pPr>
            <a:r>
              <a:rPr lang="en-US" sz="2000" dirty="0"/>
              <a:t>     (CI: 4.3-13.3) of food voucher and</a:t>
            </a:r>
          </a:p>
          <a:p>
            <a:pPr marL="0" indent="0">
              <a:spcBef>
                <a:spcPts val="0"/>
              </a:spcBef>
              <a:buNone/>
            </a:pPr>
            <a:r>
              <a:rPr lang="en-US" sz="2000" dirty="0"/>
              <a:t>     2.2% (CI: 0.8-4.8) of mixed transfer</a:t>
            </a:r>
          </a:p>
          <a:p>
            <a:pPr marL="0" indent="0">
              <a:spcBef>
                <a:spcPts val="0"/>
              </a:spcBef>
              <a:buNone/>
            </a:pPr>
            <a:r>
              <a:rPr lang="en-US" sz="2000" dirty="0"/>
              <a:t>     households were consuming one or</a:t>
            </a:r>
          </a:p>
          <a:p>
            <a:pPr marL="0" indent="0">
              <a:spcBef>
                <a:spcPts val="0"/>
              </a:spcBef>
              <a:buNone/>
            </a:pPr>
            <a:r>
              <a:rPr lang="en-US" sz="2000" dirty="0"/>
              <a:t>     fewer meals per day (p=0.005).</a:t>
            </a:r>
          </a:p>
          <a:p>
            <a:pPr marL="0" indent="0">
              <a:spcBef>
                <a:spcPts val="0"/>
              </a:spcBef>
              <a:buNone/>
            </a:pPr>
            <a:endParaRPr lang="en-US" sz="2000" dirty="0"/>
          </a:p>
        </p:txBody>
      </p:sp>
      <p:graphicFrame>
        <p:nvGraphicFramePr>
          <p:cNvPr id="9" name="Content Placeholder 8">
            <a:extLst>
              <a:ext uri="{FF2B5EF4-FFF2-40B4-BE49-F238E27FC236}">
                <a16:creationId xmlns:a16="http://schemas.microsoft.com/office/drawing/2014/main" id="{17A8A4EF-985F-4068-9769-E5E363AC25FB}"/>
              </a:ext>
            </a:extLst>
          </p:cNvPr>
          <p:cNvGraphicFramePr>
            <a:graphicFrameLocks noGrp="1"/>
          </p:cNvGraphicFramePr>
          <p:nvPr>
            <p:ph idx="1"/>
            <p:extLst>
              <p:ext uri="{D42A27DB-BD31-4B8C-83A1-F6EECF244321}">
                <p14:modId xmlns:p14="http://schemas.microsoft.com/office/powerpoint/2010/main" val="708788720"/>
              </p:ext>
            </p:extLst>
          </p:nvPr>
        </p:nvGraphicFramePr>
        <p:xfrm>
          <a:off x="5290038" y="4030872"/>
          <a:ext cx="4205654" cy="237344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8581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a:xfrm>
            <a:off x="7481953" y="6532852"/>
            <a:ext cx="683339" cy="365125"/>
          </a:xfrm>
        </p:spPr>
        <p:txBody>
          <a:bodyPr/>
          <a:lstStyle/>
          <a:p>
            <a:fld id="{0BA92442-E9DF-4816-9CD5-49950271F77A}" type="slidenum">
              <a:rPr lang="en-US" smtClean="0"/>
              <a:pPr/>
              <a:t>14</a:t>
            </a:fld>
            <a:endParaRPr lang="en-US"/>
          </a:p>
        </p:txBody>
      </p:sp>
      <p:sp>
        <p:nvSpPr>
          <p:cNvPr id="5" name="CuadroTexto 4"/>
          <p:cNvSpPr txBox="1"/>
          <p:nvPr/>
        </p:nvSpPr>
        <p:spPr>
          <a:xfrm>
            <a:off x="4135462" y="1902674"/>
            <a:ext cx="3852914" cy="400110"/>
          </a:xfrm>
          <a:prstGeom prst="rect">
            <a:avLst/>
          </a:prstGeom>
          <a:noFill/>
        </p:spPr>
        <p:txBody>
          <a:bodyPr wrap="none" rtlCol="0">
            <a:spAutoFit/>
          </a:bodyPr>
          <a:lstStyle/>
          <a:p>
            <a:r>
              <a:rPr lang="es-VE" sz="2000" b="1" dirty="0">
                <a:solidFill>
                  <a:schemeClr val="accent1"/>
                </a:solidFill>
              </a:rPr>
              <a:t>INTERVENTIONS AND METHODS</a:t>
            </a:r>
          </a:p>
        </p:txBody>
      </p:sp>
      <p:sp>
        <p:nvSpPr>
          <p:cNvPr id="4" name="CuadroTexto 3"/>
          <p:cNvSpPr txBox="1"/>
          <p:nvPr/>
        </p:nvSpPr>
        <p:spPr>
          <a:xfrm>
            <a:off x="4135462" y="1114815"/>
            <a:ext cx="3586238" cy="400110"/>
          </a:xfrm>
          <a:prstGeom prst="rect">
            <a:avLst/>
          </a:prstGeom>
          <a:noFill/>
        </p:spPr>
        <p:txBody>
          <a:bodyPr wrap="none" rtlCol="0">
            <a:spAutoFit/>
          </a:bodyPr>
          <a:lstStyle/>
          <a:p>
            <a:r>
              <a:rPr lang="es-VE" sz="2000" b="1" dirty="0">
                <a:solidFill>
                  <a:schemeClr val="accent1"/>
                </a:solidFill>
              </a:rPr>
              <a:t>RATIONALE AND OBJECTIVES</a:t>
            </a:r>
          </a:p>
        </p:txBody>
      </p:sp>
      <p:sp>
        <p:nvSpPr>
          <p:cNvPr id="6" name="CuadroTexto 5"/>
          <p:cNvSpPr txBox="1"/>
          <p:nvPr/>
        </p:nvSpPr>
        <p:spPr>
          <a:xfrm>
            <a:off x="4135462" y="2593711"/>
            <a:ext cx="5024324" cy="400110"/>
          </a:xfrm>
          <a:prstGeom prst="rect">
            <a:avLst/>
          </a:prstGeom>
          <a:noFill/>
        </p:spPr>
        <p:txBody>
          <a:bodyPr wrap="none" rtlCol="0">
            <a:spAutoFit/>
          </a:bodyPr>
          <a:lstStyle/>
          <a:p>
            <a:r>
              <a:rPr lang="es-VE" sz="2000" b="1" dirty="0">
                <a:solidFill>
                  <a:schemeClr val="accent1"/>
                </a:solidFill>
              </a:rPr>
              <a:t>HOUSEHOLD FOOD SECURITY OUTCOMES</a:t>
            </a:r>
          </a:p>
        </p:txBody>
      </p:sp>
      <p:sp>
        <p:nvSpPr>
          <p:cNvPr id="8" name="CuadroTexto 7"/>
          <p:cNvSpPr txBox="1"/>
          <p:nvPr/>
        </p:nvSpPr>
        <p:spPr>
          <a:xfrm>
            <a:off x="4135462" y="3333159"/>
            <a:ext cx="4338432" cy="400110"/>
          </a:xfrm>
          <a:prstGeom prst="rect">
            <a:avLst/>
          </a:prstGeom>
          <a:noFill/>
        </p:spPr>
        <p:txBody>
          <a:bodyPr wrap="none" rtlCol="0">
            <a:spAutoFit/>
          </a:bodyPr>
          <a:lstStyle/>
          <a:p>
            <a:r>
              <a:rPr lang="es-VE" sz="2000" b="1" dirty="0">
                <a:solidFill>
                  <a:schemeClr val="accent1"/>
                </a:solidFill>
              </a:rPr>
              <a:t>PLW DIET &amp; NUTRITION OUTCOMES</a:t>
            </a:r>
          </a:p>
        </p:txBody>
      </p:sp>
      <p:sp>
        <p:nvSpPr>
          <p:cNvPr id="12" name="CuadroTexto 11"/>
          <p:cNvSpPr txBox="1"/>
          <p:nvPr/>
        </p:nvSpPr>
        <p:spPr>
          <a:xfrm>
            <a:off x="4135462" y="4072607"/>
            <a:ext cx="4549835" cy="400110"/>
          </a:xfrm>
          <a:prstGeom prst="rect">
            <a:avLst/>
          </a:prstGeom>
          <a:noFill/>
        </p:spPr>
        <p:txBody>
          <a:bodyPr wrap="none" rtlCol="0">
            <a:spAutoFit/>
          </a:bodyPr>
          <a:lstStyle/>
          <a:p>
            <a:r>
              <a:rPr lang="es-VE" sz="2000" b="1" dirty="0">
                <a:solidFill>
                  <a:schemeClr val="accent1"/>
                </a:solidFill>
              </a:rPr>
              <a:t>CHILD DIET &amp; NUTRITION OUTCOMES</a:t>
            </a:r>
          </a:p>
        </p:txBody>
      </p:sp>
      <p:sp>
        <p:nvSpPr>
          <p:cNvPr id="13" name="CuadroTexto 12"/>
          <p:cNvSpPr txBox="1"/>
          <p:nvPr/>
        </p:nvSpPr>
        <p:spPr>
          <a:xfrm>
            <a:off x="4135462" y="4812055"/>
            <a:ext cx="1644489" cy="400110"/>
          </a:xfrm>
          <a:prstGeom prst="rect">
            <a:avLst/>
          </a:prstGeom>
          <a:noFill/>
        </p:spPr>
        <p:txBody>
          <a:bodyPr wrap="none" rtlCol="0">
            <a:spAutoFit/>
          </a:bodyPr>
          <a:lstStyle/>
          <a:p>
            <a:r>
              <a:rPr lang="es-VE" sz="2000" b="1" dirty="0">
                <a:solidFill>
                  <a:schemeClr val="accent1"/>
                </a:solidFill>
              </a:rPr>
              <a:t>LIMITATIONS</a:t>
            </a:r>
          </a:p>
        </p:txBody>
      </p:sp>
      <p:sp>
        <p:nvSpPr>
          <p:cNvPr id="14" name="CuadroTexto 13"/>
          <p:cNvSpPr txBox="1"/>
          <p:nvPr/>
        </p:nvSpPr>
        <p:spPr>
          <a:xfrm>
            <a:off x="4135462" y="5551504"/>
            <a:ext cx="3448636" cy="400110"/>
          </a:xfrm>
          <a:prstGeom prst="rect">
            <a:avLst/>
          </a:prstGeom>
          <a:noFill/>
        </p:spPr>
        <p:txBody>
          <a:bodyPr wrap="none" rtlCol="0">
            <a:spAutoFit/>
          </a:bodyPr>
          <a:lstStyle/>
          <a:p>
            <a:r>
              <a:rPr lang="es-VE" sz="2000" b="1" dirty="0">
                <a:solidFill>
                  <a:schemeClr val="accent1"/>
                </a:solidFill>
              </a:rPr>
              <a:t>SUMMARY OF KEY FINDINGS</a:t>
            </a:r>
          </a:p>
        </p:txBody>
      </p:sp>
      <p:cxnSp>
        <p:nvCxnSpPr>
          <p:cNvPr id="25" name="Conector angular 24"/>
          <p:cNvCxnSpPr>
            <a:stCxn id="15" idx="0"/>
            <a:endCxn id="4" idx="3"/>
          </p:cNvCxnSpPr>
          <p:nvPr/>
        </p:nvCxnSpPr>
        <p:spPr>
          <a:xfrm rot="16200000" flipH="1">
            <a:off x="4451940" y="-1954890"/>
            <a:ext cx="200055" cy="6339464"/>
          </a:xfrm>
          <a:prstGeom prst="bentConnector4">
            <a:avLst>
              <a:gd name="adj1" fmla="val -114269"/>
              <a:gd name="adj2" fmla="val 103606"/>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angular 28"/>
          <p:cNvCxnSpPr>
            <a:cxnSpLocks/>
            <a:stCxn id="18" idx="0"/>
            <a:endCxn id="6" idx="3"/>
          </p:cNvCxnSpPr>
          <p:nvPr/>
        </p:nvCxnSpPr>
        <p:spPr>
          <a:xfrm rot="16200000" flipH="1">
            <a:off x="5170983" y="-1195037"/>
            <a:ext cx="200055" cy="7777550"/>
          </a:xfrm>
          <a:prstGeom prst="bentConnector4">
            <a:avLst>
              <a:gd name="adj1" fmla="val -39995"/>
              <a:gd name="adj2" fmla="val 102939"/>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Elipse 14"/>
          <p:cNvSpPr/>
          <p:nvPr/>
        </p:nvSpPr>
        <p:spPr>
          <a:xfrm>
            <a:off x="1066926" y="1114815"/>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1</a:t>
            </a:r>
          </a:p>
        </p:txBody>
      </p:sp>
      <p:sp>
        <p:nvSpPr>
          <p:cNvPr id="16" name="Elipse 15"/>
          <p:cNvSpPr/>
          <p:nvPr/>
        </p:nvSpPr>
        <p:spPr>
          <a:xfrm>
            <a:off x="1066926" y="1854263"/>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2</a:t>
            </a:r>
          </a:p>
        </p:txBody>
      </p:sp>
      <p:cxnSp>
        <p:nvCxnSpPr>
          <p:cNvPr id="31" name="Conector angular 30"/>
          <p:cNvCxnSpPr>
            <a:stCxn id="19" idx="0"/>
            <a:endCxn id="8" idx="3"/>
          </p:cNvCxnSpPr>
          <p:nvPr/>
        </p:nvCxnSpPr>
        <p:spPr>
          <a:xfrm rot="16200000" flipH="1">
            <a:off x="4828037" y="-112643"/>
            <a:ext cx="200055" cy="7091658"/>
          </a:xfrm>
          <a:prstGeom prst="bentConnector4">
            <a:avLst>
              <a:gd name="adj1" fmla="val -34281"/>
              <a:gd name="adj2" fmla="val 10322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ector angular 32"/>
          <p:cNvCxnSpPr>
            <a:stCxn id="20" idx="0"/>
            <a:endCxn id="12" idx="3"/>
          </p:cNvCxnSpPr>
          <p:nvPr/>
        </p:nvCxnSpPr>
        <p:spPr>
          <a:xfrm rot="16200000" flipH="1">
            <a:off x="4933738" y="521104"/>
            <a:ext cx="200055" cy="7303061"/>
          </a:xfrm>
          <a:prstGeom prst="bentConnector4">
            <a:avLst>
              <a:gd name="adj1" fmla="val -39995"/>
              <a:gd name="adj2" fmla="val 10313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Conector angular 35"/>
          <p:cNvCxnSpPr>
            <a:stCxn id="21" idx="0"/>
            <a:endCxn id="13" idx="3"/>
          </p:cNvCxnSpPr>
          <p:nvPr/>
        </p:nvCxnSpPr>
        <p:spPr>
          <a:xfrm rot="16200000" flipH="1">
            <a:off x="3481065" y="2713225"/>
            <a:ext cx="200055" cy="4397715"/>
          </a:xfrm>
          <a:prstGeom prst="bentConnector4">
            <a:avLst>
              <a:gd name="adj1" fmla="val -34281"/>
              <a:gd name="adj2" fmla="val 10519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ector angular 37"/>
          <p:cNvCxnSpPr>
            <a:cxnSpLocks/>
            <a:stCxn id="22" idx="0"/>
            <a:endCxn id="14" idx="3"/>
          </p:cNvCxnSpPr>
          <p:nvPr/>
        </p:nvCxnSpPr>
        <p:spPr>
          <a:xfrm rot="16200000" flipH="1">
            <a:off x="4383139" y="2550600"/>
            <a:ext cx="200055" cy="6201862"/>
          </a:xfrm>
          <a:prstGeom prst="bentConnector4">
            <a:avLst>
              <a:gd name="adj1" fmla="val -28568"/>
              <a:gd name="adj2" fmla="val 103686"/>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Elipse 17"/>
          <p:cNvSpPr/>
          <p:nvPr/>
        </p:nvSpPr>
        <p:spPr>
          <a:xfrm>
            <a:off x="1066926" y="2593711"/>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3</a:t>
            </a:r>
          </a:p>
        </p:txBody>
      </p:sp>
      <p:sp>
        <p:nvSpPr>
          <p:cNvPr id="19" name="Elipse 18"/>
          <p:cNvSpPr/>
          <p:nvPr/>
        </p:nvSpPr>
        <p:spPr>
          <a:xfrm>
            <a:off x="1066926" y="3333159"/>
            <a:ext cx="630620" cy="592188"/>
          </a:xfrm>
          <a:prstGeom prst="ellipse">
            <a:avLst/>
          </a:prstGeom>
          <a:solidFill>
            <a:schemeClr val="accent2"/>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4</a:t>
            </a:r>
          </a:p>
        </p:txBody>
      </p:sp>
      <p:sp>
        <p:nvSpPr>
          <p:cNvPr id="20" name="Elipse 19"/>
          <p:cNvSpPr/>
          <p:nvPr/>
        </p:nvSpPr>
        <p:spPr>
          <a:xfrm>
            <a:off x="1066926" y="4072607"/>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5</a:t>
            </a:r>
          </a:p>
        </p:txBody>
      </p:sp>
      <p:sp>
        <p:nvSpPr>
          <p:cNvPr id="21" name="Elipse 20"/>
          <p:cNvSpPr/>
          <p:nvPr/>
        </p:nvSpPr>
        <p:spPr>
          <a:xfrm>
            <a:off x="1066926" y="4812055"/>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6</a:t>
            </a:r>
          </a:p>
        </p:txBody>
      </p:sp>
      <p:sp>
        <p:nvSpPr>
          <p:cNvPr id="22" name="Elipse 21"/>
          <p:cNvSpPr/>
          <p:nvPr/>
        </p:nvSpPr>
        <p:spPr>
          <a:xfrm>
            <a:off x="1066926" y="5551504"/>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7</a:t>
            </a:r>
          </a:p>
        </p:txBody>
      </p:sp>
      <p:sp>
        <p:nvSpPr>
          <p:cNvPr id="44" name="CuadroTexto 43"/>
          <p:cNvSpPr txBox="1"/>
          <p:nvPr/>
        </p:nvSpPr>
        <p:spPr>
          <a:xfrm>
            <a:off x="118754" y="90750"/>
            <a:ext cx="3252622" cy="400110"/>
          </a:xfrm>
          <a:prstGeom prst="rect">
            <a:avLst/>
          </a:prstGeom>
          <a:noFill/>
        </p:spPr>
        <p:txBody>
          <a:bodyPr wrap="none" rtlCol="0">
            <a:spAutoFit/>
          </a:bodyPr>
          <a:lstStyle/>
          <a:p>
            <a:r>
              <a:rPr lang="es-VE" sz="2000" b="1" dirty="0">
                <a:solidFill>
                  <a:schemeClr val="accent1"/>
                </a:solidFill>
              </a:rPr>
              <a:t>PRESENTATION OVERVIEW</a:t>
            </a:r>
            <a:endParaRPr lang="en-US" sz="2000" b="1" dirty="0">
              <a:solidFill>
                <a:schemeClr val="accent1"/>
              </a:solidFill>
            </a:endParaRPr>
          </a:p>
        </p:txBody>
      </p:sp>
      <p:cxnSp>
        <p:nvCxnSpPr>
          <p:cNvPr id="35" name="Conector angular 24">
            <a:extLst>
              <a:ext uri="{FF2B5EF4-FFF2-40B4-BE49-F238E27FC236}">
                <a16:creationId xmlns:a16="http://schemas.microsoft.com/office/drawing/2014/main" id="{2E4F6420-0EC3-4BD9-A35A-2A86C257A8F4}"/>
              </a:ext>
            </a:extLst>
          </p:cNvPr>
          <p:cNvCxnSpPr>
            <a:cxnSpLocks/>
            <a:endCxn id="5" idx="3"/>
          </p:cNvCxnSpPr>
          <p:nvPr/>
        </p:nvCxnSpPr>
        <p:spPr>
          <a:xfrm>
            <a:off x="1382235" y="1967955"/>
            <a:ext cx="6606141" cy="134774"/>
          </a:xfrm>
          <a:prstGeom prst="bentConnector5">
            <a:avLst>
              <a:gd name="adj1" fmla="val 249"/>
              <a:gd name="adj2" fmla="val -133246"/>
              <a:gd name="adj3" fmla="val 103460"/>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62361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9A99A-ADC5-47F7-B809-E4E502486B12}"/>
              </a:ext>
            </a:extLst>
          </p:cNvPr>
          <p:cNvSpPr>
            <a:spLocks noGrp="1"/>
          </p:cNvSpPr>
          <p:nvPr>
            <p:ph type="title"/>
          </p:nvPr>
        </p:nvSpPr>
        <p:spPr>
          <a:xfrm>
            <a:off x="461203" y="576349"/>
            <a:ext cx="8596668" cy="803564"/>
          </a:xfrm>
        </p:spPr>
        <p:txBody>
          <a:bodyPr/>
          <a:lstStyle/>
          <a:p>
            <a:r>
              <a:rPr lang="en-US" dirty="0"/>
              <a:t>PLW Meal Frequency</a:t>
            </a:r>
          </a:p>
        </p:txBody>
      </p:sp>
      <p:graphicFrame>
        <p:nvGraphicFramePr>
          <p:cNvPr id="4" name="Content Placeholder 3">
            <a:extLst>
              <a:ext uri="{FF2B5EF4-FFF2-40B4-BE49-F238E27FC236}">
                <a16:creationId xmlns:a16="http://schemas.microsoft.com/office/drawing/2014/main" id="{C8D94213-C794-43E8-AEE0-9E6CF70326C9}"/>
              </a:ext>
            </a:extLst>
          </p:cNvPr>
          <p:cNvGraphicFramePr>
            <a:graphicFrameLocks noGrp="1"/>
          </p:cNvGraphicFramePr>
          <p:nvPr>
            <p:ph idx="1"/>
            <p:extLst>
              <p:ext uri="{D42A27DB-BD31-4B8C-83A1-F6EECF244321}">
                <p14:modId xmlns:p14="http://schemas.microsoft.com/office/powerpoint/2010/main" val="1440047488"/>
              </p:ext>
            </p:extLst>
          </p:nvPr>
        </p:nvGraphicFramePr>
        <p:xfrm>
          <a:off x="773723" y="4158211"/>
          <a:ext cx="8178639" cy="2123440"/>
        </p:xfrm>
        <a:graphic>
          <a:graphicData uri="http://schemas.openxmlformats.org/drawingml/2006/table">
            <a:tbl>
              <a:tblPr firstRow="1" bandRow="1">
                <a:tableStyleId>{5C22544A-7EE6-4342-B048-85BDC9FD1C3A}</a:tableStyleId>
              </a:tblPr>
              <a:tblGrid>
                <a:gridCol w="3722340">
                  <a:extLst>
                    <a:ext uri="{9D8B030D-6E8A-4147-A177-3AD203B41FA5}">
                      <a16:colId xmlns:a16="http://schemas.microsoft.com/office/drawing/2014/main" val="641532683"/>
                    </a:ext>
                  </a:extLst>
                </a:gridCol>
                <a:gridCol w="1734310">
                  <a:extLst>
                    <a:ext uri="{9D8B030D-6E8A-4147-A177-3AD203B41FA5}">
                      <a16:colId xmlns:a16="http://schemas.microsoft.com/office/drawing/2014/main" val="1766580087"/>
                    </a:ext>
                  </a:extLst>
                </a:gridCol>
                <a:gridCol w="1679541">
                  <a:extLst>
                    <a:ext uri="{9D8B030D-6E8A-4147-A177-3AD203B41FA5}">
                      <a16:colId xmlns:a16="http://schemas.microsoft.com/office/drawing/2014/main" val="1719036606"/>
                    </a:ext>
                  </a:extLst>
                </a:gridCol>
                <a:gridCol w="1042448">
                  <a:extLst>
                    <a:ext uri="{9D8B030D-6E8A-4147-A177-3AD203B41FA5}">
                      <a16:colId xmlns:a16="http://schemas.microsoft.com/office/drawing/2014/main" val="2529670621"/>
                    </a:ext>
                  </a:extLst>
                </a:gridCol>
              </a:tblGrid>
              <a:tr h="370840">
                <a:tc>
                  <a:txBody>
                    <a:bodyPr/>
                    <a:lstStyle/>
                    <a:p>
                      <a:endParaRPr lang="en-US" dirty="0"/>
                    </a:p>
                  </a:txBody>
                  <a:tcPr/>
                </a:tc>
                <a:tc>
                  <a:txBody>
                    <a:bodyPr/>
                    <a:lstStyle/>
                    <a:p>
                      <a:pPr algn="ctr"/>
                      <a:r>
                        <a:rPr lang="en-US" dirty="0"/>
                        <a:t>Food Vouchers</a:t>
                      </a:r>
                    </a:p>
                  </a:txBody>
                  <a:tcPr/>
                </a:tc>
                <a:tc>
                  <a:txBody>
                    <a:bodyPr/>
                    <a:lstStyle/>
                    <a:p>
                      <a:pPr algn="ctr"/>
                      <a:r>
                        <a:rPr lang="en-US" dirty="0"/>
                        <a:t>Mixed Transfers</a:t>
                      </a:r>
                    </a:p>
                  </a:txBody>
                  <a:tcPr/>
                </a:tc>
                <a:tc>
                  <a:txBody>
                    <a:bodyPr/>
                    <a:lstStyle/>
                    <a:p>
                      <a:pPr algn="ctr"/>
                      <a:r>
                        <a:rPr lang="en-US" dirty="0"/>
                        <a:t>p-value</a:t>
                      </a:r>
                    </a:p>
                  </a:txBody>
                  <a:tcPr/>
                </a:tc>
                <a:extLst>
                  <a:ext uri="{0D108BD9-81ED-4DB2-BD59-A6C34878D82A}">
                    <a16:rowId xmlns:a16="http://schemas.microsoft.com/office/drawing/2014/main" val="1207240497"/>
                  </a:ext>
                </a:extLst>
              </a:tr>
              <a:tr h="370840">
                <a:tc>
                  <a:txBody>
                    <a:bodyPr/>
                    <a:lstStyle/>
                    <a:p>
                      <a:r>
                        <a:rPr lang="en-US" dirty="0"/>
                        <a:t>Meal frequency at baseline</a:t>
                      </a:r>
                    </a:p>
                  </a:txBody>
                  <a:tcPr/>
                </a:tc>
                <a:tc>
                  <a:txBody>
                    <a:bodyPr/>
                    <a:lstStyle/>
                    <a:p>
                      <a:pPr algn="ctr"/>
                      <a:r>
                        <a:rPr lang="en-US" dirty="0"/>
                        <a:t>2.5</a:t>
                      </a:r>
                    </a:p>
                  </a:txBody>
                  <a:tcPr/>
                </a:tc>
                <a:tc>
                  <a:txBody>
                    <a:bodyPr/>
                    <a:lstStyle/>
                    <a:p>
                      <a:pPr algn="ctr"/>
                      <a:r>
                        <a:rPr lang="en-US" dirty="0"/>
                        <a:t>2.5</a:t>
                      </a:r>
                    </a:p>
                  </a:txBody>
                  <a:tcPr/>
                </a:tc>
                <a:tc>
                  <a:txBody>
                    <a:bodyPr/>
                    <a:lstStyle/>
                    <a:p>
                      <a:pPr algn="ctr"/>
                      <a:r>
                        <a:rPr lang="en-US" dirty="0"/>
                        <a:t>.834</a:t>
                      </a:r>
                    </a:p>
                  </a:txBody>
                  <a:tcPr/>
                </a:tc>
                <a:extLst>
                  <a:ext uri="{0D108BD9-81ED-4DB2-BD59-A6C34878D82A}">
                    <a16:rowId xmlns:a16="http://schemas.microsoft.com/office/drawing/2014/main" val="3259312023"/>
                  </a:ext>
                </a:extLst>
              </a:tr>
              <a:tr h="370840">
                <a:tc>
                  <a:txBody>
                    <a:bodyPr/>
                    <a:lstStyle/>
                    <a:p>
                      <a:r>
                        <a:rPr lang="en-US" dirty="0"/>
                        <a:t>Meal frequency at </a:t>
                      </a:r>
                      <a:r>
                        <a:rPr lang="en-US" dirty="0" err="1"/>
                        <a:t>endline</a:t>
                      </a:r>
                      <a:endParaRPr lang="en-US" dirty="0"/>
                    </a:p>
                  </a:txBody>
                  <a:tcPr/>
                </a:tc>
                <a:tc>
                  <a:txBody>
                    <a:bodyPr/>
                    <a:lstStyle/>
                    <a:p>
                      <a:pPr algn="ctr"/>
                      <a:r>
                        <a:rPr lang="en-US" b="1" i="1" dirty="0"/>
                        <a:t>2.4</a:t>
                      </a:r>
                    </a:p>
                  </a:txBody>
                  <a:tcPr/>
                </a:tc>
                <a:tc>
                  <a:txBody>
                    <a:bodyPr/>
                    <a:lstStyle/>
                    <a:p>
                      <a:pPr algn="ctr"/>
                      <a:r>
                        <a:rPr lang="en-US" b="1" i="1" dirty="0"/>
                        <a:t>2.6</a:t>
                      </a:r>
                    </a:p>
                  </a:txBody>
                  <a:tcPr/>
                </a:tc>
                <a:tc>
                  <a:txBody>
                    <a:bodyPr/>
                    <a:lstStyle/>
                    <a:p>
                      <a:pPr algn="ctr"/>
                      <a:r>
                        <a:rPr lang="en-US" b="1" i="1" dirty="0"/>
                        <a:t>.009</a:t>
                      </a:r>
                    </a:p>
                  </a:txBody>
                  <a:tcPr/>
                </a:tc>
                <a:extLst>
                  <a:ext uri="{0D108BD9-81ED-4DB2-BD59-A6C34878D82A}">
                    <a16:rowId xmlns:a16="http://schemas.microsoft.com/office/drawing/2014/main" val="1451649882"/>
                  </a:ext>
                </a:extLst>
              </a:tr>
              <a:tr h="370840">
                <a:tc>
                  <a:txBody>
                    <a:bodyPr/>
                    <a:lstStyle/>
                    <a:p>
                      <a:r>
                        <a:rPr lang="en-US" dirty="0"/>
                        <a:t>Adjusted change from baseline</a:t>
                      </a:r>
                    </a:p>
                  </a:txBody>
                  <a:tcPr/>
                </a:tc>
                <a:tc>
                  <a:txBody>
                    <a:bodyPr/>
                    <a:lstStyle/>
                    <a:p>
                      <a:pPr algn="ctr"/>
                      <a:r>
                        <a:rPr lang="en-US" b="1" i="1" dirty="0"/>
                        <a:t>-0.2 (-0.3-0.0)</a:t>
                      </a:r>
                    </a:p>
                  </a:txBody>
                  <a:tcPr/>
                </a:tc>
                <a:tc>
                  <a:txBody>
                    <a:bodyPr/>
                    <a:lstStyle/>
                    <a:p>
                      <a:pPr algn="ctr"/>
                      <a:r>
                        <a:rPr lang="en-US" b="1" i="1" dirty="0"/>
                        <a:t>0.1 (0.0-0.2)</a:t>
                      </a:r>
                    </a:p>
                  </a:txBody>
                  <a:tcPr/>
                </a:tc>
                <a:tc>
                  <a:txBody>
                    <a:bodyPr/>
                    <a:lstStyle/>
                    <a:p>
                      <a:pPr algn="ctr"/>
                      <a:r>
                        <a:rPr lang="en-US" b="1" i="1" dirty="0"/>
                        <a:t>.001</a:t>
                      </a:r>
                    </a:p>
                  </a:txBody>
                  <a:tcPr/>
                </a:tc>
                <a:extLst>
                  <a:ext uri="{0D108BD9-81ED-4DB2-BD59-A6C34878D82A}">
                    <a16:rowId xmlns:a16="http://schemas.microsoft.com/office/drawing/2014/main" val="807904092"/>
                  </a:ext>
                </a:extLst>
              </a:tr>
              <a:tr h="370840">
                <a:tc>
                  <a:txBody>
                    <a:bodyPr/>
                    <a:lstStyle/>
                    <a:p>
                      <a:r>
                        <a:rPr lang="en-US" dirty="0"/>
                        <a:t>Adjusted difference </a:t>
                      </a:r>
                      <a:r>
                        <a:rPr lang="en-US" dirty="0" err="1"/>
                        <a:t>btwn</a:t>
                      </a:r>
                      <a:r>
                        <a:rPr lang="en-US" dirty="0"/>
                        <a:t> groups</a:t>
                      </a:r>
                    </a:p>
                  </a:txBody>
                  <a:tcPr/>
                </a:tc>
                <a:tc gridSpan="2">
                  <a:txBody>
                    <a:bodyPr/>
                    <a:lstStyle/>
                    <a:p>
                      <a:pPr algn="ctr"/>
                      <a:r>
                        <a:rPr lang="en-US" b="1" i="1" dirty="0"/>
                        <a:t>0.3 (CI: 0.1-0.5)</a:t>
                      </a:r>
                    </a:p>
                  </a:txBody>
                  <a:tcPr/>
                </a:tc>
                <a:tc hMerge="1">
                  <a:txBody>
                    <a:bodyPr/>
                    <a:lstStyle/>
                    <a:p>
                      <a:endParaRPr lang="en-US" dirty="0"/>
                    </a:p>
                  </a:txBody>
                  <a:tcPr/>
                </a:tc>
                <a:tc>
                  <a:txBody>
                    <a:bodyPr/>
                    <a:lstStyle/>
                    <a:p>
                      <a:pPr algn="ctr"/>
                      <a:r>
                        <a:rPr lang="en-US" b="1" i="1" dirty="0"/>
                        <a:t>.001</a:t>
                      </a:r>
                    </a:p>
                  </a:txBody>
                  <a:tcPr/>
                </a:tc>
                <a:extLst>
                  <a:ext uri="{0D108BD9-81ED-4DB2-BD59-A6C34878D82A}">
                    <a16:rowId xmlns:a16="http://schemas.microsoft.com/office/drawing/2014/main" val="2906438037"/>
                  </a:ext>
                </a:extLst>
              </a:tr>
            </a:tbl>
          </a:graphicData>
        </a:graphic>
      </p:graphicFrame>
      <p:sp>
        <p:nvSpPr>
          <p:cNvPr id="7" name="Content Placeholder 2">
            <a:extLst>
              <a:ext uri="{FF2B5EF4-FFF2-40B4-BE49-F238E27FC236}">
                <a16:creationId xmlns:a16="http://schemas.microsoft.com/office/drawing/2014/main" id="{606938B8-E531-4A5C-B48F-9C5F3CB437B2}"/>
              </a:ext>
            </a:extLst>
          </p:cNvPr>
          <p:cNvSpPr txBox="1">
            <a:spLocks/>
          </p:cNvSpPr>
          <p:nvPr/>
        </p:nvSpPr>
        <p:spPr>
          <a:xfrm>
            <a:off x="445770" y="1485899"/>
            <a:ext cx="8828232" cy="517779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000" dirty="0"/>
              <a:t>Women consumed an average of 2.5 meals per day at baseline</a:t>
            </a:r>
          </a:p>
          <a:p>
            <a:r>
              <a:rPr lang="en-US" sz="2000" dirty="0"/>
              <a:t>There was a slight decrease in meal frequency (-0.2 meals/day) among the food voucher group and a slight increase (0.1 meals/day) among the mixed transfer group; these changes were not statistically significant.</a:t>
            </a:r>
          </a:p>
          <a:p>
            <a:r>
              <a:rPr lang="en-US" sz="2000" dirty="0"/>
              <a:t>In adjusted models, women receiving mixed transfers consumed an average of 0.3 (CI: 0.1-0.5) meals per day more than those receiving vouchers at </a:t>
            </a:r>
            <a:r>
              <a:rPr lang="en-US" sz="2000" dirty="0" err="1"/>
              <a:t>endline</a:t>
            </a:r>
            <a:r>
              <a:rPr lang="en-US" sz="2000" dirty="0"/>
              <a:t>.  This difference was statistically significant.</a:t>
            </a:r>
          </a:p>
        </p:txBody>
      </p:sp>
    </p:spTree>
    <p:extLst>
      <p:ext uri="{BB962C8B-B14F-4D97-AF65-F5344CB8AC3E}">
        <p14:creationId xmlns:p14="http://schemas.microsoft.com/office/powerpoint/2010/main" val="33548133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9A99A-ADC5-47F7-B809-E4E502486B12}"/>
              </a:ext>
            </a:extLst>
          </p:cNvPr>
          <p:cNvSpPr>
            <a:spLocks noGrp="1"/>
          </p:cNvSpPr>
          <p:nvPr>
            <p:ph type="title"/>
          </p:nvPr>
        </p:nvSpPr>
        <p:spPr>
          <a:xfrm>
            <a:off x="461203" y="576349"/>
            <a:ext cx="8596668" cy="803564"/>
          </a:xfrm>
        </p:spPr>
        <p:txBody>
          <a:bodyPr/>
          <a:lstStyle/>
          <a:p>
            <a:r>
              <a:rPr lang="en-US" dirty="0"/>
              <a:t>PLW Dietary Diversity</a:t>
            </a:r>
          </a:p>
        </p:txBody>
      </p:sp>
      <p:graphicFrame>
        <p:nvGraphicFramePr>
          <p:cNvPr id="4" name="Content Placeholder 3">
            <a:extLst>
              <a:ext uri="{FF2B5EF4-FFF2-40B4-BE49-F238E27FC236}">
                <a16:creationId xmlns:a16="http://schemas.microsoft.com/office/drawing/2014/main" id="{C8D94213-C794-43E8-AEE0-9E6CF70326C9}"/>
              </a:ext>
            </a:extLst>
          </p:cNvPr>
          <p:cNvGraphicFramePr>
            <a:graphicFrameLocks noGrp="1"/>
          </p:cNvGraphicFramePr>
          <p:nvPr>
            <p:ph idx="1"/>
            <p:extLst>
              <p:ext uri="{D42A27DB-BD31-4B8C-83A1-F6EECF244321}">
                <p14:modId xmlns:p14="http://schemas.microsoft.com/office/powerpoint/2010/main" val="1027963134"/>
              </p:ext>
            </p:extLst>
          </p:nvPr>
        </p:nvGraphicFramePr>
        <p:xfrm>
          <a:off x="1074455" y="4158211"/>
          <a:ext cx="7877908" cy="2123440"/>
        </p:xfrm>
        <a:graphic>
          <a:graphicData uri="http://schemas.openxmlformats.org/drawingml/2006/table">
            <a:tbl>
              <a:tblPr firstRow="1" bandRow="1">
                <a:tableStyleId>{5C22544A-7EE6-4342-B048-85BDC9FD1C3A}</a:tableStyleId>
              </a:tblPr>
              <a:tblGrid>
                <a:gridCol w="3743730">
                  <a:extLst>
                    <a:ext uri="{9D8B030D-6E8A-4147-A177-3AD203B41FA5}">
                      <a16:colId xmlns:a16="http://schemas.microsoft.com/office/drawing/2014/main" val="641532683"/>
                    </a:ext>
                  </a:extLst>
                </a:gridCol>
                <a:gridCol w="1512277">
                  <a:extLst>
                    <a:ext uri="{9D8B030D-6E8A-4147-A177-3AD203B41FA5}">
                      <a16:colId xmlns:a16="http://schemas.microsoft.com/office/drawing/2014/main" val="1766580087"/>
                    </a:ext>
                  </a:extLst>
                </a:gridCol>
                <a:gridCol w="1600200">
                  <a:extLst>
                    <a:ext uri="{9D8B030D-6E8A-4147-A177-3AD203B41FA5}">
                      <a16:colId xmlns:a16="http://schemas.microsoft.com/office/drawing/2014/main" val="1719036606"/>
                    </a:ext>
                  </a:extLst>
                </a:gridCol>
                <a:gridCol w="1021701">
                  <a:extLst>
                    <a:ext uri="{9D8B030D-6E8A-4147-A177-3AD203B41FA5}">
                      <a16:colId xmlns:a16="http://schemas.microsoft.com/office/drawing/2014/main" val="2529670621"/>
                    </a:ext>
                  </a:extLst>
                </a:gridCol>
              </a:tblGrid>
              <a:tr h="370840">
                <a:tc>
                  <a:txBody>
                    <a:bodyPr/>
                    <a:lstStyle/>
                    <a:p>
                      <a:endParaRPr lang="en-US" dirty="0"/>
                    </a:p>
                  </a:txBody>
                  <a:tcPr/>
                </a:tc>
                <a:tc>
                  <a:txBody>
                    <a:bodyPr/>
                    <a:lstStyle/>
                    <a:p>
                      <a:pPr algn="ctr"/>
                      <a:r>
                        <a:rPr lang="en-US" dirty="0"/>
                        <a:t>Food Vouchers</a:t>
                      </a:r>
                    </a:p>
                  </a:txBody>
                  <a:tcPr/>
                </a:tc>
                <a:tc>
                  <a:txBody>
                    <a:bodyPr/>
                    <a:lstStyle/>
                    <a:p>
                      <a:pPr algn="ctr"/>
                      <a:r>
                        <a:rPr lang="en-US" dirty="0"/>
                        <a:t>Mixed Transfers</a:t>
                      </a:r>
                    </a:p>
                  </a:txBody>
                  <a:tcPr/>
                </a:tc>
                <a:tc>
                  <a:txBody>
                    <a:bodyPr/>
                    <a:lstStyle/>
                    <a:p>
                      <a:pPr algn="ctr"/>
                      <a:r>
                        <a:rPr lang="en-US" dirty="0"/>
                        <a:t>p-value</a:t>
                      </a:r>
                    </a:p>
                  </a:txBody>
                  <a:tcPr/>
                </a:tc>
                <a:extLst>
                  <a:ext uri="{0D108BD9-81ED-4DB2-BD59-A6C34878D82A}">
                    <a16:rowId xmlns:a16="http://schemas.microsoft.com/office/drawing/2014/main" val="1207240497"/>
                  </a:ext>
                </a:extLst>
              </a:tr>
              <a:tr h="370840">
                <a:tc>
                  <a:txBody>
                    <a:bodyPr/>
                    <a:lstStyle/>
                    <a:p>
                      <a:r>
                        <a:rPr lang="en-US" dirty="0"/>
                        <a:t>Food groups consumed at baseline</a:t>
                      </a:r>
                    </a:p>
                  </a:txBody>
                  <a:tcPr/>
                </a:tc>
                <a:tc>
                  <a:txBody>
                    <a:bodyPr/>
                    <a:lstStyle/>
                    <a:p>
                      <a:pPr algn="ctr"/>
                      <a:r>
                        <a:rPr lang="en-US" b="1" i="1" u="none" dirty="0"/>
                        <a:t>4.8</a:t>
                      </a:r>
                    </a:p>
                  </a:txBody>
                  <a:tcPr/>
                </a:tc>
                <a:tc>
                  <a:txBody>
                    <a:bodyPr/>
                    <a:lstStyle/>
                    <a:p>
                      <a:pPr algn="ctr"/>
                      <a:r>
                        <a:rPr lang="en-US" b="1" i="1" u="none" dirty="0"/>
                        <a:t>5.3</a:t>
                      </a:r>
                    </a:p>
                  </a:txBody>
                  <a:tcPr/>
                </a:tc>
                <a:tc>
                  <a:txBody>
                    <a:bodyPr/>
                    <a:lstStyle/>
                    <a:p>
                      <a:pPr algn="ctr"/>
                      <a:r>
                        <a:rPr lang="en-US" b="1" i="1" u="none" dirty="0"/>
                        <a:t>.008</a:t>
                      </a:r>
                    </a:p>
                  </a:txBody>
                  <a:tcPr/>
                </a:tc>
                <a:extLst>
                  <a:ext uri="{0D108BD9-81ED-4DB2-BD59-A6C34878D82A}">
                    <a16:rowId xmlns:a16="http://schemas.microsoft.com/office/drawing/2014/main" val="3259312023"/>
                  </a:ext>
                </a:extLst>
              </a:tr>
              <a:tr h="370840">
                <a:tc>
                  <a:txBody>
                    <a:bodyPr/>
                    <a:lstStyle/>
                    <a:p>
                      <a:r>
                        <a:rPr lang="en-US" dirty="0"/>
                        <a:t>Food groups consumed at </a:t>
                      </a:r>
                      <a:r>
                        <a:rPr lang="en-US" dirty="0" err="1"/>
                        <a:t>endline</a:t>
                      </a:r>
                      <a:endParaRPr lang="en-US" dirty="0"/>
                    </a:p>
                  </a:txBody>
                  <a:tcPr/>
                </a:tc>
                <a:tc>
                  <a:txBody>
                    <a:bodyPr/>
                    <a:lstStyle/>
                    <a:p>
                      <a:pPr algn="ctr"/>
                      <a:r>
                        <a:rPr lang="en-US" b="1" i="1" u="none" dirty="0"/>
                        <a:t>5.2</a:t>
                      </a:r>
                    </a:p>
                  </a:txBody>
                  <a:tcPr/>
                </a:tc>
                <a:tc>
                  <a:txBody>
                    <a:bodyPr/>
                    <a:lstStyle/>
                    <a:p>
                      <a:pPr algn="ctr"/>
                      <a:r>
                        <a:rPr lang="en-US" b="1" i="1" u="none" dirty="0"/>
                        <a:t>6.0</a:t>
                      </a:r>
                    </a:p>
                  </a:txBody>
                  <a:tcPr/>
                </a:tc>
                <a:tc>
                  <a:txBody>
                    <a:bodyPr/>
                    <a:lstStyle/>
                    <a:p>
                      <a:pPr algn="ctr"/>
                      <a:r>
                        <a:rPr lang="en-US" b="1" i="1" u="none" dirty="0"/>
                        <a:t>&lt;0.001</a:t>
                      </a:r>
                    </a:p>
                  </a:txBody>
                  <a:tcPr/>
                </a:tc>
                <a:extLst>
                  <a:ext uri="{0D108BD9-81ED-4DB2-BD59-A6C34878D82A}">
                    <a16:rowId xmlns:a16="http://schemas.microsoft.com/office/drawing/2014/main" val="1451649882"/>
                  </a:ext>
                </a:extLst>
              </a:tr>
              <a:tr h="370840">
                <a:tc>
                  <a:txBody>
                    <a:bodyPr/>
                    <a:lstStyle/>
                    <a:p>
                      <a:r>
                        <a:rPr lang="en-US" dirty="0"/>
                        <a:t>Adjusted change from baseline</a:t>
                      </a:r>
                    </a:p>
                  </a:txBody>
                  <a:tcPr/>
                </a:tc>
                <a:tc>
                  <a:txBody>
                    <a:bodyPr/>
                    <a:lstStyle/>
                    <a:p>
                      <a:pPr algn="ctr"/>
                      <a:r>
                        <a:rPr lang="en-US" b="0" i="0" dirty="0"/>
                        <a:t>0.5(0.0-0.9)</a:t>
                      </a:r>
                    </a:p>
                  </a:txBody>
                  <a:tcPr/>
                </a:tc>
                <a:tc>
                  <a:txBody>
                    <a:bodyPr/>
                    <a:lstStyle/>
                    <a:p>
                      <a:pPr algn="ctr"/>
                      <a:r>
                        <a:rPr lang="en-US" b="0" i="0" dirty="0"/>
                        <a:t>0.7 (0.5-1.0)</a:t>
                      </a:r>
                    </a:p>
                  </a:txBody>
                  <a:tcPr/>
                </a:tc>
                <a:tc>
                  <a:txBody>
                    <a:bodyPr/>
                    <a:lstStyle/>
                    <a:p>
                      <a:pPr algn="ctr"/>
                      <a:r>
                        <a:rPr lang="en-US" b="0" i="0" dirty="0"/>
                        <a:t>.118</a:t>
                      </a:r>
                    </a:p>
                  </a:txBody>
                  <a:tcPr/>
                </a:tc>
                <a:extLst>
                  <a:ext uri="{0D108BD9-81ED-4DB2-BD59-A6C34878D82A}">
                    <a16:rowId xmlns:a16="http://schemas.microsoft.com/office/drawing/2014/main" val="807904092"/>
                  </a:ext>
                </a:extLst>
              </a:tr>
              <a:tr h="370840">
                <a:tc>
                  <a:txBody>
                    <a:bodyPr/>
                    <a:lstStyle/>
                    <a:p>
                      <a:r>
                        <a:rPr lang="en-US" dirty="0"/>
                        <a:t>Adjusted difference </a:t>
                      </a:r>
                      <a:r>
                        <a:rPr lang="en-US" dirty="0" err="1"/>
                        <a:t>btwn</a:t>
                      </a:r>
                      <a:r>
                        <a:rPr lang="en-US" dirty="0"/>
                        <a:t> groups</a:t>
                      </a:r>
                    </a:p>
                  </a:txBody>
                  <a:tcPr/>
                </a:tc>
                <a:tc gridSpan="2">
                  <a:txBody>
                    <a:bodyPr/>
                    <a:lstStyle/>
                    <a:p>
                      <a:pPr algn="ctr"/>
                      <a:r>
                        <a:rPr lang="en-US" b="0" i="0" dirty="0"/>
                        <a:t>0.3 (CI: -0.3-0.8)</a:t>
                      </a:r>
                    </a:p>
                  </a:txBody>
                  <a:tcPr/>
                </a:tc>
                <a:tc hMerge="1">
                  <a:txBody>
                    <a:bodyPr/>
                    <a:lstStyle/>
                    <a:p>
                      <a:endParaRPr lang="en-US" dirty="0"/>
                    </a:p>
                  </a:txBody>
                  <a:tcPr/>
                </a:tc>
                <a:tc>
                  <a:txBody>
                    <a:bodyPr/>
                    <a:lstStyle/>
                    <a:p>
                      <a:pPr algn="ctr"/>
                      <a:r>
                        <a:rPr lang="en-US" b="0" i="0" dirty="0"/>
                        <a:t>.324</a:t>
                      </a:r>
                    </a:p>
                  </a:txBody>
                  <a:tcPr/>
                </a:tc>
                <a:extLst>
                  <a:ext uri="{0D108BD9-81ED-4DB2-BD59-A6C34878D82A}">
                    <a16:rowId xmlns:a16="http://schemas.microsoft.com/office/drawing/2014/main" val="2906438037"/>
                  </a:ext>
                </a:extLst>
              </a:tr>
            </a:tbl>
          </a:graphicData>
        </a:graphic>
      </p:graphicFrame>
      <p:sp>
        <p:nvSpPr>
          <p:cNvPr id="7" name="Content Placeholder 2">
            <a:extLst>
              <a:ext uri="{FF2B5EF4-FFF2-40B4-BE49-F238E27FC236}">
                <a16:creationId xmlns:a16="http://schemas.microsoft.com/office/drawing/2014/main" id="{606938B8-E531-4A5C-B48F-9C5F3CB437B2}"/>
              </a:ext>
            </a:extLst>
          </p:cNvPr>
          <p:cNvSpPr txBox="1">
            <a:spLocks/>
          </p:cNvSpPr>
          <p:nvPr/>
        </p:nvSpPr>
        <p:spPr>
          <a:xfrm>
            <a:off x="445770" y="1485899"/>
            <a:ext cx="9049922" cy="517779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000" dirty="0"/>
              <a:t>PLW Dietary diversity was significantly better in the mixed transfer group at both baseline and </a:t>
            </a:r>
            <a:r>
              <a:rPr lang="en-US" sz="2000" dirty="0" err="1"/>
              <a:t>endline</a:t>
            </a:r>
            <a:r>
              <a:rPr lang="en-US" sz="2000" dirty="0"/>
              <a:t>.  </a:t>
            </a:r>
          </a:p>
          <a:p>
            <a:r>
              <a:rPr lang="en-US" sz="2000" dirty="0"/>
              <a:t>Improvements in dietary diversity between baseline and </a:t>
            </a:r>
            <a:r>
              <a:rPr lang="en-US" sz="2000" dirty="0" err="1"/>
              <a:t>endline</a:t>
            </a:r>
            <a:r>
              <a:rPr lang="en-US" sz="2000" dirty="0"/>
              <a:t> were not statistically significant for either group, nor was the difference in change between groups.</a:t>
            </a:r>
          </a:p>
          <a:p>
            <a:pPr lvl="1"/>
            <a:r>
              <a:rPr lang="en-US" sz="1800" dirty="0"/>
              <a:t>Average dietary diversity increased by 0.5 and 0.7 food groups in the voucher and mixed transfer groups, respectively, during the intervention period.</a:t>
            </a:r>
          </a:p>
        </p:txBody>
      </p:sp>
    </p:spTree>
    <p:extLst>
      <p:ext uri="{BB962C8B-B14F-4D97-AF65-F5344CB8AC3E}">
        <p14:creationId xmlns:p14="http://schemas.microsoft.com/office/powerpoint/2010/main" val="11433396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9A99A-ADC5-47F7-B809-E4E502486B12}"/>
              </a:ext>
            </a:extLst>
          </p:cNvPr>
          <p:cNvSpPr>
            <a:spLocks noGrp="1"/>
          </p:cNvSpPr>
          <p:nvPr>
            <p:ph type="title"/>
          </p:nvPr>
        </p:nvSpPr>
        <p:spPr>
          <a:xfrm>
            <a:off x="461203" y="576349"/>
            <a:ext cx="8596668" cy="803564"/>
          </a:xfrm>
        </p:spPr>
        <p:txBody>
          <a:bodyPr/>
          <a:lstStyle/>
          <a:p>
            <a:r>
              <a:rPr lang="en-US" dirty="0"/>
              <a:t>PLW Nutrition - MUAC</a:t>
            </a:r>
          </a:p>
        </p:txBody>
      </p:sp>
      <p:graphicFrame>
        <p:nvGraphicFramePr>
          <p:cNvPr id="4" name="Content Placeholder 3">
            <a:extLst>
              <a:ext uri="{FF2B5EF4-FFF2-40B4-BE49-F238E27FC236}">
                <a16:creationId xmlns:a16="http://schemas.microsoft.com/office/drawing/2014/main" id="{C8D94213-C794-43E8-AEE0-9E6CF70326C9}"/>
              </a:ext>
            </a:extLst>
          </p:cNvPr>
          <p:cNvGraphicFramePr>
            <a:graphicFrameLocks noGrp="1"/>
          </p:cNvGraphicFramePr>
          <p:nvPr>
            <p:ph idx="1"/>
            <p:extLst>
              <p:ext uri="{D42A27DB-BD31-4B8C-83A1-F6EECF244321}">
                <p14:modId xmlns:p14="http://schemas.microsoft.com/office/powerpoint/2010/main" val="1075141618"/>
              </p:ext>
            </p:extLst>
          </p:nvPr>
        </p:nvGraphicFramePr>
        <p:xfrm>
          <a:off x="1031777" y="4540250"/>
          <a:ext cx="7877908" cy="2123440"/>
        </p:xfrm>
        <a:graphic>
          <a:graphicData uri="http://schemas.openxmlformats.org/drawingml/2006/table">
            <a:tbl>
              <a:tblPr firstRow="1" bandRow="1">
                <a:tableStyleId>{5C22544A-7EE6-4342-B048-85BDC9FD1C3A}</a:tableStyleId>
              </a:tblPr>
              <a:tblGrid>
                <a:gridCol w="3726145">
                  <a:extLst>
                    <a:ext uri="{9D8B030D-6E8A-4147-A177-3AD203B41FA5}">
                      <a16:colId xmlns:a16="http://schemas.microsoft.com/office/drawing/2014/main" val="641532683"/>
                    </a:ext>
                  </a:extLst>
                </a:gridCol>
                <a:gridCol w="1529862">
                  <a:extLst>
                    <a:ext uri="{9D8B030D-6E8A-4147-A177-3AD203B41FA5}">
                      <a16:colId xmlns:a16="http://schemas.microsoft.com/office/drawing/2014/main" val="1766580087"/>
                    </a:ext>
                  </a:extLst>
                </a:gridCol>
                <a:gridCol w="1565030">
                  <a:extLst>
                    <a:ext uri="{9D8B030D-6E8A-4147-A177-3AD203B41FA5}">
                      <a16:colId xmlns:a16="http://schemas.microsoft.com/office/drawing/2014/main" val="1719036606"/>
                    </a:ext>
                  </a:extLst>
                </a:gridCol>
                <a:gridCol w="1056871">
                  <a:extLst>
                    <a:ext uri="{9D8B030D-6E8A-4147-A177-3AD203B41FA5}">
                      <a16:colId xmlns:a16="http://schemas.microsoft.com/office/drawing/2014/main" val="2529670621"/>
                    </a:ext>
                  </a:extLst>
                </a:gridCol>
              </a:tblGrid>
              <a:tr h="370840">
                <a:tc>
                  <a:txBody>
                    <a:bodyPr/>
                    <a:lstStyle/>
                    <a:p>
                      <a:endParaRPr lang="en-US" dirty="0"/>
                    </a:p>
                  </a:txBody>
                  <a:tcPr/>
                </a:tc>
                <a:tc>
                  <a:txBody>
                    <a:bodyPr/>
                    <a:lstStyle/>
                    <a:p>
                      <a:pPr algn="ctr"/>
                      <a:r>
                        <a:rPr lang="en-US" dirty="0"/>
                        <a:t>Food Vouchers</a:t>
                      </a:r>
                    </a:p>
                  </a:txBody>
                  <a:tcPr/>
                </a:tc>
                <a:tc>
                  <a:txBody>
                    <a:bodyPr/>
                    <a:lstStyle/>
                    <a:p>
                      <a:pPr algn="ctr"/>
                      <a:r>
                        <a:rPr lang="en-US" dirty="0"/>
                        <a:t>Mixed Transfers</a:t>
                      </a:r>
                    </a:p>
                  </a:txBody>
                  <a:tcPr/>
                </a:tc>
                <a:tc>
                  <a:txBody>
                    <a:bodyPr/>
                    <a:lstStyle/>
                    <a:p>
                      <a:pPr algn="ctr"/>
                      <a:r>
                        <a:rPr lang="en-US" dirty="0"/>
                        <a:t>p-value</a:t>
                      </a:r>
                    </a:p>
                  </a:txBody>
                  <a:tcPr/>
                </a:tc>
                <a:extLst>
                  <a:ext uri="{0D108BD9-81ED-4DB2-BD59-A6C34878D82A}">
                    <a16:rowId xmlns:a16="http://schemas.microsoft.com/office/drawing/2014/main" val="1207240497"/>
                  </a:ext>
                </a:extLst>
              </a:tr>
              <a:tr h="370840">
                <a:tc>
                  <a:txBody>
                    <a:bodyPr/>
                    <a:lstStyle/>
                    <a:p>
                      <a:r>
                        <a:rPr lang="en-US" dirty="0"/>
                        <a:t>Mean MUAC at baseline</a:t>
                      </a:r>
                    </a:p>
                  </a:txBody>
                  <a:tcPr/>
                </a:tc>
                <a:tc>
                  <a:txBody>
                    <a:bodyPr/>
                    <a:lstStyle/>
                    <a:p>
                      <a:pPr algn="ctr"/>
                      <a:r>
                        <a:rPr lang="en-US" b="1" i="1" u="none" dirty="0"/>
                        <a:t>24.4</a:t>
                      </a:r>
                    </a:p>
                  </a:txBody>
                  <a:tcPr/>
                </a:tc>
                <a:tc>
                  <a:txBody>
                    <a:bodyPr/>
                    <a:lstStyle/>
                    <a:p>
                      <a:pPr algn="ctr"/>
                      <a:r>
                        <a:rPr lang="en-US" b="1" i="1" u="none" dirty="0"/>
                        <a:t>25.2</a:t>
                      </a:r>
                    </a:p>
                  </a:txBody>
                  <a:tcPr/>
                </a:tc>
                <a:tc>
                  <a:txBody>
                    <a:bodyPr/>
                    <a:lstStyle/>
                    <a:p>
                      <a:pPr algn="ctr"/>
                      <a:r>
                        <a:rPr lang="en-US" b="1" i="1" u="none" dirty="0"/>
                        <a:t>&lt;0.001</a:t>
                      </a:r>
                    </a:p>
                  </a:txBody>
                  <a:tcPr/>
                </a:tc>
                <a:extLst>
                  <a:ext uri="{0D108BD9-81ED-4DB2-BD59-A6C34878D82A}">
                    <a16:rowId xmlns:a16="http://schemas.microsoft.com/office/drawing/2014/main" val="3259312023"/>
                  </a:ext>
                </a:extLst>
              </a:tr>
              <a:tr h="370840">
                <a:tc>
                  <a:txBody>
                    <a:bodyPr/>
                    <a:lstStyle/>
                    <a:p>
                      <a:r>
                        <a:rPr lang="en-US" dirty="0"/>
                        <a:t>Mean MUAC at </a:t>
                      </a:r>
                      <a:r>
                        <a:rPr lang="en-US" dirty="0" err="1"/>
                        <a:t>endline</a:t>
                      </a:r>
                      <a:endParaRPr lang="en-US" dirty="0"/>
                    </a:p>
                  </a:txBody>
                  <a:tcPr/>
                </a:tc>
                <a:tc>
                  <a:txBody>
                    <a:bodyPr/>
                    <a:lstStyle/>
                    <a:p>
                      <a:pPr algn="ctr"/>
                      <a:r>
                        <a:rPr lang="en-US" b="1" i="1" u="none" dirty="0"/>
                        <a:t>25.4</a:t>
                      </a:r>
                    </a:p>
                  </a:txBody>
                  <a:tcPr/>
                </a:tc>
                <a:tc>
                  <a:txBody>
                    <a:bodyPr/>
                    <a:lstStyle/>
                    <a:p>
                      <a:pPr algn="ctr"/>
                      <a:r>
                        <a:rPr lang="en-US" b="1" i="1" u="none" dirty="0"/>
                        <a:t>26.5</a:t>
                      </a:r>
                    </a:p>
                  </a:txBody>
                  <a:tcPr/>
                </a:tc>
                <a:tc>
                  <a:txBody>
                    <a:bodyPr/>
                    <a:lstStyle/>
                    <a:p>
                      <a:pPr algn="ctr"/>
                      <a:r>
                        <a:rPr lang="en-US" b="1" i="1" u="none" dirty="0"/>
                        <a:t>&lt;0.001</a:t>
                      </a:r>
                    </a:p>
                  </a:txBody>
                  <a:tcPr/>
                </a:tc>
                <a:extLst>
                  <a:ext uri="{0D108BD9-81ED-4DB2-BD59-A6C34878D82A}">
                    <a16:rowId xmlns:a16="http://schemas.microsoft.com/office/drawing/2014/main" val="1451649882"/>
                  </a:ext>
                </a:extLst>
              </a:tr>
              <a:tr h="370840">
                <a:tc>
                  <a:txBody>
                    <a:bodyPr/>
                    <a:lstStyle/>
                    <a:p>
                      <a:r>
                        <a:rPr lang="en-US" dirty="0"/>
                        <a:t>Adjusted change from baseline</a:t>
                      </a:r>
                    </a:p>
                  </a:txBody>
                  <a:tcPr/>
                </a:tc>
                <a:tc>
                  <a:txBody>
                    <a:bodyPr/>
                    <a:lstStyle/>
                    <a:p>
                      <a:pPr algn="ctr"/>
                      <a:r>
                        <a:rPr lang="en-US" b="0" i="0" dirty="0"/>
                        <a:t>0.9 (0.6-1.3)</a:t>
                      </a:r>
                    </a:p>
                  </a:txBody>
                  <a:tcPr/>
                </a:tc>
                <a:tc>
                  <a:txBody>
                    <a:bodyPr/>
                    <a:lstStyle/>
                    <a:p>
                      <a:pPr algn="ctr"/>
                      <a:r>
                        <a:rPr lang="en-US" b="0" i="0" dirty="0"/>
                        <a:t>1.3 (1.1-1.5)</a:t>
                      </a:r>
                    </a:p>
                  </a:txBody>
                  <a:tcPr/>
                </a:tc>
                <a:tc>
                  <a:txBody>
                    <a:bodyPr/>
                    <a:lstStyle/>
                    <a:p>
                      <a:pPr algn="ctr"/>
                      <a:r>
                        <a:rPr lang="en-US" b="0" i="0" dirty="0"/>
                        <a:t>0.086</a:t>
                      </a:r>
                    </a:p>
                  </a:txBody>
                  <a:tcPr/>
                </a:tc>
                <a:extLst>
                  <a:ext uri="{0D108BD9-81ED-4DB2-BD59-A6C34878D82A}">
                    <a16:rowId xmlns:a16="http://schemas.microsoft.com/office/drawing/2014/main" val="807904092"/>
                  </a:ext>
                </a:extLst>
              </a:tr>
              <a:tr h="370840">
                <a:tc>
                  <a:txBody>
                    <a:bodyPr/>
                    <a:lstStyle/>
                    <a:p>
                      <a:r>
                        <a:rPr lang="en-US" dirty="0"/>
                        <a:t>Adjusted difference </a:t>
                      </a:r>
                      <a:r>
                        <a:rPr lang="en-US" dirty="0" err="1"/>
                        <a:t>btwn</a:t>
                      </a:r>
                      <a:r>
                        <a:rPr lang="en-US" dirty="0"/>
                        <a:t> groups</a:t>
                      </a:r>
                    </a:p>
                  </a:txBody>
                  <a:tcPr/>
                </a:tc>
                <a:tc gridSpan="2">
                  <a:txBody>
                    <a:bodyPr/>
                    <a:lstStyle/>
                    <a:p>
                      <a:pPr algn="ctr"/>
                      <a:r>
                        <a:rPr lang="en-US" b="0" i="0" dirty="0"/>
                        <a:t>0.4 (CI: -0.1-0.8)</a:t>
                      </a:r>
                    </a:p>
                  </a:txBody>
                  <a:tcPr/>
                </a:tc>
                <a:tc hMerge="1">
                  <a:txBody>
                    <a:bodyPr/>
                    <a:lstStyle/>
                    <a:p>
                      <a:endParaRPr lang="en-US" dirty="0"/>
                    </a:p>
                  </a:txBody>
                  <a:tcPr/>
                </a:tc>
                <a:tc>
                  <a:txBody>
                    <a:bodyPr/>
                    <a:lstStyle/>
                    <a:p>
                      <a:pPr algn="ctr"/>
                      <a:r>
                        <a:rPr lang="en-US" b="0" i="0" dirty="0"/>
                        <a:t>0.086</a:t>
                      </a:r>
                    </a:p>
                  </a:txBody>
                  <a:tcPr/>
                </a:tc>
                <a:extLst>
                  <a:ext uri="{0D108BD9-81ED-4DB2-BD59-A6C34878D82A}">
                    <a16:rowId xmlns:a16="http://schemas.microsoft.com/office/drawing/2014/main" val="2906438037"/>
                  </a:ext>
                </a:extLst>
              </a:tr>
            </a:tbl>
          </a:graphicData>
        </a:graphic>
      </p:graphicFrame>
      <p:sp>
        <p:nvSpPr>
          <p:cNvPr id="7" name="Content Placeholder 2">
            <a:extLst>
              <a:ext uri="{FF2B5EF4-FFF2-40B4-BE49-F238E27FC236}">
                <a16:creationId xmlns:a16="http://schemas.microsoft.com/office/drawing/2014/main" id="{606938B8-E531-4A5C-B48F-9C5F3CB437B2}"/>
              </a:ext>
            </a:extLst>
          </p:cNvPr>
          <p:cNvSpPr txBox="1">
            <a:spLocks/>
          </p:cNvSpPr>
          <p:nvPr/>
        </p:nvSpPr>
        <p:spPr>
          <a:xfrm>
            <a:off x="445770" y="1485899"/>
            <a:ext cx="9049922" cy="517779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000" dirty="0"/>
              <a:t>Mean MUAC was significantly better in the mixed transfer group at both baseline and </a:t>
            </a:r>
            <a:r>
              <a:rPr lang="en-US" sz="2000" dirty="0" err="1"/>
              <a:t>endline</a:t>
            </a:r>
            <a:r>
              <a:rPr lang="en-US" sz="2000" dirty="0"/>
              <a:t>.  </a:t>
            </a:r>
          </a:p>
          <a:p>
            <a:r>
              <a:rPr lang="en-US" sz="2000" dirty="0"/>
              <a:t>Mean MUAC increased by 0.9cm and 1.3cm in the voucher and mixed transfer groups, respectively, during the intervention period.  These increases were statistically significant.</a:t>
            </a:r>
          </a:p>
          <a:p>
            <a:r>
              <a:rPr lang="en-US" sz="2000" dirty="0"/>
              <a:t>Mean MUAC increased by an average of 0.4cm more in the mixed transfer group as compared to the food voucher group, however, this difference was not statistically significant.</a:t>
            </a:r>
          </a:p>
        </p:txBody>
      </p:sp>
    </p:spTree>
    <p:extLst>
      <p:ext uri="{BB962C8B-B14F-4D97-AF65-F5344CB8AC3E}">
        <p14:creationId xmlns:p14="http://schemas.microsoft.com/office/powerpoint/2010/main" val="12930530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9A99A-ADC5-47F7-B809-E4E502486B12}"/>
              </a:ext>
            </a:extLst>
          </p:cNvPr>
          <p:cNvSpPr>
            <a:spLocks noGrp="1"/>
          </p:cNvSpPr>
          <p:nvPr>
            <p:ph type="title"/>
          </p:nvPr>
        </p:nvSpPr>
        <p:spPr>
          <a:xfrm>
            <a:off x="293941" y="576349"/>
            <a:ext cx="9438936" cy="803564"/>
          </a:xfrm>
        </p:spPr>
        <p:txBody>
          <a:bodyPr>
            <a:normAutofit fontScale="90000"/>
          </a:bodyPr>
          <a:lstStyle/>
          <a:p>
            <a:r>
              <a:rPr lang="en-US" dirty="0"/>
              <a:t>PLW Nutrition - Acute Malnutrition Prevalence</a:t>
            </a:r>
          </a:p>
        </p:txBody>
      </p:sp>
      <p:sp>
        <p:nvSpPr>
          <p:cNvPr id="7" name="Content Placeholder 2">
            <a:extLst>
              <a:ext uri="{FF2B5EF4-FFF2-40B4-BE49-F238E27FC236}">
                <a16:creationId xmlns:a16="http://schemas.microsoft.com/office/drawing/2014/main" id="{606938B8-E531-4A5C-B48F-9C5F3CB437B2}"/>
              </a:ext>
            </a:extLst>
          </p:cNvPr>
          <p:cNvSpPr txBox="1">
            <a:spLocks/>
          </p:cNvSpPr>
          <p:nvPr/>
        </p:nvSpPr>
        <p:spPr>
          <a:xfrm>
            <a:off x="445770" y="1485899"/>
            <a:ext cx="9049922" cy="537210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000" dirty="0"/>
              <a:t>Acute malnutrition prevalence at baseline was 0% among both groups due to eligibility criteria (using national cutoff of 21.0cm).</a:t>
            </a:r>
          </a:p>
          <a:p>
            <a:r>
              <a:rPr lang="en-US" sz="2000" dirty="0"/>
              <a:t>At the end of the intervention period, 3.1% (CI: 1.0-7.1%) of women in the food voucher group were acutely malnourished compared to 0.0% (CI: 0.0-1.4%) of women in the mixed transfer group (unadjusted).</a:t>
            </a:r>
          </a:p>
          <a:p>
            <a:r>
              <a:rPr lang="en-US" sz="2000" dirty="0"/>
              <a:t>In adjusted models, the difference</a:t>
            </a:r>
          </a:p>
          <a:p>
            <a:pPr marL="0" indent="0">
              <a:spcBef>
                <a:spcPts val="0"/>
              </a:spcBef>
              <a:buNone/>
            </a:pPr>
            <a:r>
              <a:rPr lang="en-US" sz="2000" dirty="0"/>
              <a:t>     in change between food voucher</a:t>
            </a:r>
          </a:p>
          <a:p>
            <a:pPr marL="0" indent="0">
              <a:spcBef>
                <a:spcPts val="0"/>
              </a:spcBef>
              <a:buNone/>
            </a:pPr>
            <a:r>
              <a:rPr lang="en-US" sz="2000" dirty="0"/>
              <a:t>     and mixed transfer groups was</a:t>
            </a:r>
          </a:p>
          <a:p>
            <a:pPr marL="0" indent="0">
              <a:spcBef>
                <a:spcPts val="0"/>
              </a:spcBef>
              <a:buNone/>
            </a:pPr>
            <a:r>
              <a:rPr lang="en-US" sz="2000" dirty="0"/>
              <a:t>     2.9% (CI: -0.4-6.1%), which was </a:t>
            </a:r>
          </a:p>
          <a:p>
            <a:pPr marL="0" indent="0">
              <a:spcBef>
                <a:spcPts val="0"/>
              </a:spcBef>
              <a:buNone/>
            </a:pPr>
            <a:r>
              <a:rPr lang="en-US" sz="2000" dirty="0"/>
              <a:t>     of marginal significance (p=0.086)</a:t>
            </a:r>
          </a:p>
          <a:p>
            <a:pPr marL="685800" lvl="1">
              <a:buFont typeface="Wingdings" panose="05000000000000000000" pitchFamily="2" charset="2"/>
              <a:buChar char="ü"/>
            </a:pPr>
            <a:r>
              <a:rPr lang="en-US" sz="1800" dirty="0"/>
              <a:t>Despite the lack of statistical </a:t>
            </a:r>
          </a:p>
          <a:p>
            <a:pPr marL="400050" lvl="1" indent="0">
              <a:spcBef>
                <a:spcPts val="0"/>
              </a:spcBef>
              <a:buNone/>
            </a:pPr>
            <a:r>
              <a:rPr lang="en-US" sz="1800" dirty="0"/>
              <a:t>    significance between groups, </a:t>
            </a:r>
          </a:p>
          <a:p>
            <a:pPr marL="400050" lvl="1" indent="0">
              <a:spcBef>
                <a:spcPts val="0"/>
              </a:spcBef>
              <a:buNone/>
            </a:pPr>
            <a:r>
              <a:rPr lang="en-US" sz="1800" dirty="0"/>
              <a:t>    mixed transfers were fully successful </a:t>
            </a:r>
          </a:p>
          <a:p>
            <a:pPr marL="400050" lvl="1" indent="0">
              <a:spcBef>
                <a:spcPts val="0"/>
              </a:spcBef>
              <a:buNone/>
            </a:pPr>
            <a:r>
              <a:rPr lang="en-US" sz="1800" dirty="0"/>
              <a:t>    in preventing acute malnutrition </a:t>
            </a:r>
          </a:p>
          <a:p>
            <a:pPr marL="400050" lvl="1" indent="0">
              <a:spcBef>
                <a:spcPts val="0"/>
              </a:spcBef>
              <a:buNone/>
            </a:pPr>
            <a:r>
              <a:rPr lang="en-US" sz="1800" dirty="0"/>
              <a:t>    among PLWs</a:t>
            </a:r>
          </a:p>
          <a:p>
            <a:pPr marL="0" indent="0">
              <a:spcBef>
                <a:spcPts val="0"/>
              </a:spcBef>
              <a:buNone/>
            </a:pPr>
            <a:endParaRPr lang="en-US" sz="2000" dirty="0"/>
          </a:p>
          <a:p>
            <a:pPr marL="0" indent="0">
              <a:spcBef>
                <a:spcPts val="0"/>
              </a:spcBef>
              <a:buNone/>
            </a:pPr>
            <a:endParaRPr lang="en-US" sz="2000" dirty="0"/>
          </a:p>
        </p:txBody>
      </p:sp>
      <p:graphicFrame>
        <p:nvGraphicFramePr>
          <p:cNvPr id="9" name="Content Placeholder 8">
            <a:extLst>
              <a:ext uri="{FF2B5EF4-FFF2-40B4-BE49-F238E27FC236}">
                <a16:creationId xmlns:a16="http://schemas.microsoft.com/office/drawing/2014/main" id="{17A8A4EF-985F-4068-9769-E5E363AC25FB}"/>
              </a:ext>
            </a:extLst>
          </p:cNvPr>
          <p:cNvGraphicFramePr>
            <a:graphicFrameLocks noGrp="1"/>
          </p:cNvGraphicFramePr>
          <p:nvPr>
            <p:ph idx="1"/>
            <p:extLst>
              <p:ext uri="{D42A27DB-BD31-4B8C-83A1-F6EECF244321}">
                <p14:modId xmlns:p14="http://schemas.microsoft.com/office/powerpoint/2010/main" val="996546211"/>
              </p:ext>
            </p:extLst>
          </p:nvPr>
        </p:nvGraphicFramePr>
        <p:xfrm>
          <a:off x="5446156" y="3526871"/>
          <a:ext cx="3836377" cy="30526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069554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a:xfrm>
            <a:off x="7481953" y="6532852"/>
            <a:ext cx="683339" cy="365125"/>
          </a:xfrm>
        </p:spPr>
        <p:txBody>
          <a:bodyPr/>
          <a:lstStyle/>
          <a:p>
            <a:fld id="{0BA92442-E9DF-4816-9CD5-49950271F77A}" type="slidenum">
              <a:rPr lang="en-US" smtClean="0"/>
              <a:pPr/>
              <a:t>19</a:t>
            </a:fld>
            <a:endParaRPr lang="en-US"/>
          </a:p>
        </p:txBody>
      </p:sp>
      <p:sp>
        <p:nvSpPr>
          <p:cNvPr id="5" name="CuadroTexto 4"/>
          <p:cNvSpPr txBox="1"/>
          <p:nvPr/>
        </p:nvSpPr>
        <p:spPr>
          <a:xfrm>
            <a:off x="4135462" y="1902674"/>
            <a:ext cx="3852914" cy="400110"/>
          </a:xfrm>
          <a:prstGeom prst="rect">
            <a:avLst/>
          </a:prstGeom>
          <a:noFill/>
        </p:spPr>
        <p:txBody>
          <a:bodyPr wrap="none" rtlCol="0">
            <a:spAutoFit/>
          </a:bodyPr>
          <a:lstStyle/>
          <a:p>
            <a:r>
              <a:rPr lang="es-VE" sz="2000" b="1" dirty="0">
                <a:solidFill>
                  <a:schemeClr val="accent1"/>
                </a:solidFill>
              </a:rPr>
              <a:t>INTERVENTIONS AND METHODS</a:t>
            </a:r>
          </a:p>
        </p:txBody>
      </p:sp>
      <p:sp>
        <p:nvSpPr>
          <p:cNvPr id="4" name="CuadroTexto 3"/>
          <p:cNvSpPr txBox="1"/>
          <p:nvPr/>
        </p:nvSpPr>
        <p:spPr>
          <a:xfrm>
            <a:off x="4135462" y="1114815"/>
            <a:ext cx="3586238" cy="400110"/>
          </a:xfrm>
          <a:prstGeom prst="rect">
            <a:avLst/>
          </a:prstGeom>
          <a:noFill/>
        </p:spPr>
        <p:txBody>
          <a:bodyPr wrap="none" rtlCol="0">
            <a:spAutoFit/>
          </a:bodyPr>
          <a:lstStyle/>
          <a:p>
            <a:r>
              <a:rPr lang="es-VE" sz="2000" b="1" dirty="0">
                <a:solidFill>
                  <a:schemeClr val="accent1"/>
                </a:solidFill>
              </a:rPr>
              <a:t>RATIONALE AND OBJECTIVES</a:t>
            </a:r>
          </a:p>
        </p:txBody>
      </p:sp>
      <p:sp>
        <p:nvSpPr>
          <p:cNvPr id="6" name="CuadroTexto 5"/>
          <p:cNvSpPr txBox="1"/>
          <p:nvPr/>
        </p:nvSpPr>
        <p:spPr>
          <a:xfrm>
            <a:off x="4135462" y="2593711"/>
            <a:ext cx="5024324" cy="400110"/>
          </a:xfrm>
          <a:prstGeom prst="rect">
            <a:avLst/>
          </a:prstGeom>
          <a:noFill/>
        </p:spPr>
        <p:txBody>
          <a:bodyPr wrap="none" rtlCol="0">
            <a:spAutoFit/>
          </a:bodyPr>
          <a:lstStyle/>
          <a:p>
            <a:r>
              <a:rPr lang="es-VE" sz="2000" b="1" dirty="0">
                <a:solidFill>
                  <a:schemeClr val="accent1"/>
                </a:solidFill>
              </a:rPr>
              <a:t>HOUSEHOLD FOOD SECURITY OUTCOMES</a:t>
            </a:r>
          </a:p>
        </p:txBody>
      </p:sp>
      <p:sp>
        <p:nvSpPr>
          <p:cNvPr id="8" name="CuadroTexto 7"/>
          <p:cNvSpPr txBox="1"/>
          <p:nvPr/>
        </p:nvSpPr>
        <p:spPr>
          <a:xfrm>
            <a:off x="4135462" y="3333159"/>
            <a:ext cx="4338432" cy="400110"/>
          </a:xfrm>
          <a:prstGeom prst="rect">
            <a:avLst/>
          </a:prstGeom>
          <a:noFill/>
        </p:spPr>
        <p:txBody>
          <a:bodyPr wrap="none" rtlCol="0">
            <a:spAutoFit/>
          </a:bodyPr>
          <a:lstStyle/>
          <a:p>
            <a:r>
              <a:rPr lang="es-VE" sz="2000" b="1" dirty="0">
                <a:solidFill>
                  <a:schemeClr val="accent1"/>
                </a:solidFill>
              </a:rPr>
              <a:t>PLW DIET &amp; NUTRITION OUTCOMES</a:t>
            </a:r>
          </a:p>
        </p:txBody>
      </p:sp>
      <p:sp>
        <p:nvSpPr>
          <p:cNvPr id="12" name="CuadroTexto 11"/>
          <p:cNvSpPr txBox="1"/>
          <p:nvPr/>
        </p:nvSpPr>
        <p:spPr>
          <a:xfrm>
            <a:off x="4135462" y="4072607"/>
            <a:ext cx="4549835" cy="400110"/>
          </a:xfrm>
          <a:prstGeom prst="rect">
            <a:avLst/>
          </a:prstGeom>
          <a:noFill/>
        </p:spPr>
        <p:txBody>
          <a:bodyPr wrap="none" rtlCol="0">
            <a:spAutoFit/>
          </a:bodyPr>
          <a:lstStyle/>
          <a:p>
            <a:r>
              <a:rPr lang="es-VE" sz="2000" b="1" dirty="0">
                <a:solidFill>
                  <a:schemeClr val="accent1"/>
                </a:solidFill>
              </a:rPr>
              <a:t>CHILD DIET &amp; NUTRITION OUTCOMES</a:t>
            </a:r>
          </a:p>
        </p:txBody>
      </p:sp>
      <p:sp>
        <p:nvSpPr>
          <p:cNvPr id="13" name="CuadroTexto 12"/>
          <p:cNvSpPr txBox="1"/>
          <p:nvPr/>
        </p:nvSpPr>
        <p:spPr>
          <a:xfrm>
            <a:off x="4135462" y="4812055"/>
            <a:ext cx="1644489" cy="400110"/>
          </a:xfrm>
          <a:prstGeom prst="rect">
            <a:avLst/>
          </a:prstGeom>
          <a:noFill/>
        </p:spPr>
        <p:txBody>
          <a:bodyPr wrap="none" rtlCol="0">
            <a:spAutoFit/>
          </a:bodyPr>
          <a:lstStyle/>
          <a:p>
            <a:r>
              <a:rPr lang="es-VE" sz="2000" b="1" dirty="0">
                <a:solidFill>
                  <a:schemeClr val="accent1"/>
                </a:solidFill>
              </a:rPr>
              <a:t>LIMITATIONS</a:t>
            </a:r>
          </a:p>
        </p:txBody>
      </p:sp>
      <p:sp>
        <p:nvSpPr>
          <p:cNvPr id="14" name="CuadroTexto 13"/>
          <p:cNvSpPr txBox="1"/>
          <p:nvPr/>
        </p:nvSpPr>
        <p:spPr>
          <a:xfrm>
            <a:off x="4135462" y="5551504"/>
            <a:ext cx="3448636" cy="400110"/>
          </a:xfrm>
          <a:prstGeom prst="rect">
            <a:avLst/>
          </a:prstGeom>
          <a:noFill/>
        </p:spPr>
        <p:txBody>
          <a:bodyPr wrap="none" rtlCol="0">
            <a:spAutoFit/>
          </a:bodyPr>
          <a:lstStyle/>
          <a:p>
            <a:r>
              <a:rPr lang="es-VE" sz="2000" b="1" dirty="0">
                <a:solidFill>
                  <a:schemeClr val="accent1"/>
                </a:solidFill>
              </a:rPr>
              <a:t>SUMMARY OF KEY FINDINGS</a:t>
            </a:r>
          </a:p>
        </p:txBody>
      </p:sp>
      <p:cxnSp>
        <p:nvCxnSpPr>
          <p:cNvPr id="25" name="Conector angular 24"/>
          <p:cNvCxnSpPr>
            <a:stCxn id="15" idx="0"/>
            <a:endCxn id="4" idx="3"/>
          </p:cNvCxnSpPr>
          <p:nvPr/>
        </p:nvCxnSpPr>
        <p:spPr>
          <a:xfrm rot="16200000" flipH="1">
            <a:off x="4451940" y="-1954890"/>
            <a:ext cx="200055" cy="6339464"/>
          </a:xfrm>
          <a:prstGeom prst="bentConnector4">
            <a:avLst>
              <a:gd name="adj1" fmla="val -114269"/>
              <a:gd name="adj2" fmla="val 103606"/>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angular 28"/>
          <p:cNvCxnSpPr>
            <a:cxnSpLocks/>
            <a:stCxn id="18" idx="0"/>
            <a:endCxn id="6" idx="3"/>
          </p:cNvCxnSpPr>
          <p:nvPr/>
        </p:nvCxnSpPr>
        <p:spPr>
          <a:xfrm rot="16200000" flipH="1">
            <a:off x="5170983" y="-1195037"/>
            <a:ext cx="200055" cy="7777550"/>
          </a:xfrm>
          <a:prstGeom prst="bentConnector4">
            <a:avLst>
              <a:gd name="adj1" fmla="val -39995"/>
              <a:gd name="adj2" fmla="val 102939"/>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Elipse 14"/>
          <p:cNvSpPr/>
          <p:nvPr/>
        </p:nvSpPr>
        <p:spPr>
          <a:xfrm>
            <a:off x="1066926" y="1114815"/>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1</a:t>
            </a:r>
          </a:p>
        </p:txBody>
      </p:sp>
      <p:sp>
        <p:nvSpPr>
          <p:cNvPr id="16" name="Elipse 15"/>
          <p:cNvSpPr/>
          <p:nvPr/>
        </p:nvSpPr>
        <p:spPr>
          <a:xfrm>
            <a:off x="1066926" y="1854263"/>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2</a:t>
            </a:r>
          </a:p>
        </p:txBody>
      </p:sp>
      <p:cxnSp>
        <p:nvCxnSpPr>
          <p:cNvPr id="31" name="Conector angular 30"/>
          <p:cNvCxnSpPr>
            <a:stCxn id="19" idx="0"/>
            <a:endCxn id="8" idx="3"/>
          </p:cNvCxnSpPr>
          <p:nvPr/>
        </p:nvCxnSpPr>
        <p:spPr>
          <a:xfrm rot="16200000" flipH="1">
            <a:off x="4828037" y="-112643"/>
            <a:ext cx="200055" cy="7091658"/>
          </a:xfrm>
          <a:prstGeom prst="bentConnector4">
            <a:avLst>
              <a:gd name="adj1" fmla="val -34281"/>
              <a:gd name="adj2" fmla="val 10322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ector angular 32"/>
          <p:cNvCxnSpPr>
            <a:stCxn id="20" idx="0"/>
            <a:endCxn id="12" idx="3"/>
          </p:cNvCxnSpPr>
          <p:nvPr/>
        </p:nvCxnSpPr>
        <p:spPr>
          <a:xfrm rot="16200000" flipH="1">
            <a:off x="4933738" y="521104"/>
            <a:ext cx="200055" cy="7303061"/>
          </a:xfrm>
          <a:prstGeom prst="bentConnector4">
            <a:avLst>
              <a:gd name="adj1" fmla="val -39995"/>
              <a:gd name="adj2" fmla="val 10313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Conector angular 35"/>
          <p:cNvCxnSpPr>
            <a:stCxn id="21" idx="0"/>
            <a:endCxn id="13" idx="3"/>
          </p:cNvCxnSpPr>
          <p:nvPr/>
        </p:nvCxnSpPr>
        <p:spPr>
          <a:xfrm rot="16200000" flipH="1">
            <a:off x="3481065" y="2713225"/>
            <a:ext cx="200055" cy="4397715"/>
          </a:xfrm>
          <a:prstGeom prst="bentConnector4">
            <a:avLst>
              <a:gd name="adj1" fmla="val -34281"/>
              <a:gd name="adj2" fmla="val 10519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ector angular 37"/>
          <p:cNvCxnSpPr>
            <a:cxnSpLocks/>
            <a:stCxn id="22" idx="0"/>
            <a:endCxn id="14" idx="3"/>
          </p:cNvCxnSpPr>
          <p:nvPr/>
        </p:nvCxnSpPr>
        <p:spPr>
          <a:xfrm rot="16200000" flipH="1">
            <a:off x="4383139" y="2550600"/>
            <a:ext cx="200055" cy="6201862"/>
          </a:xfrm>
          <a:prstGeom prst="bentConnector4">
            <a:avLst>
              <a:gd name="adj1" fmla="val -28568"/>
              <a:gd name="adj2" fmla="val 103686"/>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Elipse 17"/>
          <p:cNvSpPr/>
          <p:nvPr/>
        </p:nvSpPr>
        <p:spPr>
          <a:xfrm>
            <a:off x="1066926" y="2593711"/>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3</a:t>
            </a:r>
          </a:p>
        </p:txBody>
      </p:sp>
      <p:sp>
        <p:nvSpPr>
          <p:cNvPr id="19" name="Elipse 18"/>
          <p:cNvSpPr/>
          <p:nvPr/>
        </p:nvSpPr>
        <p:spPr>
          <a:xfrm>
            <a:off x="1066926" y="3333159"/>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4</a:t>
            </a:r>
          </a:p>
        </p:txBody>
      </p:sp>
      <p:sp>
        <p:nvSpPr>
          <p:cNvPr id="20" name="Elipse 19"/>
          <p:cNvSpPr/>
          <p:nvPr/>
        </p:nvSpPr>
        <p:spPr>
          <a:xfrm>
            <a:off x="1066926" y="4072607"/>
            <a:ext cx="630620" cy="592188"/>
          </a:xfrm>
          <a:prstGeom prst="ellipse">
            <a:avLst/>
          </a:prstGeom>
          <a:solidFill>
            <a:schemeClr val="accent2"/>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5</a:t>
            </a:r>
          </a:p>
        </p:txBody>
      </p:sp>
      <p:sp>
        <p:nvSpPr>
          <p:cNvPr id="21" name="Elipse 20"/>
          <p:cNvSpPr/>
          <p:nvPr/>
        </p:nvSpPr>
        <p:spPr>
          <a:xfrm>
            <a:off x="1066926" y="4812055"/>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6</a:t>
            </a:r>
          </a:p>
        </p:txBody>
      </p:sp>
      <p:sp>
        <p:nvSpPr>
          <p:cNvPr id="22" name="Elipse 21"/>
          <p:cNvSpPr/>
          <p:nvPr/>
        </p:nvSpPr>
        <p:spPr>
          <a:xfrm>
            <a:off x="1066926" y="5551504"/>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7</a:t>
            </a:r>
          </a:p>
        </p:txBody>
      </p:sp>
      <p:sp>
        <p:nvSpPr>
          <p:cNvPr id="44" name="CuadroTexto 43"/>
          <p:cNvSpPr txBox="1"/>
          <p:nvPr/>
        </p:nvSpPr>
        <p:spPr>
          <a:xfrm>
            <a:off x="118754" y="90750"/>
            <a:ext cx="3252622" cy="400110"/>
          </a:xfrm>
          <a:prstGeom prst="rect">
            <a:avLst/>
          </a:prstGeom>
          <a:noFill/>
        </p:spPr>
        <p:txBody>
          <a:bodyPr wrap="none" rtlCol="0">
            <a:spAutoFit/>
          </a:bodyPr>
          <a:lstStyle/>
          <a:p>
            <a:r>
              <a:rPr lang="es-VE" sz="2000" b="1" dirty="0">
                <a:solidFill>
                  <a:schemeClr val="accent1"/>
                </a:solidFill>
              </a:rPr>
              <a:t>PRESENTATION OVERVIEW</a:t>
            </a:r>
            <a:endParaRPr lang="en-US" sz="2000" b="1" dirty="0">
              <a:solidFill>
                <a:schemeClr val="accent1"/>
              </a:solidFill>
            </a:endParaRPr>
          </a:p>
        </p:txBody>
      </p:sp>
      <p:cxnSp>
        <p:nvCxnSpPr>
          <p:cNvPr id="35" name="Conector angular 24">
            <a:extLst>
              <a:ext uri="{FF2B5EF4-FFF2-40B4-BE49-F238E27FC236}">
                <a16:creationId xmlns:a16="http://schemas.microsoft.com/office/drawing/2014/main" id="{2E4F6420-0EC3-4BD9-A35A-2A86C257A8F4}"/>
              </a:ext>
            </a:extLst>
          </p:cNvPr>
          <p:cNvCxnSpPr>
            <a:cxnSpLocks/>
            <a:endCxn id="5" idx="3"/>
          </p:cNvCxnSpPr>
          <p:nvPr/>
        </p:nvCxnSpPr>
        <p:spPr>
          <a:xfrm>
            <a:off x="1382235" y="1967955"/>
            <a:ext cx="6606141" cy="134774"/>
          </a:xfrm>
          <a:prstGeom prst="bentConnector5">
            <a:avLst>
              <a:gd name="adj1" fmla="val 249"/>
              <a:gd name="adj2" fmla="val -133246"/>
              <a:gd name="adj3" fmla="val 103460"/>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1118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a:xfrm>
            <a:off x="7481953" y="6532852"/>
            <a:ext cx="683339" cy="365125"/>
          </a:xfrm>
        </p:spPr>
        <p:txBody>
          <a:bodyPr/>
          <a:lstStyle/>
          <a:p>
            <a:fld id="{0BA92442-E9DF-4816-9CD5-49950271F77A}" type="slidenum">
              <a:rPr lang="en-US" smtClean="0"/>
              <a:pPr/>
              <a:t>2</a:t>
            </a:fld>
            <a:endParaRPr lang="en-US"/>
          </a:p>
        </p:txBody>
      </p:sp>
      <p:sp>
        <p:nvSpPr>
          <p:cNvPr id="5" name="CuadroTexto 4"/>
          <p:cNvSpPr txBox="1"/>
          <p:nvPr/>
        </p:nvSpPr>
        <p:spPr>
          <a:xfrm>
            <a:off x="4135462" y="1902674"/>
            <a:ext cx="3852914" cy="400110"/>
          </a:xfrm>
          <a:prstGeom prst="rect">
            <a:avLst/>
          </a:prstGeom>
          <a:noFill/>
        </p:spPr>
        <p:txBody>
          <a:bodyPr wrap="none" rtlCol="0">
            <a:spAutoFit/>
          </a:bodyPr>
          <a:lstStyle/>
          <a:p>
            <a:r>
              <a:rPr lang="es-VE" sz="2000" b="1" dirty="0">
                <a:solidFill>
                  <a:schemeClr val="accent1"/>
                </a:solidFill>
              </a:rPr>
              <a:t>INTERVENTIONS AND METHODS</a:t>
            </a:r>
          </a:p>
        </p:txBody>
      </p:sp>
      <p:sp>
        <p:nvSpPr>
          <p:cNvPr id="4" name="CuadroTexto 3"/>
          <p:cNvSpPr txBox="1"/>
          <p:nvPr/>
        </p:nvSpPr>
        <p:spPr>
          <a:xfrm>
            <a:off x="4135462" y="1114815"/>
            <a:ext cx="3586238" cy="400110"/>
          </a:xfrm>
          <a:prstGeom prst="rect">
            <a:avLst/>
          </a:prstGeom>
          <a:noFill/>
        </p:spPr>
        <p:txBody>
          <a:bodyPr wrap="none" rtlCol="0">
            <a:spAutoFit/>
          </a:bodyPr>
          <a:lstStyle/>
          <a:p>
            <a:r>
              <a:rPr lang="es-VE" sz="2000" b="1" dirty="0">
                <a:solidFill>
                  <a:schemeClr val="accent1"/>
                </a:solidFill>
              </a:rPr>
              <a:t>RATIONALE AND OBJECTIVES</a:t>
            </a:r>
          </a:p>
        </p:txBody>
      </p:sp>
      <p:sp>
        <p:nvSpPr>
          <p:cNvPr id="6" name="CuadroTexto 5"/>
          <p:cNvSpPr txBox="1"/>
          <p:nvPr/>
        </p:nvSpPr>
        <p:spPr>
          <a:xfrm>
            <a:off x="4135462" y="2593711"/>
            <a:ext cx="5024324" cy="400110"/>
          </a:xfrm>
          <a:prstGeom prst="rect">
            <a:avLst/>
          </a:prstGeom>
          <a:noFill/>
        </p:spPr>
        <p:txBody>
          <a:bodyPr wrap="none" rtlCol="0">
            <a:spAutoFit/>
          </a:bodyPr>
          <a:lstStyle/>
          <a:p>
            <a:r>
              <a:rPr lang="es-VE" sz="2000" b="1" dirty="0">
                <a:solidFill>
                  <a:schemeClr val="accent1"/>
                </a:solidFill>
              </a:rPr>
              <a:t>HOUSEHOLD FOOD SECURITY OUTCOMES</a:t>
            </a:r>
          </a:p>
        </p:txBody>
      </p:sp>
      <p:sp>
        <p:nvSpPr>
          <p:cNvPr id="8" name="CuadroTexto 7"/>
          <p:cNvSpPr txBox="1"/>
          <p:nvPr/>
        </p:nvSpPr>
        <p:spPr>
          <a:xfrm>
            <a:off x="4135462" y="3333159"/>
            <a:ext cx="4338432" cy="400110"/>
          </a:xfrm>
          <a:prstGeom prst="rect">
            <a:avLst/>
          </a:prstGeom>
          <a:noFill/>
        </p:spPr>
        <p:txBody>
          <a:bodyPr wrap="none" rtlCol="0">
            <a:spAutoFit/>
          </a:bodyPr>
          <a:lstStyle/>
          <a:p>
            <a:r>
              <a:rPr lang="es-VE" sz="2000" b="1" dirty="0">
                <a:solidFill>
                  <a:schemeClr val="accent1"/>
                </a:solidFill>
              </a:rPr>
              <a:t>PLW DIET &amp; NUTRITION OUTCOMES</a:t>
            </a:r>
          </a:p>
        </p:txBody>
      </p:sp>
      <p:sp>
        <p:nvSpPr>
          <p:cNvPr id="12" name="CuadroTexto 11"/>
          <p:cNvSpPr txBox="1"/>
          <p:nvPr/>
        </p:nvSpPr>
        <p:spPr>
          <a:xfrm>
            <a:off x="4135462" y="4072607"/>
            <a:ext cx="4549835" cy="400110"/>
          </a:xfrm>
          <a:prstGeom prst="rect">
            <a:avLst/>
          </a:prstGeom>
          <a:noFill/>
        </p:spPr>
        <p:txBody>
          <a:bodyPr wrap="none" rtlCol="0">
            <a:spAutoFit/>
          </a:bodyPr>
          <a:lstStyle/>
          <a:p>
            <a:r>
              <a:rPr lang="es-VE" sz="2000" b="1" dirty="0">
                <a:solidFill>
                  <a:schemeClr val="accent1"/>
                </a:solidFill>
              </a:rPr>
              <a:t>CHILD DIET &amp; NUTRITION OUTCOMES</a:t>
            </a:r>
          </a:p>
        </p:txBody>
      </p:sp>
      <p:sp>
        <p:nvSpPr>
          <p:cNvPr id="13" name="CuadroTexto 12"/>
          <p:cNvSpPr txBox="1"/>
          <p:nvPr/>
        </p:nvSpPr>
        <p:spPr>
          <a:xfrm>
            <a:off x="4135462" y="4812055"/>
            <a:ext cx="1644489" cy="400110"/>
          </a:xfrm>
          <a:prstGeom prst="rect">
            <a:avLst/>
          </a:prstGeom>
          <a:noFill/>
        </p:spPr>
        <p:txBody>
          <a:bodyPr wrap="none" rtlCol="0">
            <a:spAutoFit/>
          </a:bodyPr>
          <a:lstStyle/>
          <a:p>
            <a:r>
              <a:rPr lang="es-VE" sz="2000" b="1" dirty="0">
                <a:solidFill>
                  <a:schemeClr val="accent1"/>
                </a:solidFill>
              </a:rPr>
              <a:t>LIMITATIONS</a:t>
            </a:r>
          </a:p>
        </p:txBody>
      </p:sp>
      <p:sp>
        <p:nvSpPr>
          <p:cNvPr id="14" name="CuadroTexto 13"/>
          <p:cNvSpPr txBox="1"/>
          <p:nvPr/>
        </p:nvSpPr>
        <p:spPr>
          <a:xfrm>
            <a:off x="4135462" y="5551504"/>
            <a:ext cx="3448636" cy="400110"/>
          </a:xfrm>
          <a:prstGeom prst="rect">
            <a:avLst/>
          </a:prstGeom>
          <a:noFill/>
        </p:spPr>
        <p:txBody>
          <a:bodyPr wrap="none" rtlCol="0">
            <a:spAutoFit/>
          </a:bodyPr>
          <a:lstStyle/>
          <a:p>
            <a:r>
              <a:rPr lang="es-VE" sz="2000" b="1" dirty="0">
                <a:solidFill>
                  <a:schemeClr val="accent1"/>
                </a:solidFill>
              </a:rPr>
              <a:t>SUMMARY OF KEY FINDINGS</a:t>
            </a:r>
          </a:p>
        </p:txBody>
      </p:sp>
      <p:cxnSp>
        <p:nvCxnSpPr>
          <p:cNvPr id="25" name="Conector angular 24"/>
          <p:cNvCxnSpPr>
            <a:stCxn id="15" idx="0"/>
            <a:endCxn id="4" idx="3"/>
          </p:cNvCxnSpPr>
          <p:nvPr/>
        </p:nvCxnSpPr>
        <p:spPr>
          <a:xfrm rot="16200000" flipH="1">
            <a:off x="4451940" y="-1954890"/>
            <a:ext cx="200055" cy="6339464"/>
          </a:xfrm>
          <a:prstGeom prst="bentConnector4">
            <a:avLst>
              <a:gd name="adj1" fmla="val -114269"/>
              <a:gd name="adj2" fmla="val 103606"/>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angular 28"/>
          <p:cNvCxnSpPr>
            <a:cxnSpLocks/>
            <a:stCxn id="18" idx="0"/>
            <a:endCxn id="6" idx="3"/>
          </p:cNvCxnSpPr>
          <p:nvPr/>
        </p:nvCxnSpPr>
        <p:spPr>
          <a:xfrm rot="16200000" flipH="1">
            <a:off x="5170983" y="-1195037"/>
            <a:ext cx="200055" cy="7777550"/>
          </a:xfrm>
          <a:prstGeom prst="bentConnector4">
            <a:avLst>
              <a:gd name="adj1" fmla="val -39995"/>
              <a:gd name="adj2" fmla="val 102939"/>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Elipse 14"/>
          <p:cNvSpPr/>
          <p:nvPr/>
        </p:nvSpPr>
        <p:spPr>
          <a:xfrm>
            <a:off x="1066926" y="1114815"/>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1</a:t>
            </a:r>
          </a:p>
        </p:txBody>
      </p:sp>
      <p:sp>
        <p:nvSpPr>
          <p:cNvPr id="16" name="Elipse 15"/>
          <p:cNvSpPr/>
          <p:nvPr/>
        </p:nvSpPr>
        <p:spPr>
          <a:xfrm>
            <a:off x="1066926" y="1854263"/>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2</a:t>
            </a:r>
          </a:p>
        </p:txBody>
      </p:sp>
      <p:cxnSp>
        <p:nvCxnSpPr>
          <p:cNvPr id="31" name="Conector angular 30"/>
          <p:cNvCxnSpPr>
            <a:stCxn id="19" idx="0"/>
            <a:endCxn id="8" idx="3"/>
          </p:cNvCxnSpPr>
          <p:nvPr/>
        </p:nvCxnSpPr>
        <p:spPr>
          <a:xfrm rot="16200000" flipH="1">
            <a:off x="4828037" y="-112643"/>
            <a:ext cx="200055" cy="7091658"/>
          </a:xfrm>
          <a:prstGeom prst="bentConnector4">
            <a:avLst>
              <a:gd name="adj1" fmla="val -34281"/>
              <a:gd name="adj2" fmla="val 10322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ector angular 32"/>
          <p:cNvCxnSpPr>
            <a:stCxn id="20" idx="0"/>
            <a:endCxn id="12" idx="3"/>
          </p:cNvCxnSpPr>
          <p:nvPr/>
        </p:nvCxnSpPr>
        <p:spPr>
          <a:xfrm rot="16200000" flipH="1">
            <a:off x="4933738" y="521104"/>
            <a:ext cx="200055" cy="7303061"/>
          </a:xfrm>
          <a:prstGeom prst="bentConnector4">
            <a:avLst>
              <a:gd name="adj1" fmla="val -39995"/>
              <a:gd name="adj2" fmla="val 10313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Conector angular 35"/>
          <p:cNvCxnSpPr>
            <a:stCxn id="21" idx="0"/>
            <a:endCxn id="13" idx="3"/>
          </p:cNvCxnSpPr>
          <p:nvPr/>
        </p:nvCxnSpPr>
        <p:spPr>
          <a:xfrm rot="16200000" flipH="1">
            <a:off x="3481065" y="2713225"/>
            <a:ext cx="200055" cy="4397715"/>
          </a:xfrm>
          <a:prstGeom prst="bentConnector4">
            <a:avLst>
              <a:gd name="adj1" fmla="val -34281"/>
              <a:gd name="adj2" fmla="val 10519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ector angular 37"/>
          <p:cNvCxnSpPr>
            <a:cxnSpLocks/>
            <a:stCxn id="22" idx="0"/>
            <a:endCxn id="14" idx="3"/>
          </p:cNvCxnSpPr>
          <p:nvPr/>
        </p:nvCxnSpPr>
        <p:spPr>
          <a:xfrm rot="16200000" flipH="1">
            <a:off x="4383139" y="2550600"/>
            <a:ext cx="200055" cy="6201862"/>
          </a:xfrm>
          <a:prstGeom prst="bentConnector4">
            <a:avLst>
              <a:gd name="adj1" fmla="val -28568"/>
              <a:gd name="adj2" fmla="val 103686"/>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Elipse 17"/>
          <p:cNvSpPr/>
          <p:nvPr/>
        </p:nvSpPr>
        <p:spPr>
          <a:xfrm>
            <a:off x="1066926" y="2593711"/>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3</a:t>
            </a:r>
          </a:p>
        </p:txBody>
      </p:sp>
      <p:sp>
        <p:nvSpPr>
          <p:cNvPr id="19" name="Elipse 18"/>
          <p:cNvSpPr/>
          <p:nvPr/>
        </p:nvSpPr>
        <p:spPr>
          <a:xfrm>
            <a:off x="1066926" y="3333159"/>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4</a:t>
            </a:r>
          </a:p>
        </p:txBody>
      </p:sp>
      <p:sp>
        <p:nvSpPr>
          <p:cNvPr id="20" name="Elipse 19"/>
          <p:cNvSpPr/>
          <p:nvPr/>
        </p:nvSpPr>
        <p:spPr>
          <a:xfrm>
            <a:off x="1066926" y="4072607"/>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5</a:t>
            </a:r>
          </a:p>
        </p:txBody>
      </p:sp>
      <p:sp>
        <p:nvSpPr>
          <p:cNvPr id="21" name="Elipse 20"/>
          <p:cNvSpPr/>
          <p:nvPr/>
        </p:nvSpPr>
        <p:spPr>
          <a:xfrm>
            <a:off x="1066926" y="4812055"/>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6</a:t>
            </a:r>
          </a:p>
        </p:txBody>
      </p:sp>
      <p:sp>
        <p:nvSpPr>
          <p:cNvPr id="22" name="Elipse 21"/>
          <p:cNvSpPr/>
          <p:nvPr/>
        </p:nvSpPr>
        <p:spPr>
          <a:xfrm>
            <a:off x="1066926" y="5551504"/>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7</a:t>
            </a:r>
          </a:p>
        </p:txBody>
      </p:sp>
      <p:sp>
        <p:nvSpPr>
          <p:cNvPr id="44" name="CuadroTexto 43"/>
          <p:cNvSpPr txBox="1"/>
          <p:nvPr/>
        </p:nvSpPr>
        <p:spPr>
          <a:xfrm>
            <a:off x="118754" y="90750"/>
            <a:ext cx="3252622" cy="400110"/>
          </a:xfrm>
          <a:prstGeom prst="rect">
            <a:avLst/>
          </a:prstGeom>
          <a:noFill/>
        </p:spPr>
        <p:txBody>
          <a:bodyPr wrap="none" rtlCol="0">
            <a:spAutoFit/>
          </a:bodyPr>
          <a:lstStyle/>
          <a:p>
            <a:r>
              <a:rPr lang="es-VE" sz="2000" b="1" dirty="0">
                <a:solidFill>
                  <a:schemeClr val="accent1"/>
                </a:solidFill>
              </a:rPr>
              <a:t>PRESENTATION OVERVIEW</a:t>
            </a:r>
            <a:endParaRPr lang="en-US" sz="2000" b="1" dirty="0">
              <a:solidFill>
                <a:schemeClr val="accent1"/>
              </a:solidFill>
            </a:endParaRPr>
          </a:p>
        </p:txBody>
      </p:sp>
      <p:cxnSp>
        <p:nvCxnSpPr>
          <p:cNvPr id="35" name="Conector angular 24">
            <a:extLst>
              <a:ext uri="{FF2B5EF4-FFF2-40B4-BE49-F238E27FC236}">
                <a16:creationId xmlns:a16="http://schemas.microsoft.com/office/drawing/2014/main" id="{2E4F6420-0EC3-4BD9-A35A-2A86C257A8F4}"/>
              </a:ext>
            </a:extLst>
          </p:cNvPr>
          <p:cNvCxnSpPr>
            <a:cxnSpLocks/>
            <a:endCxn id="5" idx="3"/>
          </p:cNvCxnSpPr>
          <p:nvPr/>
        </p:nvCxnSpPr>
        <p:spPr>
          <a:xfrm>
            <a:off x="1382235" y="1967955"/>
            <a:ext cx="6606141" cy="134774"/>
          </a:xfrm>
          <a:prstGeom prst="bentConnector5">
            <a:avLst>
              <a:gd name="adj1" fmla="val 249"/>
              <a:gd name="adj2" fmla="val -133246"/>
              <a:gd name="adj3" fmla="val 103460"/>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00579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9A99A-ADC5-47F7-B809-E4E502486B12}"/>
              </a:ext>
            </a:extLst>
          </p:cNvPr>
          <p:cNvSpPr>
            <a:spLocks noGrp="1"/>
          </p:cNvSpPr>
          <p:nvPr>
            <p:ph type="title"/>
          </p:nvPr>
        </p:nvSpPr>
        <p:spPr>
          <a:xfrm>
            <a:off x="461203" y="576349"/>
            <a:ext cx="8596668" cy="803564"/>
          </a:xfrm>
        </p:spPr>
        <p:txBody>
          <a:bodyPr/>
          <a:lstStyle/>
          <a:p>
            <a:r>
              <a:rPr lang="en-US" dirty="0"/>
              <a:t>Children’s Food Frequency</a:t>
            </a:r>
          </a:p>
        </p:txBody>
      </p:sp>
      <p:graphicFrame>
        <p:nvGraphicFramePr>
          <p:cNvPr id="4" name="Content Placeholder 3">
            <a:extLst>
              <a:ext uri="{FF2B5EF4-FFF2-40B4-BE49-F238E27FC236}">
                <a16:creationId xmlns:a16="http://schemas.microsoft.com/office/drawing/2014/main" id="{C8D94213-C794-43E8-AEE0-9E6CF70326C9}"/>
              </a:ext>
            </a:extLst>
          </p:cNvPr>
          <p:cNvGraphicFramePr>
            <a:graphicFrameLocks noGrp="1"/>
          </p:cNvGraphicFramePr>
          <p:nvPr>
            <p:ph idx="1"/>
            <p:extLst>
              <p:ext uri="{D42A27DB-BD31-4B8C-83A1-F6EECF244321}">
                <p14:modId xmlns:p14="http://schemas.microsoft.com/office/powerpoint/2010/main" val="2769119771"/>
              </p:ext>
            </p:extLst>
          </p:nvPr>
        </p:nvGraphicFramePr>
        <p:xfrm>
          <a:off x="773723" y="4158211"/>
          <a:ext cx="8178639" cy="2123440"/>
        </p:xfrm>
        <a:graphic>
          <a:graphicData uri="http://schemas.openxmlformats.org/drawingml/2006/table">
            <a:tbl>
              <a:tblPr firstRow="1" bandRow="1">
                <a:tableStyleId>{5C22544A-7EE6-4342-B048-85BDC9FD1C3A}</a:tableStyleId>
              </a:tblPr>
              <a:tblGrid>
                <a:gridCol w="3552092">
                  <a:extLst>
                    <a:ext uri="{9D8B030D-6E8A-4147-A177-3AD203B41FA5}">
                      <a16:colId xmlns:a16="http://schemas.microsoft.com/office/drawing/2014/main" val="641532683"/>
                    </a:ext>
                  </a:extLst>
                </a:gridCol>
                <a:gridCol w="1904558">
                  <a:extLst>
                    <a:ext uri="{9D8B030D-6E8A-4147-A177-3AD203B41FA5}">
                      <a16:colId xmlns:a16="http://schemas.microsoft.com/office/drawing/2014/main" val="1766580087"/>
                    </a:ext>
                  </a:extLst>
                </a:gridCol>
                <a:gridCol w="1717873">
                  <a:extLst>
                    <a:ext uri="{9D8B030D-6E8A-4147-A177-3AD203B41FA5}">
                      <a16:colId xmlns:a16="http://schemas.microsoft.com/office/drawing/2014/main" val="1719036606"/>
                    </a:ext>
                  </a:extLst>
                </a:gridCol>
                <a:gridCol w="1004116">
                  <a:extLst>
                    <a:ext uri="{9D8B030D-6E8A-4147-A177-3AD203B41FA5}">
                      <a16:colId xmlns:a16="http://schemas.microsoft.com/office/drawing/2014/main" val="2529670621"/>
                    </a:ext>
                  </a:extLst>
                </a:gridCol>
              </a:tblGrid>
              <a:tr h="370840">
                <a:tc>
                  <a:txBody>
                    <a:bodyPr/>
                    <a:lstStyle/>
                    <a:p>
                      <a:endParaRPr lang="en-US" dirty="0"/>
                    </a:p>
                  </a:txBody>
                  <a:tcPr/>
                </a:tc>
                <a:tc>
                  <a:txBody>
                    <a:bodyPr/>
                    <a:lstStyle/>
                    <a:p>
                      <a:pPr algn="ctr"/>
                      <a:r>
                        <a:rPr lang="en-US" dirty="0"/>
                        <a:t>Food Vouchers</a:t>
                      </a:r>
                    </a:p>
                  </a:txBody>
                  <a:tcPr/>
                </a:tc>
                <a:tc>
                  <a:txBody>
                    <a:bodyPr/>
                    <a:lstStyle/>
                    <a:p>
                      <a:pPr algn="ctr"/>
                      <a:r>
                        <a:rPr lang="en-US" dirty="0"/>
                        <a:t>Mixed Transfers</a:t>
                      </a:r>
                    </a:p>
                  </a:txBody>
                  <a:tcPr/>
                </a:tc>
                <a:tc>
                  <a:txBody>
                    <a:bodyPr/>
                    <a:lstStyle/>
                    <a:p>
                      <a:pPr algn="ctr"/>
                      <a:r>
                        <a:rPr lang="en-US" dirty="0"/>
                        <a:t>p-value</a:t>
                      </a:r>
                    </a:p>
                  </a:txBody>
                  <a:tcPr/>
                </a:tc>
                <a:extLst>
                  <a:ext uri="{0D108BD9-81ED-4DB2-BD59-A6C34878D82A}">
                    <a16:rowId xmlns:a16="http://schemas.microsoft.com/office/drawing/2014/main" val="1207240497"/>
                  </a:ext>
                </a:extLst>
              </a:tr>
              <a:tr h="370840">
                <a:tc>
                  <a:txBody>
                    <a:bodyPr/>
                    <a:lstStyle/>
                    <a:p>
                      <a:r>
                        <a:rPr lang="en-US" dirty="0"/>
                        <a:t>Meal frequency at baseline</a:t>
                      </a:r>
                    </a:p>
                  </a:txBody>
                  <a:tcPr/>
                </a:tc>
                <a:tc>
                  <a:txBody>
                    <a:bodyPr/>
                    <a:lstStyle/>
                    <a:p>
                      <a:pPr algn="ctr"/>
                      <a:r>
                        <a:rPr lang="en-US" b="0" i="0" dirty="0"/>
                        <a:t>1.9</a:t>
                      </a:r>
                    </a:p>
                  </a:txBody>
                  <a:tcPr/>
                </a:tc>
                <a:tc>
                  <a:txBody>
                    <a:bodyPr/>
                    <a:lstStyle/>
                    <a:p>
                      <a:pPr algn="ctr"/>
                      <a:r>
                        <a:rPr lang="en-US" b="0" i="0" dirty="0"/>
                        <a:t>2.2</a:t>
                      </a:r>
                    </a:p>
                  </a:txBody>
                  <a:tcPr/>
                </a:tc>
                <a:tc>
                  <a:txBody>
                    <a:bodyPr/>
                    <a:lstStyle/>
                    <a:p>
                      <a:pPr algn="ctr"/>
                      <a:r>
                        <a:rPr lang="en-US" b="0" i="0" dirty="0"/>
                        <a:t>.252</a:t>
                      </a:r>
                    </a:p>
                  </a:txBody>
                  <a:tcPr/>
                </a:tc>
                <a:extLst>
                  <a:ext uri="{0D108BD9-81ED-4DB2-BD59-A6C34878D82A}">
                    <a16:rowId xmlns:a16="http://schemas.microsoft.com/office/drawing/2014/main" val="3259312023"/>
                  </a:ext>
                </a:extLst>
              </a:tr>
              <a:tr h="370840">
                <a:tc>
                  <a:txBody>
                    <a:bodyPr/>
                    <a:lstStyle/>
                    <a:p>
                      <a:r>
                        <a:rPr lang="en-US" dirty="0"/>
                        <a:t>Meal frequency at </a:t>
                      </a:r>
                      <a:r>
                        <a:rPr lang="en-US" dirty="0" err="1"/>
                        <a:t>endline</a:t>
                      </a:r>
                      <a:endParaRPr lang="en-US" dirty="0"/>
                    </a:p>
                  </a:txBody>
                  <a:tcPr/>
                </a:tc>
                <a:tc>
                  <a:txBody>
                    <a:bodyPr/>
                    <a:lstStyle/>
                    <a:p>
                      <a:pPr algn="ctr"/>
                      <a:r>
                        <a:rPr lang="en-US" b="0" i="0" dirty="0"/>
                        <a:t>2.0</a:t>
                      </a:r>
                    </a:p>
                  </a:txBody>
                  <a:tcPr/>
                </a:tc>
                <a:tc>
                  <a:txBody>
                    <a:bodyPr/>
                    <a:lstStyle/>
                    <a:p>
                      <a:pPr algn="ctr"/>
                      <a:r>
                        <a:rPr lang="en-US" b="0" i="0" dirty="0"/>
                        <a:t>2.3</a:t>
                      </a:r>
                    </a:p>
                  </a:txBody>
                  <a:tcPr/>
                </a:tc>
                <a:tc>
                  <a:txBody>
                    <a:bodyPr/>
                    <a:lstStyle/>
                    <a:p>
                      <a:pPr algn="ctr"/>
                      <a:r>
                        <a:rPr lang="en-US" b="0" i="0" dirty="0"/>
                        <a:t>.335</a:t>
                      </a:r>
                    </a:p>
                  </a:txBody>
                  <a:tcPr/>
                </a:tc>
                <a:extLst>
                  <a:ext uri="{0D108BD9-81ED-4DB2-BD59-A6C34878D82A}">
                    <a16:rowId xmlns:a16="http://schemas.microsoft.com/office/drawing/2014/main" val="1451649882"/>
                  </a:ext>
                </a:extLst>
              </a:tr>
              <a:tr h="370840">
                <a:tc>
                  <a:txBody>
                    <a:bodyPr/>
                    <a:lstStyle/>
                    <a:p>
                      <a:r>
                        <a:rPr lang="en-US" dirty="0"/>
                        <a:t>Adjusted change from baseline</a:t>
                      </a:r>
                    </a:p>
                  </a:txBody>
                  <a:tcPr/>
                </a:tc>
                <a:tc>
                  <a:txBody>
                    <a:bodyPr/>
                    <a:lstStyle/>
                    <a:p>
                      <a:pPr algn="ctr"/>
                      <a:r>
                        <a:rPr lang="en-US" b="0" i="0" dirty="0"/>
                        <a:t>0.3 (CI:-0.4-0.61</a:t>
                      </a:r>
                    </a:p>
                  </a:txBody>
                  <a:tcPr/>
                </a:tc>
                <a:tc>
                  <a:txBody>
                    <a:bodyPr/>
                    <a:lstStyle/>
                    <a:p>
                      <a:pPr algn="ctr"/>
                      <a:r>
                        <a:rPr lang="en-US" b="0" i="0" dirty="0"/>
                        <a:t>0.1 (-0.2-1.0)</a:t>
                      </a:r>
                    </a:p>
                  </a:txBody>
                  <a:tcPr/>
                </a:tc>
                <a:tc>
                  <a:txBody>
                    <a:bodyPr/>
                    <a:lstStyle/>
                    <a:p>
                      <a:pPr algn="ctr"/>
                      <a:r>
                        <a:rPr lang="en-US" b="0" i="0" dirty="0"/>
                        <a:t>.825</a:t>
                      </a:r>
                    </a:p>
                  </a:txBody>
                  <a:tcPr/>
                </a:tc>
                <a:extLst>
                  <a:ext uri="{0D108BD9-81ED-4DB2-BD59-A6C34878D82A}">
                    <a16:rowId xmlns:a16="http://schemas.microsoft.com/office/drawing/2014/main" val="807904092"/>
                  </a:ext>
                </a:extLst>
              </a:tr>
              <a:tr h="370840">
                <a:tc>
                  <a:txBody>
                    <a:bodyPr/>
                    <a:lstStyle/>
                    <a:p>
                      <a:r>
                        <a:rPr lang="en-US" dirty="0"/>
                        <a:t>Adjusted difference </a:t>
                      </a:r>
                      <a:r>
                        <a:rPr lang="en-US" dirty="0" err="1"/>
                        <a:t>btwn</a:t>
                      </a:r>
                      <a:r>
                        <a:rPr lang="en-US" dirty="0"/>
                        <a:t> groups</a:t>
                      </a:r>
                    </a:p>
                  </a:txBody>
                  <a:tcPr/>
                </a:tc>
                <a:tc gridSpan="2">
                  <a:txBody>
                    <a:bodyPr/>
                    <a:lstStyle/>
                    <a:p>
                      <a:pPr algn="ctr"/>
                      <a:r>
                        <a:rPr lang="en-US" b="0" i="0" dirty="0"/>
                        <a:t>-0.3 (CI: 00.8-1.0)</a:t>
                      </a:r>
                    </a:p>
                  </a:txBody>
                  <a:tcPr/>
                </a:tc>
                <a:tc hMerge="1">
                  <a:txBody>
                    <a:bodyPr/>
                    <a:lstStyle/>
                    <a:p>
                      <a:endParaRPr lang="en-US" dirty="0"/>
                    </a:p>
                  </a:txBody>
                  <a:tcPr/>
                </a:tc>
                <a:tc>
                  <a:txBody>
                    <a:bodyPr/>
                    <a:lstStyle/>
                    <a:p>
                      <a:pPr algn="ctr"/>
                      <a:r>
                        <a:rPr lang="en-US" b="0" i="0" dirty="0"/>
                        <a:t>.825</a:t>
                      </a:r>
                    </a:p>
                  </a:txBody>
                  <a:tcPr/>
                </a:tc>
                <a:extLst>
                  <a:ext uri="{0D108BD9-81ED-4DB2-BD59-A6C34878D82A}">
                    <a16:rowId xmlns:a16="http://schemas.microsoft.com/office/drawing/2014/main" val="2906438037"/>
                  </a:ext>
                </a:extLst>
              </a:tr>
            </a:tbl>
          </a:graphicData>
        </a:graphic>
      </p:graphicFrame>
      <p:sp>
        <p:nvSpPr>
          <p:cNvPr id="7" name="Content Placeholder 2">
            <a:extLst>
              <a:ext uri="{FF2B5EF4-FFF2-40B4-BE49-F238E27FC236}">
                <a16:creationId xmlns:a16="http://schemas.microsoft.com/office/drawing/2014/main" id="{606938B8-E531-4A5C-B48F-9C5F3CB437B2}"/>
              </a:ext>
            </a:extLst>
          </p:cNvPr>
          <p:cNvSpPr txBox="1">
            <a:spLocks/>
          </p:cNvSpPr>
          <p:nvPr/>
        </p:nvSpPr>
        <p:spPr>
          <a:xfrm>
            <a:off x="445770" y="1485899"/>
            <a:ext cx="8828232" cy="517779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000" dirty="0"/>
              <a:t>Children consumed an average of 2.1 meals per day at baseline, with approximately one-third of children achieving minimum meal frequency; these findings were similar across groups.</a:t>
            </a:r>
          </a:p>
          <a:p>
            <a:r>
              <a:rPr lang="en-US" sz="2000" dirty="0"/>
              <a:t>There were no significant changes in mean meal frequency or the proportion of children achieving minimum meal frequency</a:t>
            </a:r>
          </a:p>
          <a:p>
            <a:pPr lvl="1"/>
            <a:r>
              <a:rPr lang="en-US" sz="1800" dirty="0"/>
              <a:t>Within each group over time</a:t>
            </a:r>
          </a:p>
          <a:p>
            <a:pPr lvl="1"/>
            <a:r>
              <a:rPr lang="en-US" sz="1800" dirty="0"/>
              <a:t>Magnitude of change between groups</a:t>
            </a:r>
          </a:p>
        </p:txBody>
      </p:sp>
    </p:spTree>
    <p:extLst>
      <p:ext uri="{BB962C8B-B14F-4D97-AF65-F5344CB8AC3E}">
        <p14:creationId xmlns:p14="http://schemas.microsoft.com/office/powerpoint/2010/main" val="40718357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9A99A-ADC5-47F7-B809-E4E502486B12}"/>
              </a:ext>
            </a:extLst>
          </p:cNvPr>
          <p:cNvSpPr>
            <a:spLocks noGrp="1"/>
          </p:cNvSpPr>
          <p:nvPr>
            <p:ph type="title"/>
          </p:nvPr>
        </p:nvSpPr>
        <p:spPr>
          <a:xfrm>
            <a:off x="461203" y="576349"/>
            <a:ext cx="8596668" cy="803564"/>
          </a:xfrm>
        </p:spPr>
        <p:txBody>
          <a:bodyPr/>
          <a:lstStyle/>
          <a:p>
            <a:r>
              <a:rPr lang="en-US" dirty="0"/>
              <a:t>Children’s Dietary Diversity</a:t>
            </a:r>
          </a:p>
        </p:txBody>
      </p:sp>
      <p:graphicFrame>
        <p:nvGraphicFramePr>
          <p:cNvPr id="4" name="Content Placeholder 3">
            <a:extLst>
              <a:ext uri="{FF2B5EF4-FFF2-40B4-BE49-F238E27FC236}">
                <a16:creationId xmlns:a16="http://schemas.microsoft.com/office/drawing/2014/main" id="{C8D94213-C794-43E8-AEE0-9E6CF70326C9}"/>
              </a:ext>
            </a:extLst>
          </p:cNvPr>
          <p:cNvGraphicFramePr>
            <a:graphicFrameLocks noGrp="1"/>
          </p:cNvGraphicFramePr>
          <p:nvPr>
            <p:ph idx="1"/>
            <p:extLst>
              <p:ext uri="{D42A27DB-BD31-4B8C-83A1-F6EECF244321}">
                <p14:modId xmlns:p14="http://schemas.microsoft.com/office/powerpoint/2010/main" val="3457267546"/>
              </p:ext>
            </p:extLst>
          </p:nvPr>
        </p:nvGraphicFramePr>
        <p:xfrm>
          <a:off x="662026" y="4549238"/>
          <a:ext cx="8758931" cy="1854200"/>
        </p:xfrm>
        <a:graphic>
          <a:graphicData uri="http://schemas.openxmlformats.org/drawingml/2006/table">
            <a:tbl>
              <a:tblPr firstRow="1" bandRow="1">
                <a:tableStyleId>{5C22544A-7EE6-4342-B048-85BDC9FD1C3A}</a:tableStyleId>
              </a:tblPr>
              <a:tblGrid>
                <a:gridCol w="3712731">
                  <a:extLst>
                    <a:ext uri="{9D8B030D-6E8A-4147-A177-3AD203B41FA5}">
                      <a16:colId xmlns:a16="http://schemas.microsoft.com/office/drawing/2014/main" val="641532683"/>
                    </a:ext>
                  </a:extLst>
                </a:gridCol>
                <a:gridCol w="1876914">
                  <a:extLst>
                    <a:ext uri="{9D8B030D-6E8A-4147-A177-3AD203B41FA5}">
                      <a16:colId xmlns:a16="http://schemas.microsoft.com/office/drawing/2014/main" val="1766580087"/>
                    </a:ext>
                  </a:extLst>
                </a:gridCol>
                <a:gridCol w="2072426">
                  <a:extLst>
                    <a:ext uri="{9D8B030D-6E8A-4147-A177-3AD203B41FA5}">
                      <a16:colId xmlns:a16="http://schemas.microsoft.com/office/drawing/2014/main" val="1719036606"/>
                    </a:ext>
                  </a:extLst>
                </a:gridCol>
                <a:gridCol w="1096860">
                  <a:extLst>
                    <a:ext uri="{9D8B030D-6E8A-4147-A177-3AD203B41FA5}">
                      <a16:colId xmlns:a16="http://schemas.microsoft.com/office/drawing/2014/main" val="2529670621"/>
                    </a:ext>
                  </a:extLst>
                </a:gridCol>
              </a:tblGrid>
              <a:tr h="370840">
                <a:tc>
                  <a:txBody>
                    <a:bodyPr/>
                    <a:lstStyle/>
                    <a:p>
                      <a:endParaRPr lang="en-US" dirty="0"/>
                    </a:p>
                  </a:txBody>
                  <a:tcPr/>
                </a:tc>
                <a:tc>
                  <a:txBody>
                    <a:bodyPr/>
                    <a:lstStyle/>
                    <a:p>
                      <a:pPr algn="ctr"/>
                      <a:r>
                        <a:rPr lang="en-US" dirty="0"/>
                        <a:t>Food Vouchers</a:t>
                      </a:r>
                    </a:p>
                  </a:txBody>
                  <a:tcPr/>
                </a:tc>
                <a:tc>
                  <a:txBody>
                    <a:bodyPr/>
                    <a:lstStyle/>
                    <a:p>
                      <a:pPr algn="ctr"/>
                      <a:r>
                        <a:rPr lang="en-US" dirty="0"/>
                        <a:t>Mixed Transfers</a:t>
                      </a:r>
                    </a:p>
                  </a:txBody>
                  <a:tcPr/>
                </a:tc>
                <a:tc>
                  <a:txBody>
                    <a:bodyPr/>
                    <a:lstStyle/>
                    <a:p>
                      <a:pPr algn="ctr"/>
                      <a:r>
                        <a:rPr lang="en-US" dirty="0"/>
                        <a:t>p-value</a:t>
                      </a:r>
                    </a:p>
                  </a:txBody>
                  <a:tcPr/>
                </a:tc>
                <a:extLst>
                  <a:ext uri="{0D108BD9-81ED-4DB2-BD59-A6C34878D82A}">
                    <a16:rowId xmlns:a16="http://schemas.microsoft.com/office/drawing/2014/main" val="1207240497"/>
                  </a:ext>
                </a:extLst>
              </a:tr>
              <a:tr h="370840">
                <a:tc>
                  <a:txBody>
                    <a:bodyPr/>
                    <a:lstStyle/>
                    <a:p>
                      <a:r>
                        <a:rPr lang="en-US" dirty="0"/>
                        <a:t>Food groups consumed at baseline</a:t>
                      </a:r>
                    </a:p>
                  </a:txBody>
                  <a:tcPr/>
                </a:tc>
                <a:tc>
                  <a:txBody>
                    <a:bodyPr/>
                    <a:lstStyle/>
                    <a:p>
                      <a:pPr algn="ctr"/>
                      <a:r>
                        <a:rPr lang="en-US" b="1" i="1" u="none" dirty="0"/>
                        <a:t>2.5</a:t>
                      </a:r>
                    </a:p>
                  </a:txBody>
                  <a:tcPr/>
                </a:tc>
                <a:tc>
                  <a:txBody>
                    <a:bodyPr/>
                    <a:lstStyle/>
                    <a:p>
                      <a:pPr algn="ctr"/>
                      <a:r>
                        <a:rPr lang="en-US" b="1" i="1" u="none" dirty="0"/>
                        <a:t>3.3</a:t>
                      </a:r>
                    </a:p>
                  </a:txBody>
                  <a:tcPr/>
                </a:tc>
                <a:tc>
                  <a:txBody>
                    <a:bodyPr/>
                    <a:lstStyle/>
                    <a:p>
                      <a:pPr algn="ctr"/>
                      <a:r>
                        <a:rPr lang="en-US" b="1" i="1" u="none" dirty="0"/>
                        <a:t>.003</a:t>
                      </a:r>
                    </a:p>
                  </a:txBody>
                  <a:tcPr/>
                </a:tc>
                <a:extLst>
                  <a:ext uri="{0D108BD9-81ED-4DB2-BD59-A6C34878D82A}">
                    <a16:rowId xmlns:a16="http://schemas.microsoft.com/office/drawing/2014/main" val="3259312023"/>
                  </a:ext>
                </a:extLst>
              </a:tr>
              <a:tr h="370840">
                <a:tc>
                  <a:txBody>
                    <a:bodyPr/>
                    <a:lstStyle/>
                    <a:p>
                      <a:r>
                        <a:rPr lang="en-US" dirty="0"/>
                        <a:t>Food groups consumed at </a:t>
                      </a:r>
                      <a:r>
                        <a:rPr lang="en-US" dirty="0" err="1"/>
                        <a:t>endline</a:t>
                      </a:r>
                      <a:endParaRPr lang="en-US" dirty="0"/>
                    </a:p>
                  </a:txBody>
                  <a:tcPr/>
                </a:tc>
                <a:tc>
                  <a:txBody>
                    <a:bodyPr/>
                    <a:lstStyle/>
                    <a:p>
                      <a:pPr algn="ctr"/>
                      <a:r>
                        <a:rPr lang="en-US" b="0" i="1" u="none" dirty="0"/>
                        <a:t>2.6</a:t>
                      </a:r>
                    </a:p>
                  </a:txBody>
                  <a:tcPr/>
                </a:tc>
                <a:tc>
                  <a:txBody>
                    <a:bodyPr/>
                    <a:lstStyle/>
                    <a:p>
                      <a:pPr algn="ctr"/>
                      <a:r>
                        <a:rPr lang="en-US" b="0" i="1" u="none" dirty="0"/>
                        <a:t>2.6</a:t>
                      </a:r>
                    </a:p>
                  </a:txBody>
                  <a:tcPr/>
                </a:tc>
                <a:tc>
                  <a:txBody>
                    <a:bodyPr/>
                    <a:lstStyle/>
                    <a:p>
                      <a:pPr algn="ctr"/>
                      <a:r>
                        <a:rPr lang="en-US" b="0" i="1" u="none" dirty="0"/>
                        <a:t>.964</a:t>
                      </a:r>
                    </a:p>
                  </a:txBody>
                  <a:tcPr/>
                </a:tc>
                <a:extLst>
                  <a:ext uri="{0D108BD9-81ED-4DB2-BD59-A6C34878D82A}">
                    <a16:rowId xmlns:a16="http://schemas.microsoft.com/office/drawing/2014/main" val="1451649882"/>
                  </a:ext>
                </a:extLst>
              </a:tr>
              <a:tr h="370840">
                <a:tc>
                  <a:txBody>
                    <a:bodyPr/>
                    <a:lstStyle/>
                    <a:p>
                      <a:r>
                        <a:rPr lang="en-US" dirty="0"/>
                        <a:t>Adjusted change from baseline</a:t>
                      </a:r>
                    </a:p>
                  </a:txBody>
                  <a:tcPr/>
                </a:tc>
                <a:tc>
                  <a:txBody>
                    <a:bodyPr/>
                    <a:lstStyle/>
                    <a:p>
                      <a:pPr algn="ctr"/>
                      <a:r>
                        <a:rPr lang="en-US" b="0" i="0" dirty="0"/>
                        <a:t>0.1 (-0.8-0.2)</a:t>
                      </a:r>
                    </a:p>
                  </a:txBody>
                  <a:tcPr/>
                </a:tc>
                <a:tc>
                  <a:txBody>
                    <a:bodyPr/>
                    <a:lstStyle/>
                    <a:p>
                      <a:pPr algn="ctr"/>
                      <a:r>
                        <a:rPr lang="en-US" b="0" i="0" dirty="0"/>
                        <a:t>-0.9 (-1.3- -0.3)</a:t>
                      </a:r>
                    </a:p>
                  </a:txBody>
                  <a:tcPr/>
                </a:tc>
                <a:tc>
                  <a:txBody>
                    <a:bodyPr/>
                    <a:lstStyle/>
                    <a:p>
                      <a:pPr algn="ctr"/>
                      <a:r>
                        <a:rPr lang="en-US" b="0" i="0" dirty="0"/>
                        <a:t>.145</a:t>
                      </a:r>
                    </a:p>
                  </a:txBody>
                  <a:tcPr/>
                </a:tc>
                <a:extLst>
                  <a:ext uri="{0D108BD9-81ED-4DB2-BD59-A6C34878D82A}">
                    <a16:rowId xmlns:a16="http://schemas.microsoft.com/office/drawing/2014/main" val="807904092"/>
                  </a:ext>
                </a:extLst>
              </a:tr>
              <a:tr h="370840">
                <a:tc>
                  <a:txBody>
                    <a:bodyPr/>
                    <a:lstStyle/>
                    <a:p>
                      <a:r>
                        <a:rPr lang="en-US" dirty="0"/>
                        <a:t>Adjusted difference </a:t>
                      </a:r>
                      <a:r>
                        <a:rPr lang="en-US" dirty="0" err="1"/>
                        <a:t>btwn</a:t>
                      </a:r>
                      <a:r>
                        <a:rPr lang="en-US" dirty="0"/>
                        <a:t> groups</a:t>
                      </a:r>
                    </a:p>
                  </a:txBody>
                  <a:tcPr/>
                </a:tc>
                <a:tc gridSpan="2">
                  <a:txBody>
                    <a:bodyPr/>
                    <a:lstStyle/>
                    <a:p>
                      <a:pPr algn="ctr"/>
                      <a:r>
                        <a:rPr lang="en-US" b="0" i="0" dirty="0"/>
                        <a:t>-1.0 (-1.3 – 0.2)</a:t>
                      </a:r>
                    </a:p>
                  </a:txBody>
                  <a:tcPr/>
                </a:tc>
                <a:tc hMerge="1">
                  <a:txBody>
                    <a:bodyPr/>
                    <a:lstStyle/>
                    <a:p>
                      <a:endParaRPr lang="en-US" dirty="0"/>
                    </a:p>
                  </a:txBody>
                  <a:tcPr/>
                </a:tc>
                <a:tc>
                  <a:txBody>
                    <a:bodyPr/>
                    <a:lstStyle/>
                    <a:p>
                      <a:pPr algn="ctr"/>
                      <a:r>
                        <a:rPr lang="en-US" b="0" i="0" dirty="0"/>
                        <a:t>.145</a:t>
                      </a:r>
                    </a:p>
                  </a:txBody>
                  <a:tcPr/>
                </a:tc>
                <a:extLst>
                  <a:ext uri="{0D108BD9-81ED-4DB2-BD59-A6C34878D82A}">
                    <a16:rowId xmlns:a16="http://schemas.microsoft.com/office/drawing/2014/main" val="2906438037"/>
                  </a:ext>
                </a:extLst>
              </a:tr>
            </a:tbl>
          </a:graphicData>
        </a:graphic>
      </p:graphicFrame>
      <p:sp>
        <p:nvSpPr>
          <p:cNvPr id="7" name="Content Placeholder 2">
            <a:extLst>
              <a:ext uri="{FF2B5EF4-FFF2-40B4-BE49-F238E27FC236}">
                <a16:creationId xmlns:a16="http://schemas.microsoft.com/office/drawing/2014/main" id="{606938B8-E531-4A5C-B48F-9C5F3CB437B2}"/>
              </a:ext>
            </a:extLst>
          </p:cNvPr>
          <p:cNvSpPr txBox="1">
            <a:spLocks/>
          </p:cNvSpPr>
          <p:nvPr/>
        </p:nvSpPr>
        <p:spPr>
          <a:xfrm>
            <a:off x="445769" y="1485899"/>
            <a:ext cx="9823645" cy="517779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spcBef>
                <a:spcPts val="600"/>
              </a:spcBef>
            </a:pPr>
            <a:r>
              <a:rPr lang="en-US" sz="2000" dirty="0"/>
              <a:t>Children’s dietary diversity was significantly better in the mixed transfer group at baseline; at </a:t>
            </a:r>
            <a:r>
              <a:rPr lang="en-US" sz="2000" dirty="0" err="1"/>
              <a:t>endline</a:t>
            </a:r>
            <a:r>
              <a:rPr lang="en-US" sz="2000" dirty="0"/>
              <a:t> dietary diversity was similar between groups.  </a:t>
            </a:r>
          </a:p>
          <a:p>
            <a:pPr lvl="1">
              <a:spcBef>
                <a:spcPts val="600"/>
              </a:spcBef>
            </a:pPr>
            <a:r>
              <a:rPr lang="en-US" sz="1800" dirty="0"/>
              <a:t>The decline in dietary diversity in the mixed transfer group and difference in change over time in mean dietary diversity between groups were not significant.</a:t>
            </a:r>
          </a:p>
          <a:p>
            <a:pPr>
              <a:spcBef>
                <a:spcPts val="600"/>
              </a:spcBef>
            </a:pPr>
            <a:r>
              <a:rPr lang="en-US" sz="2000" dirty="0"/>
              <a:t>At baseline, more children achieved minimum diversity in the mixed transfer group (57% vs. 31%) whereas they were similar at </a:t>
            </a:r>
            <a:r>
              <a:rPr lang="en-US" sz="2000" dirty="0" err="1"/>
              <a:t>endline</a:t>
            </a:r>
            <a:r>
              <a:rPr lang="en-US" sz="2000" dirty="0"/>
              <a:t> (31%).</a:t>
            </a:r>
          </a:p>
          <a:p>
            <a:pPr lvl="1">
              <a:spcBef>
                <a:spcPts val="600"/>
              </a:spcBef>
            </a:pPr>
            <a:r>
              <a:rPr lang="en-US" sz="1800" dirty="0"/>
              <a:t> Compared to the food voucher group, the mixed transfer group saw a 9.4% (CI: -8.7 - -0.4) decline in children achieving target dietary diversity over the intervention period; this difference was significant (p=0.031). </a:t>
            </a:r>
          </a:p>
        </p:txBody>
      </p:sp>
    </p:spTree>
    <p:extLst>
      <p:ext uri="{BB962C8B-B14F-4D97-AF65-F5344CB8AC3E}">
        <p14:creationId xmlns:p14="http://schemas.microsoft.com/office/powerpoint/2010/main" val="24734490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9A99A-ADC5-47F7-B809-E4E502486B12}"/>
              </a:ext>
            </a:extLst>
          </p:cNvPr>
          <p:cNvSpPr>
            <a:spLocks noGrp="1"/>
          </p:cNvSpPr>
          <p:nvPr>
            <p:ph type="title"/>
          </p:nvPr>
        </p:nvSpPr>
        <p:spPr>
          <a:xfrm>
            <a:off x="461203" y="576349"/>
            <a:ext cx="8596668" cy="803564"/>
          </a:xfrm>
        </p:spPr>
        <p:txBody>
          <a:bodyPr/>
          <a:lstStyle/>
          <a:p>
            <a:r>
              <a:rPr lang="en-US" dirty="0"/>
              <a:t>Child Nutrition - MUAC</a:t>
            </a:r>
          </a:p>
        </p:txBody>
      </p:sp>
      <p:graphicFrame>
        <p:nvGraphicFramePr>
          <p:cNvPr id="4" name="Content Placeholder 3">
            <a:extLst>
              <a:ext uri="{FF2B5EF4-FFF2-40B4-BE49-F238E27FC236}">
                <a16:creationId xmlns:a16="http://schemas.microsoft.com/office/drawing/2014/main" id="{C8D94213-C794-43E8-AEE0-9E6CF70326C9}"/>
              </a:ext>
            </a:extLst>
          </p:cNvPr>
          <p:cNvGraphicFramePr>
            <a:graphicFrameLocks noGrp="1"/>
          </p:cNvGraphicFramePr>
          <p:nvPr>
            <p:ph idx="1"/>
            <p:extLst>
              <p:ext uri="{D42A27DB-BD31-4B8C-83A1-F6EECF244321}">
                <p14:modId xmlns:p14="http://schemas.microsoft.com/office/powerpoint/2010/main" val="932434491"/>
              </p:ext>
            </p:extLst>
          </p:nvPr>
        </p:nvGraphicFramePr>
        <p:xfrm>
          <a:off x="1031777" y="4540250"/>
          <a:ext cx="7877908" cy="2123440"/>
        </p:xfrm>
        <a:graphic>
          <a:graphicData uri="http://schemas.openxmlformats.org/drawingml/2006/table">
            <a:tbl>
              <a:tblPr firstRow="1" bandRow="1">
                <a:tableStyleId>{5C22544A-7EE6-4342-B048-85BDC9FD1C3A}</a:tableStyleId>
              </a:tblPr>
              <a:tblGrid>
                <a:gridCol w="3726145">
                  <a:extLst>
                    <a:ext uri="{9D8B030D-6E8A-4147-A177-3AD203B41FA5}">
                      <a16:colId xmlns:a16="http://schemas.microsoft.com/office/drawing/2014/main" val="641532683"/>
                    </a:ext>
                  </a:extLst>
                </a:gridCol>
                <a:gridCol w="1529862">
                  <a:extLst>
                    <a:ext uri="{9D8B030D-6E8A-4147-A177-3AD203B41FA5}">
                      <a16:colId xmlns:a16="http://schemas.microsoft.com/office/drawing/2014/main" val="1766580087"/>
                    </a:ext>
                  </a:extLst>
                </a:gridCol>
                <a:gridCol w="1565030">
                  <a:extLst>
                    <a:ext uri="{9D8B030D-6E8A-4147-A177-3AD203B41FA5}">
                      <a16:colId xmlns:a16="http://schemas.microsoft.com/office/drawing/2014/main" val="1719036606"/>
                    </a:ext>
                  </a:extLst>
                </a:gridCol>
                <a:gridCol w="1056871">
                  <a:extLst>
                    <a:ext uri="{9D8B030D-6E8A-4147-A177-3AD203B41FA5}">
                      <a16:colId xmlns:a16="http://schemas.microsoft.com/office/drawing/2014/main" val="2529670621"/>
                    </a:ext>
                  </a:extLst>
                </a:gridCol>
              </a:tblGrid>
              <a:tr h="370840">
                <a:tc>
                  <a:txBody>
                    <a:bodyPr/>
                    <a:lstStyle/>
                    <a:p>
                      <a:endParaRPr lang="en-US" dirty="0"/>
                    </a:p>
                  </a:txBody>
                  <a:tcPr/>
                </a:tc>
                <a:tc>
                  <a:txBody>
                    <a:bodyPr/>
                    <a:lstStyle/>
                    <a:p>
                      <a:pPr algn="ctr"/>
                      <a:r>
                        <a:rPr lang="en-US" dirty="0"/>
                        <a:t>Food Vouchers</a:t>
                      </a:r>
                    </a:p>
                  </a:txBody>
                  <a:tcPr/>
                </a:tc>
                <a:tc>
                  <a:txBody>
                    <a:bodyPr/>
                    <a:lstStyle/>
                    <a:p>
                      <a:pPr algn="ctr"/>
                      <a:r>
                        <a:rPr lang="en-US" dirty="0"/>
                        <a:t>Mixed Transfers</a:t>
                      </a:r>
                    </a:p>
                  </a:txBody>
                  <a:tcPr/>
                </a:tc>
                <a:tc>
                  <a:txBody>
                    <a:bodyPr/>
                    <a:lstStyle/>
                    <a:p>
                      <a:pPr algn="ctr"/>
                      <a:r>
                        <a:rPr lang="en-US" dirty="0"/>
                        <a:t>p-value</a:t>
                      </a:r>
                    </a:p>
                  </a:txBody>
                  <a:tcPr/>
                </a:tc>
                <a:extLst>
                  <a:ext uri="{0D108BD9-81ED-4DB2-BD59-A6C34878D82A}">
                    <a16:rowId xmlns:a16="http://schemas.microsoft.com/office/drawing/2014/main" val="1207240497"/>
                  </a:ext>
                </a:extLst>
              </a:tr>
              <a:tr h="370840">
                <a:tc>
                  <a:txBody>
                    <a:bodyPr/>
                    <a:lstStyle/>
                    <a:p>
                      <a:r>
                        <a:rPr lang="en-US" dirty="0"/>
                        <a:t>Mean MUAC at baseline</a:t>
                      </a:r>
                    </a:p>
                  </a:txBody>
                  <a:tcPr/>
                </a:tc>
                <a:tc>
                  <a:txBody>
                    <a:bodyPr/>
                    <a:lstStyle/>
                    <a:p>
                      <a:pPr algn="ctr"/>
                      <a:r>
                        <a:rPr lang="en-US" b="0" i="0" u="none" dirty="0"/>
                        <a:t>13.8</a:t>
                      </a:r>
                    </a:p>
                  </a:txBody>
                  <a:tcPr/>
                </a:tc>
                <a:tc>
                  <a:txBody>
                    <a:bodyPr/>
                    <a:lstStyle/>
                    <a:p>
                      <a:pPr algn="ctr"/>
                      <a:r>
                        <a:rPr lang="en-US" b="0" i="0" u="none" dirty="0"/>
                        <a:t>14.7</a:t>
                      </a:r>
                    </a:p>
                  </a:txBody>
                  <a:tcPr/>
                </a:tc>
                <a:tc>
                  <a:txBody>
                    <a:bodyPr/>
                    <a:lstStyle/>
                    <a:p>
                      <a:pPr algn="ctr"/>
                      <a:r>
                        <a:rPr lang="en-US" b="0" i="0" u="none" dirty="0"/>
                        <a:t>&lt;0.001</a:t>
                      </a:r>
                    </a:p>
                  </a:txBody>
                  <a:tcPr/>
                </a:tc>
                <a:extLst>
                  <a:ext uri="{0D108BD9-81ED-4DB2-BD59-A6C34878D82A}">
                    <a16:rowId xmlns:a16="http://schemas.microsoft.com/office/drawing/2014/main" val="3259312023"/>
                  </a:ext>
                </a:extLst>
              </a:tr>
              <a:tr h="370840">
                <a:tc>
                  <a:txBody>
                    <a:bodyPr/>
                    <a:lstStyle/>
                    <a:p>
                      <a:r>
                        <a:rPr lang="en-US" dirty="0"/>
                        <a:t>Mean MUAC at </a:t>
                      </a:r>
                      <a:r>
                        <a:rPr lang="en-US" dirty="0" err="1"/>
                        <a:t>endline</a:t>
                      </a:r>
                      <a:endParaRPr lang="en-US" dirty="0"/>
                    </a:p>
                  </a:txBody>
                  <a:tcPr/>
                </a:tc>
                <a:tc>
                  <a:txBody>
                    <a:bodyPr/>
                    <a:lstStyle/>
                    <a:p>
                      <a:pPr algn="ctr"/>
                      <a:r>
                        <a:rPr lang="en-US" b="0" i="0" u="none" dirty="0"/>
                        <a:t>14.2</a:t>
                      </a:r>
                    </a:p>
                  </a:txBody>
                  <a:tcPr/>
                </a:tc>
                <a:tc>
                  <a:txBody>
                    <a:bodyPr/>
                    <a:lstStyle/>
                    <a:p>
                      <a:pPr algn="ctr"/>
                      <a:r>
                        <a:rPr lang="en-US" b="0" i="0" u="none" dirty="0"/>
                        <a:t>14.6</a:t>
                      </a:r>
                    </a:p>
                  </a:txBody>
                  <a:tcPr/>
                </a:tc>
                <a:tc>
                  <a:txBody>
                    <a:bodyPr/>
                    <a:lstStyle/>
                    <a:p>
                      <a:pPr algn="ctr"/>
                      <a:r>
                        <a:rPr lang="en-US" b="0" i="0" u="none" dirty="0"/>
                        <a:t>.009</a:t>
                      </a:r>
                    </a:p>
                  </a:txBody>
                  <a:tcPr/>
                </a:tc>
                <a:extLst>
                  <a:ext uri="{0D108BD9-81ED-4DB2-BD59-A6C34878D82A}">
                    <a16:rowId xmlns:a16="http://schemas.microsoft.com/office/drawing/2014/main" val="1451649882"/>
                  </a:ext>
                </a:extLst>
              </a:tr>
              <a:tr h="370840">
                <a:tc>
                  <a:txBody>
                    <a:bodyPr/>
                    <a:lstStyle/>
                    <a:p>
                      <a:r>
                        <a:rPr lang="en-US" dirty="0"/>
                        <a:t>Adjusted change from baseline</a:t>
                      </a:r>
                    </a:p>
                  </a:txBody>
                  <a:tcPr/>
                </a:tc>
                <a:tc>
                  <a:txBody>
                    <a:bodyPr/>
                    <a:lstStyle/>
                    <a:p>
                      <a:pPr algn="ctr"/>
                      <a:r>
                        <a:rPr lang="en-US" b="0" i="0" dirty="0"/>
                        <a:t>0.5 (0.0-0.7)</a:t>
                      </a:r>
                    </a:p>
                  </a:txBody>
                  <a:tcPr/>
                </a:tc>
                <a:tc>
                  <a:txBody>
                    <a:bodyPr/>
                    <a:lstStyle/>
                    <a:p>
                      <a:pPr algn="ctr"/>
                      <a:r>
                        <a:rPr lang="en-US" b="0" i="0" dirty="0"/>
                        <a:t>0.1 (-0.1-0.4)</a:t>
                      </a:r>
                    </a:p>
                  </a:txBody>
                  <a:tcPr/>
                </a:tc>
                <a:tc>
                  <a:txBody>
                    <a:bodyPr/>
                    <a:lstStyle/>
                    <a:p>
                      <a:pPr algn="ctr"/>
                      <a:r>
                        <a:rPr lang="en-US" b="0" i="0" dirty="0"/>
                        <a:t>0.199</a:t>
                      </a:r>
                    </a:p>
                  </a:txBody>
                  <a:tcPr/>
                </a:tc>
                <a:extLst>
                  <a:ext uri="{0D108BD9-81ED-4DB2-BD59-A6C34878D82A}">
                    <a16:rowId xmlns:a16="http://schemas.microsoft.com/office/drawing/2014/main" val="807904092"/>
                  </a:ext>
                </a:extLst>
              </a:tr>
              <a:tr h="370840">
                <a:tc>
                  <a:txBody>
                    <a:bodyPr/>
                    <a:lstStyle/>
                    <a:p>
                      <a:r>
                        <a:rPr lang="en-US" dirty="0"/>
                        <a:t>Adjusted difference </a:t>
                      </a:r>
                      <a:r>
                        <a:rPr lang="en-US" dirty="0" err="1"/>
                        <a:t>btwn</a:t>
                      </a:r>
                      <a:r>
                        <a:rPr lang="en-US" dirty="0"/>
                        <a:t> groups</a:t>
                      </a:r>
                    </a:p>
                  </a:txBody>
                  <a:tcPr/>
                </a:tc>
                <a:tc gridSpan="2">
                  <a:txBody>
                    <a:bodyPr/>
                    <a:lstStyle/>
                    <a:p>
                      <a:pPr algn="ctr"/>
                      <a:r>
                        <a:rPr lang="en-US" b="0" i="0" dirty="0"/>
                        <a:t>-0.4 (-0.7-0.1)</a:t>
                      </a:r>
                    </a:p>
                  </a:txBody>
                  <a:tcPr/>
                </a:tc>
                <a:tc hMerge="1">
                  <a:txBody>
                    <a:bodyPr/>
                    <a:lstStyle/>
                    <a:p>
                      <a:endParaRPr lang="en-US" dirty="0"/>
                    </a:p>
                  </a:txBody>
                  <a:tcPr/>
                </a:tc>
                <a:tc>
                  <a:txBody>
                    <a:bodyPr/>
                    <a:lstStyle/>
                    <a:p>
                      <a:pPr algn="ctr"/>
                      <a:r>
                        <a:rPr lang="en-US" b="0" i="0" dirty="0"/>
                        <a:t>0.199</a:t>
                      </a:r>
                    </a:p>
                  </a:txBody>
                  <a:tcPr/>
                </a:tc>
                <a:extLst>
                  <a:ext uri="{0D108BD9-81ED-4DB2-BD59-A6C34878D82A}">
                    <a16:rowId xmlns:a16="http://schemas.microsoft.com/office/drawing/2014/main" val="2906438037"/>
                  </a:ext>
                </a:extLst>
              </a:tr>
            </a:tbl>
          </a:graphicData>
        </a:graphic>
      </p:graphicFrame>
      <p:sp>
        <p:nvSpPr>
          <p:cNvPr id="7" name="Content Placeholder 2">
            <a:extLst>
              <a:ext uri="{FF2B5EF4-FFF2-40B4-BE49-F238E27FC236}">
                <a16:creationId xmlns:a16="http://schemas.microsoft.com/office/drawing/2014/main" id="{606938B8-E531-4A5C-B48F-9C5F3CB437B2}"/>
              </a:ext>
            </a:extLst>
          </p:cNvPr>
          <p:cNvSpPr txBox="1">
            <a:spLocks/>
          </p:cNvSpPr>
          <p:nvPr/>
        </p:nvSpPr>
        <p:spPr>
          <a:xfrm>
            <a:off x="445770" y="1485899"/>
            <a:ext cx="9049922" cy="517779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000" dirty="0"/>
              <a:t>Children’s mean MUAC was significantly better in the mixed transfer group at both baseline and </a:t>
            </a:r>
            <a:r>
              <a:rPr lang="en-US" sz="2000" dirty="0" err="1"/>
              <a:t>endline</a:t>
            </a:r>
            <a:r>
              <a:rPr lang="en-US" sz="2000" dirty="0"/>
              <a:t>.  </a:t>
            </a:r>
          </a:p>
          <a:p>
            <a:r>
              <a:rPr lang="en-US" sz="2000" dirty="0"/>
              <a:t>Mean MUAC increased by 0.5cm in the voucher group and 0.1cm in the mixed transfer group, however, these changes were not statistically significant. </a:t>
            </a:r>
          </a:p>
          <a:p>
            <a:r>
              <a:rPr lang="en-US" sz="2000" dirty="0"/>
              <a:t>Mean MUAC increased by an average of 0.4cm more in the food voucher group as compared to the mixed transfer group, however, this difference was not statistically significant.</a:t>
            </a:r>
          </a:p>
        </p:txBody>
      </p:sp>
    </p:spTree>
    <p:extLst>
      <p:ext uri="{BB962C8B-B14F-4D97-AF65-F5344CB8AC3E}">
        <p14:creationId xmlns:p14="http://schemas.microsoft.com/office/powerpoint/2010/main" val="4504048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9A99A-ADC5-47F7-B809-E4E502486B12}"/>
              </a:ext>
            </a:extLst>
          </p:cNvPr>
          <p:cNvSpPr>
            <a:spLocks noGrp="1"/>
          </p:cNvSpPr>
          <p:nvPr>
            <p:ph type="title"/>
          </p:nvPr>
        </p:nvSpPr>
        <p:spPr>
          <a:xfrm>
            <a:off x="293941" y="576349"/>
            <a:ext cx="9438936" cy="803564"/>
          </a:xfrm>
        </p:spPr>
        <p:txBody>
          <a:bodyPr>
            <a:normAutofit fontScale="90000"/>
          </a:bodyPr>
          <a:lstStyle/>
          <a:p>
            <a:r>
              <a:rPr lang="en-US" dirty="0"/>
              <a:t>Child Nutrition - Acute Malnutrition Prevalence</a:t>
            </a:r>
          </a:p>
        </p:txBody>
      </p:sp>
      <p:sp>
        <p:nvSpPr>
          <p:cNvPr id="7" name="Content Placeholder 2">
            <a:extLst>
              <a:ext uri="{FF2B5EF4-FFF2-40B4-BE49-F238E27FC236}">
                <a16:creationId xmlns:a16="http://schemas.microsoft.com/office/drawing/2014/main" id="{606938B8-E531-4A5C-B48F-9C5F3CB437B2}"/>
              </a:ext>
            </a:extLst>
          </p:cNvPr>
          <p:cNvSpPr txBox="1">
            <a:spLocks/>
          </p:cNvSpPr>
          <p:nvPr/>
        </p:nvSpPr>
        <p:spPr>
          <a:xfrm>
            <a:off x="445770" y="1485899"/>
            <a:ext cx="9049922" cy="537210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000" dirty="0"/>
              <a:t>Child acute malnutrition at baseline was significantly greater in the food voucher group (11.4%) than the mixed transfer group (6.1%) (p=0.029).</a:t>
            </a:r>
          </a:p>
          <a:p>
            <a:r>
              <a:rPr lang="en-US" sz="2000" dirty="0"/>
              <a:t>At the end of the intervention, 9.3% (CI: 7.4-16.5%) of CU5s in the food voucher group were acutely malnourished compared to 3.1% (CI: 1.4-5.8%) of CU5s in the mixed transfer group (unadjusted) (p=0.003).</a:t>
            </a:r>
          </a:p>
          <a:p>
            <a:r>
              <a:rPr lang="en-US" sz="2000" dirty="0"/>
              <a:t>In adjusted models, magnitude of change was not significant for either intervention; the difference in change between food voucher and mixed transfer groups was 5.5%, which was not statistically significant.</a:t>
            </a:r>
          </a:p>
          <a:p>
            <a:pPr lvl="1">
              <a:spcBef>
                <a:spcPts val="600"/>
              </a:spcBef>
            </a:pPr>
            <a:r>
              <a:rPr lang="en-US" dirty="0"/>
              <a:t>Both interventions appeared to </a:t>
            </a:r>
          </a:p>
          <a:p>
            <a:pPr marL="457200" lvl="1" indent="0">
              <a:spcBef>
                <a:spcPts val="0"/>
              </a:spcBef>
              <a:buNone/>
            </a:pPr>
            <a:r>
              <a:rPr lang="en-US" dirty="0"/>
              <a:t>    be successful at preventing </a:t>
            </a:r>
          </a:p>
          <a:p>
            <a:pPr marL="457200" lvl="1" indent="0">
              <a:spcBef>
                <a:spcPts val="0"/>
              </a:spcBef>
              <a:buNone/>
            </a:pPr>
            <a:r>
              <a:rPr lang="en-US" dirty="0"/>
              <a:t>    CU5 acute malnutrition. In the </a:t>
            </a:r>
          </a:p>
          <a:p>
            <a:pPr marL="457200" lvl="1" indent="0">
              <a:spcBef>
                <a:spcPts val="0"/>
              </a:spcBef>
              <a:buNone/>
            </a:pPr>
            <a:r>
              <a:rPr lang="en-US" dirty="0"/>
              <a:t>    non-intervention group, mean MUAC </a:t>
            </a:r>
          </a:p>
          <a:p>
            <a:pPr marL="457200" lvl="1" indent="0">
              <a:spcBef>
                <a:spcPts val="0"/>
              </a:spcBef>
              <a:buNone/>
            </a:pPr>
            <a:r>
              <a:rPr lang="en-US" dirty="0"/>
              <a:t>    decreased significantly (-1.2cm) and </a:t>
            </a:r>
          </a:p>
          <a:p>
            <a:pPr marL="457200" lvl="1" indent="0">
              <a:spcBef>
                <a:spcPts val="0"/>
              </a:spcBef>
              <a:buNone/>
            </a:pPr>
            <a:r>
              <a:rPr lang="en-US" dirty="0"/>
              <a:t>    acute malnutrition prevalence </a:t>
            </a:r>
          </a:p>
          <a:p>
            <a:pPr marL="457200" lvl="1" indent="0">
              <a:spcBef>
                <a:spcPts val="0"/>
              </a:spcBef>
              <a:buNone/>
            </a:pPr>
            <a:r>
              <a:rPr lang="en-US" dirty="0"/>
              <a:t>    increased significantly from 1.5% to </a:t>
            </a:r>
          </a:p>
          <a:p>
            <a:pPr marL="457200" lvl="1" indent="0">
              <a:spcBef>
                <a:spcPts val="0"/>
              </a:spcBef>
              <a:buNone/>
            </a:pPr>
            <a:r>
              <a:rPr lang="en-US" dirty="0"/>
              <a:t>    32.5% (unadjusted)</a:t>
            </a:r>
          </a:p>
          <a:p>
            <a:pPr lvl="1">
              <a:spcBef>
                <a:spcPts val="0"/>
              </a:spcBef>
            </a:pPr>
            <a:endParaRPr lang="en-US" dirty="0"/>
          </a:p>
          <a:p>
            <a:pPr marL="0" indent="0">
              <a:spcBef>
                <a:spcPts val="0"/>
              </a:spcBef>
              <a:buNone/>
            </a:pPr>
            <a:endParaRPr lang="en-US" sz="1600" dirty="0"/>
          </a:p>
          <a:p>
            <a:pPr marL="0" indent="0">
              <a:spcBef>
                <a:spcPts val="0"/>
              </a:spcBef>
              <a:buNone/>
            </a:pPr>
            <a:endParaRPr lang="en-US" sz="2000" dirty="0"/>
          </a:p>
        </p:txBody>
      </p:sp>
      <p:graphicFrame>
        <p:nvGraphicFramePr>
          <p:cNvPr id="9" name="Content Placeholder 8">
            <a:extLst>
              <a:ext uri="{FF2B5EF4-FFF2-40B4-BE49-F238E27FC236}">
                <a16:creationId xmlns:a16="http://schemas.microsoft.com/office/drawing/2014/main" id="{17A8A4EF-985F-4068-9769-E5E363AC25FB}"/>
              </a:ext>
            </a:extLst>
          </p:cNvPr>
          <p:cNvGraphicFramePr>
            <a:graphicFrameLocks noGrp="1"/>
          </p:cNvGraphicFramePr>
          <p:nvPr>
            <p:ph idx="1"/>
            <p:extLst>
              <p:ext uri="{D42A27DB-BD31-4B8C-83A1-F6EECF244321}">
                <p14:modId xmlns:p14="http://schemas.microsoft.com/office/powerpoint/2010/main" val="3348696700"/>
              </p:ext>
            </p:extLst>
          </p:nvPr>
        </p:nvGraphicFramePr>
        <p:xfrm>
          <a:off x="4823460" y="4317250"/>
          <a:ext cx="4501105" cy="210970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064190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a:xfrm>
            <a:off x="7481953" y="6532852"/>
            <a:ext cx="683339" cy="365125"/>
          </a:xfrm>
        </p:spPr>
        <p:txBody>
          <a:bodyPr/>
          <a:lstStyle/>
          <a:p>
            <a:fld id="{0BA92442-E9DF-4816-9CD5-49950271F77A}" type="slidenum">
              <a:rPr lang="en-US" smtClean="0"/>
              <a:pPr/>
              <a:t>24</a:t>
            </a:fld>
            <a:endParaRPr lang="en-US"/>
          </a:p>
        </p:txBody>
      </p:sp>
      <p:sp>
        <p:nvSpPr>
          <p:cNvPr id="5" name="CuadroTexto 4"/>
          <p:cNvSpPr txBox="1"/>
          <p:nvPr/>
        </p:nvSpPr>
        <p:spPr>
          <a:xfrm>
            <a:off x="4135462" y="1902674"/>
            <a:ext cx="3852914" cy="400110"/>
          </a:xfrm>
          <a:prstGeom prst="rect">
            <a:avLst/>
          </a:prstGeom>
          <a:noFill/>
        </p:spPr>
        <p:txBody>
          <a:bodyPr wrap="none" rtlCol="0">
            <a:spAutoFit/>
          </a:bodyPr>
          <a:lstStyle/>
          <a:p>
            <a:r>
              <a:rPr lang="es-VE" sz="2000" b="1" dirty="0">
                <a:solidFill>
                  <a:schemeClr val="accent1"/>
                </a:solidFill>
              </a:rPr>
              <a:t>INTERVENTIONS AND METHODS</a:t>
            </a:r>
          </a:p>
        </p:txBody>
      </p:sp>
      <p:sp>
        <p:nvSpPr>
          <p:cNvPr id="4" name="CuadroTexto 3"/>
          <p:cNvSpPr txBox="1"/>
          <p:nvPr/>
        </p:nvSpPr>
        <p:spPr>
          <a:xfrm>
            <a:off x="4135462" y="1114815"/>
            <a:ext cx="3586238" cy="400110"/>
          </a:xfrm>
          <a:prstGeom prst="rect">
            <a:avLst/>
          </a:prstGeom>
          <a:noFill/>
        </p:spPr>
        <p:txBody>
          <a:bodyPr wrap="none" rtlCol="0">
            <a:spAutoFit/>
          </a:bodyPr>
          <a:lstStyle/>
          <a:p>
            <a:r>
              <a:rPr lang="es-VE" sz="2000" b="1" dirty="0">
                <a:solidFill>
                  <a:schemeClr val="accent1"/>
                </a:solidFill>
              </a:rPr>
              <a:t>RATIONALE AND OBJECTIVES</a:t>
            </a:r>
          </a:p>
        </p:txBody>
      </p:sp>
      <p:sp>
        <p:nvSpPr>
          <p:cNvPr id="6" name="CuadroTexto 5"/>
          <p:cNvSpPr txBox="1"/>
          <p:nvPr/>
        </p:nvSpPr>
        <p:spPr>
          <a:xfrm>
            <a:off x="4135462" y="2593711"/>
            <a:ext cx="5024324" cy="400110"/>
          </a:xfrm>
          <a:prstGeom prst="rect">
            <a:avLst/>
          </a:prstGeom>
          <a:noFill/>
        </p:spPr>
        <p:txBody>
          <a:bodyPr wrap="none" rtlCol="0">
            <a:spAutoFit/>
          </a:bodyPr>
          <a:lstStyle/>
          <a:p>
            <a:r>
              <a:rPr lang="es-VE" sz="2000" b="1" dirty="0">
                <a:solidFill>
                  <a:schemeClr val="accent1"/>
                </a:solidFill>
              </a:rPr>
              <a:t>HOUSEHOLD FOOD SECURITY OUTCOMES</a:t>
            </a:r>
          </a:p>
        </p:txBody>
      </p:sp>
      <p:sp>
        <p:nvSpPr>
          <p:cNvPr id="8" name="CuadroTexto 7"/>
          <p:cNvSpPr txBox="1"/>
          <p:nvPr/>
        </p:nvSpPr>
        <p:spPr>
          <a:xfrm>
            <a:off x="4135462" y="3333159"/>
            <a:ext cx="4338432" cy="400110"/>
          </a:xfrm>
          <a:prstGeom prst="rect">
            <a:avLst/>
          </a:prstGeom>
          <a:noFill/>
        </p:spPr>
        <p:txBody>
          <a:bodyPr wrap="none" rtlCol="0">
            <a:spAutoFit/>
          </a:bodyPr>
          <a:lstStyle/>
          <a:p>
            <a:r>
              <a:rPr lang="es-VE" sz="2000" b="1" dirty="0">
                <a:solidFill>
                  <a:schemeClr val="accent1"/>
                </a:solidFill>
              </a:rPr>
              <a:t>PLW DIET &amp; NUTRITION OUTCOMES</a:t>
            </a:r>
          </a:p>
        </p:txBody>
      </p:sp>
      <p:sp>
        <p:nvSpPr>
          <p:cNvPr id="12" name="CuadroTexto 11"/>
          <p:cNvSpPr txBox="1"/>
          <p:nvPr/>
        </p:nvSpPr>
        <p:spPr>
          <a:xfrm>
            <a:off x="4135462" y="4072607"/>
            <a:ext cx="4549835" cy="400110"/>
          </a:xfrm>
          <a:prstGeom prst="rect">
            <a:avLst/>
          </a:prstGeom>
          <a:noFill/>
        </p:spPr>
        <p:txBody>
          <a:bodyPr wrap="none" rtlCol="0">
            <a:spAutoFit/>
          </a:bodyPr>
          <a:lstStyle/>
          <a:p>
            <a:r>
              <a:rPr lang="es-VE" sz="2000" b="1" dirty="0">
                <a:solidFill>
                  <a:schemeClr val="accent1"/>
                </a:solidFill>
              </a:rPr>
              <a:t>CHILD DIET &amp; NUTRITION OUTCOMES</a:t>
            </a:r>
          </a:p>
        </p:txBody>
      </p:sp>
      <p:sp>
        <p:nvSpPr>
          <p:cNvPr id="13" name="CuadroTexto 12"/>
          <p:cNvSpPr txBox="1"/>
          <p:nvPr/>
        </p:nvSpPr>
        <p:spPr>
          <a:xfrm>
            <a:off x="4135462" y="4812055"/>
            <a:ext cx="1644489" cy="400110"/>
          </a:xfrm>
          <a:prstGeom prst="rect">
            <a:avLst/>
          </a:prstGeom>
          <a:noFill/>
        </p:spPr>
        <p:txBody>
          <a:bodyPr wrap="none" rtlCol="0">
            <a:spAutoFit/>
          </a:bodyPr>
          <a:lstStyle/>
          <a:p>
            <a:r>
              <a:rPr lang="es-VE" sz="2000" b="1" dirty="0">
                <a:solidFill>
                  <a:schemeClr val="accent1"/>
                </a:solidFill>
              </a:rPr>
              <a:t>LIMITATIONS</a:t>
            </a:r>
          </a:p>
        </p:txBody>
      </p:sp>
      <p:sp>
        <p:nvSpPr>
          <p:cNvPr id="14" name="CuadroTexto 13"/>
          <p:cNvSpPr txBox="1"/>
          <p:nvPr/>
        </p:nvSpPr>
        <p:spPr>
          <a:xfrm>
            <a:off x="4135462" y="5551504"/>
            <a:ext cx="3448636" cy="400110"/>
          </a:xfrm>
          <a:prstGeom prst="rect">
            <a:avLst/>
          </a:prstGeom>
          <a:noFill/>
        </p:spPr>
        <p:txBody>
          <a:bodyPr wrap="none" rtlCol="0">
            <a:spAutoFit/>
          </a:bodyPr>
          <a:lstStyle/>
          <a:p>
            <a:r>
              <a:rPr lang="es-VE" sz="2000" b="1" dirty="0">
                <a:solidFill>
                  <a:schemeClr val="accent1"/>
                </a:solidFill>
              </a:rPr>
              <a:t>SUMMARY OF KEY FINDINGS</a:t>
            </a:r>
          </a:p>
        </p:txBody>
      </p:sp>
      <p:cxnSp>
        <p:nvCxnSpPr>
          <p:cNvPr id="25" name="Conector angular 24"/>
          <p:cNvCxnSpPr>
            <a:stCxn id="15" idx="0"/>
            <a:endCxn id="4" idx="3"/>
          </p:cNvCxnSpPr>
          <p:nvPr/>
        </p:nvCxnSpPr>
        <p:spPr>
          <a:xfrm rot="16200000" flipH="1">
            <a:off x="4451940" y="-1954890"/>
            <a:ext cx="200055" cy="6339464"/>
          </a:xfrm>
          <a:prstGeom prst="bentConnector4">
            <a:avLst>
              <a:gd name="adj1" fmla="val -114269"/>
              <a:gd name="adj2" fmla="val 103606"/>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angular 28"/>
          <p:cNvCxnSpPr>
            <a:cxnSpLocks/>
            <a:stCxn id="18" idx="0"/>
            <a:endCxn id="6" idx="3"/>
          </p:cNvCxnSpPr>
          <p:nvPr/>
        </p:nvCxnSpPr>
        <p:spPr>
          <a:xfrm rot="16200000" flipH="1">
            <a:off x="5170983" y="-1195037"/>
            <a:ext cx="200055" cy="7777550"/>
          </a:xfrm>
          <a:prstGeom prst="bentConnector4">
            <a:avLst>
              <a:gd name="adj1" fmla="val -39995"/>
              <a:gd name="adj2" fmla="val 102939"/>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Elipse 14"/>
          <p:cNvSpPr/>
          <p:nvPr/>
        </p:nvSpPr>
        <p:spPr>
          <a:xfrm>
            <a:off x="1066926" y="1114815"/>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1</a:t>
            </a:r>
          </a:p>
        </p:txBody>
      </p:sp>
      <p:sp>
        <p:nvSpPr>
          <p:cNvPr id="16" name="Elipse 15"/>
          <p:cNvSpPr/>
          <p:nvPr/>
        </p:nvSpPr>
        <p:spPr>
          <a:xfrm>
            <a:off x="1066926" y="1854263"/>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2</a:t>
            </a:r>
          </a:p>
        </p:txBody>
      </p:sp>
      <p:cxnSp>
        <p:nvCxnSpPr>
          <p:cNvPr id="31" name="Conector angular 30"/>
          <p:cNvCxnSpPr>
            <a:stCxn id="19" idx="0"/>
            <a:endCxn id="8" idx="3"/>
          </p:cNvCxnSpPr>
          <p:nvPr/>
        </p:nvCxnSpPr>
        <p:spPr>
          <a:xfrm rot="16200000" flipH="1">
            <a:off x="4828037" y="-112643"/>
            <a:ext cx="200055" cy="7091658"/>
          </a:xfrm>
          <a:prstGeom prst="bentConnector4">
            <a:avLst>
              <a:gd name="adj1" fmla="val -34281"/>
              <a:gd name="adj2" fmla="val 10322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ector angular 32"/>
          <p:cNvCxnSpPr>
            <a:stCxn id="20" idx="0"/>
            <a:endCxn id="12" idx="3"/>
          </p:cNvCxnSpPr>
          <p:nvPr/>
        </p:nvCxnSpPr>
        <p:spPr>
          <a:xfrm rot="16200000" flipH="1">
            <a:off x="4933738" y="521104"/>
            <a:ext cx="200055" cy="7303061"/>
          </a:xfrm>
          <a:prstGeom prst="bentConnector4">
            <a:avLst>
              <a:gd name="adj1" fmla="val -39995"/>
              <a:gd name="adj2" fmla="val 10313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Conector angular 35"/>
          <p:cNvCxnSpPr>
            <a:stCxn id="21" idx="0"/>
            <a:endCxn id="13" idx="3"/>
          </p:cNvCxnSpPr>
          <p:nvPr/>
        </p:nvCxnSpPr>
        <p:spPr>
          <a:xfrm rot="16200000" flipH="1">
            <a:off x="3481065" y="2713225"/>
            <a:ext cx="200055" cy="4397715"/>
          </a:xfrm>
          <a:prstGeom prst="bentConnector4">
            <a:avLst>
              <a:gd name="adj1" fmla="val -34281"/>
              <a:gd name="adj2" fmla="val 10519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ector angular 37"/>
          <p:cNvCxnSpPr>
            <a:cxnSpLocks/>
            <a:stCxn id="22" idx="0"/>
            <a:endCxn id="14" idx="3"/>
          </p:cNvCxnSpPr>
          <p:nvPr/>
        </p:nvCxnSpPr>
        <p:spPr>
          <a:xfrm rot="16200000" flipH="1">
            <a:off x="4383139" y="2550600"/>
            <a:ext cx="200055" cy="6201862"/>
          </a:xfrm>
          <a:prstGeom prst="bentConnector4">
            <a:avLst>
              <a:gd name="adj1" fmla="val -28568"/>
              <a:gd name="adj2" fmla="val 103686"/>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Elipse 17"/>
          <p:cNvSpPr/>
          <p:nvPr/>
        </p:nvSpPr>
        <p:spPr>
          <a:xfrm>
            <a:off x="1066926" y="2593711"/>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3</a:t>
            </a:r>
          </a:p>
        </p:txBody>
      </p:sp>
      <p:sp>
        <p:nvSpPr>
          <p:cNvPr id="19" name="Elipse 18"/>
          <p:cNvSpPr/>
          <p:nvPr/>
        </p:nvSpPr>
        <p:spPr>
          <a:xfrm>
            <a:off x="1066926" y="3333159"/>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4</a:t>
            </a:r>
          </a:p>
        </p:txBody>
      </p:sp>
      <p:sp>
        <p:nvSpPr>
          <p:cNvPr id="20" name="Elipse 19"/>
          <p:cNvSpPr/>
          <p:nvPr/>
        </p:nvSpPr>
        <p:spPr>
          <a:xfrm>
            <a:off x="1066926" y="4072607"/>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5</a:t>
            </a:r>
          </a:p>
        </p:txBody>
      </p:sp>
      <p:sp>
        <p:nvSpPr>
          <p:cNvPr id="21" name="Elipse 20"/>
          <p:cNvSpPr/>
          <p:nvPr/>
        </p:nvSpPr>
        <p:spPr>
          <a:xfrm>
            <a:off x="1066926" y="4812055"/>
            <a:ext cx="630620" cy="592188"/>
          </a:xfrm>
          <a:prstGeom prst="ellipse">
            <a:avLst/>
          </a:prstGeom>
          <a:solidFill>
            <a:schemeClr val="accent2"/>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6</a:t>
            </a:r>
          </a:p>
        </p:txBody>
      </p:sp>
      <p:sp>
        <p:nvSpPr>
          <p:cNvPr id="22" name="Elipse 21"/>
          <p:cNvSpPr/>
          <p:nvPr/>
        </p:nvSpPr>
        <p:spPr>
          <a:xfrm>
            <a:off x="1066926" y="5551504"/>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7</a:t>
            </a:r>
          </a:p>
        </p:txBody>
      </p:sp>
      <p:sp>
        <p:nvSpPr>
          <p:cNvPr id="44" name="CuadroTexto 43"/>
          <p:cNvSpPr txBox="1"/>
          <p:nvPr/>
        </p:nvSpPr>
        <p:spPr>
          <a:xfrm>
            <a:off x="118754" y="90750"/>
            <a:ext cx="3252622" cy="400110"/>
          </a:xfrm>
          <a:prstGeom prst="rect">
            <a:avLst/>
          </a:prstGeom>
          <a:noFill/>
        </p:spPr>
        <p:txBody>
          <a:bodyPr wrap="none" rtlCol="0">
            <a:spAutoFit/>
          </a:bodyPr>
          <a:lstStyle/>
          <a:p>
            <a:r>
              <a:rPr lang="es-VE" sz="2000" b="1" dirty="0">
                <a:solidFill>
                  <a:schemeClr val="accent1"/>
                </a:solidFill>
              </a:rPr>
              <a:t>PRESENTATION OVERVIEW</a:t>
            </a:r>
            <a:endParaRPr lang="en-US" sz="2000" b="1" dirty="0">
              <a:solidFill>
                <a:schemeClr val="accent1"/>
              </a:solidFill>
            </a:endParaRPr>
          </a:p>
        </p:txBody>
      </p:sp>
      <p:cxnSp>
        <p:nvCxnSpPr>
          <p:cNvPr id="35" name="Conector angular 24">
            <a:extLst>
              <a:ext uri="{FF2B5EF4-FFF2-40B4-BE49-F238E27FC236}">
                <a16:creationId xmlns:a16="http://schemas.microsoft.com/office/drawing/2014/main" id="{2E4F6420-0EC3-4BD9-A35A-2A86C257A8F4}"/>
              </a:ext>
            </a:extLst>
          </p:cNvPr>
          <p:cNvCxnSpPr>
            <a:cxnSpLocks/>
            <a:endCxn id="5" idx="3"/>
          </p:cNvCxnSpPr>
          <p:nvPr/>
        </p:nvCxnSpPr>
        <p:spPr>
          <a:xfrm>
            <a:off x="1382235" y="1967955"/>
            <a:ext cx="6606141" cy="134774"/>
          </a:xfrm>
          <a:prstGeom prst="bentConnector5">
            <a:avLst>
              <a:gd name="adj1" fmla="val 249"/>
              <a:gd name="adj2" fmla="val -133246"/>
              <a:gd name="adj3" fmla="val 103460"/>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9882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E8A5B8-CCD9-4609-8A25-50FA67978C65}"/>
              </a:ext>
            </a:extLst>
          </p:cNvPr>
          <p:cNvSpPr>
            <a:spLocks noGrp="1"/>
          </p:cNvSpPr>
          <p:nvPr>
            <p:ph type="title"/>
          </p:nvPr>
        </p:nvSpPr>
        <p:spPr>
          <a:xfrm>
            <a:off x="677334" y="358140"/>
            <a:ext cx="8596668" cy="1320800"/>
          </a:xfrm>
        </p:spPr>
        <p:txBody>
          <a:bodyPr/>
          <a:lstStyle/>
          <a:p>
            <a:r>
              <a:rPr lang="en-US" dirty="0"/>
              <a:t>Limitations</a:t>
            </a:r>
          </a:p>
        </p:txBody>
      </p:sp>
      <p:sp>
        <p:nvSpPr>
          <p:cNvPr id="3" name="Content Placeholder 2">
            <a:extLst>
              <a:ext uri="{FF2B5EF4-FFF2-40B4-BE49-F238E27FC236}">
                <a16:creationId xmlns:a16="http://schemas.microsoft.com/office/drawing/2014/main" id="{E12F30B4-3606-43DD-9263-C399E5B6E288}"/>
              </a:ext>
            </a:extLst>
          </p:cNvPr>
          <p:cNvSpPr>
            <a:spLocks noGrp="1"/>
          </p:cNvSpPr>
          <p:nvPr>
            <p:ph idx="1"/>
          </p:nvPr>
        </p:nvSpPr>
        <p:spPr>
          <a:xfrm>
            <a:off x="677334" y="1374313"/>
            <a:ext cx="8596668" cy="4363547"/>
          </a:xfrm>
        </p:spPr>
        <p:txBody>
          <a:bodyPr>
            <a:noAutofit/>
          </a:bodyPr>
          <a:lstStyle/>
          <a:p>
            <a:r>
              <a:rPr lang="en-US" sz="1900" dirty="0"/>
              <a:t>Limited sample size – security and beneficiary numbers made it difficult to recruit large samples of beneficiary households with PLWs.</a:t>
            </a:r>
          </a:p>
          <a:p>
            <a:r>
              <a:rPr lang="en-US" sz="1900" dirty="0"/>
              <a:t>The non-assistance group was difficult to identify due to numerous other ongoing interventions and was contaminated over the life of the intervention period</a:t>
            </a:r>
          </a:p>
          <a:p>
            <a:r>
              <a:rPr lang="en-US" sz="1900" dirty="0"/>
              <a:t>Interventions changed – in terms of transfer amounts and in the mixed transfer group composition (proportion of in-kind assistance varied monthly)</a:t>
            </a:r>
          </a:p>
          <a:p>
            <a:r>
              <a:rPr lang="en-US" sz="1900" dirty="0"/>
              <a:t>Intervention period was shorter than anticipated – a 6 month intervention period was planned, however, lack of continuity in funding meant that </a:t>
            </a:r>
            <a:r>
              <a:rPr lang="en-US" sz="1900" dirty="0" err="1"/>
              <a:t>endline</a:t>
            </a:r>
            <a:r>
              <a:rPr lang="en-US" sz="1900" dirty="0"/>
              <a:t> data collection had to be conducted earlier than anticipated, as one intervention group was going to have a gap in assistance</a:t>
            </a:r>
          </a:p>
          <a:p>
            <a:r>
              <a:rPr lang="en-US" sz="1900" dirty="0"/>
              <a:t>Security precluded travel to study areas – remote supervision was successful but access was a challenge for the study team</a:t>
            </a:r>
          </a:p>
        </p:txBody>
      </p:sp>
    </p:spTree>
    <p:extLst>
      <p:ext uri="{BB962C8B-B14F-4D97-AF65-F5344CB8AC3E}">
        <p14:creationId xmlns:p14="http://schemas.microsoft.com/office/powerpoint/2010/main" val="14180202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a:xfrm>
            <a:off x="7481953" y="6532852"/>
            <a:ext cx="683339" cy="365125"/>
          </a:xfrm>
        </p:spPr>
        <p:txBody>
          <a:bodyPr/>
          <a:lstStyle/>
          <a:p>
            <a:fld id="{0BA92442-E9DF-4816-9CD5-49950271F77A}" type="slidenum">
              <a:rPr lang="en-US" smtClean="0"/>
              <a:pPr/>
              <a:t>26</a:t>
            </a:fld>
            <a:endParaRPr lang="en-US"/>
          </a:p>
        </p:txBody>
      </p:sp>
      <p:sp>
        <p:nvSpPr>
          <p:cNvPr id="5" name="CuadroTexto 4"/>
          <p:cNvSpPr txBox="1"/>
          <p:nvPr/>
        </p:nvSpPr>
        <p:spPr>
          <a:xfrm>
            <a:off x="4135462" y="1902674"/>
            <a:ext cx="3852914" cy="400110"/>
          </a:xfrm>
          <a:prstGeom prst="rect">
            <a:avLst/>
          </a:prstGeom>
          <a:noFill/>
        </p:spPr>
        <p:txBody>
          <a:bodyPr wrap="none" rtlCol="0">
            <a:spAutoFit/>
          </a:bodyPr>
          <a:lstStyle/>
          <a:p>
            <a:r>
              <a:rPr lang="es-VE" sz="2000" b="1" dirty="0">
                <a:solidFill>
                  <a:schemeClr val="accent1"/>
                </a:solidFill>
              </a:rPr>
              <a:t>INTERVENTIONS AND METHODS</a:t>
            </a:r>
          </a:p>
        </p:txBody>
      </p:sp>
      <p:sp>
        <p:nvSpPr>
          <p:cNvPr id="4" name="CuadroTexto 3"/>
          <p:cNvSpPr txBox="1"/>
          <p:nvPr/>
        </p:nvSpPr>
        <p:spPr>
          <a:xfrm>
            <a:off x="4135462" y="1114815"/>
            <a:ext cx="3586238" cy="400110"/>
          </a:xfrm>
          <a:prstGeom prst="rect">
            <a:avLst/>
          </a:prstGeom>
          <a:noFill/>
        </p:spPr>
        <p:txBody>
          <a:bodyPr wrap="none" rtlCol="0">
            <a:spAutoFit/>
          </a:bodyPr>
          <a:lstStyle/>
          <a:p>
            <a:r>
              <a:rPr lang="es-VE" sz="2000" b="1" dirty="0">
                <a:solidFill>
                  <a:schemeClr val="accent1"/>
                </a:solidFill>
              </a:rPr>
              <a:t>RATIONALE AND OBJECTIVES</a:t>
            </a:r>
          </a:p>
        </p:txBody>
      </p:sp>
      <p:sp>
        <p:nvSpPr>
          <p:cNvPr id="6" name="CuadroTexto 5"/>
          <p:cNvSpPr txBox="1"/>
          <p:nvPr/>
        </p:nvSpPr>
        <p:spPr>
          <a:xfrm>
            <a:off x="4135462" y="2593711"/>
            <a:ext cx="5024324" cy="400110"/>
          </a:xfrm>
          <a:prstGeom prst="rect">
            <a:avLst/>
          </a:prstGeom>
          <a:noFill/>
        </p:spPr>
        <p:txBody>
          <a:bodyPr wrap="none" rtlCol="0">
            <a:spAutoFit/>
          </a:bodyPr>
          <a:lstStyle/>
          <a:p>
            <a:r>
              <a:rPr lang="es-VE" sz="2000" b="1" dirty="0">
                <a:solidFill>
                  <a:schemeClr val="accent1"/>
                </a:solidFill>
              </a:rPr>
              <a:t>HOUSEHOLD FOOD SECURITY OUTCOMES</a:t>
            </a:r>
          </a:p>
        </p:txBody>
      </p:sp>
      <p:sp>
        <p:nvSpPr>
          <p:cNvPr id="8" name="CuadroTexto 7"/>
          <p:cNvSpPr txBox="1"/>
          <p:nvPr/>
        </p:nvSpPr>
        <p:spPr>
          <a:xfrm>
            <a:off x="4135462" y="3333159"/>
            <a:ext cx="4338432" cy="400110"/>
          </a:xfrm>
          <a:prstGeom prst="rect">
            <a:avLst/>
          </a:prstGeom>
          <a:noFill/>
        </p:spPr>
        <p:txBody>
          <a:bodyPr wrap="none" rtlCol="0">
            <a:spAutoFit/>
          </a:bodyPr>
          <a:lstStyle/>
          <a:p>
            <a:r>
              <a:rPr lang="es-VE" sz="2000" b="1" dirty="0">
                <a:solidFill>
                  <a:schemeClr val="accent1"/>
                </a:solidFill>
              </a:rPr>
              <a:t>PLW DIET &amp; NUTRITION OUTCOMES</a:t>
            </a:r>
          </a:p>
        </p:txBody>
      </p:sp>
      <p:sp>
        <p:nvSpPr>
          <p:cNvPr id="12" name="CuadroTexto 11"/>
          <p:cNvSpPr txBox="1"/>
          <p:nvPr/>
        </p:nvSpPr>
        <p:spPr>
          <a:xfrm>
            <a:off x="4135462" y="4072607"/>
            <a:ext cx="4549835" cy="400110"/>
          </a:xfrm>
          <a:prstGeom prst="rect">
            <a:avLst/>
          </a:prstGeom>
          <a:noFill/>
        </p:spPr>
        <p:txBody>
          <a:bodyPr wrap="none" rtlCol="0">
            <a:spAutoFit/>
          </a:bodyPr>
          <a:lstStyle/>
          <a:p>
            <a:r>
              <a:rPr lang="es-VE" sz="2000" b="1" dirty="0">
                <a:solidFill>
                  <a:schemeClr val="accent1"/>
                </a:solidFill>
              </a:rPr>
              <a:t>CHILD DIET &amp; NUTRITION OUTCOMES</a:t>
            </a:r>
          </a:p>
        </p:txBody>
      </p:sp>
      <p:sp>
        <p:nvSpPr>
          <p:cNvPr id="13" name="CuadroTexto 12"/>
          <p:cNvSpPr txBox="1"/>
          <p:nvPr/>
        </p:nvSpPr>
        <p:spPr>
          <a:xfrm>
            <a:off x="4135462" y="4812055"/>
            <a:ext cx="1644489" cy="400110"/>
          </a:xfrm>
          <a:prstGeom prst="rect">
            <a:avLst/>
          </a:prstGeom>
          <a:noFill/>
        </p:spPr>
        <p:txBody>
          <a:bodyPr wrap="none" rtlCol="0">
            <a:spAutoFit/>
          </a:bodyPr>
          <a:lstStyle/>
          <a:p>
            <a:r>
              <a:rPr lang="es-VE" sz="2000" b="1" dirty="0">
                <a:solidFill>
                  <a:schemeClr val="accent1"/>
                </a:solidFill>
              </a:rPr>
              <a:t>LIMITATIONS</a:t>
            </a:r>
          </a:p>
        </p:txBody>
      </p:sp>
      <p:sp>
        <p:nvSpPr>
          <p:cNvPr id="14" name="CuadroTexto 13"/>
          <p:cNvSpPr txBox="1"/>
          <p:nvPr/>
        </p:nvSpPr>
        <p:spPr>
          <a:xfrm>
            <a:off x="4135462" y="5551504"/>
            <a:ext cx="3448636" cy="400110"/>
          </a:xfrm>
          <a:prstGeom prst="rect">
            <a:avLst/>
          </a:prstGeom>
          <a:noFill/>
        </p:spPr>
        <p:txBody>
          <a:bodyPr wrap="none" rtlCol="0">
            <a:spAutoFit/>
          </a:bodyPr>
          <a:lstStyle/>
          <a:p>
            <a:r>
              <a:rPr lang="es-VE" sz="2000" b="1" dirty="0">
                <a:solidFill>
                  <a:schemeClr val="accent1"/>
                </a:solidFill>
              </a:rPr>
              <a:t>SUMMARY OF KEY FINDINGS</a:t>
            </a:r>
          </a:p>
        </p:txBody>
      </p:sp>
      <p:cxnSp>
        <p:nvCxnSpPr>
          <p:cNvPr id="25" name="Conector angular 24"/>
          <p:cNvCxnSpPr>
            <a:stCxn id="15" idx="0"/>
            <a:endCxn id="4" idx="3"/>
          </p:cNvCxnSpPr>
          <p:nvPr/>
        </p:nvCxnSpPr>
        <p:spPr>
          <a:xfrm rot="16200000" flipH="1">
            <a:off x="4451940" y="-1954890"/>
            <a:ext cx="200055" cy="6339464"/>
          </a:xfrm>
          <a:prstGeom prst="bentConnector4">
            <a:avLst>
              <a:gd name="adj1" fmla="val -114269"/>
              <a:gd name="adj2" fmla="val 103606"/>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angular 28"/>
          <p:cNvCxnSpPr>
            <a:cxnSpLocks/>
            <a:stCxn id="18" idx="0"/>
            <a:endCxn id="6" idx="3"/>
          </p:cNvCxnSpPr>
          <p:nvPr/>
        </p:nvCxnSpPr>
        <p:spPr>
          <a:xfrm rot="16200000" flipH="1">
            <a:off x="5170983" y="-1195037"/>
            <a:ext cx="200055" cy="7777550"/>
          </a:xfrm>
          <a:prstGeom prst="bentConnector4">
            <a:avLst>
              <a:gd name="adj1" fmla="val -39995"/>
              <a:gd name="adj2" fmla="val 102939"/>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Elipse 14"/>
          <p:cNvSpPr/>
          <p:nvPr/>
        </p:nvSpPr>
        <p:spPr>
          <a:xfrm>
            <a:off x="1066926" y="1114815"/>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1</a:t>
            </a:r>
          </a:p>
        </p:txBody>
      </p:sp>
      <p:sp>
        <p:nvSpPr>
          <p:cNvPr id="16" name="Elipse 15"/>
          <p:cNvSpPr/>
          <p:nvPr/>
        </p:nvSpPr>
        <p:spPr>
          <a:xfrm>
            <a:off x="1066926" y="1854263"/>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2</a:t>
            </a:r>
          </a:p>
        </p:txBody>
      </p:sp>
      <p:cxnSp>
        <p:nvCxnSpPr>
          <p:cNvPr id="31" name="Conector angular 30"/>
          <p:cNvCxnSpPr>
            <a:stCxn id="19" idx="0"/>
            <a:endCxn id="8" idx="3"/>
          </p:cNvCxnSpPr>
          <p:nvPr/>
        </p:nvCxnSpPr>
        <p:spPr>
          <a:xfrm rot="16200000" flipH="1">
            <a:off x="4828037" y="-112643"/>
            <a:ext cx="200055" cy="7091658"/>
          </a:xfrm>
          <a:prstGeom prst="bentConnector4">
            <a:avLst>
              <a:gd name="adj1" fmla="val -34281"/>
              <a:gd name="adj2" fmla="val 10322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ector angular 32"/>
          <p:cNvCxnSpPr>
            <a:stCxn id="20" idx="0"/>
            <a:endCxn id="12" idx="3"/>
          </p:cNvCxnSpPr>
          <p:nvPr/>
        </p:nvCxnSpPr>
        <p:spPr>
          <a:xfrm rot="16200000" flipH="1">
            <a:off x="4933738" y="521104"/>
            <a:ext cx="200055" cy="7303061"/>
          </a:xfrm>
          <a:prstGeom prst="bentConnector4">
            <a:avLst>
              <a:gd name="adj1" fmla="val -39995"/>
              <a:gd name="adj2" fmla="val 10313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Conector angular 35"/>
          <p:cNvCxnSpPr>
            <a:stCxn id="21" idx="0"/>
            <a:endCxn id="13" idx="3"/>
          </p:cNvCxnSpPr>
          <p:nvPr/>
        </p:nvCxnSpPr>
        <p:spPr>
          <a:xfrm rot="16200000" flipH="1">
            <a:off x="3481065" y="2713225"/>
            <a:ext cx="200055" cy="4397715"/>
          </a:xfrm>
          <a:prstGeom prst="bentConnector4">
            <a:avLst>
              <a:gd name="adj1" fmla="val -34281"/>
              <a:gd name="adj2" fmla="val 10519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ector angular 37"/>
          <p:cNvCxnSpPr>
            <a:cxnSpLocks/>
            <a:stCxn id="22" idx="0"/>
            <a:endCxn id="14" idx="3"/>
          </p:cNvCxnSpPr>
          <p:nvPr/>
        </p:nvCxnSpPr>
        <p:spPr>
          <a:xfrm rot="16200000" flipH="1">
            <a:off x="4383139" y="2550600"/>
            <a:ext cx="200055" cy="6201862"/>
          </a:xfrm>
          <a:prstGeom prst="bentConnector4">
            <a:avLst>
              <a:gd name="adj1" fmla="val -28568"/>
              <a:gd name="adj2" fmla="val 103686"/>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Elipse 17"/>
          <p:cNvSpPr/>
          <p:nvPr/>
        </p:nvSpPr>
        <p:spPr>
          <a:xfrm>
            <a:off x="1066926" y="2593711"/>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3</a:t>
            </a:r>
          </a:p>
        </p:txBody>
      </p:sp>
      <p:sp>
        <p:nvSpPr>
          <p:cNvPr id="19" name="Elipse 18"/>
          <p:cNvSpPr/>
          <p:nvPr/>
        </p:nvSpPr>
        <p:spPr>
          <a:xfrm>
            <a:off x="1066926" y="3333159"/>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4</a:t>
            </a:r>
          </a:p>
        </p:txBody>
      </p:sp>
      <p:sp>
        <p:nvSpPr>
          <p:cNvPr id="20" name="Elipse 19"/>
          <p:cNvSpPr/>
          <p:nvPr/>
        </p:nvSpPr>
        <p:spPr>
          <a:xfrm>
            <a:off x="1066926" y="4072607"/>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5</a:t>
            </a:r>
          </a:p>
        </p:txBody>
      </p:sp>
      <p:sp>
        <p:nvSpPr>
          <p:cNvPr id="21" name="Elipse 20"/>
          <p:cNvSpPr/>
          <p:nvPr/>
        </p:nvSpPr>
        <p:spPr>
          <a:xfrm>
            <a:off x="1066926" y="4812055"/>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6</a:t>
            </a:r>
          </a:p>
        </p:txBody>
      </p:sp>
      <p:sp>
        <p:nvSpPr>
          <p:cNvPr id="22" name="Elipse 21"/>
          <p:cNvSpPr/>
          <p:nvPr/>
        </p:nvSpPr>
        <p:spPr>
          <a:xfrm>
            <a:off x="1066926" y="5551504"/>
            <a:ext cx="630620" cy="592188"/>
          </a:xfrm>
          <a:prstGeom prst="ellipse">
            <a:avLst/>
          </a:prstGeom>
          <a:solidFill>
            <a:schemeClr val="accent2"/>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7</a:t>
            </a:r>
          </a:p>
        </p:txBody>
      </p:sp>
      <p:sp>
        <p:nvSpPr>
          <p:cNvPr id="44" name="CuadroTexto 43"/>
          <p:cNvSpPr txBox="1"/>
          <p:nvPr/>
        </p:nvSpPr>
        <p:spPr>
          <a:xfrm>
            <a:off x="118754" y="90750"/>
            <a:ext cx="3252622" cy="400110"/>
          </a:xfrm>
          <a:prstGeom prst="rect">
            <a:avLst/>
          </a:prstGeom>
          <a:noFill/>
        </p:spPr>
        <p:txBody>
          <a:bodyPr wrap="none" rtlCol="0">
            <a:spAutoFit/>
          </a:bodyPr>
          <a:lstStyle/>
          <a:p>
            <a:r>
              <a:rPr lang="es-VE" sz="2000" b="1" dirty="0">
                <a:solidFill>
                  <a:schemeClr val="accent1"/>
                </a:solidFill>
              </a:rPr>
              <a:t>PRESENTATION OVERVIEW</a:t>
            </a:r>
            <a:endParaRPr lang="en-US" sz="2000" b="1" dirty="0">
              <a:solidFill>
                <a:schemeClr val="accent1"/>
              </a:solidFill>
            </a:endParaRPr>
          </a:p>
        </p:txBody>
      </p:sp>
      <p:cxnSp>
        <p:nvCxnSpPr>
          <p:cNvPr id="35" name="Conector angular 24">
            <a:extLst>
              <a:ext uri="{FF2B5EF4-FFF2-40B4-BE49-F238E27FC236}">
                <a16:creationId xmlns:a16="http://schemas.microsoft.com/office/drawing/2014/main" id="{2E4F6420-0EC3-4BD9-A35A-2A86C257A8F4}"/>
              </a:ext>
            </a:extLst>
          </p:cNvPr>
          <p:cNvCxnSpPr>
            <a:cxnSpLocks/>
            <a:endCxn id="5" idx="3"/>
          </p:cNvCxnSpPr>
          <p:nvPr/>
        </p:nvCxnSpPr>
        <p:spPr>
          <a:xfrm>
            <a:off x="1382235" y="1967955"/>
            <a:ext cx="6606141" cy="134774"/>
          </a:xfrm>
          <a:prstGeom prst="bentConnector5">
            <a:avLst>
              <a:gd name="adj1" fmla="val 249"/>
              <a:gd name="adj2" fmla="val -133246"/>
              <a:gd name="adj3" fmla="val 103460"/>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13700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812191-3553-43CF-81AB-7CAED62407D8}"/>
              </a:ext>
            </a:extLst>
          </p:cNvPr>
          <p:cNvSpPr>
            <a:spLocks noGrp="1"/>
          </p:cNvSpPr>
          <p:nvPr>
            <p:ph type="title"/>
          </p:nvPr>
        </p:nvSpPr>
        <p:spPr>
          <a:xfrm>
            <a:off x="677334" y="472440"/>
            <a:ext cx="8596668" cy="1320800"/>
          </a:xfrm>
        </p:spPr>
        <p:txBody>
          <a:bodyPr/>
          <a:lstStyle/>
          <a:p>
            <a:r>
              <a:rPr lang="en-US" dirty="0"/>
              <a:t>Summary of Findings</a:t>
            </a:r>
          </a:p>
        </p:txBody>
      </p:sp>
      <p:sp>
        <p:nvSpPr>
          <p:cNvPr id="3" name="Content Placeholder 2">
            <a:extLst>
              <a:ext uri="{FF2B5EF4-FFF2-40B4-BE49-F238E27FC236}">
                <a16:creationId xmlns:a16="http://schemas.microsoft.com/office/drawing/2014/main" id="{2F44E278-F53A-43FF-A2C4-D4B37BF030F6}"/>
              </a:ext>
            </a:extLst>
          </p:cNvPr>
          <p:cNvSpPr>
            <a:spLocks noGrp="1"/>
          </p:cNvSpPr>
          <p:nvPr>
            <p:ph idx="1"/>
          </p:nvPr>
        </p:nvSpPr>
        <p:spPr>
          <a:xfrm>
            <a:off x="677334" y="1520509"/>
            <a:ext cx="8596668" cy="4537391"/>
          </a:xfrm>
        </p:spPr>
        <p:txBody>
          <a:bodyPr>
            <a:normAutofit fontScale="92500" lnSpcReduction="10000"/>
          </a:bodyPr>
          <a:lstStyle/>
          <a:p>
            <a:r>
              <a:rPr lang="en-US" sz="2100" dirty="0"/>
              <a:t>Household food security decreased over the study period in all groups according to both Household Hunger Score and meal frequency.</a:t>
            </a:r>
          </a:p>
          <a:p>
            <a:r>
              <a:rPr lang="en-US" sz="2100" dirty="0"/>
              <a:t>Among PLWs, meal frequency did not differ between </a:t>
            </a:r>
            <a:r>
              <a:rPr lang="en-US" sz="2100" dirty="0" err="1"/>
              <a:t>endline</a:t>
            </a:r>
            <a:r>
              <a:rPr lang="en-US" sz="2100" dirty="0"/>
              <a:t> and baseline for either group, but dietary diversity improved significantly for both groups.  </a:t>
            </a:r>
          </a:p>
          <a:p>
            <a:r>
              <a:rPr lang="en-US" sz="2100" dirty="0"/>
              <a:t>PLW MUAC increased significantly in both groups, but magnitude of change was greater in the mixed transfer group; mixed transfers were fully successful in preventing acute malnutrition whereas 3.1% of voucher PLWs developed acute malnutrition.  Differences in magnitude of change between the groups for nutrition outcomes were marginally significant.</a:t>
            </a:r>
          </a:p>
          <a:p>
            <a:r>
              <a:rPr lang="en-US" sz="2100" dirty="0"/>
              <a:t>With respect to children's diet, meal frequency remained constant in both groups and transfers did not improve dietary diversity.</a:t>
            </a:r>
          </a:p>
          <a:p>
            <a:r>
              <a:rPr lang="en-US" sz="2100" dirty="0"/>
              <a:t>Child nutrition improved in both intervention groups in terms of mean MUAC and acute malnutrition prevalence; however, improvements were not statistically significant.</a:t>
            </a:r>
          </a:p>
          <a:p>
            <a:pPr marL="0" indent="0">
              <a:buNone/>
            </a:pPr>
            <a:endParaRPr lang="en-US" dirty="0"/>
          </a:p>
          <a:p>
            <a:endParaRPr lang="en-US" dirty="0"/>
          </a:p>
        </p:txBody>
      </p:sp>
    </p:spTree>
    <p:extLst>
      <p:ext uri="{BB962C8B-B14F-4D97-AF65-F5344CB8AC3E}">
        <p14:creationId xmlns:p14="http://schemas.microsoft.com/office/powerpoint/2010/main" val="26770421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812191-3553-43CF-81AB-7CAED62407D8}"/>
              </a:ext>
            </a:extLst>
          </p:cNvPr>
          <p:cNvSpPr>
            <a:spLocks noGrp="1"/>
          </p:cNvSpPr>
          <p:nvPr>
            <p:ph type="title"/>
          </p:nvPr>
        </p:nvSpPr>
        <p:spPr>
          <a:xfrm>
            <a:off x="677334" y="472440"/>
            <a:ext cx="8596668" cy="1320800"/>
          </a:xfrm>
        </p:spPr>
        <p:txBody>
          <a:bodyPr/>
          <a:lstStyle/>
          <a:p>
            <a:r>
              <a:rPr lang="en-US" dirty="0"/>
              <a:t>Conclusions</a:t>
            </a:r>
          </a:p>
        </p:txBody>
      </p:sp>
      <p:sp>
        <p:nvSpPr>
          <p:cNvPr id="3" name="Content Placeholder 2">
            <a:extLst>
              <a:ext uri="{FF2B5EF4-FFF2-40B4-BE49-F238E27FC236}">
                <a16:creationId xmlns:a16="http://schemas.microsoft.com/office/drawing/2014/main" id="{2F44E278-F53A-43FF-A2C4-D4B37BF030F6}"/>
              </a:ext>
            </a:extLst>
          </p:cNvPr>
          <p:cNvSpPr>
            <a:spLocks noGrp="1"/>
          </p:cNvSpPr>
          <p:nvPr>
            <p:ph idx="1"/>
          </p:nvPr>
        </p:nvSpPr>
        <p:spPr>
          <a:xfrm>
            <a:off x="677334" y="1349059"/>
            <a:ext cx="8596668" cy="4914581"/>
          </a:xfrm>
        </p:spPr>
        <p:txBody>
          <a:bodyPr>
            <a:normAutofit lnSpcReduction="10000"/>
          </a:bodyPr>
          <a:lstStyle/>
          <a:p>
            <a:r>
              <a:rPr lang="en-US" sz="2000" dirty="0"/>
              <a:t>Despite decreases in household food security over the study period, PLW dietary quality and mean MUAC improved. No PLWs in the mixed transfer group had become malnourished by the end of the study period.</a:t>
            </a:r>
          </a:p>
          <a:p>
            <a:r>
              <a:rPr lang="en-US" sz="2000" dirty="0"/>
              <a:t>Transfers were not as protective for children’s diet quality.  However, child nutrition improved in both intervention groups in terms of mean MUAC (significant) and acute malnutrition prevalence (not significant).  This compares to a large decline in nutrition status in the non-assistance group.</a:t>
            </a:r>
          </a:p>
          <a:p>
            <a:r>
              <a:rPr lang="en-US" sz="2000" dirty="0"/>
              <a:t>Results show promise but do not indicate a clear benefit for mixed transfers as compared to food vouchers – likely a result of study limitations.</a:t>
            </a:r>
          </a:p>
          <a:p>
            <a:r>
              <a:rPr lang="en-US" sz="2000" dirty="0"/>
              <a:t>More research or program evaluations needed to deepen understanding – in particular with larger sample sizes and longer intervention periods.</a:t>
            </a:r>
          </a:p>
          <a:p>
            <a:pPr marL="0" indent="0">
              <a:buNone/>
            </a:pPr>
            <a:endParaRPr lang="en-US" dirty="0"/>
          </a:p>
          <a:p>
            <a:endParaRPr lang="en-US" dirty="0"/>
          </a:p>
        </p:txBody>
      </p:sp>
    </p:spTree>
    <p:extLst>
      <p:ext uri="{BB962C8B-B14F-4D97-AF65-F5344CB8AC3E}">
        <p14:creationId xmlns:p14="http://schemas.microsoft.com/office/powerpoint/2010/main" val="12060234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5169F-C961-4379-8795-2ABE7CDAC0DB}"/>
              </a:ext>
            </a:extLst>
          </p:cNvPr>
          <p:cNvSpPr>
            <a:spLocks noGrp="1"/>
          </p:cNvSpPr>
          <p:nvPr>
            <p:ph type="title"/>
          </p:nvPr>
        </p:nvSpPr>
        <p:spPr>
          <a:xfrm>
            <a:off x="677334" y="609600"/>
            <a:ext cx="8596668" cy="704850"/>
          </a:xfrm>
        </p:spPr>
        <p:txBody>
          <a:bodyPr/>
          <a:lstStyle/>
          <a:p>
            <a:r>
              <a:rPr lang="en-US" dirty="0"/>
              <a:t>Rationale</a:t>
            </a:r>
          </a:p>
        </p:txBody>
      </p:sp>
      <p:sp>
        <p:nvSpPr>
          <p:cNvPr id="3" name="Content Placeholder 2">
            <a:extLst>
              <a:ext uri="{FF2B5EF4-FFF2-40B4-BE49-F238E27FC236}">
                <a16:creationId xmlns:a16="http://schemas.microsoft.com/office/drawing/2014/main" id="{28D8DDFE-3A2F-4696-B036-6480C68A241D}"/>
              </a:ext>
            </a:extLst>
          </p:cNvPr>
          <p:cNvSpPr>
            <a:spLocks noGrp="1"/>
          </p:cNvSpPr>
          <p:nvPr>
            <p:ph idx="1"/>
          </p:nvPr>
        </p:nvSpPr>
        <p:spPr>
          <a:xfrm>
            <a:off x="677333" y="1440181"/>
            <a:ext cx="9011789" cy="5101296"/>
          </a:xfrm>
        </p:spPr>
        <p:txBody>
          <a:bodyPr>
            <a:normAutofit/>
          </a:bodyPr>
          <a:lstStyle/>
          <a:p>
            <a:r>
              <a:rPr lang="en-US" sz="2000" dirty="0"/>
              <a:t>Cash transfers are significant change to humanitarian assistance. Major commitments to scale up have been made by donors and humanitarian agencies. </a:t>
            </a:r>
          </a:p>
          <a:p>
            <a:r>
              <a:rPr lang="en-US" sz="2000" dirty="0"/>
              <a:t>Cash-based approaches can be more efficient than in-kind assistance and more supportive of local economies, human agency and dignity. </a:t>
            </a:r>
          </a:p>
          <a:p>
            <a:r>
              <a:rPr lang="en-US" sz="2000" dirty="0"/>
              <a:t>There is evidence from non-crises settings of the positive impact of cash-based approaches on dietary diversity and use of health services; but the link between these and improved nutrition outcomes has not been adequately researched in emergencies. </a:t>
            </a:r>
          </a:p>
          <a:p>
            <a:pPr lvl="1"/>
            <a:r>
              <a:rPr lang="en-US" sz="2000" dirty="0"/>
              <a:t>Most data is collected at a household level, thus there is an evidence gap for commonly targeted vulnerable groups (PLWs, CU5s)</a:t>
            </a:r>
          </a:p>
          <a:p>
            <a:pPr lvl="1"/>
            <a:r>
              <a:rPr lang="en-US" sz="2000" dirty="0"/>
              <a:t>There is little evidence for individual nutrition outcomes (ex: SAM/MAM) – with the exception of recent REFANI findings, most evidence from emergency settings is limited to food security  </a:t>
            </a:r>
          </a:p>
          <a:p>
            <a:endParaRPr lang="en-US" dirty="0"/>
          </a:p>
        </p:txBody>
      </p:sp>
    </p:spTree>
    <p:extLst>
      <p:ext uri="{BB962C8B-B14F-4D97-AF65-F5344CB8AC3E}">
        <p14:creationId xmlns:p14="http://schemas.microsoft.com/office/powerpoint/2010/main" val="1337889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5169F-C961-4379-8795-2ABE7CDAC0DB}"/>
              </a:ext>
            </a:extLst>
          </p:cNvPr>
          <p:cNvSpPr>
            <a:spLocks noGrp="1"/>
          </p:cNvSpPr>
          <p:nvPr>
            <p:ph type="title"/>
          </p:nvPr>
        </p:nvSpPr>
        <p:spPr>
          <a:xfrm>
            <a:off x="677334" y="609600"/>
            <a:ext cx="8843856" cy="704850"/>
          </a:xfrm>
        </p:spPr>
        <p:txBody>
          <a:bodyPr>
            <a:normAutofit/>
          </a:bodyPr>
          <a:lstStyle/>
          <a:p>
            <a:r>
              <a:rPr lang="en-US" dirty="0"/>
              <a:t>Objectives and Research Questions</a:t>
            </a:r>
          </a:p>
        </p:txBody>
      </p:sp>
      <p:sp>
        <p:nvSpPr>
          <p:cNvPr id="3" name="Content Placeholder 2">
            <a:extLst>
              <a:ext uri="{FF2B5EF4-FFF2-40B4-BE49-F238E27FC236}">
                <a16:creationId xmlns:a16="http://schemas.microsoft.com/office/drawing/2014/main" id="{28D8DDFE-3A2F-4696-B036-6480C68A241D}"/>
              </a:ext>
            </a:extLst>
          </p:cNvPr>
          <p:cNvSpPr>
            <a:spLocks noGrp="1"/>
          </p:cNvSpPr>
          <p:nvPr>
            <p:ph idx="1"/>
          </p:nvPr>
        </p:nvSpPr>
        <p:spPr>
          <a:xfrm>
            <a:off x="677334" y="1314450"/>
            <a:ext cx="8596668" cy="5120639"/>
          </a:xfrm>
        </p:spPr>
        <p:txBody>
          <a:bodyPr>
            <a:normAutofit lnSpcReduction="10000"/>
          </a:bodyPr>
          <a:lstStyle/>
          <a:p>
            <a:pPr marL="0" indent="0">
              <a:buNone/>
            </a:pPr>
            <a:endParaRPr lang="en-US" sz="1000" b="1" i="1" dirty="0"/>
          </a:p>
          <a:p>
            <a:pPr marL="0" indent="0">
              <a:buNone/>
            </a:pPr>
            <a:r>
              <a:rPr lang="en-US" sz="2000" b="1" i="1" dirty="0"/>
              <a:t>Objective 1:</a:t>
            </a:r>
            <a:r>
              <a:rPr lang="en-US" sz="2000" i="1" dirty="0"/>
              <a:t> </a:t>
            </a:r>
            <a:r>
              <a:rPr lang="en-US" sz="2000" dirty="0"/>
              <a:t>Increase the understanding on </a:t>
            </a:r>
            <a:r>
              <a:rPr lang="en-US" sz="2000" u="sng" dirty="0"/>
              <a:t>how different transfer modalities affect nutrition and food security outcomes and health seeking behaviors </a:t>
            </a:r>
            <a:r>
              <a:rPr lang="en-US" sz="2000" dirty="0"/>
              <a:t>among pregnant and lactating women (PLWs) and children in their households. </a:t>
            </a:r>
          </a:p>
          <a:p>
            <a:pPr marL="0" indent="0">
              <a:buNone/>
            </a:pPr>
            <a:r>
              <a:rPr lang="en-US" sz="2000" b="1" i="1" dirty="0"/>
              <a:t>Objective 2</a:t>
            </a:r>
            <a:r>
              <a:rPr lang="en-US" sz="2000" i="1" dirty="0"/>
              <a:t>: </a:t>
            </a:r>
            <a:r>
              <a:rPr lang="en-US" sz="2000" dirty="0"/>
              <a:t>Characterize </a:t>
            </a:r>
            <a:r>
              <a:rPr lang="en-US" sz="2000" u="sng" dirty="0"/>
              <a:t>contextual factors, notably migration and role of men</a:t>
            </a:r>
            <a:r>
              <a:rPr lang="en-US" sz="2000" dirty="0"/>
              <a:t>, and challenges of cash transfer programing in the Somalia context with the aim of developing actionable recommendations to inform future food and nutrition programming in Somalia</a:t>
            </a:r>
          </a:p>
          <a:p>
            <a:pPr marL="0" indent="0">
              <a:buNone/>
            </a:pPr>
            <a:endParaRPr lang="en-US" sz="2000" dirty="0"/>
          </a:p>
          <a:p>
            <a:pPr marL="0" indent="0">
              <a:buNone/>
            </a:pPr>
            <a:r>
              <a:rPr lang="en-US" sz="2000" b="1" i="1" dirty="0"/>
              <a:t>Primary Research Questions:</a:t>
            </a:r>
            <a:endParaRPr lang="en-US" sz="2000" dirty="0"/>
          </a:p>
          <a:p>
            <a:pPr>
              <a:spcBef>
                <a:spcPts val="0"/>
              </a:spcBef>
            </a:pPr>
            <a:r>
              <a:rPr lang="en-US" sz="2000" dirty="0"/>
              <a:t>Is provision of unconditional household transfers in addition to vouchers more effective than vouchers alone for preventing acute malnutrition and supporting health behaviors among PLWs?</a:t>
            </a:r>
          </a:p>
          <a:p>
            <a:pPr lvl="0"/>
            <a:r>
              <a:rPr lang="en-US" sz="2000" dirty="0"/>
              <a:t>What is the added value of unconditional cash transfers with respect to household food security?</a:t>
            </a:r>
          </a:p>
        </p:txBody>
      </p:sp>
    </p:spTree>
    <p:extLst>
      <p:ext uri="{BB962C8B-B14F-4D97-AF65-F5344CB8AC3E}">
        <p14:creationId xmlns:p14="http://schemas.microsoft.com/office/powerpoint/2010/main" val="1177763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5169F-C961-4379-8795-2ABE7CDAC0DB}"/>
              </a:ext>
            </a:extLst>
          </p:cNvPr>
          <p:cNvSpPr>
            <a:spLocks noGrp="1"/>
          </p:cNvSpPr>
          <p:nvPr>
            <p:ph type="title"/>
          </p:nvPr>
        </p:nvSpPr>
        <p:spPr>
          <a:xfrm>
            <a:off x="677334" y="609600"/>
            <a:ext cx="8596668" cy="704850"/>
          </a:xfrm>
        </p:spPr>
        <p:txBody>
          <a:bodyPr/>
          <a:lstStyle/>
          <a:p>
            <a:r>
              <a:rPr lang="en-US" dirty="0"/>
              <a:t>PLWs and CU5s in Somalia</a:t>
            </a:r>
          </a:p>
        </p:txBody>
      </p:sp>
      <p:sp>
        <p:nvSpPr>
          <p:cNvPr id="3" name="Content Placeholder 2">
            <a:extLst>
              <a:ext uri="{FF2B5EF4-FFF2-40B4-BE49-F238E27FC236}">
                <a16:creationId xmlns:a16="http://schemas.microsoft.com/office/drawing/2014/main" id="{28D8DDFE-3A2F-4696-B036-6480C68A241D}"/>
              </a:ext>
            </a:extLst>
          </p:cNvPr>
          <p:cNvSpPr>
            <a:spLocks noGrp="1"/>
          </p:cNvSpPr>
          <p:nvPr>
            <p:ph idx="1"/>
          </p:nvPr>
        </p:nvSpPr>
        <p:spPr>
          <a:xfrm>
            <a:off x="677334" y="1521487"/>
            <a:ext cx="8818358" cy="4967235"/>
          </a:xfrm>
        </p:spPr>
        <p:txBody>
          <a:bodyPr>
            <a:normAutofit fontScale="92500"/>
          </a:bodyPr>
          <a:lstStyle/>
          <a:p>
            <a:r>
              <a:rPr lang="en-US" sz="2000" b="1" dirty="0"/>
              <a:t>PLWs and CU5 are considered high priority vulnerable groups in emergencies </a:t>
            </a:r>
            <a:r>
              <a:rPr lang="en-US" sz="2000" dirty="0"/>
              <a:t>due to the increased nutritional demands of pregnancy and lactation, the rapid growth and development in early childhood and the high levels morbidity and mortality often observed in these population sub-groups. </a:t>
            </a:r>
          </a:p>
          <a:p>
            <a:r>
              <a:rPr lang="en-US" sz="2000" b="1" dirty="0"/>
              <a:t>In the ongoing Somalia crisis, PLW may be especially vulnerable</a:t>
            </a:r>
            <a:r>
              <a:rPr lang="en-US" sz="2000" dirty="0"/>
              <a:t> as men are forced to migrate farther with herds, leaving women without access to milk from herds, or the ability to trade livestock for cash or food staples. </a:t>
            </a:r>
          </a:p>
          <a:p>
            <a:r>
              <a:rPr lang="en-US" sz="2000" dirty="0"/>
              <a:t>In Somalia, PLW and CU5 represent a sizeable population affected by the current crisis: the Somalia Nutrition Cluster has estimated that some </a:t>
            </a:r>
            <a:r>
              <a:rPr lang="en-US" sz="2000" b="1" dirty="0"/>
              <a:t>800,000 PLWs  </a:t>
            </a:r>
            <a:r>
              <a:rPr lang="en-US" sz="2000" dirty="0"/>
              <a:t>and </a:t>
            </a:r>
            <a:r>
              <a:rPr lang="en-US" sz="2000" b="1" dirty="0"/>
              <a:t>1.4 million CU5s </a:t>
            </a:r>
            <a:r>
              <a:rPr lang="en-US" sz="2000" dirty="0"/>
              <a:t>need humanitarian assistance.  </a:t>
            </a:r>
          </a:p>
          <a:p>
            <a:r>
              <a:rPr lang="en-US" sz="2000" dirty="0"/>
              <a:t>Assessments and surveys conducted during the April to June 2017 period report critical global acute malnutrition (GAM) rates, with </a:t>
            </a:r>
            <a:r>
              <a:rPr lang="en-US" sz="2000" b="1" dirty="0"/>
              <a:t>GAM levels more than 15% in all affected areas and &gt;30% in some of the most severely affected areas</a:t>
            </a:r>
            <a:r>
              <a:rPr lang="en-US" sz="2000" dirty="0"/>
              <a:t>.  </a:t>
            </a:r>
          </a:p>
        </p:txBody>
      </p:sp>
    </p:spTree>
    <p:extLst>
      <p:ext uri="{BB962C8B-B14F-4D97-AF65-F5344CB8AC3E}">
        <p14:creationId xmlns:p14="http://schemas.microsoft.com/office/powerpoint/2010/main" val="3035624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a:xfrm>
            <a:off x="7481953" y="6532852"/>
            <a:ext cx="683339" cy="365125"/>
          </a:xfrm>
        </p:spPr>
        <p:txBody>
          <a:bodyPr/>
          <a:lstStyle/>
          <a:p>
            <a:fld id="{0BA92442-E9DF-4816-9CD5-49950271F77A}" type="slidenum">
              <a:rPr lang="en-US" smtClean="0"/>
              <a:pPr/>
              <a:t>6</a:t>
            </a:fld>
            <a:endParaRPr lang="en-US"/>
          </a:p>
        </p:txBody>
      </p:sp>
      <p:sp>
        <p:nvSpPr>
          <p:cNvPr id="5" name="CuadroTexto 4"/>
          <p:cNvSpPr txBox="1"/>
          <p:nvPr/>
        </p:nvSpPr>
        <p:spPr>
          <a:xfrm>
            <a:off x="4135462" y="1902674"/>
            <a:ext cx="3852914" cy="400110"/>
          </a:xfrm>
          <a:prstGeom prst="rect">
            <a:avLst/>
          </a:prstGeom>
          <a:noFill/>
        </p:spPr>
        <p:txBody>
          <a:bodyPr wrap="none" rtlCol="0">
            <a:spAutoFit/>
          </a:bodyPr>
          <a:lstStyle/>
          <a:p>
            <a:r>
              <a:rPr lang="es-VE" sz="2000" b="1" dirty="0">
                <a:solidFill>
                  <a:schemeClr val="accent1"/>
                </a:solidFill>
              </a:rPr>
              <a:t>INTERVENTIONS AND METHODS</a:t>
            </a:r>
          </a:p>
        </p:txBody>
      </p:sp>
      <p:sp>
        <p:nvSpPr>
          <p:cNvPr id="4" name="CuadroTexto 3"/>
          <p:cNvSpPr txBox="1"/>
          <p:nvPr/>
        </p:nvSpPr>
        <p:spPr>
          <a:xfrm>
            <a:off x="4135462" y="1114815"/>
            <a:ext cx="3586238" cy="400110"/>
          </a:xfrm>
          <a:prstGeom prst="rect">
            <a:avLst/>
          </a:prstGeom>
          <a:noFill/>
        </p:spPr>
        <p:txBody>
          <a:bodyPr wrap="none" rtlCol="0">
            <a:spAutoFit/>
          </a:bodyPr>
          <a:lstStyle/>
          <a:p>
            <a:r>
              <a:rPr lang="es-VE" sz="2000" b="1" dirty="0">
                <a:solidFill>
                  <a:schemeClr val="accent1"/>
                </a:solidFill>
              </a:rPr>
              <a:t>RATIONALE AND OBJECTIVES</a:t>
            </a:r>
          </a:p>
        </p:txBody>
      </p:sp>
      <p:sp>
        <p:nvSpPr>
          <p:cNvPr id="6" name="CuadroTexto 5"/>
          <p:cNvSpPr txBox="1"/>
          <p:nvPr/>
        </p:nvSpPr>
        <p:spPr>
          <a:xfrm>
            <a:off x="4135462" y="2593711"/>
            <a:ext cx="5024324" cy="400110"/>
          </a:xfrm>
          <a:prstGeom prst="rect">
            <a:avLst/>
          </a:prstGeom>
          <a:noFill/>
        </p:spPr>
        <p:txBody>
          <a:bodyPr wrap="none" rtlCol="0">
            <a:spAutoFit/>
          </a:bodyPr>
          <a:lstStyle/>
          <a:p>
            <a:r>
              <a:rPr lang="es-VE" sz="2000" b="1" dirty="0">
                <a:solidFill>
                  <a:schemeClr val="accent1"/>
                </a:solidFill>
              </a:rPr>
              <a:t>HOUSEHOLD FOOD SECURITY OUTCOMES</a:t>
            </a:r>
          </a:p>
        </p:txBody>
      </p:sp>
      <p:sp>
        <p:nvSpPr>
          <p:cNvPr id="8" name="CuadroTexto 7"/>
          <p:cNvSpPr txBox="1"/>
          <p:nvPr/>
        </p:nvSpPr>
        <p:spPr>
          <a:xfrm>
            <a:off x="4135462" y="3333159"/>
            <a:ext cx="4338432" cy="400110"/>
          </a:xfrm>
          <a:prstGeom prst="rect">
            <a:avLst/>
          </a:prstGeom>
          <a:noFill/>
        </p:spPr>
        <p:txBody>
          <a:bodyPr wrap="none" rtlCol="0">
            <a:spAutoFit/>
          </a:bodyPr>
          <a:lstStyle/>
          <a:p>
            <a:r>
              <a:rPr lang="es-VE" sz="2000" b="1" dirty="0">
                <a:solidFill>
                  <a:schemeClr val="accent1"/>
                </a:solidFill>
              </a:rPr>
              <a:t>PLW DIET &amp; NUTRITION OUTCOMES</a:t>
            </a:r>
          </a:p>
        </p:txBody>
      </p:sp>
      <p:sp>
        <p:nvSpPr>
          <p:cNvPr id="12" name="CuadroTexto 11"/>
          <p:cNvSpPr txBox="1"/>
          <p:nvPr/>
        </p:nvSpPr>
        <p:spPr>
          <a:xfrm>
            <a:off x="4135462" y="4072607"/>
            <a:ext cx="4549835" cy="400110"/>
          </a:xfrm>
          <a:prstGeom prst="rect">
            <a:avLst/>
          </a:prstGeom>
          <a:noFill/>
        </p:spPr>
        <p:txBody>
          <a:bodyPr wrap="none" rtlCol="0">
            <a:spAutoFit/>
          </a:bodyPr>
          <a:lstStyle/>
          <a:p>
            <a:r>
              <a:rPr lang="es-VE" sz="2000" b="1" dirty="0">
                <a:solidFill>
                  <a:schemeClr val="accent1"/>
                </a:solidFill>
              </a:rPr>
              <a:t>CHILD DIET &amp; NUTRITION OUTCOMES</a:t>
            </a:r>
          </a:p>
        </p:txBody>
      </p:sp>
      <p:sp>
        <p:nvSpPr>
          <p:cNvPr id="13" name="CuadroTexto 12"/>
          <p:cNvSpPr txBox="1"/>
          <p:nvPr/>
        </p:nvSpPr>
        <p:spPr>
          <a:xfrm>
            <a:off x="4135462" y="4812055"/>
            <a:ext cx="1644489" cy="400110"/>
          </a:xfrm>
          <a:prstGeom prst="rect">
            <a:avLst/>
          </a:prstGeom>
          <a:noFill/>
        </p:spPr>
        <p:txBody>
          <a:bodyPr wrap="none" rtlCol="0">
            <a:spAutoFit/>
          </a:bodyPr>
          <a:lstStyle/>
          <a:p>
            <a:r>
              <a:rPr lang="es-VE" sz="2000" b="1" dirty="0">
                <a:solidFill>
                  <a:schemeClr val="accent1"/>
                </a:solidFill>
              </a:rPr>
              <a:t>LIMITATIONS</a:t>
            </a:r>
          </a:p>
        </p:txBody>
      </p:sp>
      <p:sp>
        <p:nvSpPr>
          <p:cNvPr id="14" name="CuadroTexto 13"/>
          <p:cNvSpPr txBox="1"/>
          <p:nvPr/>
        </p:nvSpPr>
        <p:spPr>
          <a:xfrm>
            <a:off x="4135462" y="5551504"/>
            <a:ext cx="3448636" cy="400110"/>
          </a:xfrm>
          <a:prstGeom prst="rect">
            <a:avLst/>
          </a:prstGeom>
          <a:noFill/>
        </p:spPr>
        <p:txBody>
          <a:bodyPr wrap="none" rtlCol="0">
            <a:spAutoFit/>
          </a:bodyPr>
          <a:lstStyle/>
          <a:p>
            <a:r>
              <a:rPr lang="es-VE" sz="2000" b="1" dirty="0">
                <a:solidFill>
                  <a:schemeClr val="accent1"/>
                </a:solidFill>
              </a:rPr>
              <a:t>SUMMARY OF KEY FINDINGS</a:t>
            </a:r>
          </a:p>
        </p:txBody>
      </p:sp>
      <p:cxnSp>
        <p:nvCxnSpPr>
          <p:cNvPr id="25" name="Conector angular 24"/>
          <p:cNvCxnSpPr>
            <a:stCxn id="15" idx="0"/>
            <a:endCxn id="4" idx="3"/>
          </p:cNvCxnSpPr>
          <p:nvPr/>
        </p:nvCxnSpPr>
        <p:spPr>
          <a:xfrm rot="16200000" flipH="1">
            <a:off x="4451940" y="-1954890"/>
            <a:ext cx="200055" cy="6339464"/>
          </a:xfrm>
          <a:prstGeom prst="bentConnector4">
            <a:avLst>
              <a:gd name="adj1" fmla="val -114269"/>
              <a:gd name="adj2" fmla="val 103606"/>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ector angular 28"/>
          <p:cNvCxnSpPr>
            <a:cxnSpLocks/>
            <a:stCxn id="18" idx="0"/>
            <a:endCxn id="6" idx="3"/>
          </p:cNvCxnSpPr>
          <p:nvPr/>
        </p:nvCxnSpPr>
        <p:spPr>
          <a:xfrm rot="16200000" flipH="1">
            <a:off x="5170983" y="-1195037"/>
            <a:ext cx="200055" cy="7777550"/>
          </a:xfrm>
          <a:prstGeom prst="bentConnector4">
            <a:avLst>
              <a:gd name="adj1" fmla="val -39995"/>
              <a:gd name="adj2" fmla="val 102939"/>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Elipse 14"/>
          <p:cNvSpPr/>
          <p:nvPr/>
        </p:nvSpPr>
        <p:spPr>
          <a:xfrm>
            <a:off x="1066926" y="1114815"/>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1</a:t>
            </a:r>
          </a:p>
        </p:txBody>
      </p:sp>
      <p:cxnSp>
        <p:nvCxnSpPr>
          <p:cNvPr id="31" name="Conector angular 30"/>
          <p:cNvCxnSpPr>
            <a:stCxn id="19" idx="0"/>
            <a:endCxn id="8" idx="3"/>
          </p:cNvCxnSpPr>
          <p:nvPr/>
        </p:nvCxnSpPr>
        <p:spPr>
          <a:xfrm rot="16200000" flipH="1">
            <a:off x="4828037" y="-112643"/>
            <a:ext cx="200055" cy="7091658"/>
          </a:xfrm>
          <a:prstGeom prst="bentConnector4">
            <a:avLst>
              <a:gd name="adj1" fmla="val -34281"/>
              <a:gd name="adj2" fmla="val 10322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ector angular 32"/>
          <p:cNvCxnSpPr>
            <a:stCxn id="20" idx="0"/>
            <a:endCxn id="12" idx="3"/>
          </p:cNvCxnSpPr>
          <p:nvPr/>
        </p:nvCxnSpPr>
        <p:spPr>
          <a:xfrm rot="16200000" flipH="1">
            <a:off x="4933738" y="521104"/>
            <a:ext cx="200055" cy="7303061"/>
          </a:xfrm>
          <a:prstGeom prst="bentConnector4">
            <a:avLst>
              <a:gd name="adj1" fmla="val -39995"/>
              <a:gd name="adj2" fmla="val 10313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Conector angular 35"/>
          <p:cNvCxnSpPr>
            <a:stCxn id="21" idx="0"/>
            <a:endCxn id="13" idx="3"/>
          </p:cNvCxnSpPr>
          <p:nvPr/>
        </p:nvCxnSpPr>
        <p:spPr>
          <a:xfrm rot="16200000" flipH="1">
            <a:off x="3481065" y="2713225"/>
            <a:ext cx="200055" cy="4397715"/>
          </a:xfrm>
          <a:prstGeom prst="bentConnector4">
            <a:avLst>
              <a:gd name="adj1" fmla="val -34281"/>
              <a:gd name="adj2" fmla="val 10519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ector angular 37"/>
          <p:cNvCxnSpPr>
            <a:cxnSpLocks/>
            <a:stCxn id="22" idx="0"/>
            <a:endCxn id="14" idx="3"/>
          </p:cNvCxnSpPr>
          <p:nvPr/>
        </p:nvCxnSpPr>
        <p:spPr>
          <a:xfrm rot="16200000" flipH="1">
            <a:off x="4383139" y="2550600"/>
            <a:ext cx="200055" cy="6201862"/>
          </a:xfrm>
          <a:prstGeom prst="bentConnector4">
            <a:avLst>
              <a:gd name="adj1" fmla="val -28568"/>
              <a:gd name="adj2" fmla="val 103686"/>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Elipse 17"/>
          <p:cNvSpPr/>
          <p:nvPr/>
        </p:nvSpPr>
        <p:spPr>
          <a:xfrm>
            <a:off x="1066926" y="2593711"/>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3</a:t>
            </a:r>
          </a:p>
        </p:txBody>
      </p:sp>
      <p:sp>
        <p:nvSpPr>
          <p:cNvPr id="19" name="Elipse 18"/>
          <p:cNvSpPr/>
          <p:nvPr/>
        </p:nvSpPr>
        <p:spPr>
          <a:xfrm>
            <a:off x="1066926" y="3333159"/>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4</a:t>
            </a:r>
          </a:p>
        </p:txBody>
      </p:sp>
      <p:sp>
        <p:nvSpPr>
          <p:cNvPr id="20" name="Elipse 19"/>
          <p:cNvSpPr/>
          <p:nvPr/>
        </p:nvSpPr>
        <p:spPr>
          <a:xfrm>
            <a:off x="1066926" y="4072607"/>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5</a:t>
            </a:r>
          </a:p>
        </p:txBody>
      </p:sp>
      <p:sp>
        <p:nvSpPr>
          <p:cNvPr id="21" name="Elipse 20"/>
          <p:cNvSpPr/>
          <p:nvPr/>
        </p:nvSpPr>
        <p:spPr>
          <a:xfrm>
            <a:off x="1066926" y="4812055"/>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6</a:t>
            </a:r>
          </a:p>
        </p:txBody>
      </p:sp>
      <p:sp>
        <p:nvSpPr>
          <p:cNvPr id="22" name="Elipse 21"/>
          <p:cNvSpPr/>
          <p:nvPr/>
        </p:nvSpPr>
        <p:spPr>
          <a:xfrm>
            <a:off x="1066926" y="5551504"/>
            <a:ext cx="630620" cy="59218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7</a:t>
            </a:r>
          </a:p>
        </p:txBody>
      </p:sp>
      <p:sp>
        <p:nvSpPr>
          <p:cNvPr id="44" name="CuadroTexto 43"/>
          <p:cNvSpPr txBox="1"/>
          <p:nvPr/>
        </p:nvSpPr>
        <p:spPr>
          <a:xfrm>
            <a:off x="118754" y="90750"/>
            <a:ext cx="3252622" cy="400110"/>
          </a:xfrm>
          <a:prstGeom prst="rect">
            <a:avLst/>
          </a:prstGeom>
          <a:noFill/>
        </p:spPr>
        <p:txBody>
          <a:bodyPr wrap="none" rtlCol="0">
            <a:spAutoFit/>
          </a:bodyPr>
          <a:lstStyle/>
          <a:p>
            <a:r>
              <a:rPr lang="es-VE" sz="2000" b="1" dirty="0">
                <a:solidFill>
                  <a:schemeClr val="accent1"/>
                </a:solidFill>
              </a:rPr>
              <a:t>PRESENTATION OVERVIEW</a:t>
            </a:r>
            <a:endParaRPr lang="en-US" sz="2000" b="1" dirty="0">
              <a:solidFill>
                <a:schemeClr val="accent1"/>
              </a:solidFill>
            </a:endParaRPr>
          </a:p>
        </p:txBody>
      </p:sp>
      <p:cxnSp>
        <p:nvCxnSpPr>
          <p:cNvPr id="35" name="Conector angular 24">
            <a:extLst>
              <a:ext uri="{FF2B5EF4-FFF2-40B4-BE49-F238E27FC236}">
                <a16:creationId xmlns:a16="http://schemas.microsoft.com/office/drawing/2014/main" id="{2E4F6420-0EC3-4BD9-A35A-2A86C257A8F4}"/>
              </a:ext>
            </a:extLst>
          </p:cNvPr>
          <p:cNvCxnSpPr>
            <a:cxnSpLocks/>
            <a:endCxn id="5" idx="3"/>
          </p:cNvCxnSpPr>
          <p:nvPr/>
        </p:nvCxnSpPr>
        <p:spPr>
          <a:xfrm>
            <a:off x="1382235" y="1967955"/>
            <a:ext cx="6606141" cy="134774"/>
          </a:xfrm>
          <a:prstGeom prst="bentConnector5">
            <a:avLst>
              <a:gd name="adj1" fmla="val 249"/>
              <a:gd name="adj2" fmla="val -133246"/>
              <a:gd name="adj3" fmla="val 103460"/>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Elipse 15"/>
          <p:cNvSpPr/>
          <p:nvPr/>
        </p:nvSpPr>
        <p:spPr>
          <a:xfrm>
            <a:off x="1066926" y="1854263"/>
            <a:ext cx="630620" cy="592188"/>
          </a:xfrm>
          <a:prstGeom prst="ellipse">
            <a:avLst/>
          </a:prstGeom>
          <a:solidFill>
            <a:schemeClr val="accent2"/>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es-VE" sz="2800" b="1" dirty="0"/>
              <a:t>2</a:t>
            </a:r>
          </a:p>
        </p:txBody>
      </p:sp>
    </p:spTree>
    <p:extLst>
      <p:ext uri="{BB962C8B-B14F-4D97-AF65-F5344CB8AC3E}">
        <p14:creationId xmlns:p14="http://schemas.microsoft.com/office/powerpoint/2010/main" val="1482500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5169F-C961-4379-8795-2ABE7CDAC0DB}"/>
              </a:ext>
            </a:extLst>
          </p:cNvPr>
          <p:cNvSpPr>
            <a:spLocks noGrp="1"/>
          </p:cNvSpPr>
          <p:nvPr>
            <p:ph type="title"/>
          </p:nvPr>
        </p:nvSpPr>
        <p:spPr>
          <a:xfrm>
            <a:off x="677334" y="609600"/>
            <a:ext cx="8596668" cy="704850"/>
          </a:xfrm>
        </p:spPr>
        <p:txBody>
          <a:bodyPr/>
          <a:lstStyle/>
          <a:p>
            <a:r>
              <a:rPr lang="en-US" dirty="0"/>
              <a:t>Study Design</a:t>
            </a:r>
          </a:p>
        </p:txBody>
      </p:sp>
      <p:sp>
        <p:nvSpPr>
          <p:cNvPr id="3" name="Content Placeholder 2">
            <a:extLst>
              <a:ext uri="{FF2B5EF4-FFF2-40B4-BE49-F238E27FC236}">
                <a16:creationId xmlns:a16="http://schemas.microsoft.com/office/drawing/2014/main" id="{28D8DDFE-3A2F-4696-B036-6480C68A241D}"/>
              </a:ext>
            </a:extLst>
          </p:cNvPr>
          <p:cNvSpPr>
            <a:spLocks noGrp="1"/>
          </p:cNvSpPr>
          <p:nvPr>
            <p:ph idx="1"/>
          </p:nvPr>
        </p:nvSpPr>
        <p:spPr>
          <a:xfrm>
            <a:off x="677334" y="1314450"/>
            <a:ext cx="8596668" cy="5326379"/>
          </a:xfrm>
        </p:spPr>
        <p:txBody>
          <a:bodyPr/>
          <a:lstStyle/>
          <a:p>
            <a:r>
              <a:rPr lang="en-US" sz="2000" b="1" dirty="0"/>
              <a:t>Mixed methods </a:t>
            </a:r>
            <a:r>
              <a:rPr lang="en-US" sz="2000" dirty="0"/>
              <a:t>approach: both quantitative and qualitative data were collected.  Qualitative findings will be used to enrich understanding of quantitative results and their implications, which is important for application to programming in the current crisis.</a:t>
            </a:r>
          </a:p>
          <a:p>
            <a:r>
              <a:rPr lang="en-US" sz="2000" dirty="0"/>
              <a:t>A </a:t>
            </a:r>
            <a:r>
              <a:rPr lang="en-US" sz="2000" b="1" dirty="0"/>
              <a:t>3 comparison group quasi-experimental design </a:t>
            </a:r>
            <a:r>
              <a:rPr lang="en-US" sz="2000" dirty="0"/>
              <a:t>was </a:t>
            </a:r>
          </a:p>
          <a:p>
            <a:pPr marL="0" indent="0">
              <a:spcBef>
                <a:spcPts val="0"/>
              </a:spcBef>
              <a:buNone/>
            </a:pPr>
            <a:r>
              <a:rPr lang="en-US" sz="2000" dirty="0"/>
              <a:t>     required because humanitarian programs are ongoing</a:t>
            </a:r>
          </a:p>
          <a:p>
            <a:pPr lvl="1"/>
            <a:r>
              <a:rPr lang="en-US" sz="1800" dirty="0"/>
              <a:t>World Vision SFP beneficiary households with PLWs eligible</a:t>
            </a:r>
          </a:p>
          <a:p>
            <a:pPr lvl="2"/>
            <a:r>
              <a:rPr lang="en-US" sz="1600" dirty="0"/>
              <a:t>Malnourished PLWs excluded and referred for SAM treatment</a:t>
            </a:r>
          </a:p>
          <a:p>
            <a:pPr lvl="1"/>
            <a:r>
              <a:rPr lang="en-US" sz="1800" dirty="0"/>
              <a:t>Similar non-beneficiary PLWs will be recruited from nearby</a:t>
            </a:r>
          </a:p>
          <a:p>
            <a:pPr lvl="1"/>
            <a:r>
              <a:rPr lang="en-US" sz="1800" dirty="0"/>
              <a:t>List-based sampling from beneficiary databases</a:t>
            </a:r>
          </a:p>
          <a:p>
            <a:pPr lvl="2"/>
            <a:r>
              <a:rPr lang="en-US" sz="1600" dirty="0"/>
              <a:t>Data collected for PLWs and all CU5s in household</a:t>
            </a:r>
          </a:p>
          <a:p>
            <a:r>
              <a:rPr lang="en-US" sz="2000" dirty="0"/>
              <a:t>Conducted in </a:t>
            </a:r>
            <a:r>
              <a:rPr lang="en-US" sz="2000" b="1" dirty="0"/>
              <a:t>Wajid, Somalia</a:t>
            </a:r>
            <a:r>
              <a:rPr lang="en-US" sz="2000" dirty="0"/>
              <a:t>—drought/conflict affected </a:t>
            </a:r>
          </a:p>
          <a:p>
            <a:pPr lvl="1"/>
            <a:r>
              <a:rPr lang="en-US" sz="1800" dirty="0"/>
              <a:t>‘Reasonable’ security</a:t>
            </a:r>
          </a:p>
          <a:p>
            <a:pPr lvl="1"/>
            <a:r>
              <a:rPr lang="en-US" sz="1800" dirty="0"/>
              <a:t>High numbers of IDPs</a:t>
            </a:r>
          </a:p>
          <a:p>
            <a:endParaRPr lang="en-US" dirty="0"/>
          </a:p>
        </p:txBody>
      </p:sp>
      <p:pic>
        <p:nvPicPr>
          <p:cNvPr id="4" name="Picture 2" descr="Somalia Map -">
            <a:extLst>
              <a:ext uri="{FF2B5EF4-FFF2-40B4-BE49-F238E27FC236}">
                <a16:creationId xmlns:a16="http://schemas.microsoft.com/office/drawing/2014/main" id="{CA948219-FE58-407A-BE91-F505E5E7C2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0865" y="2841540"/>
            <a:ext cx="3539709" cy="3799289"/>
          </a:xfrm>
          <a:prstGeom prst="rect">
            <a:avLst/>
          </a:prstGeom>
          <a:noFill/>
          <a:extLst>
            <a:ext uri="{909E8E84-426E-40DD-AFC4-6F175D3DCCD1}">
              <a14:hiddenFill xmlns:a14="http://schemas.microsoft.com/office/drawing/2010/main">
                <a:solidFill>
                  <a:srgbClr val="FFFFFF"/>
                </a:solidFill>
              </a14:hiddenFill>
            </a:ext>
          </a:extLst>
        </p:spPr>
      </p:pic>
      <p:sp>
        <p:nvSpPr>
          <p:cNvPr id="5" name="Callout: Line 4">
            <a:extLst>
              <a:ext uri="{FF2B5EF4-FFF2-40B4-BE49-F238E27FC236}">
                <a16:creationId xmlns:a16="http://schemas.microsoft.com/office/drawing/2014/main" id="{40EB1319-53A2-49B7-8213-DFCD7EA477FA}"/>
              </a:ext>
            </a:extLst>
          </p:cNvPr>
          <p:cNvSpPr/>
          <p:nvPr/>
        </p:nvSpPr>
        <p:spPr>
          <a:xfrm>
            <a:off x="6204835" y="5906479"/>
            <a:ext cx="1446030" cy="341921"/>
          </a:xfrm>
          <a:prstGeom prst="borderCallout1">
            <a:avLst>
              <a:gd name="adj1" fmla="val 46969"/>
              <a:gd name="adj2" fmla="val 100074"/>
              <a:gd name="adj3" fmla="val -70000"/>
              <a:gd name="adj4" fmla="val 177803"/>
            </a:avLst>
          </a:prstGeom>
          <a:ln>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1350" b="1" dirty="0"/>
              <a:t>Wajid District</a:t>
            </a:r>
          </a:p>
        </p:txBody>
      </p:sp>
      <p:cxnSp>
        <p:nvCxnSpPr>
          <p:cNvPr id="7" name="Straight Connector 6">
            <a:extLst>
              <a:ext uri="{FF2B5EF4-FFF2-40B4-BE49-F238E27FC236}">
                <a16:creationId xmlns:a16="http://schemas.microsoft.com/office/drawing/2014/main" id="{12D29B09-8662-439E-98FA-78D7CC6ADE40}"/>
              </a:ext>
            </a:extLst>
          </p:cNvPr>
          <p:cNvCxnSpPr>
            <a:cxnSpLocks/>
          </p:cNvCxnSpPr>
          <p:nvPr/>
        </p:nvCxnSpPr>
        <p:spPr>
          <a:xfrm flipV="1">
            <a:off x="7498080" y="5154004"/>
            <a:ext cx="1245870" cy="83531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2" name="Star: 5 Points 11">
            <a:extLst>
              <a:ext uri="{FF2B5EF4-FFF2-40B4-BE49-F238E27FC236}">
                <a16:creationId xmlns:a16="http://schemas.microsoft.com/office/drawing/2014/main" id="{3829302E-526C-4684-8FB7-CBF2F4AA898D}"/>
              </a:ext>
            </a:extLst>
          </p:cNvPr>
          <p:cNvSpPr/>
          <p:nvPr/>
        </p:nvSpPr>
        <p:spPr>
          <a:xfrm>
            <a:off x="8743950" y="5113739"/>
            <a:ext cx="45719" cy="4571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8077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5169F-C961-4379-8795-2ABE7CDAC0DB}"/>
              </a:ext>
            </a:extLst>
          </p:cNvPr>
          <p:cNvSpPr>
            <a:spLocks noGrp="1"/>
          </p:cNvSpPr>
          <p:nvPr>
            <p:ph type="title"/>
          </p:nvPr>
        </p:nvSpPr>
        <p:spPr>
          <a:xfrm>
            <a:off x="677334" y="609600"/>
            <a:ext cx="8596668" cy="704850"/>
          </a:xfrm>
        </p:spPr>
        <p:txBody>
          <a:bodyPr/>
          <a:lstStyle/>
          <a:p>
            <a:r>
              <a:rPr lang="en-US" dirty="0"/>
              <a:t>Comparison Groups</a:t>
            </a:r>
          </a:p>
        </p:txBody>
      </p:sp>
      <p:sp>
        <p:nvSpPr>
          <p:cNvPr id="3" name="Content Placeholder 2">
            <a:extLst>
              <a:ext uri="{FF2B5EF4-FFF2-40B4-BE49-F238E27FC236}">
                <a16:creationId xmlns:a16="http://schemas.microsoft.com/office/drawing/2014/main" id="{28D8DDFE-3A2F-4696-B036-6480C68A241D}"/>
              </a:ext>
            </a:extLst>
          </p:cNvPr>
          <p:cNvSpPr>
            <a:spLocks noGrp="1"/>
          </p:cNvSpPr>
          <p:nvPr>
            <p:ph idx="1"/>
          </p:nvPr>
        </p:nvSpPr>
        <p:spPr>
          <a:xfrm>
            <a:off x="677334" y="1314450"/>
            <a:ext cx="8596668" cy="5337810"/>
          </a:xfrm>
        </p:spPr>
        <p:txBody>
          <a:bodyPr>
            <a:normAutofit/>
          </a:bodyPr>
          <a:lstStyle/>
          <a:p>
            <a:pPr>
              <a:spcAft>
                <a:spcPts val="600"/>
              </a:spcAft>
            </a:pPr>
            <a:r>
              <a:rPr lang="en-US" b="1" i="1" u="sng" dirty="0"/>
              <a:t>Food Voucher Group</a:t>
            </a:r>
            <a:r>
              <a:rPr lang="en-US" dirty="0"/>
              <a:t> -</a:t>
            </a:r>
            <a:r>
              <a:rPr lang="en-US" b="1" i="1" dirty="0"/>
              <a:t> </a:t>
            </a:r>
            <a:r>
              <a:rPr lang="en-US" dirty="0"/>
              <a:t>consisting of PLWs from households receiving FFP paper vouchers (approximately US$81/month); a “top up” of approximately $35 was provided to study participants to ensure equal transfer amounts between the voucher and mixed transfer groups (total value of US$106).</a:t>
            </a:r>
          </a:p>
          <a:p>
            <a:pPr>
              <a:spcAft>
                <a:spcPts val="600"/>
              </a:spcAft>
            </a:pPr>
            <a:r>
              <a:rPr lang="en-US" b="1" i="1" u="sng" dirty="0"/>
              <a:t>Mixed Transfer Group</a:t>
            </a:r>
            <a:r>
              <a:rPr lang="en-US" b="1" i="1" dirty="0"/>
              <a:t> </a:t>
            </a:r>
            <a:r>
              <a:rPr lang="en-US" dirty="0"/>
              <a:t>- consisting of PLWs from households receiving mixed transfers of WFP in-kind food, WFP e-vouchers and UNICEF unconditional cash (combined value of approximately US$106/month).</a:t>
            </a:r>
          </a:p>
          <a:p>
            <a:r>
              <a:rPr lang="en-US" b="1" i="1" u="sng" dirty="0"/>
              <a:t>Non-Assistance Group</a:t>
            </a:r>
            <a:r>
              <a:rPr lang="en-US" dirty="0"/>
              <a:t> - recruited from outside voucher program coverage areas and were PLWs from households that meet voucher eligibility criteria AND that were not receiving monthly household transfers from other organizations.  Non-assistance PLWs may have receive regular individual transfers via blanket SFP programs [as did some voucher beneficiaries]. </a:t>
            </a:r>
          </a:p>
          <a:p>
            <a:endParaRPr lang="en-US" dirty="0"/>
          </a:p>
          <a:p>
            <a:r>
              <a:rPr lang="en-US" dirty="0"/>
              <a:t>Planned intervention period of 6 months: Nov 2017 – Apr 2018</a:t>
            </a:r>
          </a:p>
          <a:p>
            <a:r>
              <a:rPr lang="en-US" dirty="0"/>
              <a:t>Actual intervention period of 4 months: Nov 2017 – Feb 2018 due to </a:t>
            </a:r>
          </a:p>
          <a:p>
            <a:pPr marL="0" indent="0">
              <a:spcBef>
                <a:spcPts val="0"/>
              </a:spcBef>
              <a:buNone/>
            </a:pPr>
            <a:r>
              <a:rPr lang="en-US" dirty="0"/>
              <a:t>     issues with transfer continuity</a:t>
            </a:r>
          </a:p>
          <a:p>
            <a:endParaRPr lang="en-US" dirty="0"/>
          </a:p>
        </p:txBody>
      </p:sp>
    </p:spTree>
    <p:extLst>
      <p:ext uri="{BB962C8B-B14F-4D97-AF65-F5344CB8AC3E}">
        <p14:creationId xmlns:p14="http://schemas.microsoft.com/office/powerpoint/2010/main" val="3319193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19F1C-8DCD-441D-BD3F-C9E85B4CFD40}"/>
              </a:ext>
            </a:extLst>
          </p:cNvPr>
          <p:cNvSpPr>
            <a:spLocks noGrp="1"/>
          </p:cNvSpPr>
          <p:nvPr>
            <p:ph type="title"/>
          </p:nvPr>
        </p:nvSpPr>
        <p:spPr>
          <a:xfrm>
            <a:off x="444540" y="529590"/>
            <a:ext cx="8596668" cy="1320800"/>
          </a:xfrm>
        </p:spPr>
        <p:txBody>
          <a:bodyPr/>
          <a:lstStyle/>
          <a:p>
            <a:r>
              <a:rPr lang="en-US" dirty="0"/>
              <a:t>Summary of Interventions &amp; Participants</a:t>
            </a:r>
          </a:p>
        </p:txBody>
      </p:sp>
      <p:graphicFrame>
        <p:nvGraphicFramePr>
          <p:cNvPr id="3" name="Table 2">
            <a:extLst>
              <a:ext uri="{FF2B5EF4-FFF2-40B4-BE49-F238E27FC236}">
                <a16:creationId xmlns:a16="http://schemas.microsoft.com/office/drawing/2014/main" id="{A5DDEDF1-73DF-47DA-A1A9-178E1E120DC5}"/>
              </a:ext>
            </a:extLst>
          </p:cNvPr>
          <p:cNvGraphicFramePr>
            <a:graphicFrameLocks noGrp="1"/>
          </p:cNvGraphicFramePr>
          <p:nvPr>
            <p:extLst>
              <p:ext uri="{D42A27DB-BD31-4B8C-83A1-F6EECF244321}">
                <p14:modId xmlns:p14="http://schemas.microsoft.com/office/powerpoint/2010/main" val="1900949486"/>
              </p:ext>
            </p:extLst>
          </p:nvPr>
        </p:nvGraphicFramePr>
        <p:xfrm>
          <a:off x="444540" y="1394462"/>
          <a:ext cx="8820996" cy="4864951"/>
        </p:xfrm>
        <a:graphic>
          <a:graphicData uri="http://schemas.openxmlformats.org/drawingml/2006/table">
            <a:tbl>
              <a:tblPr>
                <a:tableStyleId>{5C22544A-7EE6-4342-B048-85BDC9FD1C3A}</a:tableStyleId>
              </a:tblPr>
              <a:tblGrid>
                <a:gridCol w="3318419">
                  <a:extLst>
                    <a:ext uri="{9D8B030D-6E8A-4147-A177-3AD203B41FA5}">
                      <a16:colId xmlns:a16="http://schemas.microsoft.com/office/drawing/2014/main" val="157139540"/>
                    </a:ext>
                  </a:extLst>
                </a:gridCol>
                <a:gridCol w="1143637">
                  <a:extLst>
                    <a:ext uri="{9D8B030D-6E8A-4147-A177-3AD203B41FA5}">
                      <a16:colId xmlns:a16="http://schemas.microsoft.com/office/drawing/2014/main" val="721826900"/>
                    </a:ext>
                  </a:extLst>
                </a:gridCol>
                <a:gridCol w="1167072">
                  <a:extLst>
                    <a:ext uri="{9D8B030D-6E8A-4147-A177-3AD203B41FA5}">
                      <a16:colId xmlns:a16="http://schemas.microsoft.com/office/drawing/2014/main" val="2565207091"/>
                    </a:ext>
                  </a:extLst>
                </a:gridCol>
                <a:gridCol w="1729514">
                  <a:extLst>
                    <a:ext uri="{9D8B030D-6E8A-4147-A177-3AD203B41FA5}">
                      <a16:colId xmlns:a16="http://schemas.microsoft.com/office/drawing/2014/main" val="3154405586"/>
                    </a:ext>
                  </a:extLst>
                </a:gridCol>
                <a:gridCol w="1462354">
                  <a:extLst>
                    <a:ext uri="{9D8B030D-6E8A-4147-A177-3AD203B41FA5}">
                      <a16:colId xmlns:a16="http://schemas.microsoft.com/office/drawing/2014/main" val="1357913835"/>
                    </a:ext>
                  </a:extLst>
                </a:gridCol>
              </a:tblGrid>
              <a:tr h="334840">
                <a:tc>
                  <a:txBody>
                    <a:bodyPr/>
                    <a:lstStyle/>
                    <a:p>
                      <a:pPr algn="l" fontAlgn="ctr"/>
                      <a:r>
                        <a:rPr lang="en-US" sz="1400" b="1" u="none" strike="noStrike" dirty="0">
                          <a:effectLst/>
                        </a:rPr>
                        <a:t>Interventions</a:t>
                      </a:r>
                      <a:endParaRPr lang="en-US" sz="1400" b="1" i="0" u="none" strike="noStrike" dirty="0">
                        <a:solidFill>
                          <a:srgbClr val="000000"/>
                        </a:solidFill>
                        <a:effectLst/>
                        <a:latin typeface="Calibri" panose="020F0502020204030204" pitchFamily="34" charset="0"/>
                      </a:endParaRPr>
                    </a:p>
                  </a:txBody>
                  <a:tcPr marL="9525" marR="9525" marT="9525" marB="0" anchor="ctr">
                    <a:lnL w="19050" cap="flat" cmpd="sng" algn="ctr">
                      <a:solidFill>
                        <a:schemeClr val="accent6"/>
                      </a:solidFill>
                      <a:prstDash val="solid"/>
                      <a:round/>
                      <a:headEnd type="none" w="med" len="med"/>
                      <a:tailEnd type="none" w="med" len="med"/>
                    </a:lnL>
                    <a:lnT w="19050" cap="flat" cmpd="sng" algn="ctr">
                      <a:solidFill>
                        <a:schemeClr val="accent6"/>
                      </a:solidFill>
                      <a:prstDash val="solid"/>
                      <a:round/>
                      <a:headEnd type="none" w="med" len="med"/>
                      <a:tailEnd type="none" w="med" len="med"/>
                    </a:lnT>
                    <a:solidFill>
                      <a:schemeClr val="accent4"/>
                    </a:solidFill>
                  </a:tcPr>
                </a:tc>
                <a:tc gridSpan="2">
                  <a:txBody>
                    <a:bodyPr/>
                    <a:lstStyle/>
                    <a:p>
                      <a:pPr algn="ctr" fontAlgn="ctr"/>
                      <a:r>
                        <a:rPr lang="en-US" sz="1400" b="1" u="none" strike="noStrike">
                          <a:effectLst/>
                        </a:rPr>
                        <a:t>Food </a:t>
                      </a:r>
                      <a:r>
                        <a:rPr lang="en-US" sz="1400" b="1" u="none" strike="noStrike" dirty="0">
                          <a:effectLst/>
                        </a:rPr>
                        <a:t>Vouchers</a:t>
                      </a:r>
                      <a:endParaRPr lang="en-US" sz="1400" b="1" i="0" u="none" strike="noStrike" dirty="0">
                        <a:solidFill>
                          <a:srgbClr val="000000"/>
                        </a:solidFill>
                        <a:effectLst/>
                        <a:latin typeface="Calibri" panose="020F0502020204030204" pitchFamily="34" charset="0"/>
                      </a:endParaRPr>
                    </a:p>
                  </a:txBody>
                  <a:tcPr marL="9525" marR="9525" marT="9525" marB="0" anchor="ctr">
                    <a:lnT w="19050" cap="flat" cmpd="sng" algn="ctr">
                      <a:solidFill>
                        <a:schemeClr val="accent6"/>
                      </a:solidFill>
                      <a:prstDash val="solid"/>
                      <a:round/>
                      <a:headEnd type="none" w="med" len="med"/>
                      <a:tailEnd type="none" w="med" len="med"/>
                    </a:lnT>
                    <a:solidFill>
                      <a:schemeClr val="accent4"/>
                    </a:solidFill>
                  </a:tcPr>
                </a:tc>
                <a:tc hMerge="1">
                  <a:txBody>
                    <a:bodyPr/>
                    <a:lstStyle/>
                    <a:p>
                      <a:endParaRPr lang="en-US"/>
                    </a:p>
                  </a:txBody>
                  <a:tcPr/>
                </a:tc>
                <a:tc gridSpan="2">
                  <a:txBody>
                    <a:bodyPr/>
                    <a:lstStyle/>
                    <a:p>
                      <a:pPr algn="ctr" fontAlgn="ctr"/>
                      <a:r>
                        <a:rPr lang="en-US" sz="1400" b="1" u="none" strike="noStrike" dirty="0">
                          <a:effectLst/>
                        </a:rPr>
                        <a:t>Mixed Transfers</a:t>
                      </a:r>
                      <a:endParaRPr lang="en-US" sz="1400" b="1" i="0" u="none" strike="noStrike" dirty="0">
                        <a:solidFill>
                          <a:srgbClr val="000000"/>
                        </a:solidFill>
                        <a:effectLst/>
                        <a:latin typeface="Calibri" panose="020F0502020204030204" pitchFamily="34" charset="0"/>
                      </a:endParaRPr>
                    </a:p>
                  </a:txBody>
                  <a:tcPr marL="9525" marR="9525" marT="9525" marB="0" anchor="ctr">
                    <a:lnR w="19050" cap="flat" cmpd="sng" algn="ctr">
                      <a:solidFill>
                        <a:schemeClr val="accent6"/>
                      </a:solidFill>
                      <a:prstDash val="solid"/>
                      <a:round/>
                      <a:headEnd type="none" w="med" len="med"/>
                      <a:tailEnd type="none" w="med" len="med"/>
                    </a:lnR>
                    <a:lnT w="19050" cap="flat" cmpd="sng" algn="ctr">
                      <a:solidFill>
                        <a:schemeClr val="accent6"/>
                      </a:solidFill>
                      <a:prstDash val="solid"/>
                      <a:round/>
                      <a:headEnd type="none" w="med" len="med"/>
                      <a:tailEnd type="none" w="med" len="med"/>
                    </a:lnT>
                    <a:solidFill>
                      <a:schemeClr val="accent4"/>
                    </a:solidFill>
                  </a:tcPr>
                </a:tc>
                <a:tc hMerge="1">
                  <a:txBody>
                    <a:bodyPr/>
                    <a:lstStyle/>
                    <a:p>
                      <a:endParaRPr lang="en-US"/>
                    </a:p>
                  </a:txBody>
                  <a:tcPr/>
                </a:tc>
                <a:extLst>
                  <a:ext uri="{0D108BD9-81ED-4DB2-BD59-A6C34878D82A}">
                    <a16:rowId xmlns:a16="http://schemas.microsoft.com/office/drawing/2014/main" val="3479353968"/>
                  </a:ext>
                </a:extLst>
              </a:tr>
              <a:tr h="637436">
                <a:tc>
                  <a:txBody>
                    <a:bodyPr/>
                    <a:lstStyle/>
                    <a:p>
                      <a:pPr algn="l" fontAlgn="ctr"/>
                      <a:r>
                        <a:rPr lang="en-US" sz="1400" u="none" strike="noStrike" dirty="0">
                          <a:effectLst/>
                        </a:rPr>
                        <a:t>Total transfer value</a:t>
                      </a:r>
                      <a:endParaRPr lang="en-US" sz="1400" b="0" i="0" u="none" strike="noStrike" dirty="0">
                        <a:solidFill>
                          <a:srgbClr val="000000"/>
                        </a:solidFill>
                        <a:effectLst/>
                        <a:latin typeface="Calibri" panose="020F0502020204030204" pitchFamily="34" charset="0"/>
                      </a:endParaRPr>
                    </a:p>
                  </a:txBody>
                  <a:tcPr marL="9525" marR="9525" marT="9525" marB="0" anchor="ctr">
                    <a:lnL w="19050" cap="flat" cmpd="sng" algn="ctr">
                      <a:solidFill>
                        <a:schemeClr val="accent6"/>
                      </a:solidFill>
                      <a:prstDash val="solid"/>
                      <a:round/>
                      <a:headEnd type="none" w="med" len="med"/>
                      <a:tailEnd type="none" w="med" len="med"/>
                    </a:lnL>
                  </a:tcPr>
                </a:tc>
                <a:tc gridSpan="4">
                  <a:txBody>
                    <a:bodyPr/>
                    <a:lstStyle/>
                    <a:p>
                      <a:pPr algn="ctr" fontAlgn="ctr"/>
                      <a:r>
                        <a:rPr lang="en-US" sz="1400" u="none" strike="noStrike" dirty="0">
                          <a:effectLst/>
                        </a:rPr>
                        <a:t>US$96-130/household/month (transfer value varied monthly, however, both groups received the same amount each month)</a:t>
                      </a:r>
                      <a:endParaRPr lang="en-US" sz="1400" b="0" i="0" u="none" strike="noStrike" dirty="0">
                        <a:solidFill>
                          <a:srgbClr val="000000"/>
                        </a:solidFill>
                        <a:effectLst/>
                        <a:latin typeface="Calibri" panose="020F0502020204030204" pitchFamily="34" charset="0"/>
                      </a:endParaRPr>
                    </a:p>
                  </a:txBody>
                  <a:tcPr marL="9525" marR="9525" marT="9525" marB="0" anchor="ctr">
                    <a:lnR w="19050" cap="flat" cmpd="sng" algn="ctr">
                      <a:solidFill>
                        <a:schemeClr val="accent6"/>
                      </a:solidFill>
                      <a:prstDash val="solid"/>
                      <a:round/>
                      <a:headEnd type="none" w="med" len="med"/>
                      <a:tailEnd type="none" w="med" len="med"/>
                    </a:lnR>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962740440"/>
                  </a:ext>
                </a:extLst>
              </a:tr>
              <a:tr h="260431">
                <a:tc rowSpan="3">
                  <a:txBody>
                    <a:bodyPr/>
                    <a:lstStyle/>
                    <a:p>
                      <a:pPr algn="l" fontAlgn="ctr"/>
                      <a:r>
                        <a:rPr lang="en-US" sz="1400" u="none" strike="noStrike">
                          <a:effectLst/>
                        </a:rPr>
                        <a:t>Modalities</a:t>
                      </a:r>
                      <a:endParaRPr lang="en-US" sz="1400" b="0" i="0" u="none" strike="noStrike">
                        <a:solidFill>
                          <a:srgbClr val="000000"/>
                        </a:solidFill>
                        <a:effectLst/>
                        <a:latin typeface="Calibri" panose="020F0502020204030204" pitchFamily="34" charset="0"/>
                      </a:endParaRPr>
                    </a:p>
                  </a:txBody>
                  <a:tcPr marL="9525" marR="9525" marT="9525" marB="0" anchor="ctr">
                    <a:lnL w="19050" cap="flat" cmpd="sng" algn="ctr">
                      <a:solidFill>
                        <a:schemeClr val="accent6"/>
                      </a:solidFill>
                      <a:prstDash val="solid"/>
                      <a:round/>
                      <a:headEnd type="none" w="med" len="med"/>
                      <a:tailEnd type="none" w="med" len="med"/>
                    </a:lnL>
                  </a:tcPr>
                </a:tc>
                <a:tc rowSpan="3" gridSpan="2">
                  <a:txBody>
                    <a:bodyPr/>
                    <a:lstStyle/>
                    <a:p>
                      <a:pPr algn="ctr" fontAlgn="ctr"/>
                      <a:r>
                        <a:rPr lang="en-US" sz="1400" u="none" strike="noStrike">
                          <a:effectLst/>
                        </a:rPr>
                        <a:t>Paper food voucher</a:t>
                      </a:r>
                      <a:endParaRPr lang="en-US" sz="1400" b="0" i="0" u="none" strike="noStrike">
                        <a:solidFill>
                          <a:srgbClr val="000000"/>
                        </a:solidFill>
                        <a:effectLst/>
                        <a:latin typeface="Calibri" panose="020F0502020204030204" pitchFamily="34" charset="0"/>
                      </a:endParaRPr>
                    </a:p>
                  </a:txBody>
                  <a:tcPr marL="9525" marR="9525" marT="9525" marB="0" anchor="ctr"/>
                </a:tc>
                <a:tc rowSpan="3" hMerge="1">
                  <a:txBody>
                    <a:bodyPr/>
                    <a:lstStyle/>
                    <a:p>
                      <a:endParaRPr lang="en-US"/>
                    </a:p>
                  </a:txBody>
                  <a:tcPr/>
                </a:tc>
                <a:tc gridSpan="2">
                  <a:txBody>
                    <a:bodyPr/>
                    <a:lstStyle/>
                    <a:p>
                      <a:pPr algn="ctr" fontAlgn="ctr"/>
                      <a:r>
                        <a:rPr lang="en-US" sz="1400" u="none" strike="noStrike">
                          <a:effectLst/>
                        </a:rPr>
                        <a:t>In-kind food ($US 32-45)</a:t>
                      </a:r>
                      <a:endParaRPr lang="en-US" sz="1400" b="0" i="0" u="none" strike="noStrike">
                        <a:solidFill>
                          <a:srgbClr val="000000"/>
                        </a:solidFill>
                        <a:effectLst/>
                        <a:latin typeface="Calibri" panose="020F0502020204030204" pitchFamily="34" charset="0"/>
                      </a:endParaRPr>
                    </a:p>
                  </a:txBody>
                  <a:tcPr marL="9525" marR="9525" marT="9525" marB="0" anchor="ctr">
                    <a:lnR w="19050" cap="flat" cmpd="sng" algn="ctr">
                      <a:solidFill>
                        <a:schemeClr val="accent6"/>
                      </a:solidFill>
                      <a:prstDash val="solid"/>
                      <a:round/>
                      <a:headEnd type="none" w="med" len="med"/>
                      <a:tailEnd type="none" w="med" len="med"/>
                    </a:lnR>
                  </a:tcPr>
                </a:tc>
                <a:tc hMerge="1">
                  <a:txBody>
                    <a:bodyPr/>
                    <a:lstStyle/>
                    <a:p>
                      <a:endParaRPr lang="en-US"/>
                    </a:p>
                  </a:txBody>
                  <a:tcPr/>
                </a:tc>
                <a:extLst>
                  <a:ext uri="{0D108BD9-81ED-4DB2-BD59-A6C34878D82A}">
                    <a16:rowId xmlns:a16="http://schemas.microsoft.com/office/drawing/2014/main" val="3185848655"/>
                  </a:ext>
                </a:extLst>
              </a:tr>
              <a:tr h="272832">
                <a:tc vMerge="1">
                  <a:txBody>
                    <a:bodyPr/>
                    <a:lstStyle/>
                    <a:p>
                      <a:endParaRPr lang="en-US"/>
                    </a:p>
                  </a:txBody>
                  <a:tcPr/>
                </a:tc>
                <a:tc gridSpan="2" vMerge="1">
                  <a:txBody>
                    <a:bodyPr/>
                    <a:lstStyle/>
                    <a:p>
                      <a:endParaRPr lang="en-US"/>
                    </a:p>
                  </a:txBody>
                  <a:tcPr/>
                </a:tc>
                <a:tc hMerge="1" vMerge="1">
                  <a:txBody>
                    <a:bodyPr/>
                    <a:lstStyle/>
                    <a:p>
                      <a:endParaRPr lang="en-US"/>
                    </a:p>
                  </a:txBody>
                  <a:tcPr/>
                </a:tc>
                <a:tc gridSpan="2">
                  <a:txBody>
                    <a:bodyPr/>
                    <a:lstStyle/>
                    <a:p>
                      <a:pPr algn="ctr" fontAlgn="ctr"/>
                      <a:r>
                        <a:rPr lang="en-US" sz="1400" u="none" strike="noStrike">
                          <a:effectLst/>
                        </a:rPr>
                        <a:t>Food e-voucher ($US 32-45)</a:t>
                      </a:r>
                      <a:endParaRPr lang="en-US" sz="1400" b="0" i="0" u="none" strike="noStrike">
                        <a:solidFill>
                          <a:srgbClr val="000000"/>
                        </a:solidFill>
                        <a:effectLst/>
                        <a:latin typeface="Calibri" panose="020F0502020204030204" pitchFamily="34" charset="0"/>
                      </a:endParaRPr>
                    </a:p>
                  </a:txBody>
                  <a:tcPr marL="9525" marR="9525" marT="9525" marB="0" anchor="ctr">
                    <a:lnR w="19050" cap="flat" cmpd="sng" algn="ctr">
                      <a:solidFill>
                        <a:schemeClr val="accent6"/>
                      </a:solidFill>
                      <a:prstDash val="solid"/>
                      <a:round/>
                      <a:headEnd type="none" w="med" len="med"/>
                      <a:tailEnd type="none" w="med" len="med"/>
                    </a:lnR>
                  </a:tcPr>
                </a:tc>
                <a:tc hMerge="1">
                  <a:txBody>
                    <a:bodyPr/>
                    <a:lstStyle/>
                    <a:p>
                      <a:endParaRPr lang="en-US"/>
                    </a:p>
                  </a:txBody>
                  <a:tcPr/>
                </a:tc>
                <a:extLst>
                  <a:ext uri="{0D108BD9-81ED-4DB2-BD59-A6C34878D82A}">
                    <a16:rowId xmlns:a16="http://schemas.microsoft.com/office/drawing/2014/main" val="1962380464"/>
                  </a:ext>
                </a:extLst>
              </a:tr>
              <a:tr h="297636">
                <a:tc vMerge="1">
                  <a:txBody>
                    <a:bodyPr/>
                    <a:lstStyle/>
                    <a:p>
                      <a:endParaRPr lang="en-US"/>
                    </a:p>
                  </a:txBody>
                  <a:tcPr/>
                </a:tc>
                <a:tc gridSpan="2" vMerge="1">
                  <a:txBody>
                    <a:bodyPr/>
                    <a:lstStyle/>
                    <a:p>
                      <a:endParaRPr lang="en-US"/>
                    </a:p>
                  </a:txBody>
                  <a:tcPr/>
                </a:tc>
                <a:tc hMerge="1" vMerge="1">
                  <a:txBody>
                    <a:bodyPr/>
                    <a:lstStyle/>
                    <a:p>
                      <a:endParaRPr lang="en-US"/>
                    </a:p>
                  </a:txBody>
                  <a:tcPr/>
                </a:tc>
                <a:tc gridSpan="2">
                  <a:txBody>
                    <a:bodyPr/>
                    <a:lstStyle/>
                    <a:p>
                      <a:pPr algn="ctr" fontAlgn="ctr"/>
                      <a:r>
                        <a:rPr lang="en-US" sz="1400" u="none" strike="noStrike">
                          <a:effectLst/>
                        </a:rPr>
                        <a:t>Unrestricted cash (US $30-50)</a:t>
                      </a:r>
                      <a:endParaRPr lang="en-US" sz="1400" b="0" i="0" u="none" strike="noStrike">
                        <a:solidFill>
                          <a:srgbClr val="000000"/>
                        </a:solidFill>
                        <a:effectLst/>
                        <a:latin typeface="Calibri" panose="020F0502020204030204" pitchFamily="34" charset="0"/>
                      </a:endParaRPr>
                    </a:p>
                  </a:txBody>
                  <a:tcPr marL="9525" marR="9525" marT="9525" marB="0" anchor="ctr">
                    <a:lnR w="19050" cap="flat" cmpd="sng" algn="ctr">
                      <a:solidFill>
                        <a:schemeClr val="accent6"/>
                      </a:solidFill>
                      <a:prstDash val="solid"/>
                      <a:round/>
                      <a:headEnd type="none" w="med" len="med"/>
                      <a:tailEnd type="none" w="med" len="med"/>
                    </a:lnR>
                  </a:tcPr>
                </a:tc>
                <a:tc hMerge="1">
                  <a:txBody>
                    <a:bodyPr/>
                    <a:lstStyle/>
                    <a:p>
                      <a:endParaRPr lang="en-US"/>
                    </a:p>
                  </a:txBody>
                  <a:tcPr/>
                </a:tc>
                <a:extLst>
                  <a:ext uri="{0D108BD9-81ED-4DB2-BD59-A6C34878D82A}">
                    <a16:rowId xmlns:a16="http://schemas.microsoft.com/office/drawing/2014/main" val="1656881395"/>
                  </a:ext>
                </a:extLst>
              </a:tr>
              <a:tr h="1054126">
                <a:tc>
                  <a:txBody>
                    <a:bodyPr/>
                    <a:lstStyle/>
                    <a:p>
                      <a:pPr algn="l" fontAlgn="ctr"/>
                      <a:r>
                        <a:rPr lang="en-US" sz="1400" u="none" strike="noStrike" dirty="0">
                          <a:effectLst/>
                        </a:rPr>
                        <a:t>Voucher Commodities</a:t>
                      </a:r>
                      <a:endParaRPr lang="en-US" sz="1400" b="0" i="0" u="none" strike="noStrike" dirty="0">
                        <a:solidFill>
                          <a:srgbClr val="000000"/>
                        </a:solidFill>
                        <a:effectLst/>
                        <a:latin typeface="Calibri" panose="020F0502020204030204" pitchFamily="34" charset="0"/>
                      </a:endParaRPr>
                    </a:p>
                  </a:txBody>
                  <a:tcPr marL="9525" marR="9525" marT="9525" marB="0" anchor="ctr">
                    <a:lnL w="19050" cap="flat" cmpd="sng" algn="ctr">
                      <a:solidFill>
                        <a:schemeClr val="accent6"/>
                      </a:solidFill>
                      <a:prstDash val="solid"/>
                      <a:round/>
                      <a:headEnd type="none" w="med" len="med"/>
                      <a:tailEnd type="none" w="med" len="med"/>
                    </a:lnL>
                  </a:tcPr>
                </a:tc>
                <a:tc gridSpan="2">
                  <a:txBody>
                    <a:bodyPr/>
                    <a:lstStyle/>
                    <a:p>
                      <a:pPr algn="ctr" fontAlgn="ctr"/>
                      <a:r>
                        <a:rPr lang="en-US" sz="1400" u="none" strike="noStrike" dirty="0">
                          <a:effectLst/>
                        </a:rPr>
                        <a:t>whole grains, flours, pasta, legumes/pulses, vegetable oil</a:t>
                      </a:r>
                      <a:endParaRPr lang="en-US" sz="1400" b="0" i="0" u="none" strike="noStrike" dirty="0">
                        <a:solidFill>
                          <a:srgbClr val="000000"/>
                        </a:solidFill>
                        <a:effectLst/>
                        <a:latin typeface="Calibri" panose="020F0502020204030204" pitchFamily="34" charset="0"/>
                      </a:endParaRPr>
                    </a:p>
                  </a:txBody>
                  <a:tcPr marL="9525" marR="9525" marT="9525" marB="0" anchor="ctr"/>
                </a:tc>
                <a:tc hMerge="1">
                  <a:txBody>
                    <a:bodyPr/>
                    <a:lstStyle/>
                    <a:p>
                      <a:endParaRPr lang="en-US"/>
                    </a:p>
                  </a:txBody>
                  <a:tcPr/>
                </a:tc>
                <a:tc gridSpan="2">
                  <a:txBody>
                    <a:bodyPr/>
                    <a:lstStyle/>
                    <a:p>
                      <a:pPr algn="ctr" fontAlgn="ctr"/>
                      <a:r>
                        <a:rPr lang="en-US" sz="1400" u="none" strike="noStrike">
                          <a:effectLst/>
                        </a:rPr>
                        <a:t>whole grains, flours, pasta, legumes/pulses, vegetable oil, fruits, vegetables, milk, eggs, meat, sugar, salt, spices</a:t>
                      </a:r>
                      <a:endParaRPr lang="en-US" sz="1400" b="0" i="0" u="none" strike="noStrike">
                        <a:solidFill>
                          <a:srgbClr val="000000"/>
                        </a:solidFill>
                        <a:effectLst/>
                        <a:latin typeface="Calibri" panose="020F0502020204030204" pitchFamily="34" charset="0"/>
                      </a:endParaRPr>
                    </a:p>
                  </a:txBody>
                  <a:tcPr marL="9525" marR="9525" marT="9525" marB="0" anchor="ctr">
                    <a:lnR w="19050" cap="flat" cmpd="sng" algn="ctr">
                      <a:solidFill>
                        <a:schemeClr val="accent6"/>
                      </a:solidFill>
                      <a:prstDash val="solid"/>
                      <a:round/>
                      <a:headEnd type="none" w="med" len="med"/>
                      <a:tailEnd type="none" w="med" len="med"/>
                    </a:lnR>
                  </a:tcPr>
                </a:tc>
                <a:tc hMerge="1">
                  <a:txBody>
                    <a:bodyPr/>
                    <a:lstStyle/>
                    <a:p>
                      <a:endParaRPr lang="en-US"/>
                    </a:p>
                  </a:txBody>
                  <a:tcPr/>
                </a:tc>
                <a:extLst>
                  <a:ext uri="{0D108BD9-81ED-4DB2-BD59-A6C34878D82A}">
                    <a16:rowId xmlns:a16="http://schemas.microsoft.com/office/drawing/2014/main" val="887223018"/>
                  </a:ext>
                </a:extLst>
              </a:tr>
              <a:tr h="359643">
                <a:tc>
                  <a:txBody>
                    <a:bodyPr/>
                    <a:lstStyle/>
                    <a:p>
                      <a:pPr algn="l" fontAlgn="ctr"/>
                      <a:r>
                        <a:rPr lang="en-US" sz="1400" u="none" strike="noStrike">
                          <a:effectLst/>
                        </a:rPr>
                        <a:t>Total Beneficiary Households (HH)</a:t>
                      </a:r>
                      <a:endParaRPr lang="en-US" sz="1400" b="0" i="0" u="none" strike="noStrike">
                        <a:solidFill>
                          <a:srgbClr val="000000"/>
                        </a:solidFill>
                        <a:effectLst/>
                        <a:latin typeface="Calibri" panose="020F0502020204030204" pitchFamily="34" charset="0"/>
                      </a:endParaRPr>
                    </a:p>
                  </a:txBody>
                  <a:tcPr marL="9525" marR="9525" marT="9525" marB="0" anchor="ctr">
                    <a:lnL w="19050" cap="flat" cmpd="sng" algn="ctr">
                      <a:solidFill>
                        <a:schemeClr val="accent6"/>
                      </a:solidFill>
                      <a:prstDash val="solid"/>
                      <a:round/>
                      <a:headEnd type="none" w="med" len="med"/>
                      <a:tailEnd type="none" w="med" len="med"/>
                    </a:lnL>
                  </a:tcPr>
                </a:tc>
                <a:tc gridSpan="2">
                  <a:txBody>
                    <a:bodyPr/>
                    <a:lstStyle/>
                    <a:p>
                      <a:pPr algn="ctr" fontAlgn="ctr"/>
                      <a:r>
                        <a:rPr lang="en-US" sz="1400" u="none" strike="noStrike" dirty="0">
                          <a:effectLst/>
                        </a:rPr>
                        <a:t>1650</a:t>
                      </a:r>
                      <a:endParaRPr lang="en-US" sz="1400" b="0" i="0" u="none" strike="noStrike" dirty="0">
                        <a:solidFill>
                          <a:srgbClr val="000000"/>
                        </a:solidFill>
                        <a:effectLst/>
                        <a:latin typeface="Calibri" panose="020F0502020204030204" pitchFamily="34" charset="0"/>
                      </a:endParaRPr>
                    </a:p>
                  </a:txBody>
                  <a:tcPr marL="9525" marR="9525" marT="9525" marB="0" anchor="ctr"/>
                </a:tc>
                <a:tc hMerge="1">
                  <a:txBody>
                    <a:bodyPr/>
                    <a:lstStyle/>
                    <a:p>
                      <a:endParaRPr lang="en-US"/>
                    </a:p>
                  </a:txBody>
                  <a:tcPr/>
                </a:tc>
                <a:tc gridSpan="2">
                  <a:txBody>
                    <a:bodyPr/>
                    <a:lstStyle/>
                    <a:p>
                      <a:pPr algn="ctr" fontAlgn="ctr"/>
                      <a:r>
                        <a:rPr lang="en-US" sz="1400" u="none" strike="noStrike">
                          <a:effectLst/>
                        </a:rPr>
                        <a:t>3000</a:t>
                      </a:r>
                      <a:endParaRPr lang="en-US" sz="1400" b="0" i="0" u="none" strike="noStrike">
                        <a:solidFill>
                          <a:srgbClr val="000000"/>
                        </a:solidFill>
                        <a:effectLst/>
                        <a:latin typeface="Calibri" panose="020F0502020204030204" pitchFamily="34" charset="0"/>
                      </a:endParaRPr>
                    </a:p>
                  </a:txBody>
                  <a:tcPr marL="9525" marR="9525" marT="9525" marB="0" anchor="ctr">
                    <a:lnR w="19050" cap="flat" cmpd="sng" algn="ctr">
                      <a:solidFill>
                        <a:schemeClr val="accent6"/>
                      </a:solidFill>
                      <a:prstDash val="solid"/>
                      <a:round/>
                      <a:headEnd type="none" w="med" len="med"/>
                      <a:tailEnd type="none" w="med" len="med"/>
                    </a:lnR>
                  </a:tcPr>
                </a:tc>
                <a:tc hMerge="1">
                  <a:txBody>
                    <a:bodyPr/>
                    <a:lstStyle/>
                    <a:p>
                      <a:endParaRPr lang="en-US"/>
                    </a:p>
                  </a:txBody>
                  <a:tcPr/>
                </a:tc>
                <a:extLst>
                  <a:ext uri="{0D108BD9-81ED-4DB2-BD59-A6C34878D82A}">
                    <a16:rowId xmlns:a16="http://schemas.microsoft.com/office/drawing/2014/main" val="3512261999"/>
                  </a:ext>
                </a:extLst>
              </a:tr>
              <a:tr h="285234">
                <a:tc>
                  <a:txBody>
                    <a:bodyPr/>
                    <a:lstStyle/>
                    <a:p>
                      <a:pPr algn="l" fontAlgn="ctr"/>
                      <a:r>
                        <a:rPr lang="en-US" sz="1400" u="none" strike="noStrike" dirty="0">
                          <a:effectLst/>
                        </a:rPr>
                        <a:t>HH in study communities</a:t>
                      </a:r>
                      <a:r>
                        <a:rPr lang="en-US" sz="1800" u="none" strike="noStrike" baseline="30000" dirty="0">
                          <a:effectLst/>
                        </a:rPr>
                        <a:t>*</a:t>
                      </a:r>
                      <a:r>
                        <a:rPr lang="en-US" sz="1800" u="none" strike="noStrike" dirty="0">
                          <a:effectLst/>
                        </a:rPr>
                        <a:t> </a:t>
                      </a:r>
                      <a:endParaRPr lang="en-US" sz="1800" b="0" i="0" u="none" strike="noStrike" dirty="0">
                        <a:solidFill>
                          <a:srgbClr val="000000"/>
                        </a:solidFill>
                        <a:effectLst/>
                        <a:latin typeface="Calibri" panose="020F0502020204030204" pitchFamily="34" charset="0"/>
                      </a:endParaRPr>
                    </a:p>
                  </a:txBody>
                  <a:tcPr marL="9525" marR="9525" marT="9525" marB="0" anchor="ctr">
                    <a:lnL w="19050" cap="flat" cmpd="sng" algn="ctr">
                      <a:solidFill>
                        <a:schemeClr val="accent6"/>
                      </a:solidFill>
                      <a:prstDash val="solid"/>
                      <a:round/>
                      <a:headEnd type="none" w="med" len="med"/>
                      <a:tailEnd type="none" w="med" len="med"/>
                    </a:lnL>
                  </a:tcPr>
                </a:tc>
                <a:tc gridSpan="2">
                  <a:txBody>
                    <a:bodyPr/>
                    <a:lstStyle/>
                    <a:p>
                      <a:pPr algn="ctr" fontAlgn="ctr"/>
                      <a:r>
                        <a:rPr lang="en-US" sz="1400" u="none" strike="noStrike" dirty="0">
                          <a:effectLst/>
                        </a:rPr>
                        <a:t>474</a:t>
                      </a:r>
                      <a:endParaRPr lang="en-US" sz="1400" b="0" i="0" u="none" strike="noStrike" dirty="0">
                        <a:solidFill>
                          <a:srgbClr val="000000"/>
                        </a:solidFill>
                        <a:effectLst/>
                        <a:latin typeface="Calibri" panose="020F0502020204030204" pitchFamily="34" charset="0"/>
                      </a:endParaRPr>
                    </a:p>
                  </a:txBody>
                  <a:tcPr marL="9525" marR="9525" marT="9525" marB="0" anchor="ctr"/>
                </a:tc>
                <a:tc hMerge="1">
                  <a:txBody>
                    <a:bodyPr/>
                    <a:lstStyle/>
                    <a:p>
                      <a:endParaRPr lang="en-US"/>
                    </a:p>
                  </a:txBody>
                  <a:tcPr/>
                </a:tc>
                <a:tc gridSpan="2">
                  <a:txBody>
                    <a:bodyPr/>
                    <a:lstStyle/>
                    <a:p>
                      <a:pPr algn="ctr" fontAlgn="ctr"/>
                      <a:r>
                        <a:rPr lang="en-US" sz="1400" u="none" strike="noStrike">
                          <a:effectLst/>
                        </a:rPr>
                        <a:t>700</a:t>
                      </a:r>
                      <a:endParaRPr lang="en-US" sz="1400" b="0" i="0" u="none" strike="noStrike">
                        <a:solidFill>
                          <a:srgbClr val="000000"/>
                        </a:solidFill>
                        <a:effectLst/>
                        <a:latin typeface="Calibri" panose="020F0502020204030204" pitchFamily="34" charset="0"/>
                      </a:endParaRPr>
                    </a:p>
                  </a:txBody>
                  <a:tcPr marL="9525" marR="9525" marT="9525" marB="0" anchor="ctr">
                    <a:lnR w="19050" cap="flat" cmpd="sng" algn="ctr">
                      <a:solidFill>
                        <a:schemeClr val="accent6"/>
                      </a:solidFill>
                      <a:prstDash val="solid"/>
                      <a:round/>
                      <a:headEnd type="none" w="med" len="med"/>
                      <a:tailEnd type="none" w="med" len="med"/>
                    </a:lnR>
                  </a:tcPr>
                </a:tc>
                <a:tc hMerge="1">
                  <a:txBody>
                    <a:bodyPr/>
                    <a:lstStyle/>
                    <a:p>
                      <a:endParaRPr lang="en-US"/>
                    </a:p>
                  </a:txBody>
                  <a:tcPr/>
                </a:tc>
                <a:extLst>
                  <a:ext uri="{0D108BD9-81ED-4DB2-BD59-A6C34878D82A}">
                    <a16:rowId xmlns:a16="http://schemas.microsoft.com/office/drawing/2014/main" val="3446651217"/>
                  </a:ext>
                </a:extLst>
              </a:tr>
              <a:tr h="272832">
                <a:tc>
                  <a:txBody>
                    <a:bodyPr/>
                    <a:lstStyle/>
                    <a:p>
                      <a:pPr algn="l" fontAlgn="ctr"/>
                      <a:r>
                        <a:rPr lang="en-US" sz="1400" u="none" strike="noStrike" dirty="0">
                          <a:effectLst/>
                        </a:rPr>
                        <a:t>HH in study communities with PLWs</a:t>
                      </a:r>
                      <a:r>
                        <a:rPr lang="en-US" sz="1800" u="none" strike="noStrike" baseline="30000" dirty="0">
                          <a:effectLst/>
                        </a:rPr>
                        <a:t>*</a:t>
                      </a:r>
                      <a:endParaRPr lang="en-US" sz="1800" b="0" i="0" u="none" strike="noStrike" dirty="0">
                        <a:solidFill>
                          <a:srgbClr val="000000"/>
                        </a:solidFill>
                        <a:effectLst/>
                        <a:latin typeface="Calibri" panose="020F0502020204030204" pitchFamily="34" charset="0"/>
                      </a:endParaRPr>
                    </a:p>
                  </a:txBody>
                  <a:tcPr marL="9525" marR="9525" marT="9525" marB="0" anchor="ctr">
                    <a:lnL w="19050" cap="flat" cmpd="sng" algn="ctr">
                      <a:solidFill>
                        <a:schemeClr val="accent6"/>
                      </a:solidFill>
                      <a:prstDash val="solid"/>
                      <a:round/>
                      <a:headEnd type="none" w="med" len="med"/>
                      <a:tailEnd type="none" w="med" len="med"/>
                    </a:lnL>
                    <a:lnB w="19050" cap="flat" cmpd="sng" algn="ctr">
                      <a:solidFill>
                        <a:schemeClr val="accent6"/>
                      </a:solidFill>
                      <a:prstDash val="solid"/>
                      <a:round/>
                      <a:headEnd type="none" w="med" len="med"/>
                      <a:tailEnd type="none" w="med" len="med"/>
                    </a:lnB>
                  </a:tcPr>
                </a:tc>
                <a:tc gridSpan="2">
                  <a:txBody>
                    <a:bodyPr/>
                    <a:lstStyle/>
                    <a:p>
                      <a:pPr algn="ctr" fontAlgn="ctr"/>
                      <a:r>
                        <a:rPr lang="en-US" sz="1400" u="none" strike="noStrike" dirty="0">
                          <a:effectLst/>
                        </a:rPr>
                        <a:t>190</a:t>
                      </a:r>
                      <a:endParaRPr lang="en-US" sz="1400" b="0" i="0" u="none" strike="noStrike" dirty="0">
                        <a:solidFill>
                          <a:srgbClr val="000000"/>
                        </a:solidFill>
                        <a:effectLst/>
                        <a:latin typeface="Calibri" panose="020F0502020204030204" pitchFamily="34" charset="0"/>
                      </a:endParaRPr>
                    </a:p>
                  </a:txBody>
                  <a:tcPr marL="9525" marR="9525" marT="9525" marB="0" anchor="ctr">
                    <a:lnB w="19050" cap="flat" cmpd="sng" algn="ctr">
                      <a:solidFill>
                        <a:schemeClr val="accent6"/>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1400" u="none" strike="noStrike" dirty="0">
                          <a:effectLst/>
                        </a:rPr>
                        <a:t>280</a:t>
                      </a:r>
                      <a:endParaRPr lang="en-US" sz="1400" b="0" i="0" u="none" strike="noStrike" dirty="0">
                        <a:solidFill>
                          <a:srgbClr val="000000"/>
                        </a:solidFill>
                        <a:effectLst/>
                        <a:latin typeface="Calibri" panose="020F0502020204030204" pitchFamily="34" charset="0"/>
                      </a:endParaRPr>
                    </a:p>
                  </a:txBody>
                  <a:tcPr marL="9525" marR="9525" marT="9525" marB="0" anchor="ctr">
                    <a:lnR w="19050" cap="flat" cmpd="sng" algn="ctr">
                      <a:solidFill>
                        <a:schemeClr val="accent6"/>
                      </a:solidFill>
                      <a:prstDash val="solid"/>
                      <a:round/>
                      <a:headEnd type="none" w="med" len="med"/>
                      <a:tailEnd type="none" w="med" len="med"/>
                    </a:lnR>
                    <a:lnB w="19050" cap="flat" cmpd="sng" algn="ctr">
                      <a:solidFill>
                        <a:schemeClr val="accent6"/>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4004506168"/>
                  </a:ext>
                </a:extLst>
              </a:tr>
              <a:tr h="545665">
                <a:tc>
                  <a:txBody>
                    <a:bodyPr/>
                    <a:lstStyle/>
                    <a:p>
                      <a:pPr algn="l" fontAlgn="ctr"/>
                      <a:r>
                        <a:rPr lang="en-US" sz="1400" b="1" u="none" strike="noStrike" dirty="0">
                          <a:effectLst/>
                        </a:rPr>
                        <a:t>Study Participants</a:t>
                      </a:r>
                      <a:endParaRPr lang="en-US" sz="1400" b="1" i="0" u="none" strike="noStrike" dirty="0">
                        <a:solidFill>
                          <a:srgbClr val="000000"/>
                        </a:solidFill>
                        <a:effectLst/>
                        <a:latin typeface="Calibri" panose="020F0502020204030204" pitchFamily="34" charset="0"/>
                      </a:endParaRPr>
                    </a:p>
                  </a:txBody>
                  <a:tcPr marL="9525" marR="9525" marT="9525" marB="0" anchor="ctr">
                    <a:lnL w="19050" cap="flat" cmpd="sng" algn="ctr">
                      <a:solidFill>
                        <a:schemeClr val="accent6"/>
                      </a:solidFill>
                      <a:prstDash val="solid"/>
                      <a:round/>
                      <a:headEnd type="none" w="med" len="med"/>
                      <a:tailEnd type="none" w="med" len="med"/>
                    </a:lnL>
                    <a:lnT w="19050" cap="flat" cmpd="sng" algn="ctr">
                      <a:solidFill>
                        <a:schemeClr val="accent6"/>
                      </a:solidFill>
                      <a:prstDash val="solid"/>
                      <a:round/>
                      <a:headEnd type="none" w="med" len="med"/>
                      <a:tailEnd type="none" w="med" len="med"/>
                    </a:lnT>
                    <a:solidFill>
                      <a:schemeClr val="accent2"/>
                    </a:solidFill>
                  </a:tcPr>
                </a:tc>
                <a:tc>
                  <a:txBody>
                    <a:bodyPr/>
                    <a:lstStyle/>
                    <a:p>
                      <a:pPr algn="ctr" fontAlgn="ctr"/>
                      <a:r>
                        <a:rPr lang="en-US" sz="1400" b="1" u="none" strike="noStrike" dirty="0">
                          <a:effectLst/>
                        </a:rPr>
                        <a:t>Total</a:t>
                      </a:r>
                      <a:endParaRPr lang="en-US" sz="1400" b="1" i="0" u="none" strike="noStrike" dirty="0">
                        <a:solidFill>
                          <a:srgbClr val="000000"/>
                        </a:solidFill>
                        <a:effectLst/>
                        <a:latin typeface="Calibri" panose="020F0502020204030204" pitchFamily="34" charset="0"/>
                      </a:endParaRPr>
                    </a:p>
                  </a:txBody>
                  <a:tcPr marL="9525" marR="9525" marT="9525" marB="0" anchor="ctr">
                    <a:lnT w="19050" cap="flat" cmpd="sng" algn="ctr">
                      <a:solidFill>
                        <a:schemeClr val="accent6"/>
                      </a:solidFill>
                      <a:prstDash val="solid"/>
                      <a:round/>
                      <a:headEnd type="none" w="med" len="med"/>
                      <a:tailEnd type="none" w="med" len="med"/>
                    </a:lnT>
                    <a:solidFill>
                      <a:schemeClr val="accent2"/>
                    </a:solidFill>
                  </a:tcPr>
                </a:tc>
                <a:tc>
                  <a:txBody>
                    <a:bodyPr/>
                    <a:lstStyle/>
                    <a:p>
                      <a:pPr algn="ctr" fontAlgn="ctr"/>
                      <a:r>
                        <a:rPr lang="en-US" sz="1400" b="1" u="none" strike="noStrike" dirty="0">
                          <a:effectLst/>
                        </a:rPr>
                        <a:t>FFP Paper Vouchers</a:t>
                      </a:r>
                      <a:endParaRPr lang="en-US" sz="1400" b="1" i="0" u="none" strike="noStrike" dirty="0">
                        <a:solidFill>
                          <a:srgbClr val="000000"/>
                        </a:solidFill>
                        <a:effectLst/>
                        <a:latin typeface="Calibri" panose="020F0502020204030204" pitchFamily="34" charset="0"/>
                      </a:endParaRPr>
                    </a:p>
                  </a:txBody>
                  <a:tcPr marL="9525" marR="9525" marT="9525" marB="0" anchor="ctr">
                    <a:lnT w="19050" cap="flat" cmpd="sng" algn="ctr">
                      <a:solidFill>
                        <a:schemeClr val="accent6"/>
                      </a:solidFill>
                      <a:prstDash val="solid"/>
                      <a:round/>
                      <a:headEnd type="none" w="med" len="med"/>
                      <a:tailEnd type="none" w="med" len="med"/>
                    </a:lnT>
                    <a:solidFill>
                      <a:schemeClr val="accent2"/>
                    </a:solidFill>
                  </a:tcPr>
                </a:tc>
                <a:tc>
                  <a:txBody>
                    <a:bodyPr/>
                    <a:lstStyle/>
                    <a:p>
                      <a:pPr algn="ctr" fontAlgn="ctr"/>
                      <a:r>
                        <a:rPr lang="en-US" sz="1400" b="1" u="none" strike="noStrike" dirty="0">
                          <a:effectLst/>
                        </a:rPr>
                        <a:t>WFP/UNICEF Mixed Transfers</a:t>
                      </a:r>
                      <a:endParaRPr lang="en-US" sz="1400" b="1" i="0" u="none" strike="noStrike" dirty="0">
                        <a:solidFill>
                          <a:srgbClr val="000000"/>
                        </a:solidFill>
                        <a:effectLst/>
                        <a:latin typeface="Calibri" panose="020F0502020204030204" pitchFamily="34" charset="0"/>
                      </a:endParaRPr>
                    </a:p>
                  </a:txBody>
                  <a:tcPr marL="9525" marR="9525" marT="9525" marB="0" anchor="ctr">
                    <a:lnT w="19050" cap="flat" cmpd="sng" algn="ctr">
                      <a:solidFill>
                        <a:schemeClr val="accent6"/>
                      </a:solidFill>
                      <a:prstDash val="solid"/>
                      <a:round/>
                      <a:headEnd type="none" w="med" len="med"/>
                      <a:tailEnd type="none" w="med" len="med"/>
                    </a:lnT>
                    <a:solidFill>
                      <a:schemeClr val="accent2"/>
                    </a:solidFill>
                  </a:tcPr>
                </a:tc>
                <a:tc>
                  <a:txBody>
                    <a:bodyPr/>
                    <a:lstStyle/>
                    <a:p>
                      <a:pPr algn="ctr" fontAlgn="ctr"/>
                      <a:r>
                        <a:rPr lang="en-US" sz="1400" b="1" u="none" strike="noStrike" dirty="0">
                          <a:effectLst/>
                        </a:rPr>
                        <a:t>Non-Assistance Group</a:t>
                      </a:r>
                      <a:endParaRPr lang="en-US" sz="1400" b="1" i="0" u="none" strike="noStrike" dirty="0">
                        <a:solidFill>
                          <a:srgbClr val="000000"/>
                        </a:solidFill>
                        <a:effectLst/>
                        <a:latin typeface="Calibri" panose="020F0502020204030204" pitchFamily="34" charset="0"/>
                      </a:endParaRPr>
                    </a:p>
                  </a:txBody>
                  <a:tcPr marL="9525" marR="9525" marT="9525" marB="0" anchor="ctr">
                    <a:lnR w="19050" cap="flat" cmpd="sng" algn="ctr">
                      <a:solidFill>
                        <a:schemeClr val="accent6"/>
                      </a:solidFill>
                      <a:prstDash val="solid"/>
                      <a:round/>
                      <a:headEnd type="none" w="med" len="med"/>
                      <a:tailEnd type="none" w="med" len="med"/>
                    </a:lnR>
                    <a:lnT w="19050" cap="flat" cmpd="sng" algn="ctr">
                      <a:solidFill>
                        <a:schemeClr val="accent6"/>
                      </a:solidFill>
                      <a:prstDash val="solid"/>
                      <a:round/>
                      <a:headEnd type="none" w="med" len="med"/>
                      <a:tailEnd type="none" w="med" len="med"/>
                    </a:lnT>
                    <a:solidFill>
                      <a:schemeClr val="accent2"/>
                    </a:solidFill>
                  </a:tcPr>
                </a:tc>
                <a:extLst>
                  <a:ext uri="{0D108BD9-81ED-4DB2-BD59-A6C34878D82A}">
                    <a16:rowId xmlns:a16="http://schemas.microsoft.com/office/drawing/2014/main" val="1331043178"/>
                  </a:ext>
                </a:extLst>
              </a:tr>
              <a:tr h="260431">
                <a:tc>
                  <a:txBody>
                    <a:bodyPr/>
                    <a:lstStyle/>
                    <a:p>
                      <a:pPr algn="l" fontAlgn="ctr"/>
                      <a:r>
                        <a:rPr lang="en-US" sz="1400" u="none" strike="noStrike">
                          <a:effectLst/>
                        </a:rPr>
                        <a:t>   PLWs enrolled at baseline</a:t>
                      </a:r>
                      <a:endParaRPr lang="en-US" sz="1400" b="0" i="0" u="none" strike="noStrike">
                        <a:solidFill>
                          <a:srgbClr val="000000"/>
                        </a:solidFill>
                        <a:effectLst/>
                        <a:latin typeface="Calibri" panose="020F0502020204030204" pitchFamily="34" charset="0"/>
                      </a:endParaRPr>
                    </a:p>
                  </a:txBody>
                  <a:tcPr marL="9525" marR="9525" marT="9525" marB="0" anchor="ctr">
                    <a:lnL w="19050" cap="flat" cmpd="sng" algn="ctr">
                      <a:solidFill>
                        <a:schemeClr val="accent6"/>
                      </a:solidFill>
                      <a:prstDash val="solid"/>
                      <a:round/>
                      <a:headEnd type="none" w="med" len="med"/>
                      <a:tailEnd type="none" w="med" len="med"/>
                    </a:lnL>
                  </a:tcPr>
                </a:tc>
                <a:tc>
                  <a:txBody>
                    <a:bodyPr/>
                    <a:lstStyle/>
                    <a:p>
                      <a:pPr algn="ctr" fontAlgn="ctr"/>
                      <a:r>
                        <a:rPr lang="en-US" sz="1400" u="none" strike="noStrike">
                          <a:effectLst/>
                        </a:rPr>
                        <a:t>514</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400" u="none" strike="noStrike" dirty="0">
                          <a:effectLst/>
                        </a:rPr>
                        <a:t>166</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400" u="none" strike="noStrike">
                          <a:effectLst/>
                        </a:rPr>
                        <a:t>288</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400" u="none" strike="noStrike" dirty="0">
                          <a:effectLst/>
                        </a:rPr>
                        <a:t>60</a:t>
                      </a:r>
                      <a:endParaRPr lang="en-US" sz="1400" b="0" i="0" u="none" strike="noStrike" dirty="0">
                        <a:solidFill>
                          <a:srgbClr val="000000"/>
                        </a:solidFill>
                        <a:effectLst/>
                        <a:latin typeface="Calibri" panose="020F0502020204030204" pitchFamily="34" charset="0"/>
                      </a:endParaRPr>
                    </a:p>
                  </a:txBody>
                  <a:tcPr marL="9525" marR="9525" marT="9525" marB="0" anchor="ctr">
                    <a:lnR w="19050" cap="flat" cmpd="sng" algn="ctr">
                      <a:solidFill>
                        <a:schemeClr val="accent6"/>
                      </a:solidFill>
                      <a:prstDash val="solid"/>
                      <a:round/>
                      <a:headEnd type="none" w="med" len="med"/>
                      <a:tailEnd type="none" w="med" len="med"/>
                    </a:lnR>
                  </a:tcPr>
                </a:tc>
                <a:extLst>
                  <a:ext uri="{0D108BD9-81ED-4DB2-BD59-A6C34878D82A}">
                    <a16:rowId xmlns:a16="http://schemas.microsoft.com/office/drawing/2014/main" val="3135948034"/>
                  </a:ext>
                </a:extLst>
              </a:tr>
              <a:tr h="272832">
                <a:tc>
                  <a:txBody>
                    <a:bodyPr/>
                    <a:lstStyle/>
                    <a:p>
                      <a:pPr algn="l" fontAlgn="ctr"/>
                      <a:r>
                        <a:rPr lang="en-US" sz="1400" u="none" strike="noStrike" dirty="0">
                          <a:effectLst/>
                        </a:rPr>
                        <a:t>   PLWs at </a:t>
                      </a:r>
                      <a:r>
                        <a:rPr lang="en-US" sz="1400" u="none" strike="noStrike" dirty="0" err="1">
                          <a:effectLst/>
                        </a:rPr>
                        <a:t>endline</a:t>
                      </a:r>
                      <a:r>
                        <a:rPr lang="en-US" sz="1400" u="none" strike="noStrike" dirty="0">
                          <a:effectLst/>
                        </a:rPr>
                        <a:t> (% of enrolled)</a:t>
                      </a:r>
                      <a:endParaRPr lang="en-US" sz="1400" b="0" i="0" u="none" strike="noStrike" dirty="0">
                        <a:solidFill>
                          <a:srgbClr val="000000"/>
                        </a:solidFill>
                        <a:effectLst/>
                        <a:latin typeface="Calibri" panose="020F0502020204030204" pitchFamily="34" charset="0"/>
                      </a:endParaRPr>
                    </a:p>
                  </a:txBody>
                  <a:tcPr marL="9525" marR="9525" marT="9525" marB="0" anchor="ctr">
                    <a:lnL w="19050" cap="flat" cmpd="sng" algn="ctr">
                      <a:solidFill>
                        <a:schemeClr val="accent6"/>
                      </a:solidFill>
                      <a:prstDash val="solid"/>
                      <a:round/>
                      <a:headEnd type="none" w="med" len="med"/>
                      <a:tailEnd type="none" w="med" len="med"/>
                    </a:lnL>
                    <a:lnB w="19050" cap="flat" cmpd="sng" algn="ctr">
                      <a:solidFill>
                        <a:schemeClr val="accent6"/>
                      </a:solidFill>
                      <a:prstDash val="solid"/>
                      <a:round/>
                      <a:headEnd type="none" w="med" len="med"/>
                      <a:tailEnd type="none" w="med" len="med"/>
                    </a:lnB>
                  </a:tcPr>
                </a:tc>
                <a:tc>
                  <a:txBody>
                    <a:bodyPr/>
                    <a:lstStyle/>
                    <a:p>
                      <a:pPr algn="ctr" fontAlgn="ctr"/>
                      <a:r>
                        <a:rPr lang="en-US" sz="1400" u="none" strike="noStrike">
                          <a:effectLst/>
                        </a:rPr>
                        <a:t>490 (95.3%)</a:t>
                      </a:r>
                      <a:endParaRPr lang="en-US" sz="1400" b="0" i="0" u="none" strike="noStrike">
                        <a:solidFill>
                          <a:srgbClr val="000000"/>
                        </a:solidFill>
                        <a:effectLst/>
                        <a:latin typeface="Calibri" panose="020F0502020204030204" pitchFamily="34" charset="0"/>
                      </a:endParaRPr>
                    </a:p>
                  </a:txBody>
                  <a:tcPr marL="9525" marR="9525" marT="9525" marB="0" anchor="ctr">
                    <a:lnB w="19050" cap="flat" cmpd="sng" algn="ctr">
                      <a:solidFill>
                        <a:schemeClr val="accent6"/>
                      </a:solidFill>
                      <a:prstDash val="solid"/>
                      <a:round/>
                      <a:headEnd type="none" w="med" len="med"/>
                      <a:tailEnd type="none" w="med" len="med"/>
                    </a:lnB>
                  </a:tcPr>
                </a:tc>
                <a:tc>
                  <a:txBody>
                    <a:bodyPr/>
                    <a:lstStyle/>
                    <a:p>
                      <a:pPr algn="ctr" fontAlgn="ctr"/>
                      <a:r>
                        <a:rPr lang="en-US" sz="1400" u="none" strike="noStrike">
                          <a:effectLst/>
                        </a:rPr>
                        <a:t>162 (97.6%)</a:t>
                      </a:r>
                      <a:endParaRPr lang="en-US" sz="1400" b="0" i="0" u="none" strike="noStrike">
                        <a:solidFill>
                          <a:srgbClr val="000000"/>
                        </a:solidFill>
                        <a:effectLst/>
                        <a:latin typeface="Calibri" panose="020F0502020204030204" pitchFamily="34" charset="0"/>
                      </a:endParaRPr>
                    </a:p>
                  </a:txBody>
                  <a:tcPr marL="9525" marR="9525" marT="9525" marB="0" anchor="ctr">
                    <a:lnB w="19050" cap="flat" cmpd="sng" algn="ctr">
                      <a:solidFill>
                        <a:schemeClr val="accent6"/>
                      </a:solidFill>
                      <a:prstDash val="solid"/>
                      <a:round/>
                      <a:headEnd type="none" w="med" len="med"/>
                      <a:tailEnd type="none" w="med" len="med"/>
                    </a:lnB>
                  </a:tcPr>
                </a:tc>
                <a:tc>
                  <a:txBody>
                    <a:bodyPr/>
                    <a:lstStyle/>
                    <a:p>
                      <a:pPr algn="ctr" fontAlgn="ctr"/>
                      <a:r>
                        <a:rPr lang="en-US" sz="1400" u="none" strike="noStrike" dirty="0">
                          <a:effectLst/>
                        </a:rPr>
                        <a:t>269 (93.4%)</a:t>
                      </a:r>
                      <a:endParaRPr lang="en-US" sz="1400" b="0" i="0" u="none" strike="noStrike" dirty="0">
                        <a:solidFill>
                          <a:srgbClr val="000000"/>
                        </a:solidFill>
                        <a:effectLst/>
                        <a:latin typeface="Calibri" panose="020F0502020204030204" pitchFamily="34" charset="0"/>
                      </a:endParaRPr>
                    </a:p>
                  </a:txBody>
                  <a:tcPr marL="9525" marR="9525" marT="9525" marB="0" anchor="ctr">
                    <a:lnB w="19050" cap="flat" cmpd="sng" algn="ctr">
                      <a:solidFill>
                        <a:schemeClr val="accent6"/>
                      </a:solidFill>
                      <a:prstDash val="solid"/>
                      <a:round/>
                      <a:headEnd type="none" w="med" len="med"/>
                      <a:tailEnd type="none" w="med" len="med"/>
                    </a:lnB>
                  </a:tcPr>
                </a:tc>
                <a:tc>
                  <a:txBody>
                    <a:bodyPr/>
                    <a:lstStyle/>
                    <a:p>
                      <a:pPr algn="ctr" fontAlgn="ctr"/>
                      <a:r>
                        <a:rPr lang="en-US" sz="1400" u="none" strike="noStrike" dirty="0">
                          <a:effectLst/>
                        </a:rPr>
                        <a:t>59 (98.3%)</a:t>
                      </a:r>
                      <a:endParaRPr lang="en-US" sz="1400" b="0" i="0" u="none" strike="noStrike" dirty="0">
                        <a:solidFill>
                          <a:srgbClr val="000000"/>
                        </a:solidFill>
                        <a:effectLst/>
                        <a:latin typeface="Calibri" panose="020F0502020204030204" pitchFamily="34" charset="0"/>
                      </a:endParaRPr>
                    </a:p>
                  </a:txBody>
                  <a:tcPr marL="9525" marR="9525" marT="9525" marB="0" anchor="ctr">
                    <a:lnR w="19050" cap="flat" cmpd="sng" algn="ctr">
                      <a:solidFill>
                        <a:schemeClr val="accent6"/>
                      </a:solidFill>
                      <a:prstDash val="solid"/>
                      <a:round/>
                      <a:headEnd type="none" w="med" len="med"/>
                      <a:tailEnd type="none" w="med" len="med"/>
                    </a:lnR>
                    <a:lnB w="19050" cap="flat" cmpd="sng" algn="ctr">
                      <a:solidFill>
                        <a:schemeClr val="accent6"/>
                      </a:solidFill>
                      <a:prstDash val="solid"/>
                      <a:round/>
                      <a:headEnd type="none" w="med" len="med"/>
                      <a:tailEnd type="none" w="med" len="med"/>
                    </a:lnB>
                  </a:tcPr>
                </a:tc>
                <a:extLst>
                  <a:ext uri="{0D108BD9-81ED-4DB2-BD59-A6C34878D82A}">
                    <a16:rowId xmlns:a16="http://schemas.microsoft.com/office/drawing/2014/main" val="565457561"/>
                  </a:ext>
                </a:extLst>
              </a:tr>
            </a:tbl>
          </a:graphicData>
        </a:graphic>
      </p:graphicFrame>
      <p:sp>
        <p:nvSpPr>
          <p:cNvPr id="4" name="TextBox 3">
            <a:extLst>
              <a:ext uri="{FF2B5EF4-FFF2-40B4-BE49-F238E27FC236}">
                <a16:creationId xmlns:a16="http://schemas.microsoft.com/office/drawing/2014/main" id="{03E239A7-8875-4FD6-AED3-8015FE96D2AC}"/>
              </a:ext>
            </a:extLst>
          </p:cNvPr>
          <p:cNvSpPr txBox="1"/>
          <p:nvPr/>
        </p:nvSpPr>
        <p:spPr>
          <a:xfrm>
            <a:off x="444540" y="6248400"/>
            <a:ext cx="7166610" cy="276999"/>
          </a:xfrm>
          <a:prstGeom prst="rect">
            <a:avLst/>
          </a:prstGeom>
          <a:noFill/>
        </p:spPr>
        <p:txBody>
          <a:bodyPr wrap="square" rtlCol="0">
            <a:spAutoFit/>
          </a:bodyPr>
          <a:lstStyle/>
          <a:p>
            <a:r>
              <a:rPr lang="en-US" sz="1200" dirty="0"/>
              <a:t>*projected based on program data</a:t>
            </a:r>
          </a:p>
        </p:txBody>
      </p:sp>
    </p:spTree>
    <p:extLst>
      <p:ext uri="{BB962C8B-B14F-4D97-AF65-F5344CB8AC3E}">
        <p14:creationId xmlns:p14="http://schemas.microsoft.com/office/powerpoint/2010/main" val="3007315759"/>
      </p:ext>
    </p:extLst>
  </p:cSld>
  <p:clrMapOvr>
    <a:masterClrMapping/>
  </p:clrMapOvr>
</p:sld>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5442</TotalTime>
  <Words>3137</Words>
  <Application>Microsoft Office PowerPoint</Application>
  <PresentationFormat>Widescreen</PresentationFormat>
  <Paragraphs>412</Paragraphs>
  <Slides>28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Trebuchet MS</vt:lpstr>
      <vt:lpstr>Wingdings</vt:lpstr>
      <vt:lpstr>Wingdings 3</vt:lpstr>
      <vt:lpstr>Facet</vt:lpstr>
      <vt:lpstr>Protecting Nutrition of Pregnant and Lactating Women and Children in Acute Food Crises</vt:lpstr>
      <vt:lpstr>PowerPoint Presentation</vt:lpstr>
      <vt:lpstr>Rationale</vt:lpstr>
      <vt:lpstr>Objectives and Research Questions</vt:lpstr>
      <vt:lpstr>PLWs and CU5s in Somalia</vt:lpstr>
      <vt:lpstr>PowerPoint Presentation</vt:lpstr>
      <vt:lpstr>Study Design</vt:lpstr>
      <vt:lpstr>Comparison Groups</vt:lpstr>
      <vt:lpstr>Summary of Interventions &amp; Participants</vt:lpstr>
      <vt:lpstr>Food Security &amp; Nutrition Outcome Measures</vt:lpstr>
      <vt:lpstr>Statistical Analysis</vt:lpstr>
      <vt:lpstr>PowerPoint Presentation</vt:lpstr>
      <vt:lpstr>Household Food Security</vt:lpstr>
      <vt:lpstr>PowerPoint Presentation</vt:lpstr>
      <vt:lpstr>PLW Meal Frequency</vt:lpstr>
      <vt:lpstr>PLW Dietary Diversity</vt:lpstr>
      <vt:lpstr>PLW Nutrition - MUAC</vt:lpstr>
      <vt:lpstr>PLW Nutrition - Acute Malnutrition Prevalence</vt:lpstr>
      <vt:lpstr>PowerPoint Presentation</vt:lpstr>
      <vt:lpstr>Children’s Food Frequency</vt:lpstr>
      <vt:lpstr>Children’s Dietary Diversity</vt:lpstr>
      <vt:lpstr>Child Nutrition - MUAC</vt:lpstr>
      <vt:lpstr>Child Nutrition - Acute Malnutrition Prevalence</vt:lpstr>
      <vt:lpstr>PowerPoint Presentation</vt:lpstr>
      <vt:lpstr>Limitations</vt:lpstr>
      <vt:lpstr>PowerPoint Presentation</vt:lpstr>
      <vt:lpstr>Summary of Findings</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Shannon Doocy</dc:creator>
  <cp:lastModifiedBy>Shannon Doocy</cp:lastModifiedBy>
  <cp:revision>48</cp:revision>
  <dcterms:created xsi:type="dcterms:W3CDTF">2018-10-01T19:18:09Z</dcterms:created>
  <dcterms:modified xsi:type="dcterms:W3CDTF">2018-10-19T06:26:06Z</dcterms:modified>
</cp:coreProperties>
</file>