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5" saveSubsetFonts="1" autoCompressPictures="0">
  <p:sldMasterIdLst>
    <p:sldMasterId id="2147483704" r:id="rId1"/>
  </p:sldMasterIdLst>
  <p:notesMasterIdLst>
    <p:notesMasterId r:id="rId16"/>
  </p:notesMasterIdLst>
  <p:sldIdLst>
    <p:sldId id="377" r:id="rId2"/>
    <p:sldId id="431" r:id="rId3"/>
    <p:sldId id="441" r:id="rId4"/>
    <p:sldId id="416" r:id="rId5"/>
    <p:sldId id="427" r:id="rId6"/>
    <p:sldId id="437" r:id="rId7"/>
    <p:sldId id="445" r:id="rId8"/>
    <p:sldId id="436" r:id="rId9"/>
    <p:sldId id="439" r:id="rId10"/>
    <p:sldId id="448" r:id="rId11"/>
    <p:sldId id="447" r:id="rId12"/>
    <p:sldId id="442" r:id="rId13"/>
    <p:sldId id="425" r:id="rId14"/>
    <p:sldId id="422" r:id="rId15"/>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alerie Gatchell" initials="" lastIdx="2" clrIdx="0"/>
  <p:cmAuthor id="1" name="Marie McGrath" initials="MM" lastIdx="32" clrIdx="1">
    <p:extLst>
      <p:ext uri="{19B8F6BF-5375-455C-9EA6-DF929625EA0E}">
        <p15:presenceInfo xmlns:p15="http://schemas.microsoft.com/office/powerpoint/2012/main" userId="Marie McGrath" providerId="None"/>
      </p:ext>
    </p:extLst>
  </p:cmAuthor>
  <p:cmAuthor id="2" name="Samson Desie" initials="SD" lastIdx="17" clrIdx="2">
    <p:extLst>
      <p:ext uri="{19B8F6BF-5375-455C-9EA6-DF929625EA0E}">
        <p15:presenceInfo xmlns:p15="http://schemas.microsoft.com/office/powerpoint/2012/main" userId="S-1-5-21-889838981-920820592-1903951286-11345" providerId="AD"/>
      </p:ext>
    </p:extLst>
  </p:cmAuthor>
  <p:cmAuthor id="3" name="Anna Ziolkovska" initials="AZ" lastIdx="5" clrIdx="3">
    <p:extLst>
      <p:ext uri="{19B8F6BF-5375-455C-9EA6-DF929625EA0E}">
        <p15:presenceInfo xmlns:p15="http://schemas.microsoft.com/office/powerpoint/2012/main" userId="S-1-5-21-889838981-920820592-1903951286-483978" providerId="AD"/>
      </p:ext>
    </p:extLst>
  </p:cmAuthor>
  <p:cmAuthor id="4" name="Abigael Nyukuri" initials="AN" lastIdx="1" clrIdx="4">
    <p:extLst>
      <p:ext uri="{19B8F6BF-5375-455C-9EA6-DF929625EA0E}">
        <p15:presenceInfo xmlns:p15="http://schemas.microsoft.com/office/powerpoint/2012/main" userId="S-1-5-21-889838981-920820592-1903951286-77840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inimized">
    <p:restoredLeft sz="0" autoAdjust="0"/>
    <p:restoredTop sz="0" autoAdjust="0"/>
  </p:normalViewPr>
  <p:slideViewPr>
    <p:cSldViewPr snapToGrid="0" snapToObjects="1">
      <p:cViewPr varScale="1">
        <p:scale>
          <a:sx n="22" d="100"/>
          <a:sy n="22" d="100"/>
        </p:scale>
        <p:origin x="3715" y="24"/>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206"/>
    </p:cViewPr>
  </p:sorterViewPr>
  <p:notesViewPr>
    <p:cSldViewPr snapToGrid="0" snapToObjects="1">
      <p:cViewPr varScale="1">
        <p:scale>
          <a:sx n="92" d="100"/>
          <a:sy n="92" d="100"/>
        </p:scale>
        <p:origin x="1920" y="8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BFD8A870-0889-6043-A4ED-AD2284E6D3BF}" type="datetimeFigureOut">
              <a:rPr lang="en-US" smtClean="0"/>
              <a:pPr/>
              <a:t>10/22/2018</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7C18C7BA-62C2-914D-9812-27B775DE76B7}" type="slidenum">
              <a:rPr lang="en-US" smtClean="0"/>
              <a:pPr/>
              <a:t>‹#›</a:t>
            </a:fld>
            <a:endParaRPr lang="en-US"/>
          </a:p>
        </p:txBody>
      </p:sp>
    </p:spTree>
    <p:extLst>
      <p:ext uri="{BB962C8B-B14F-4D97-AF65-F5344CB8AC3E}">
        <p14:creationId xmlns:p14="http://schemas.microsoft.com/office/powerpoint/2010/main" val="267238026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humanitarianresponse.info/en/programme-cycle/space/emergency-response-preparedness-guidance-and-templates"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18C7BA-62C2-914D-9812-27B775DE76B7}" type="slidenum">
              <a:rPr lang="en-US" smtClean="0"/>
              <a:pPr/>
              <a:t>5</a:t>
            </a:fld>
            <a:endParaRPr lang="en-US"/>
          </a:p>
        </p:txBody>
      </p:sp>
    </p:spTree>
    <p:extLst>
      <p:ext uri="{BB962C8B-B14F-4D97-AF65-F5344CB8AC3E}">
        <p14:creationId xmlns:p14="http://schemas.microsoft.com/office/powerpoint/2010/main" val="15609310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en-US" sz="1200" dirty="0">
                <a:solidFill>
                  <a:schemeClr val="tx1"/>
                </a:solidFill>
              </a:rPr>
              <a:t>Risk Analysis and Monitoring information is shared from </a:t>
            </a:r>
            <a:r>
              <a:rPr lang="en-US" sz="1200" dirty="0" err="1">
                <a:solidFill>
                  <a:schemeClr val="tx1"/>
                </a:solidFill>
              </a:rPr>
              <a:t>MoDMR</a:t>
            </a:r>
            <a:r>
              <a:rPr lang="en-US" sz="1200" dirty="0">
                <a:solidFill>
                  <a:schemeClr val="tx1"/>
                </a:solidFill>
              </a:rPr>
              <a:t> and other agencies through mails to agency focal points.</a:t>
            </a:r>
          </a:p>
          <a:p>
            <a:pPr marL="171450" marR="0" lvl="0" indent="-171450" algn="l" defTabSz="457200" rtl="0" eaLnBrk="1" fontAlgn="auto" latinLnBrk="0" hangingPunct="1">
              <a:lnSpc>
                <a:spcPct val="100000"/>
              </a:lnSpc>
              <a:spcBef>
                <a:spcPts val="0"/>
              </a:spcBef>
              <a:spcAft>
                <a:spcPts val="0"/>
              </a:spcAft>
              <a:buClrTx/>
              <a:buSzTx/>
              <a:buFontTx/>
              <a:buChar char="-"/>
              <a:tabLst/>
              <a:defRPr/>
            </a:pPr>
            <a:endParaRPr lang="en-US" sz="1200" dirty="0">
              <a:solidFill>
                <a:schemeClr val="tx1"/>
              </a:solidFill>
            </a:endParaRP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en-US" sz="1200" dirty="0">
                <a:solidFill>
                  <a:schemeClr val="tx1"/>
                </a:solidFill>
              </a:rPr>
              <a:t>Coordination between the developmental and humanitarian actors at Sub-National level is constrained. Government forums </a:t>
            </a:r>
            <a:r>
              <a:rPr lang="en-US" sz="1200" dirty="0" err="1">
                <a:solidFill>
                  <a:schemeClr val="tx1"/>
                </a:solidFill>
              </a:rPr>
              <a:t>e.g</a:t>
            </a:r>
            <a:r>
              <a:rPr lang="en-US" sz="1200" dirty="0">
                <a:solidFill>
                  <a:schemeClr val="tx1"/>
                </a:solidFill>
              </a:rPr>
              <a:t> DDMCs do not often include humanitarian actors.</a:t>
            </a:r>
          </a:p>
          <a:p>
            <a:pPr marL="171450" marR="0" lvl="0" indent="-171450" algn="l" defTabSz="457200" rtl="0" eaLnBrk="1" fontAlgn="auto" latinLnBrk="0" hangingPunct="1">
              <a:lnSpc>
                <a:spcPct val="100000"/>
              </a:lnSpc>
              <a:spcBef>
                <a:spcPts val="0"/>
              </a:spcBef>
              <a:spcAft>
                <a:spcPts val="0"/>
              </a:spcAft>
              <a:buClrTx/>
              <a:buSzTx/>
              <a:buFontTx/>
              <a:buChar char="-"/>
              <a:tabLst/>
              <a:defRPr/>
            </a:pPr>
            <a:endParaRPr lang="en-US" sz="1200" dirty="0">
              <a:solidFill>
                <a:schemeClr val="tx1"/>
              </a:solidFill>
            </a:endParaRP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en-US" sz="1200" dirty="0">
                <a:solidFill>
                  <a:schemeClr val="tx1"/>
                </a:solidFill>
              </a:rPr>
              <a:t>DDMCs and UMCs are only in ‘active in occurrence of disasters. They are not technical forums and Nutrition issues are often de-prioritized. With the weak sub-national coordination mechanisms on preparedness sub-national data/information that feeds into the Risk analysis and Monitoring is constrained. There is no formal reporting lines between agencies and Cluster at sub-national level.</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dirty="0">
              <a:solidFill>
                <a:schemeClr val="tx1"/>
              </a:solidFill>
            </a:endParaRP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en-US" sz="1200" dirty="0">
                <a:solidFill>
                  <a:schemeClr val="tx1"/>
                </a:solidFill>
              </a:rPr>
              <a:t>An FD-6 project approval processes through the INGO bureau is required before funding can be released. In the case of a non-emergency application approval takes place within 45 days; for a declared emergency, the commitment from the </a:t>
            </a:r>
            <a:r>
              <a:rPr lang="en-US" sz="1200" dirty="0" err="1">
                <a:solidFill>
                  <a:schemeClr val="tx1"/>
                </a:solidFill>
              </a:rPr>
              <a:t>GoB</a:t>
            </a:r>
            <a:r>
              <a:rPr lang="en-US" sz="1200" dirty="0">
                <a:solidFill>
                  <a:schemeClr val="tx1"/>
                </a:solidFill>
              </a:rPr>
              <a:t> is to turn it around within 48 hours. This implies that if a disaster is not declared, INGOs response is based on their ability to use existing resources in the period until funding can be approved, taking up to 45days.</a:t>
            </a:r>
          </a:p>
          <a:p>
            <a:pPr marL="171450" marR="0" lvl="0" indent="-171450" algn="l" defTabSz="457200" rtl="0" eaLnBrk="1" fontAlgn="auto" latinLnBrk="0" hangingPunct="1">
              <a:lnSpc>
                <a:spcPct val="100000"/>
              </a:lnSpc>
              <a:spcBef>
                <a:spcPts val="0"/>
              </a:spcBef>
              <a:spcAft>
                <a:spcPts val="0"/>
              </a:spcAft>
              <a:buClrTx/>
              <a:buSzTx/>
              <a:buFontTx/>
              <a:buChar char="-"/>
              <a:tabLst/>
              <a:defRPr/>
            </a:pPr>
            <a:endParaRPr lang="en-US" sz="1200" dirty="0">
              <a:solidFill>
                <a:schemeClr val="tx1"/>
              </a:solidFill>
            </a:endParaRPr>
          </a:p>
          <a:p>
            <a:endParaRPr lang="en-US" dirty="0"/>
          </a:p>
        </p:txBody>
      </p:sp>
      <p:sp>
        <p:nvSpPr>
          <p:cNvPr id="4" name="Slide Number Placeholder 3"/>
          <p:cNvSpPr>
            <a:spLocks noGrp="1"/>
          </p:cNvSpPr>
          <p:nvPr>
            <p:ph type="sldNum" sz="quarter" idx="10"/>
          </p:nvPr>
        </p:nvSpPr>
        <p:spPr/>
        <p:txBody>
          <a:bodyPr/>
          <a:lstStyle/>
          <a:p>
            <a:fld id="{7C18C7BA-62C2-914D-9812-27B775DE76B7}" type="slidenum">
              <a:rPr lang="en-US" smtClean="0"/>
              <a:pPr/>
              <a:t>15</a:t>
            </a:fld>
            <a:endParaRPr lang="en-US"/>
          </a:p>
        </p:txBody>
      </p:sp>
    </p:spTree>
    <p:extLst>
      <p:ext uri="{BB962C8B-B14F-4D97-AF65-F5344CB8AC3E}">
        <p14:creationId xmlns:p14="http://schemas.microsoft.com/office/powerpoint/2010/main" val="12276776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Considering </a:t>
            </a:r>
          </a:p>
          <a:p>
            <a:pPr marL="228600" indent="-228600">
              <a:buFont typeface="+mj-lt"/>
              <a:buAutoNum type="alphaLcParenR"/>
            </a:pPr>
            <a:r>
              <a:rPr lang="en-US" dirty="0"/>
              <a:t>That there is a recognized need to strengthen the linkages within the cluster system at central and local levels for the information from the field to guide decision-making processes at central level and, for the decisions made at central level to be implemented at local level; That  all clusters do not necessarily have “cluster focal point” at local level, That most clusters’ partners at local level are the same for all clusters; That all coordination fora must be respective of the Disaster Management legislation; That introducing a platform that cannot be sustained could eventually be damageable, Humanitarian partners proposed  the establishment of </a:t>
            </a:r>
            <a:r>
              <a:rPr lang="en-US" b="1" dirty="0"/>
              <a:t>light informal technical information-sharing group on disaster risk management (DRM) in flood and cyclone prone districts. </a:t>
            </a:r>
          </a:p>
          <a:p>
            <a:pPr marL="228600" indent="-228600">
              <a:buFont typeface="+mj-lt"/>
              <a:buAutoNum type="alphaLcParenR"/>
            </a:pPr>
            <a:endParaRPr lang="en-US" dirty="0"/>
          </a:p>
          <a:p>
            <a:pPr marL="171450" indent="-171450">
              <a:buFontTx/>
              <a:buChar char="-"/>
            </a:pPr>
            <a:r>
              <a:rPr lang="en-US" dirty="0"/>
              <a:t>The group is expected to hold  regular meetings to share information on DRM-related matters to discuss issues of interest to all humanitarian partners and all clusters at district level, to promote community engagement at district level and to </a:t>
            </a:r>
            <a:r>
              <a:rPr lang="en-US" dirty="0" err="1"/>
              <a:t>liase</a:t>
            </a:r>
            <a:r>
              <a:rPr lang="en-US" dirty="0"/>
              <a:t> with the National Clusters on preparedness. The Group’s discussions are expected to be informed by the national developed Hazard Specific Contingency Plans, identify status of preparedness, available resources, gaps and areas requiring support from National Cluster.</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kumimoji="0" lang="en-US" sz="105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The meetings will be  ideally hosted by a NGO present in the district (ideally, a national/local NGO).  UN Cluster Lead/Co-Lead Agencies are expected to provide support the role of the NGO where and when required. The hosting of the group could be on a rotation basis as well as the location of meetings to ensure that all humanitarian organizations in all </a:t>
            </a:r>
            <a:r>
              <a:rPr kumimoji="0" lang="en-US" sz="1050" b="0" i="0" u="none" strike="noStrike" kern="1200" cap="none" spc="0" normalizeH="0" baseline="0" noProof="0" dirty="0" err="1">
                <a:ln>
                  <a:noFill/>
                </a:ln>
                <a:solidFill>
                  <a:prstClr val="black"/>
                </a:solidFill>
                <a:effectLst/>
                <a:uLnTx/>
                <a:uFillTx/>
                <a:latin typeface="Times New Roman" panose="02020603050405020304" pitchFamily="18" charset="0"/>
                <a:ea typeface="Calibri" panose="020F0502020204030204" pitchFamily="34" charset="0"/>
                <a:cs typeface="+mn-cs"/>
              </a:rPr>
              <a:t>upazilas</a:t>
            </a:r>
            <a:r>
              <a:rPr kumimoji="0" lang="en-US" sz="105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rPr>
              <a:t> have the possibility to participate. The NGO host informs the DC of key elements discussed at the meeting for the DC to raise them with DMCs members for decision-making processes, if/when required. The NGO also update the technical line Ministry District Focal Persons of on-going discussions/progress. The NGO Focal person will be responsible for reporting on preparedness actions along with sharing relevant data/information Related to prioritized Risk in their location  to the Nutrition Cluster on agreed periodic basis. This will then be fed to HCTT.</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7C18C7BA-62C2-914D-9812-27B775DE76B7}" type="slidenum">
              <a:rPr lang="en-US" smtClean="0"/>
              <a:pPr/>
              <a:t>16</a:t>
            </a:fld>
            <a:endParaRPr lang="en-US"/>
          </a:p>
        </p:txBody>
      </p:sp>
    </p:spTree>
    <p:extLst>
      <p:ext uri="{BB962C8B-B14F-4D97-AF65-F5344CB8AC3E}">
        <p14:creationId xmlns:p14="http://schemas.microsoft.com/office/powerpoint/2010/main" val="41752476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effectLst/>
                <a:latin typeface="Calibri" panose="020F0502020204030204" pitchFamily="34" charset="0"/>
                <a:ea typeface="Calibri" panose="020F0502020204030204" pitchFamily="34" charset="0"/>
                <a:cs typeface="Times New Roman" panose="02020603050405020304" pitchFamily="18" charset="0"/>
              </a:rPr>
              <a:t>5- Also identifies overlaps and duplication in roles and functions.</a:t>
            </a:r>
          </a:p>
        </p:txBody>
      </p:sp>
      <p:sp>
        <p:nvSpPr>
          <p:cNvPr id="4" name="Slide Number Placeholder 3"/>
          <p:cNvSpPr>
            <a:spLocks noGrp="1"/>
          </p:cNvSpPr>
          <p:nvPr>
            <p:ph type="sldNum" sz="quarter" idx="10"/>
          </p:nvPr>
        </p:nvSpPr>
        <p:spPr/>
        <p:txBody>
          <a:bodyPr/>
          <a:lstStyle/>
          <a:p>
            <a:fld id="{7C18C7BA-62C2-914D-9812-27B775DE76B7}" type="slidenum">
              <a:rPr lang="en-US" smtClean="0"/>
              <a:pPr/>
              <a:t>17</a:t>
            </a:fld>
            <a:endParaRPr lang="en-US"/>
          </a:p>
        </p:txBody>
      </p:sp>
    </p:spTree>
    <p:extLst>
      <p:ext uri="{BB962C8B-B14F-4D97-AF65-F5344CB8AC3E}">
        <p14:creationId xmlns:p14="http://schemas.microsoft.com/office/powerpoint/2010/main" val="2029551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effectLst/>
                <a:latin typeface="Calibri" panose="020F0502020204030204" pitchFamily="34" charset="0"/>
                <a:ea typeface="Calibri" panose="020F0502020204030204" pitchFamily="34" charset="0"/>
                <a:cs typeface="Times New Roman" panose="02020603050405020304" pitchFamily="18" charset="0"/>
              </a:rPr>
              <a:t>Emergency Response Preparedness (ERP), IASC, July 2015, Draft for field testing,     </a:t>
            </a:r>
            <a:r>
              <a:rPr lang="en-GB" sz="12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https://www.humanitarianresponse.info/en/programme-cycle/space/emergency-response-preparedness-guidance-and-templates</a:t>
            </a:r>
            <a:r>
              <a:rPr lang="en-GB" sz="1200" dirty="0">
                <a:effectLst/>
                <a:latin typeface="Calibri" panose="020F0502020204030204" pitchFamily="34" charset="0"/>
                <a:ea typeface="Calibri" panose="020F0502020204030204" pitchFamily="34" charset="0"/>
                <a:cs typeface="Times New Roman" panose="02020603050405020304" pitchFamily="18" charset="0"/>
              </a:rPr>
              <a:t> </a:t>
            </a:r>
            <a:endParaRPr lang="en-US" dirty="0"/>
          </a:p>
        </p:txBody>
      </p:sp>
      <p:sp>
        <p:nvSpPr>
          <p:cNvPr id="4" name="Slide Number Placeholder 3"/>
          <p:cNvSpPr>
            <a:spLocks noGrp="1"/>
          </p:cNvSpPr>
          <p:nvPr>
            <p:ph type="sldNum" sz="quarter" idx="10"/>
          </p:nvPr>
        </p:nvSpPr>
        <p:spPr/>
        <p:txBody>
          <a:bodyPr/>
          <a:lstStyle/>
          <a:p>
            <a:fld id="{7C18C7BA-62C2-914D-9812-27B775DE76B7}" type="slidenum">
              <a:rPr lang="en-US" smtClean="0"/>
              <a:pPr/>
              <a:t>6</a:t>
            </a:fld>
            <a:endParaRPr lang="en-US"/>
          </a:p>
        </p:txBody>
      </p:sp>
    </p:spTree>
    <p:extLst>
      <p:ext uri="{BB962C8B-B14F-4D97-AF65-F5344CB8AC3E}">
        <p14:creationId xmlns:p14="http://schemas.microsoft.com/office/powerpoint/2010/main" val="1187237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MPA not risk or scenario-specific and do not require significant additional resources to accomplish</a:t>
            </a:r>
          </a:p>
        </p:txBody>
      </p:sp>
      <p:sp>
        <p:nvSpPr>
          <p:cNvPr id="4" name="Slide Number Placeholder 3"/>
          <p:cNvSpPr>
            <a:spLocks noGrp="1"/>
          </p:cNvSpPr>
          <p:nvPr>
            <p:ph type="sldNum" sz="quarter" idx="10"/>
          </p:nvPr>
        </p:nvSpPr>
        <p:spPr/>
        <p:txBody>
          <a:bodyPr/>
          <a:lstStyle/>
          <a:p>
            <a:fld id="{7C18C7BA-62C2-914D-9812-27B775DE76B7}" type="slidenum">
              <a:rPr lang="en-US" smtClean="0"/>
              <a:pPr/>
              <a:t>7</a:t>
            </a:fld>
            <a:endParaRPr lang="en-US"/>
          </a:p>
        </p:txBody>
      </p:sp>
    </p:spTree>
    <p:extLst>
      <p:ext uri="{BB962C8B-B14F-4D97-AF65-F5344CB8AC3E}">
        <p14:creationId xmlns:p14="http://schemas.microsoft.com/office/powerpoint/2010/main" val="4288485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Bangladesh has  a large population of 165 million people, with a dense coastal population dominated by flood plains. High risk of recurrent natural disasters.    </a:t>
            </a:r>
          </a:p>
          <a:p>
            <a:pPr marL="171450" indent="-171450">
              <a:buFontTx/>
              <a:buChar char="-"/>
            </a:pPr>
            <a:r>
              <a:rPr lang="en-US" dirty="0"/>
              <a:t>It is ranked 5th Globally among the most climate vulnerable in the world risk index 2012. About 68% of the country is vulnerable to flood</a:t>
            </a:r>
          </a:p>
          <a:p>
            <a:pPr marL="171450" indent="-171450">
              <a:buFontTx/>
              <a:buChar char="-"/>
            </a:pPr>
            <a:r>
              <a:rPr lang="en-US" dirty="0"/>
              <a:t>Bangladesh rivers receive runoff from a catchment of 1.72 million </a:t>
            </a:r>
            <a:r>
              <a:rPr lang="en-US" dirty="0" err="1"/>
              <a:t>sq</a:t>
            </a:r>
            <a:r>
              <a:rPr lang="en-US" dirty="0"/>
              <a:t>-km, around 12 times its land area</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63F5A"/>
                </a:solidFill>
                <a:effectLst/>
                <a:uLnTx/>
                <a:uFillTx/>
                <a:latin typeface="Calibri" panose="020F0502020204030204" pitchFamily="34" charset="0"/>
                <a:ea typeface="+mn-ea"/>
                <a:cs typeface="+mn-cs"/>
              </a:rPr>
              <a:t>Key Factors of Vulnerability</a:t>
            </a:r>
          </a:p>
          <a:p>
            <a:pPr marL="171450" marR="0" lvl="0"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US" sz="1200" b="0" i="0" u="none" strike="noStrike" kern="1200" cap="none" spc="0" normalizeH="0" baseline="0" noProof="0" dirty="0">
                <a:ln>
                  <a:noFill/>
                </a:ln>
                <a:solidFill>
                  <a:srgbClr val="163F5A"/>
                </a:solidFill>
                <a:effectLst/>
                <a:uLnTx/>
                <a:uFillTx/>
                <a:latin typeface="Calibri" panose="020F0502020204030204" pitchFamily="34" charset="0"/>
                <a:ea typeface="+mn-ea"/>
                <a:cs typeface="+mn-cs"/>
              </a:rPr>
              <a:t>Global Warming and Climate Change</a:t>
            </a:r>
          </a:p>
          <a:p>
            <a:pPr marL="171450" marR="0" lvl="0"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US" sz="1200" b="0" i="0" u="none" strike="noStrike" kern="1200" cap="none" spc="0" normalizeH="0" baseline="0" noProof="0" dirty="0">
                <a:ln>
                  <a:noFill/>
                </a:ln>
                <a:solidFill>
                  <a:srgbClr val="163F5A"/>
                </a:solidFill>
                <a:effectLst/>
                <a:uLnTx/>
                <a:uFillTx/>
                <a:latin typeface="Calibri" panose="020F0502020204030204" pitchFamily="34" charset="0"/>
                <a:ea typeface="+mn-ea"/>
                <a:cs typeface="+mn-cs"/>
              </a:rPr>
              <a:t>Geographical location</a:t>
            </a:r>
          </a:p>
          <a:p>
            <a:pPr marL="171450" marR="0" lvl="0"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US" sz="1200" b="0" i="0" u="none" strike="noStrike" kern="1200" cap="none" spc="0" normalizeH="0" baseline="0" noProof="0" dirty="0">
                <a:ln>
                  <a:noFill/>
                </a:ln>
                <a:solidFill>
                  <a:srgbClr val="163F5A"/>
                </a:solidFill>
                <a:effectLst/>
                <a:uLnTx/>
                <a:uFillTx/>
                <a:latin typeface="Calibri" panose="020F0502020204030204" pitchFamily="34" charset="0"/>
                <a:ea typeface="+mn-ea"/>
                <a:cs typeface="+mn-cs"/>
              </a:rPr>
              <a:t>Dominance of floodplains</a:t>
            </a:r>
          </a:p>
          <a:p>
            <a:pPr marL="171450" marR="0" lvl="0"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US" sz="1200" b="0" i="0" u="none" strike="noStrike" kern="1200" cap="none" spc="0" normalizeH="0" baseline="0" noProof="0" dirty="0">
                <a:ln>
                  <a:noFill/>
                </a:ln>
                <a:solidFill>
                  <a:srgbClr val="163F5A"/>
                </a:solidFill>
                <a:effectLst/>
                <a:uLnTx/>
                <a:uFillTx/>
                <a:latin typeface="Calibri" panose="020F0502020204030204" pitchFamily="34" charset="0"/>
                <a:ea typeface="+mn-ea"/>
                <a:cs typeface="+mn-cs"/>
              </a:rPr>
              <a:t>Low elevation from the sea</a:t>
            </a:r>
          </a:p>
          <a:p>
            <a:pPr marL="171450" marR="0" lvl="0"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US" sz="1200" b="0" i="0" u="none" strike="noStrike" kern="1200" cap="none" spc="0" normalizeH="0" baseline="0" noProof="0" dirty="0">
                <a:ln>
                  <a:noFill/>
                </a:ln>
                <a:solidFill>
                  <a:srgbClr val="163F5A"/>
                </a:solidFill>
                <a:effectLst/>
                <a:uLnTx/>
                <a:uFillTx/>
                <a:latin typeface="Calibri" panose="020F0502020204030204" pitchFamily="34" charset="0"/>
                <a:ea typeface="+mn-ea"/>
                <a:cs typeface="+mn-cs"/>
              </a:rPr>
              <a:t>High population density</a:t>
            </a:r>
          </a:p>
          <a:p>
            <a:pPr marL="171450" marR="0" lvl="0"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US" sz="1200" b="0" i="0" u="none" strike="noStrike" kern="1200" cap="none" spc="0" normalizeH="0" baseline="0" noProof="0" dirty="0">
                <a:ln>
                  <a:noFill/>
                </a:ln>
                <a:solidFill>
                  <a:srgbClr val="163F5A"/>
                </a:solidFill>
                <a:effectLst/>
                <a:uLnTx/>
                <a:uFillTx/>
                <a:latin typeface="Calibri" panose="020F0502020204030204" pitchFamily="34" charset="0"/>
                <a:ea typeface="+mn-ea"/>
                <a:cs typeface="+mn-cs"/>
              </a:rPr>
              <a:t>High level of poverty</a:t>
            </a:r>
            <a:endParaRPr kumimoji="0" lang="en-US" sz="1200" b="0" i="0" u="none" strike="noStrike" kern="1200" cap="none" spc="0" normalizeH="0" baseline="0" noProof="0" dirty="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7C18C7BA-62C2-914D-9812-27B775DE76B7}" type="slidenum">
              <a:rPr lang="en-US" smtClean="0"/>
              <a:pPr/>
              <a:t>8</a:t>
            </a:fld>
            <a:endParaRPr lang="en-US"/>
          </a:p>
        </p:txBody>
      </p:sp>
    </p:spTree>
    <p:extLst>
      <p:ext uri="{BB962C8B-B14F-4D97-AF65-F5344CB8AC3E}">
        <p14:creationId xmlns:p14="http://schemas.microsoft.com/office/powerpoint/2010/main" val="21850357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457200" rtl="0" eaLnBrk="1" fontAlgn="auto" latinLnBrk="0" hangingPunct="1">
              <a:lnSpc>
                <a:spcPct val="100000"/>
              </a:lnSpc>
              <a:spcBef>
                <a:spcPts val="0"/>
              </a:spcBef>
              <a:spcAft>
                <a:spcPts val="0"/>
              </a:spcAft>
              <a:buClrTx/>
              <a:buSzTx/>
              <a:buFontTx/>
              <a:buChar char="-"/>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S Mincho"/>
                <a:cs typeface="+mn-cs"/>
              </a:rPr>
              <a:t>The Bangladesh context is complex because of the number of stakeholders, the prevalence of existing forums at different levels coordinating different aspects of development and a complex system of government committees that relate to disaster management. The roles and responsibilities undertaken by the global humanitarian architecture are not meant to create new bodies and parallel structures.</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S Mincho"/>
                <a:cs typeface="+mn-cs"/>
              </a:rPr>
              <a:t>Many stakeholders are confident that, in a massive, sudden onset event the government coordination mechanisms would be activated (as would international coordination structures) resulting in efficient coordination of the response. Concern does exist in relation to the government’s reluctance to declare an emergency and the implications this has on coordination and resources</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S Mincho"/>
                <a:cs typeface="+mn-cs"/>
              </a:rPr>
              <a:t>.Other Nutrition Coordination mechanisms include UN Ending Child Hunger and Undernutrition Partnership (UN REACH), Scaling Up Nutrition movement (SUN) ,Nutrition Working Group (NWG) and the IYCF Alliance</a:t>
            </a:r>
          </a:p>
          <a:p>
            <a:endParaRPr lang="en-US" dirty="0"/>
          </a:p>
        </p:txBody>
      </p:sp>
      <p:sp>
        <p:nvSpPr>
          <p:cNvPr id="4" name="Slide Number Placeholder 3"/>
          <p:cNvSpPr>
            <a:spLocks noGrp="1"/>
          </p:cNvSpPr>
          <p:nvPr>
            <p:ph type="sldNum" sz="quarter" idx="10"/>
          </p:nvPr>
        </p:nvSpPr>
        <p:spPr/>
        <p:txBody>
          <a:bodyPr/>
          <a:lstStyle/>
          <a:p>
            <a:fld id="{7C18C7BA-62C2-914D-9812-27B775DE76B7}" type="slidenum">
              <a:rPr lang="en-US" smtClean="0"/>
              <a:pPr/>
              <a:t>9</a:t>
            </a:fld>
            <a:endParaRPr lang="en-US"/>
          </a:p>
        </p:txBody>
      </p:sp>
    </p:spTree>
    <p:extLst>
      <p:ext uri="{BB962C8B-B14F-4D97-AF65-F5344CB8AC3E}">
        <p14:creationId xmlns:p14="http://schemas.microsoft.com/office/powerpoint/2010/main" val="1361983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18C7BA-62C2-914D-9812-27B775DE76B7}" type="slidenum">
              <a:rPr lang="en-US" smtClean="0"/>
              <a:pPr/>
              <a:t>10</a:t>
            </a:fld>
            <a:endParaRPr lang="en-US"/>
          </a:p>
        </p:txBody>
      </p:sp>
    </p:spTree>
    <p:extLst>
      <p:ext uri="{BB962C8B-B14F-4D97-AF65-F5344CB8AC3E}">
        <p14:creationId xmlns:p14="http://schemas.microsoft.com/office/powerpoint/2010/main" val="39363902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457200" rtl="0" eaLnBrk="1" fontAlgn="auto" latinLnBrk="0" hangingPunct="1">
              <a:lnSpc>
                <a:spcPct val="100000"/>
              </a:lnSpc>
              <a:spcBef>
                <a:spcPts val="0"/>
              </a:spcBef>
              <a:spcAft>
                <a:spcPts val="0"/>
              </a:spcAft>
              <a:buClrTx/>
              <a:buSzTx/>
              <a:buFontTx/>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The Local Consultative Groups in Bangladesh is composed of 32 Bangladesh-based representatives of bilateral and multilateral donors of the Bangladesh Development Form (BDF)  and the Secretary, Economic Relations Division (ERD), representing the Government</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The LCG Working Group on Disaster and Emergency Response (LCG DER) is the central forum for Government and its partners to take strategic decisions and share ideas and information on disaster management. The LCG DER is mandated to ensure effective coordination of the national and international stakeholders in the broader scope of disaster management (risk reduction, preparedness, relief/response, and recovery/rehabilitation). </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The Humanitarian Coordination Task Team (HCTT) under the LCG DER is a coordination platform to strengthen the collective capacity of government, national and international actors to ensure effective humanitarian preparedness for, response to, and recovery from the impacts of, disaster in Bangladesh. The HCTT acts as an advisory group to the DER providing advice, taking forward agreed actions on behalf of, and feeding back to, the wider LCG DER group. Concurrently the Team also acts as coordination platform of the thematic clusters.</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The clusters also have  strong linkages with other thematic LCG Working Groups to ensure specific aspects of DRM is mainstreamed in all aspects of the Groups Scope of Work.</a:t>
            </a:r>
          </a:p>
          <a:p>
            <a:pPr marL="171450" marR="0" lvl="0" indent="-171450" algn="l" defTabSz="457200" rtl="0" eaLnBrk="1" fontAlgn="auto" latinLnBrk="0" hangingPunct="1">
              <a:lnSpc>
                <a:spcPct val="100000"/>
              </a:lnSpc>
              <a:spcBef>
                <a:spcPts val="0"/>
              </a:spcBef>
              <a:spcAft>
                <a:spcPts val="0"/>
              </a:spcAft>
              <a:buClrTx/>
              <a:buSzTx/>
              <a:buFontTx/>
              <a:buChar char="-"/>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C18C7BA-62C2-914D-9812-27B775DE76B7}" type="slidenum">
              <a:rPr lang="en-US" smtClean="0"/>
              <a:pPr/>
              <a:t>11</a:t>
            </a:fld>
            <a:endParaRPr lang="en-US"/>
          </a:p>
        </p:txBody>
      </p:sp>
    </p:spTree>
    <p:extLst>
      <p:ext uri="{BB962C8B-B14F-4D97-AF65-F5344CB8AC3E}">
        <p14:creationId xmlns:p14="http://schemas.microsoft.com/office/powerpoint/2010/main" val="25756170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Bangladesh’s regulative framework for disaster management provides the relevant legislative, policy and best practice framework under which the activity of Disaster Risk Reduction and Emergency Management in Bangladesh is managed and implemented. </a:t>
            </a:r>
          </a:p>
          <a:p>
            <a:pPr marL="171450" indent="-171450">
              <a:buFontTx/>
              <a:buChar char="-"/>
            </a:pPr>
            <a:r>
              <a:rPr lang="en-US" dirty="0"/>
              <a:t>All developed plans and strategies by the Nutrition Cluster aligns with the Disaster Regulatory Framework</a:t>
            </a:r>
          </a:p>
          <a:p>
            <a:pPr marL="171450" indent="-171450">
              <a:buFontTx/>
              <a:buChar char="-"/>
            </a:pPr>
            <a:r>
              <a:rPr lang="en-US" dirty="0"/>
              <a:t>Nutrition Cluster ,other Clusters and the Multi-Cluster Working Groups contribute to the joint contingency planning undertaken by HCTT. HCTT advises the Government on collective needs/priorities and Locations identified by the different Clusters and Working Groups in relation to Preparedness as well as provide technical advise on Preparedness.</a:t>
            </a:r>
          </a:p>
          <a:p>
            <a:pPr marL="171450" indent="-171450">
              <a:buFontTx/>
              <a:buChar char="-"/>
            </a:pPr>
            <a:endParaRPr lang="en-US" dirty="0"/>
          </a:p>
          <a:p>
            <a:endParaRPr lang="en-US" dirty="0"/>
          </a:p>
        </p:txBody>
      </p:sp>
      <p:sp>
        <p:nvSpPr>
          <p:cNvPr id="4" name="Slide Number Placeholder 3"/>
          <p:cNvSpPr>
            <a:spLocks noGrp="1"/>
          </p:cNvSpPr>
          <p:nvPr>
            <p:ph type="sldNum" sz="quarter" idx="10"/>
          </p:nvPr>
        </p:nvSpPr>
        <p:spPr/>
        <p:txBody>
          <a:bodyPr/>
          <a:lstStyle/>
          <a:p>
            <a:fld id="{7C18C7BA-62C2-914D-9812-27B775DE76B7}" type="slidenum">
              <a:rPr lang="en-US" smtClean="0"/>
              <a:pPr/>
              <a:t>12</a:t>
            </a:fld>
            <a:endParaRPr lang="en-US"/>
          </a:p>
        </p:txBody>
      </p:sp>
    </p:spTree>
    <p:extLst>
      <p:ext uri="{BB962C8B-B14F-4D97-AF65-F5344CB8AC3E}">
        <p14:creationId xmlns:p14="http://schemas.microsoft.com/office/powerpoint/2010/main" val="26594132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7C18C7BA-62C2-914D-9812-27B775DE76B7}" type="slidenum">
              <a:rPr lang="en-US" smtClean="0"/>
              <a:pPr/>
              <a:t>13</a:t>
            </a:fld>
            <a:endParaRPr lang="en-US"/>
          </a:p>
        </p:txBody>
      </p:sp>
    </p:spTree>
    <p:extLst>
      <p:ext uri="{BB962C8B-B14F-4D97-AF65-F5344CB8AC3E}">
        <p14:creationId xmlns:p14="http://schemas.microsoft.com/office/powerpoint/2010/main" val="9612579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AAA429C2-6299-9B49-9105-F8D26CD87675}" type="datetimeFigureOut">
              <a:rPr lang="en-US" smtClean="0">
                <a:solidFill>
                  <a:prstClr val="black">
                    <a:tint val="75000"/>
                  </a:prstClr>
                </a:solidFill>
              </a:rPr>
              <a:pPr/>
              <a:t>10/22/2018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632BE0A-2F6C-CA41-A134-F367DF18086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489839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AA429C2-6299-9B49-9105-F8D26CD87675}" type="datetimeFigureOut">
              <a:rPr lang="en-US" smtClean="0">
                <a:solidFill>
                  <a:prstClr val="black">
                    <a:tint val="75000"/>
                  </a:prstClr>
                </a:solidFill>
              </a:rPr>
              <a:pPr/>
              <a:t>10/22/2018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632BE0A-2F6C-CA41-A134-F367DF18086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79777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AA429C2-6299-9B49-9105-F8D26CD87675}" type="datetimeFigureOut">
              <a:rPr lang="en-US" smtClean="0">
                <a:solidFill>
                  <a:prstClr val="black">
                    <a:tint val="75000"/>
                  </a:prstClr>
                </a:solidFill>
              </a:rPr>
              <a:pPr/>
              <a:t>10/22/2018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632BE0A-2F6C-CA41-A134-F367DF18086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435986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8" name="Picture Placeholder 4"/>
          <p:cNvSpPr txBox="1">
            <a:spLocks/>
          </p:cNvSpPr>
          <p:nvPr userDrawn="1"/>
        </p:nvSpPr>
        <p:spPr>
          <a:xfrm>
            <a:off x="0" y="1"/>
            <a:ext cx="9144000" cy="1127124"/>
          </a:xfrm>
          <a:prstGeom prst="rect">
            <a:avLst/>
          </a:prstGeom>
          <a:gradFill flip="none" rotWithShape="1">
            <a:gsLst>
              <a:gs pos="0">
                <a:srgbClr val="0088FF"/>
              </a:gs>
              <a:gs pos="100000">
                <a:srgbClr val="0091FF">
                  <a:alpha val="23000"/>
                </a:srgbClr>
              </a:gs>
            </a:gsLst>
            <a:lin ang="0" scaled="1"/>
            <a:tileRect/>
          </a:gradFill>
        </p:spPr>
        <p:txBody>
          <a:bodyPr vert="horz"/>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sz="2000" b="0" i="0" kern="1200">
                <a:solidFill>
                  <a:schemeClr val="bg1"/>
                </a:solidFill>
                <a:latin typeface="Verdana"/>
                <a:ea typeface="+mj-ea"/>
                <a:cs typeface="Verdana"/>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lgn="ctr">
              <a:spcBef>
                <a:spcPts val="0"/>
              </a:spcBef>
            </a:pPr>
            <a:endParaRPr lang="en-US" dirty="0"/>
          </a:p>
        </p:txBody>
      </p:sp>
      <p:sp>
        <p:nvSpPr>
          <p:cNvPr id="9" name="Content Placeholder 2"/>
          <p:cNvSpPr>
            <a:spLocks noGrp="1"/>
          </p:cNvSpPr>
          <p:nvPr>
            <p:ph idx="1" hasCustomPrompt="1"/>
          </p:nvPr>
        </p:nvSpPr>
        <p:spPr>
          <a:xfrm>
            <a:off x="484187" y="2048934"/>
            <a:ext cx="7364413" cy="4199466"/>
          </a:xfrm>
          <a:prstGeom prst="rect">
            <a:avLst/>
          </a:prstGeom>
        </p:spPr>
        <p:txBody>
          <a:bodyPr lIns="0" tIns="0" rIns="0" bIns="0"/>
          <a:lstStyle>
            <a:lvl1pPr marL="0" indent="0">
              <a:spcBef>
                <a:spcPts val="850"/>
              </a:spcBef>
              <a:buFontTx/>
              <a:buNone/>
              <a:defRPr sz="1400">
                <a:latin typeface="Verdana"/>
                <a:cs typeface="Verdana"/>
              </a:defRPr>
            </a:lvl1pPr>
          </a:lstStyle>
          <a:p>
            <a:r>
              <a:rPr lang="en-US" dirty="0"/>
              <a:t>Click to add text</a:t>
            </a:r>
          </a:p>
        </p:txBody>
      </p:sp>
      <p:sp>
        <p:nvSpPr>
          <p:cNvPr id="10" name="Rectangle 9"/>
          <p:cNvSpPr/>
          <p:nvPr/>
        </p:nvSpPr>
        <p:spPr>
          <a:xfrm>
            <a:off x="8024813" y="0"/>
            <a:ext cx="1127125" cy="1127125"/>
          </a:xfrm>
          <a:prstGeom prst="rect">
            <a:avLst/>
          </a:prstGeom>
          <a:solidFill>
            <a:srgbClr val="008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WFPlogo-english-emblem-white.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1815" y="132647"/>
            <a:ext cx="878312" cy="878312"/>
          </a:xfrm>
          <a:prstGeom prst="rect">
            <a:avLst/>
          </a:prstGeom>
        </p:spPr>
      </p:pic>
      <p:sp>
        <p:nvSpPr>
          <p:cNvPr id="14" name="Text Placeholder 13"/>
          <p:cNvSpPr>
            <a:spLocks noGrp="1"/>
          </p:cNvSpPr>
          <p:nvPr>
            <p:ph type="body" sz="quarter" idx="15" hasCustomPrompt="1"/>
          </p:nvPr>
        </p:nvSpPr>
        <p:spPr>
          <a:xfrm>
            <a:off x="484187" y="1341438"/>
            <a:ext cx="7364413" cy="419629"/>
          </a:xfrm>
          <a:prstGeom prst="rect">
            <a:avLst/>
          </a:prstGeom>
        </p:spPr>
        <p:txBody>
          <a:bodyPr vert="horz" lIns="0" tIns="0" rIns="0" bIns="0" anchor="t" anchorCtr="0"/>
          <a:lstStyle>
            <a:lvl1pPr marL="0" indent="0">
              <a:spcBef>
                <a:spcPts val="0"/>
              </a:spcBef>
              <a:buNone/>
              <a:defRPr sz="2000" b="1">
                <a:solidFill>
                  <a:srgbClr val="0088FF"/>
                </a:solidFill>
                <a:latin typeface="Verdana"/>
                <a:cs typeface="Verdana"/>
              </a:defRPr>
            </a:lvl1pPr>
            <a:lvl2pPr marL="457200" indent="0">
              <a:buNone/>
              <a:defRPr sz="2000" b="1">
                <a:solidFill>
                  <a:srgbClr val="0088FF"/>
                </a:solidFill>
                <a:latin typeface="Verdana"/>
                <a:cs typeface="Verdana"/>
              </a:defRPr>
            </a:lvl2pPr>
            <a:lvl3pPr marL="914400" indent="0">
              <a:buNone/>
              <a:defRPr sz="2000" b="1">
                <a:solidFill>
                  <a:srgbClr val="0088FF"/>
                </a:solidFill>
                <a:latin typeface="Verdana"/>
                <a:cs typeface="Verdana"/>
              </a:defRPr>
            </a:lvl3pPr>
            <a:lvl4pPr marL="1371600" indent="0">
              <a:buNone/>
              <a:defRPr sz="2000" b="1">
                <a:solidFill>
                  <a:srgbClr val="0088FF"/>
                </a:solidFill>
                <a:latin typeface="Verdana"/>
                <a:cs typeface="Verdana"/>
              </a:defRPr>
            </a:lvl4pPr>
            <a:lvl5pPr marL="1828800" indent="0">
              <a:buNone/>
              <a:defRPr sz="2000" b="1">
                <a:solidFill>
                  <a:srgbClr val="0088FF"/>
                </a:solidFill>
                <a:latin typeface="Verdana"/>
                <a:cs typeface="Verdana"/>
              </a:defRPr>
            </a:lvl5pPr>
          </a:lstStyle>
          <a:p>
            <a:pPr lvl="0"/>
            <a:r>
              <a:rPr lang="en-US" dirty="0"/>
              <a:t>Click to edit subtitle</a:t>
            </a:r>
          </a:p>
        </p:txBody>
      </p:sp>
      <p:sp>
        <p:nvSpPr>
          <p:cNvPr id="12" name="Title 31"/>
          <p:cNvSpPr>
            <a:spLocks noGrp="1"/>
          </p:cNvSpPr>
          <p:nvPr>
            <p:ph type="title" hasCustomPrompt="1"/>
          </p:nvPr>
        </p:nvSpPr>
        <p:spPr>
          <a:xfrm>
            <a:off x="484186" y="116502"/>
            <a:ext cx="7110414" cy="925114"/>
          </a:xfrm>
          <a:prstGeom prst="rect">
            <a:avLst/>
          </a:prstGeom>
          <a:noFill/>
        </p:spPr>
        <p:txBody>
          <a:bodyPr vert="horz" tIns="0" bIns="61200" anchor="ctr" anchorCtr="0"/>
          <a:lstStyle>
            <a:lvl1pPr marL="0" algn="l">
              <a:defRPr sz="2600" b="1">
                <a:solidFill>
                  <a:srgbClr val="FFFFFF"/>
                </a:solidFill>
                <a:latin typeface="Verdana"/>
                <a:cs typeface="Verdana"/>
              </a:defRPr>
            </a:lvl1pPr>
          </a:lstStyle>
          <a:p>
            <a:r>
              <a:rPr lang="en-US" dirty="0"/>
              <a:t>Edit Title</a:t>
            </a:r>
          </a:p>
        </p:txBody>
      </p:sp>
    </p:spTree>
    <p:extLst>
      <p:ext uri="{BB962C8B-B14F-4D97-AF65-F5344CB8AC3E}">
        <p14:creationId xmlns:p14="http://schemas.microsoft.com/office/powerpoint/2010/main" val="24833958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8" name="Picture Placeholder 4"/>
          <p:cNvSpPr txBox="1">
            <a:spLocks/>
          </p:cNvSpPr>
          <p:nvPr userDrawn="1"/>
        </p:nvSpPr>
        <p:spPr>
          <a:xfrm>
            <a:off x="0" y="1"/>
            <a:ext cx="9144000" cy="1127124"/>
          </a:xfrm>
          <a:prstGeom prst="rect">
            <a:avLst/>
          </a:prstGeom>
          <a:gradFill flip="none" rotWithShape="1">
            <a:gsLst>
              <a:gs pos="0">
                <a:srgbClr val="0088FF"/>
              </a:gs>
              <a:gs pos="100000">
                <a:srgbClr val="0091FF">
                  <a:alpha val="23000"/>
                </a:srgbClr>
              </a:gs>
            </a:gsLst>
            <a:lin ang="0" scaled="1"/>
            <a:tileRect/>
          </a:gradFill>
        </p:spPr>
        <p:txBody>
          <a:bodyPr vert="horz"/>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sz="2000" b="0" i="0" kern="1200">
                <a:solidFill>
                  <a:schemeClr val="bg1"/>
                </a:solidFill>
                <a:latin typeface="Verdana"/>
                <a:ea typeface="+mj-ea"/>
                <a:cs typeface="Verdana"/>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lgn="ctr">
              <a:spcBef>
                <a:spcPts val="0"/>
              </a:spcBef>
            </a:pPr>
            <a:endParaRPr lang="en-US" dirty="0"/>
          </a:p>
        </p:txBody>
      </p:sp>
      <p:sp>
        <p:nvSpPr>
          <p:cNvPr id="9" name="Content Placeholder 2"/>
          <p:cNvSpPr>
            <a:spLocks noGrp="1"/>
          </p:cNvSpPr>
          <p:nvPr>
            <p:ph idx="1" hasCustomPrompt="1"/>
          </p:nvPr>
        </p:nvSpPr>
        <p:spPr>
          <a:xfrm>
            <a:off x="484187" y="2048934"/>
            <a:ext cx="7364413" cy="4199466"/>
          </a:xfrm>
          <a:prstGeom prst="rect">
            <a:avLst/>
          </a:prstGeom>
        </p:spPr>
        <p:txBody>
          <a:bodyPr lIns="0" tIns="0" rIns="0" bIns="0"/>
          <a:lstStyle>
            <a:lvl1pPr marL="0" indent="0">
              <a:spcBef>
                <a:spcPts val="850"/>
              </a:spcBef>
              <a:buFontTx/>
              <a:buNone/>
              <a:defRPr sz="1400">
                <a:latin typeface="Verdana"/>
                <a:cs typeface="Verdana"/>
              </a:defRPr>
            </a:lvl1pPr>
          </a:lstStyle>
          <a:p>
            <a:r>
              <a:rPr lang="en-US" dirty="0"/>
              <a:t>Click to add text</a:t>
            </a:r>
          </a:p>
        </p:txBody>
      </p:sp>
      <p:sp>
        <p:nvSpPr>
          <p:cNvPr id="10" name="Rectangle 9"/>
          <p:cNvSpPr/>
          <p:nvPr/>
        </p:nvSpPr>
        <p:spPr>
          <a:xfrm>
            <a:off x="8024813" y="0"/>
            <a:ext cx="1127125" cy="1127125"/>
          </a:xfrm>
          <a:prstGeom prst="rect">
            <a:avLst/>
          </a:prstGeom>
          <a:solidFill>
            <a:srgbClr val="008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WFPlogo-english-emblem-white.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1815" y="132647"/>
            <a:ext cx="878312" cy="878312"/>
          </a:xfrm>
          <a:prstGeom prst="rect">
            <a:avLst/>
          </a:prstGeom>
        </p:spPr>
      </p:pic>
      <p:sp>
        <p:nvSpPr>
          <p:cNvPr id="14" name="Text Placeholder 13"/>
          <p:cNvSpPr>
            <a:spLocks noGrp="1"/>
          </p:cNvSpPr>
          <p:nvPr>
            <p:ph type="body" sz="quarter" idx="15" hasCustomPrompt="1"/>
          </p:nvPr>
        </p:nvSpPr>
        <p:spPr>
          <a:xfrm>
            <a:off x="484187" y="1341438"/>
            <a:ext cx="7364413" cy="419629"/>
          </a:xfrm>
          <a:prstGeom prst="rect">
            <a:avLst/>
          </a:prstGeom>
        </p:spPr>
        <p:txBody>
          <a:bodyPr vert="horz" lIns="0" tIns="0" rIns="0" bIns="0" anchor="t" anchorCtr="0"/>
          <a:lstStyle>
            <a:lvl1pPr marL="0" indent="0">
              <a:spcBef>
                <a:spcPts val="0"/>
              </a:spcBef>
              <a:buNone/>
              <a:defRPr sz="2000" b="1">
                <a:solidFill>
                  <a:srgbClr val="0088FF"/>
                </a:solidFill>
                <a:latin typeface="Verdana"/>
                <a:cs typeface="Verdana"/>
              </a:defRPr>
            </a:lvl1pPr>
            <a:lvl2pPr marL="457200" indent="0">
              <a:buNone/>
              <a:defRPr sz="2000" b="1">
                <a:solidFill>
                  <a:srgbClr val="0088FF"/>
                </a:solidFill>
                <a:latin typeface="Verdana"/>
                <a:cs typeface="Verdana"/>
              </a:defRPr>
            </a:lvl2pPr>
            <a:lvl3pPr marL="914400" indent="0">
              <a:buNone/>
              <a:defRPr sz="2000" b="1">
                <a:solidFill>
                  <a:srgbClr val="0088FF"/>
                </a:solidFill>
                <a:latin typeface="Verdana"/>
                <a:cs typeface="Verdana"/>
              </a:defRPr>
            </a:lvl3pPr>
            <a:lvl4pPr marL="1371600" indent="0">
              <a:buNone/>
              <a:defRPr sz="2000" b="1">
                <a:solidFill>
                  <a:srgbClr val="0088FF"/>
                </a:solidFill>
                <a:latin typeface="Verdana"/>
                <a:cs typeface="Verdana"/>
              </a:defRPr>
            </a:lvl4pPr>
            <a:lvl5pPr marL="1828800" indent="0">
              <a:buNone/>
              <a:defRPr sz="2000" b="1">
                <a:solidFill>
                  <a:srgbClr val="0088FF"/>
                </a:solidFill>
                <a:latin typeface="Verdana"/>
                <a:cs typeface="Verdana"/>
              </a:defRPr>
            </a:lvl5pPr>
          </a:lstStyle>
          <a:p>
            <a:pPr lvl="0"/>
            <a:r>
              <a:rPr lang="en-US" dirty="0"/>
              <a:t>Click to edit subtitle</a:t>
            </a:r>
          </a:p>
        </p:txBody>
      </p:sp>
      <p:sp>
        <p:nvSpPr>
          <p:cNvPr id="12" name="Title 31"/>
          <p:cNvSpPr>
            <a:spLocks noGrp="1"/>
          </p:cNvSpPr>
          <p:nvPr>
            <p:ph type="title" hasCustomPrompt="1"/>
          </p:nvPr>
        </p:nvSpPr>
        <p:spPr>
          <a:xfrm>
            <a:off x="484186" y="116502"/>
            <a:ext cx="7110414" cy="925114"/>
          </a:xfrm>
          <a:prstGeom prst="rect">
            <a:avLst/>
          </a:prstGeom>
          <a:noFill/>
        </p:spPr>
        <p:txBody>
          <a:bodyPr vert="horz" tIns="0" bIns="61200" anchor="ctr" anchorCtr="0"/>
          <a:lstStyle>
            <a:lvl1pPr marL="0" algn="l">
              <a:defRPr sz="2600" b="1">
                <a:solidFill>
                  <a:srgbClr val="FFFFFF"/>
                </a:solidFill>
                <a:latin typeface="Verdana"/>
                <a:cs typeface="Verdana"/>
              </a:defRPr>
            </a:lvl1pPr>
          </a:lstStyle>
          <a:p>
            <a:r>
              <a:rPr lang="en-US" dirty="0"/>
              <a:t>Edit Title</a:t>
            </a:r>
          </a:p>
        </p:txBody>
      </p:sp>
    </p:spTree>
    <p:extLst>
      <p:ext uri="{BB962C8B-B14F-4D97-AF65-F5344CB8AC3E}">
        <p14:creationId xmlns:p14="http://schemas.microsoft.com/office/powerpoint/2010/main" val="13074127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8" name="Picture Placeholder 4"/>
          <p:cNvSpPr txBox="1">
            <a:spLocks/>
          </p:cNvSpPr>
          <p:nvPr userDrawn="1"/>
        </p:nvSpPr>
        <p:spPr>
          <a:xfrm>
            <a:off x="0" y="1"/>
            <a:ext cx="9144000" cy="1127124"/>
          </a:xfrm>
          <a:prstGeom prst="rect">
            <a:avLst/>
          </a:prstGeom>
          <a:gradFill flip="none" rotWithShape="1">
            <a:gsLst>
              <a:gs pos="0">
                <a:srgbClr val="0088FF"/>
              </a:gs>
              <a:gs pos="100000">
                <a:srgbClr val="0091FF">
                  <a:alpha val="23000"/>
                </a:srgbClr>
              </a:gs>
            </a:gsLst>
            <a:lin ang="0" scaled="1"/>
            <a:tileRect/>
          </a:gradFill>
        </p:spPr>
        <p:txBody>
          <a:bodyPr vert="horz"/>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sz="2000" b="0" i="0" kern="1200">
                <a:solidFill>
                  <a:schemeClr val="bg1"/>
                </a:solidFill>
                <a:latin typeface="Verdana"/>
                <a:ea typeface="+mj-ea"/>
                <a:cs typeface="Verdana"/>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lgn="ctr">
              <a:spcBef>
                <a:spcPts val="0"/>
              </a:spcBef>
            </a:pPr>
            <a:endParaRPr lang="en-US" dirty="0"/>
          </a:p>
        </p:txBody>
      </p:sp>
      <p:sp>
        <p:nvSpPr>
          <p:cNvPr id="9" name="Content Placeholder 2"/>
          <p:cNvSpPr>
            <a:spLocks noGrp="1"/>
          </p:cNvSpPr>
          <p:nvPr>
            <p:ph idx="1" hasCustomPrompt="1"/>
          </p:nvPr>
        </p:nvSpPr>
        <p:spPr>
          <a:xfrm>
            <a:off x="484187" y="2048934"/>
            <a:ext cx="7364413" cy="4199466"/>
          </a:xfrm>
          <a:prstGeom prst="rect">
            <a:avLst/>
          </a:prstGeom>
        </p:spPr>
        <p:txBody>
          <a:bodyPr lIns="0" tIns="0" rIns="0" bIns="0"/>
          <a:lstStyle>
            <a:lvl1pPr marL="0" indent="0">
              <a:spcBef>
                <a:spcPts val="850"/>
              </a:spcBef>
              <a:buFontTx/>
              <a:buNone/>
              <a:defRPr sz="1400">
                <a:latin typeface="Verdana"/>
                <a:cs typeface="Verdana"/>
              </a:defRPr>
            </a:lvl1pPr>
          </a:lstStyle>
          <a:p>
            <a:r>
              <a:rPr lang="en-US" dirty="0"/>
              <a:t>Click to add text</a:t>
            </a:r>
          </a:p>
        </p:txBody>
      </p:sp>
      <p:sp>
        <p:nvSpPr>
          <p:cNvPr id="10" name="Rectangle 9"/>
          <p:cNvSpPr/>
          <p:nvPr/>
        </p:nvSpPr>
        <p:spPr>
          <a:xfrm>
            <a:off x="8024813" y="0"/>
            <a:ext cx="1127125" cy="1127125"/>
          </a:xfrm>
          <a:prstGeom prst="rect">
            <a:avLst/>
          </a:prstGeom>
          <a:solidFill>
            <a:srgbClr val="008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WFPlogo-english-emblem-white.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1815" y="132647"/>
            <a:ext cx="878312" cy="878312"/>
          </a:xfrm>
          <a:prstGeom prst="rect">
            <a:avLst/>
          </a:prstGeom>
        </p:spPr>
      </p:pic>
      <p:sp>
        <p:nvSpPr>
          <p:cNvPr id="14" name="Text Placeholder 13"/>
          <p:cNvSpPr>
            <a:spLocks noGrp="1"/>
          </p:cNvSpPr>
          <p:nvPr>
            <p:ph type="body" sz="quarter" idx="15" hasCustomPrompt="1"/>
          </p:nvPr>
        </p:nvSpPr>
        <p:spPr>
          <a:xfrm>
            <a:off x="484187" y="1341438"/>
            <a:ext cx="7364413" cy="419629"/>
          </a:xfrm>
          <a:prstGeom prst="rect">
            <a:avLst/>
          </a:prstGeom>
        </p:spPr>
        <p:txBody>
          <a:bodyPr vert="horz" lIns="0" tIns="0" rIns="0" bIns="0" anchor="t" anchorCtr="0"/>
          <a:lstStyle>
            <a:lvl1pPr marL="0" indent="0">
              <a:spcBef>
                <a:spcPts val="0"/>
              </a:spcBef>
              <a:buNone/>
              <a:defRPr sz="2000" b="1">
                <a:solidFill>
                  <a:srgbClr val="0088FF"/>
                </a:solidFill>
                <a:latin typeface="Verdana"/>
                <a:cs typeface="Verdana"/>
              </a:defRPr>
            </a:lvl1pPr>
            <a:lvl2pPr marL="457200" indent="0">
              <a:buNone/>
              <a:defRPr sz="2000" b="1">
                <a:solidFill>
                  <a:srgbClr val="0088FF"/>
                </a:solidFill>
                <a:latin typeface="Verdana"/>
                <a:cs typeface="Verdana"/>
              </a:defRPr>
            </a:lvl2pPr>
            <a:lvl3pPr marL="914400" indent="0">
              <a:buNone/>
              <a:defRPr sz="2000" b="1">
                <a:solidFill>
                  <a:srgbClr val="0088FF"/>
                </a:solidFill>
                <a:latin typeface="Verdana"/>
                <a:cs typeface="Verdana"/>
              </a:defRPr>
            </a:lvl3pPr>
            <a:lvl4pPr marL="1371600" indent="0">
              <a:buNone/>
              <a:defRPr sz="2000" b="1">
                <a:solidFill>
                  <a:srgbClr val="0088FF"/>
                </a:solidFill>
                <a:latin typeface="Verdana"/>
                <a:cs typeface="Verdana"/>
              </a:defRPr>
            </a:lvl4pPr>
            <a:lvl5pPr marL="1828800" indent="0">
              <a:buNone/>
              <a:defRPr sz="2000" b="1">
                <a:solidFill>
                  <a:srgbClr val="0088FF"/>
                </a:solidFill>
                <a:latin typeface="Verdana"/>
                <a:cs typeface="Verdana"/>
              </a:defRPr>
            </a:lvl5pPr>
          </a:lstStyle>
          <a:p>
            <a:pPr lvl="0"/>
            <a:r>
              <a:rPr lang="en-US" dirty="0"/>
              <a:t>Click to edit subtitle</a:t>
            </a:r>
          </a:p>
        </p:txBody>
      </p:sp>
      <p:sp>
        <p:nvSpPr>
          <p:cNvPr id="12" name="Title 31"/>
          <p:cNvSpPr>
            <a:spLocks noGrp="1"/>
          </p:cNvSpPr>
          <p:nvPr>
            <p:ph type="title" hasCustomPrompt="1"/>
          </p:nvPr>
        </p:nvSpPr>
        <p:spPr>
          <a:xfrm>
            <a:off x="484186" y="116502"/>
            <a:ext cx="7110414" cy="925114"/>
          </a:xfrm>
          <a:prstGeom prst="rect">
            <a:avLst/>
          </a:prstGeom>
          <a:noFill/>
        </p:spPr>
        <p:txBody>
          <a:bodyPr vert="horz" tIns="0" bIns="61200" anchor="ctr" anchorCtr="0"/>
          <a:lstStyle>
            <a:lvl1pPr marL="0" algn="l">
              <a:defRPr sz="2600" b="1">
                <a:solidFill>
                  <a:srgbClr val="FFFFFF"/>
                </a:solidFill>
                <a:latin typeface="Verdana"/>
                <a:cs typeface="Verdana"/>
              </a:defRPr>
            </a:lvl1pPr>
          </a:lstStyle>
          <a:p>
            <a:r>
              <a:rPr lang="en-US" dirty="0"/>
              <a:t>Edit Title</a:t>
            </a:r>
          </a:p>
        </p:txBody>
      </p:sp>
    </p:spTree>
    <p:extLst>
      <p:ext uri="{BB962C8B-B14F-4D97-AF65-F5344CB8AC3E}">
        <p14:creationId xmlns:p14="http://schemas.microsoft.com/office/powerpoint/2010/main" val="24116982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8" name="Picture Placeholder 4"/>
          <p:cNvSpPr txBox="1">
            <a:spLocks/>
          </p:cNvSpPr>
          <p:nvPr userDrawn="1"/>
        </p:nvSpPr>
        <p:spPr>
          <a:xfrm>
            <a:off x="0" y="1"/>
            <a:ext cx="9144000" cy="1127124"/>
          </a:xfrm>
          <a:prstGeom prst="rect">
            <a:avLst/>
          </a:prstGeom>
          <a:gradFill flip="none" rotWithShape="1">
            <a:gsLst>
              <a:gs pos="0">
                <a:srgbClr val="0088FF"/>
              </a:gs>
              <a:gs pos="100000">
                <a:srgbClr val="0091FF">
                  <a:alpha val="23000"/>
                </a:srgbClr>
              </a:gs>
            </a:gsLst>
            <a:lin ang="0" scaled="1"/>
            <a:tileRect/>
          </a:gradFill>
        </p:spPr>
        <p:txBody>
          <a:bodyPr vert="horz"/>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sz="2000" b="0" i="0" kern="1200">
                <a:solidFill>
                  <a:schemeClr val="bg1"/>
                </a:solidFill>
                <a:latin typeface="Verdana"/>
                <a:ea typeface="+mj-ea"/>
                <a:cs typeface="Verdana"/>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lgn="ctr">
              <a:spcBef>
                <a:spcPts val="0"/>
              </a:spcBef>
            </a:pPr>
            <a:endParaRPr lang="en-US" dirty="0"/>
          </a:p>
        </p:txBody>
      </p:sp>
      <p:sp>
        <p:nvSpPr>
          <p:cNvPr id="9" name="Content Placeholder 2"/>
          <p:cNvSpPr>
            <a:spLocks noGrp="1"/>
          </p:cNvSpPr>
          <p:nvPr>
            <p:ph idx="1" hasCustomPrompt="1"/>
          </p:nvPr>
        </p:nvSpPr>
        <p:spPr>
          <a:xfrm>
            <a:off x="484187" y="2048934"/>
            <a:ext cx="7364413" cy="4199466"/>
          </a:xfrm>
          <a:prstGeom prst="rect">
            <a:avLst/>
          </a:prstGeom>
        </p:spPr>
        <p:txBody>
          <a:bodyPr lIns="0" tIns="0" rIns="0" bIns="0"/>
          <a:lstStyle>
            <a:lvl1pPr marL="0" indent="0">
              <a:spcBef>
                <a:spcPts val="850"/>
              </a:spcBef>
              <a:buFontTx/>
              <a:buNone/>
              <a:defRPr sz="1400">
                <a:latin typeface="Verdana"/>
                <a:cs typeface="Verdana"/>
              </a:defRPr>
            </a:lvl1pPr>
          </a:lstStyle>
          <a:p>
            <a:r>
              <a:rPr lang="en-US" dirty="0"/>
              <a:t>Click to add text</a:t>
            </a:r>
          </a:p>
        </p:txBody>
      </p:sp>
      <p:sp>
        <p:nvSpPr>
          <p:cNvPr id="10" name="Rectangle 9"/>
          <p:cNvSpPr/>
          <p:nvPr/>
        </p:nvSpPr>
        <p:spPr>
          <a:xfrm>
            <a:off x="8024813" y="0"/>
            <a:ext cx="1127125" cy="1127125"/>
          </a:xfrm>
          <a:prstGeom prst="rect">
            <a:avLst/>
          </a:prstGeom>
          <a:solidFill>
            <a:srgbClr val="008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WFPlogo-english-emblem-white.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1815" y="132647"/>
            <a:ext cx="878312" cy="878312"/>
          </a:xfrm>
          <a:prstGeom prst="rect">
            <a:avLst/>
          </a:prstGeom>
        </p:spPr>
      </p:pic>
      <p:sp>
        <p:nvSpPr>
          <p:cNvPr id="14" name="Text Placeholder 13"/>
          <p:cNvSpPr>
            <a:spLocks noGrp="1"/>
          </p:cNvSpPr>
          <p:nvPr>
            <p:ph type="body" sz="quarter" idx="15" hasCustomPrompt="1"/>
          </p:nvPr>
        </p:nvSpPr>
        <p:spPr>
          <a:xfrm>
            <a:off x="484187" y="1341438"/>
            <a:ext cx="7364413" cy="419629"/>
          </a:xfrm>
          <a:prstGeom prst="rect">
            <a:avLst/>
          </a:prstGeom>
        </p:spPr>
        <p:txBody>
          <a:bodyPr vert="horz" lIns="0" tIns="0" rIns="0" bIns="0" anchor="t" anchorCtr="0"/>
          <a:lstStyle>
            <a:lvl1pPr marL="0" indent="0">
              <a:spcBef>
                <a:spcPts val="0"/>
              </a:spcBef>
              <a:buNone/>
              <a:defRPr sz="2000" b="1">
                <a:solidFill>
                  <a:srgbClr val="0088FF"/>
                </a:solidFill>
                <a:latin typeface="Verdana"/>
                <a:cs typeface="Verdana"/>
              </a:defRPr>
            </a:lvl1pPr>
            <a:lvl2pPr marL="457200" indent="0">
              <a:buNone/>
              <a:defRPr sz="2000" b="1">
                <a:solidFill>
                  <a:srgbClr val="0088FF"/>
                </a:solidFill>
                <a:latin typeface="Verdana"/>
                <a:cs typeface="Verdana"/>
              </a:defRPr>
            </a:lvl2pPr>
            <a:lvl3pPr marL="914400" indent="0">
              <a:buNone/>
              <a:defRPr sz="2000" b="1">
                <a:solidFill>
                  <a:srgbClr val="0088FF"/>
                </a:solidFill>
                <a:latin typeface="Verdana"/>
                <a:cs typeface="Verdana"/>
              </a:defRPr>
            </a:lvl3pPr>
            <a:lvl4pPr marL="1371600" indent="0">
              <a:buNone/>
              <a:defRPr sz="2000" b="1">
                <a:solidFill>
                  <a:srgbClr val="0088FF"/>
                </a:solidFill>
                <a:latin typeface="Verdana"/>
                <a:cs typeface="Verdana"/>
              </a:defRPr>
            </a:lvl4pPr>
            <a:lvl5pPr marL="1828800" indent="0">
              <a:buNone/>
              <a:defRPr sz="2000" b="1">
                <a:solidFill>
                  <a:srgbClr val="0088FF"/>
                </a:solidFill>
                <a:latin typeface="Verdana"/>
                <a:cs typeface="Verdana"/>
              </a:defRPr>
            </a:lvl5pPr>
          </a:lstStyle>
          <a:p>
            <a:pPr lvl="0"/>
            <a:r>
              <a:rPr lang="en-US" dirty="0"/>
              <a:t>Click to edit subtitle</a:t>
            </a:r>
          </a:p>
        </p:txBody>
      </p:sp>
      <p:sp>
        <p:nvSpPr>
          <p:cNvPr id="12" name="Title 31"/>
          <p:cNvSpPr>
            <a:spLocks noGrp="1"/>
          </p:cNvSpPr>
          <p:nvPr>
            <p:ph type="title" hasCustomPrompt="1"/>
          </p:nvPr>
        </p:nvSpPr>
        <p:spPr>
          <a:xfrm>
            <a:off x="484186" y="116502"/>
            <a:ext cx="7110414" cy="925114"/>
          </a:xfrm>
          <a:prstGeom prst="rect">
            <a:avLst/>
          </a:prstGeom>
          <a:noFill/>
        </p:spPr>
        <p:txBody>
          <a:bodyPr vert="horz" tIns="0" bIns="61200" anchor="ctr" anchorCtr="0"/>
          <a:lstStyle>
            <a:lvl1pPr marL="0" algn="l">
              <a:defRPr sz="2600" b="1">
                <a:solidFill>
                  <a:srgbClr val="FFFFFF"/>
                </a:solidFill>
                <a:latin typeface="Verdana"/>
                <a:cs typeface="Verdana"/>
              </a:defRPr>
            </a:lvl1pPr>
          </a:lstStyle>
          <a:p>
            <a:r>
              <a:rPr lang="en-US" dirty="0"/>
              <a:t>Edit Title</a:t>
            </a:r>
          </a:p>
        </p:txBody>
      </p:sp>
    </p:spTree>
    <p:extLst>
      <p:ext uri="{BB962C8B-B14F-4D97-AF65-F5344CB8AC3E}">
        <p14:creationId xmlns:p14="http://schemas.microsoft.com/office/powerpoint/2010/main" val="22826340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8" name="Picture Placeholder 4"/>
          <p:cNvSpPr txBox="1">
            <a:spLocks/>
          </p:cNvSpPr>
          <p:nvPr userDrawn="1"/>
        </p:nvSpPr>
        <p:spPr>
          <a:xfrm>
            <a:off x="0" y="1"/>
            <a:ext cx="9144000" cy="1127124"/>
          </a:xfrm>
          <a:prstGeom prst="rect">
            <a:avLst/>
          </a:prstGeom>
          <a:gradFill flip="none" rotWithShape="1">
            <a:gsLst>
              <a:gs pos="0">
                <a:srgbClr val="0088FF"/>
              </a:gs>
              <a:gs pos="100000">
                <a:srgbClr val="0091FF">
                  <a:alpha val="23000"/>
                </a:srgbClr>
              </a:gs>
            </a:gsLst>
            <a:lin ang="0" scaled="1"/>
            <a:tileRect/>
          </a:gradFill>
        </p:spPr>
        <p:txBody>
          <a:bodyPr vert="horz"/>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sz="2000" b="0" i="0" kern="1200">
                <a:solidFill>
                  <a:schemeClr val="bg1"/>
                </a:solidFill>
                <a:latin typeface="Verdana"/>
                <a:ea typeface="+mj-ea"/>
                <a:cs typeface="Verdana"/>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lgn="ctr">
              <a:spcBef>
                <a:spcPts val="0"/>
              </a:spcBef>
            </a:pPr>
            <a:endParaRPr lang="en-US" dirty="0"/>
          </a:p>
        </p:txBody>
      </p:sp>
      <p:sp>
        <p:nvSpPr>
          <p:cNvPr id="9" name="Content Placeholder 2"/>
          <p:cNvSpPr>
            <a:spLocks noGrp="1"/>
          </p:cNvSpPr>
          <p:nvPr>
            <p:ph idx="1" hasCustomPrompt="1"/>
          </p:nvPr>
        </p:nvSpPr>
        <p:spPr>
          <a:xfrm>
            <a:off x="484187" y="2048934"/>
            <a:ext cx="7364413" cy="4199466"/>
          </a:xfrm>
          <a:prstGeom prst="rect">
            <a:avLst/>
          </a:prstGeom>
        </p:spPr>
        <p:txBody>
          <a:bodyPr lIns="0" tIns="0" rIns="0" bIns="0"/>
          <a:lstStyle>
            <a:lvl1pPr marL="0" indent="0">
              <a:spcBef>
                <a:spcPts val="850"/>
              </a:spcBef>
              <a:buFontTx/>
              <a:buNone/>
              <a:defRPr sz="1400">
                <a:latin typeface="Verdana"/>
                <a:cs typeface="Verdana"/>
              </a:defRPr>
            </a:lvl1pPr>
          </a:lstStyle>
          <a:p>
            <a:r>
              <a:rPr lang="en-US" dirty="0"/>
              <a:t>Click to add text</a:t>
            </a:r>
          </a:p>
        </p:txBody>
      </p:sp>
      <p:sp>
        <p:nvSpPr>
          <p:cNvPr id="10" name="Rectangle 9"/>
          <p:cNvSpPr/>
          <p:nvPr/>
        </p:nvSpPr>
        <p:spPr>
          <a:xfrm>
            <a:off x="8024813" y="0"/>
            <a:ext cx="1127125" cy="1127125"/>
          </a:xfrm>
          <a:prstGeom prst="rect">
            <a:avLst/>
          </a:prstGeom>
          <a:solidFill>
            <a:srgbClr val="008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WFPlogo-english-emblem-white.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1815" y="132647"/>
            <a:ext cx="878312" cy="878312"/>
          </a:xfrm>
          <a:prstGeom prst="rect">
            <a:avLst/>
          </a:prstGeom>
        </p:spPr>
      </p:pic>
      <p:sp>
        <p:nvSpPr>
          <p:cNvPr id="14" name="Text Placeholder 13"/>
          <p:cNvSpPr>
            <a:spLocks noGrp="1"/>
          </p:cNvSpPr>
          <p:nvPr>
            <p:ph type="body" sz="quarter" idx="15" hasCustomPrompt="1"/>
          </p:nvPr>
        </p:nvSpPr>
        <p:spPr>
          <a:xfrm>
            <a:off x="484187" y="1341438"/>
            <a:ext cx="7364413" cy="419629"/>
          </a:xfrm>
          <a:prstGeom prst="rect">
            <a:avLst/>
          </a:prstGeom>
        </p:spPr>
        <p:txBody>
          <a:bodyPr vert="horz" lIns="0" tIns="0" rIns="0" bIns="0" anchor="t" anchorCtr="0"/>
          <a:lstStyle>
            <a:lvl1pPr marL="0" indent="0">
              <a:spcBef>
                <a:spcPts val="0"/>
              </a:spcBef>
              <a:buNone/>
              <a:defRPr sz="2000" b="1">
                <a:solidFill>
                  <a:srgbClr val="0088FF"/>
                </a:solidFill>
                <a:latin typeface="Verdana"/>
                <a:cs typeface="Verdana"/>
              </a:defRPr>
            </a:lvl1pPr>
            <a:lvl2pPr marL="457200" indent="0">
              <a:buNone/>
              <a:defRPr sz="2000" b="1">
                <a:solidFill>
                  <a:srgbClr val="0088FF"/>
                </a:solidFill>
                <a:latin typeface="Verdana"/>
                <a:cs typeface="Verdana"/>
              </a:defRPr>
            </a:lvl2pPr>
            <a:lvl3pPr marL="914400" indent="0">
              <a:buNone/>
              <a:defRPr sz="2000" b="1">
                <a:solidFill>
                  <a:srgbClr val="0088FF"/>
                </a:solidFill>
                <a:latin typeface="Verdana"/>
                <a:cs typeface="Verdana"/>
              </a:defRPr>
            </a:lvl3pPr>
            <a:lvl4pPr marL="1371600" indent="0">
              <a:buNone/>
              <a:defRPr sz="2000" b="1">
                <a:solidFill>
                  <a:srgbClr val="0088FF"/>
                </a:solidFill>
                <a:latin typeface="Verdana"/>
                <a:cs typeface="Verdana"/>
              </a:defRPr>
            </a:lvl4pPr>
            <a:lvl5pPr marL="1828800" indent="0">
              <a:buNone/>
              <a:defRPr sz="2000" b="1">
                <a:solidFill>
                  <a:srgbClr val="0088FF"/>
                </a:solidFill>
                <a:latin typeface="Verdana"/>
                <a:cs typeface="Verdana"/>
              </a:defRPr>
            </a:lvl5pPr>
          </a:lstStyle>
          <a:p>
            <a:pPr lvl="0"/>
            <a:r>
              <a:rPr lang="en-US" dirty="0"/>
              <a:t>Click to edit subtitle</a:t>
            </a:r>
          </a:p>
        </p:txBody>
      </p:sp>
      <p:sp>
        <p:nvSpPr>
          <p:cNvPr id="12" name="Title 31"/>
          <p:cNvSpPr>
            <a:spLocks noGrp="1"/>
          </p:cNvSpPr>
          <p:nvPr>
            <p:ph type="title" hasCustomPrompt="1"/>
          </p:nvPr>
        </p:nvSpPr>
        <p:spPr>
          <a:xfrm>
            <a:off x="484186" y="116502"/>
            <a:ext cx="7110414" cy="925114"/>
          </a:xfrm>
          <a:prstGeom prst="rect">
            <a:avLst/>
          </a:prstGeom>
          <a:noFill/>
        </p:spPr>
        <p:txBody>
          <a:bodyPr vert="horz" tIns="0" bIns="61200" anchor="ctr" anchorCtr="0"/>
          <a:lstStyle>
            <a:lvl1pPr marL="0" algn="l">
              <a:defRPr sz="2600" b="1">
                <a:solidFill>
                  <a:srgbClr val="FFFFFF"/>
                </a:solidFill>
                <a:latin typeface="Verdana"/>
                <a:cs typeface="Verdana"/>
              </a:defRPr>
            </a:lvl1pPr>
          </a:lstStyle>
          <a:p>
            <a:r>
              <a:rPr lang="en-US" dirty="0"/>
              <a:t>Edit Title</a:t>
            </a:r>
          </a:p>
        </p:txBody>
      </p:sp>
    </p:spTree>
    <p:extLst>
      <p:ext uri="{BB962C8B-B14F-4D97-AF65-F5344CB8AC3E}">
        <p14:creationId xmlns:p14="http://schemas.microsoft.com/office/powerpoint/2010/main" val="4257557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8" name="Picture Placeholder 4"/>
          <p:cNvSpPr txBox="1">
            <a:spLocks/>
          </p:cNvSpPr>
          <p:nvPr userDrawn="1"/>
        </p:nvSpPr>
        <p:spPr>
          <a:xfrm>
            <a:off x="0" y="1"/>
            <a:ext cx="9144000" cy="1127124"/>
          </a:xfrm>
          <a:prstGeom prst="rect">
            <a:avLst/>
          </a:prstGeom>
          <a:gradFill flip="none" rotWithShape="1">
            <a:gsLst>
              <a:gs pos="0">
                <a:srgbClr val="0088FF"/>
              </a:gs>
              <a:gs pos="100000">
                <a:srgbClr val="0091FF">
                  <a:alpha val="23000"/>
                </a:srgbClr>
              </a:gs>
            </a:gsLst>
            <a:lin ang="0" scaled="1"/>
            <a:tileRect/>
          </a:gradFill>
        </p:spPr>
        <p:txBody>
          <a:bodyPr vert="horz"/>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sz="2000" b="0" i="0" kern="1200">
                <a:solidFill>
                  <a:schemeClr val="bg1"/>
                </a:solidFill>
                <a:latin typeface="Verdana"/>
                <a:ea typeface="+mj-ea"/>
                <a:cs typeface="Verdana"/>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lgn="ctr">
              <a:spcBef>
                <a:spcPts val="0"/>
              </a:spcBef>
            </a:pPr>
            <a:endParaRPr lang="en-US" dirty="0"/>
          </a:p>
        </p:txBody>
      </p:sp>
      <p:sp>
        <p:nvSpPr>
          <p:cNvPr id="9" name="Content Placeholder 2"/>
          <p:cNvSpPr>
            <a:spLocks noGrp="1"/>
          </p:cNvSpPr>
          <p:nvPr>
            <p:ph idx="1" hasCustomPrompt="1"/>
          </p:nvPr>
        </p:nvSpPr>
        <p:spPr>
          <a:xfrm>
            <a:off x="484187" y="2048934"/>
            <a:ext cx="7364413" cy="4199466"/>
          </a:xfrm>
          <a:prstGeom prst="rect">
            <a:avLst/>
          </a:prstGeom>
        </p:spPr>
        <p:txBody>
          <a:bodyPr lIns="0" tIns="0" rIns="0" bIns="0"/>
          <a:lstStyle>
            <a:lvl1pPr marL="0" indent="0">
              <a:spcBef>
                <a:spcPts val="850"/>
              </a:spcBef>
              <a:buFontTx/>
              <a:buNone/>
              <a:defRPr sz="1400">
                <a:latin typeface="Verdana"/>
                <a:cs typeface="Verdana"/>
              </a:defRPr>
            </a:lvl1pPr>
          </a:lstStyle>
          <a:p>
            <a:r>
              <a:rPr lang="en-US" dirty="0"/>
              <a:t>Click to add text</a:t>
            </a:r>
          </a:p>
        </p:txBody>
      </p:sp>
      <p:sp>
        <p:nvSpPr>
          <p:cNvPr id="10" name="Rectangle 9"/>
          <p:cNvSpPr/>
          <p:nvPr/>
        </p:nvSpPr>
        <p:spPr>
          <a:xfrm>
            <a:off x="8024813" y="0"/>
            <a:ext cx="1127125" cy="1127125"/>
          </a:xfrm>
          <a:prstGeom prst="rect">
            <a:avLst/>
          </a:prstGeom>
          <a:solidFill>
            <a:srgbClr val="008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WFPlogo-english-emblem-white.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1815" y="132647"/>
            <a:ext cx="878312" cy="878312"/>
          </a:xfrm>
          <a:prstGeom prst="rect">
            <a:avLst/>
          </a:prstGeom>
        </p:spPr>
      </p:pic>
      <p:sp>
        <p:nvSpPr>
          <p:cNvPr id="14" name="Text Placeholder 13"/>
          <p:cNvSpPr>
            <a:spLocks noGrp="1"/>
          </p:cNvSpPr>
          <p:nvPr>
            <p:ph type="body" sz="quarter" idx="15" hasCustomPrompt="1"/>
          </p:nvPr>
        </p:nvSpPr>
        <p:spPr>
          <a:xfrm>
            <a:off x="484187" y="1341438"/>
            <a:ext cx="7364413" cy="419629"/>
          </a:xfrm>
          <a:prstGeom prst="rect">
            <a:avLst/>
          </a:prstGeom>
        </p:spPr>
        <p:txBody>
          <a:bodyPr vert="horz" lIns="0" tIns="0" rIns="0" bIns="0" anchor="t" anchorCtr="0"/>
          <a:lstStyle>
            <a:lvl1pPr marL="0" indent="0">
              <a:spcBef>
                <a:spcPts val="0"/>
              </a:spcBef>
              <a:buNone/>
              <a:defRPr sz="2000" b="1">
                <a:solidFill>
                  <a:srgbClr val="0088FF"/>
                </a:solidFill>
                <a:latin typeface="Verdana"/>
                <a:cs typeface="Verdana"/>
              </a:defRPr>
            </a:lvl1pPr>
            <a:lvl2pPr marL="457200" indent="0">
              <a:buNone/>
              <a:defRPr sz="2000" b="1">
                <a:solidFill>
                  <a:srgbClr val="0088FF"/>
                </a:solidFill>
                <a:latin typeface="Verdana"/>
                <a:cs typeface="Verdana"/>
              </a:defRPr>
            </a:lvl2pPr>
            <a:lvl3pPr marL="914400" indent="0">
              <a:buNone/>
              <a:defRPr sz="2000" b="1">
                <a:solidFill>
                  <a:srgbClr val="0088FF"/>
                </a:solidFill>
                <a:latin typeface="Verdana"/>
                <a:cs typeface="Verdana"/>
              </a:defRPr>
            </a:lvl3pPr>
            <a:lvl4pPr marL="1371600" indent="0">
              <a:buNone/>
              <a:defRPr sz="2000" b="1">
                <a:solidFill>
                  <a:srgbClr val="0088FF"/>
                </a:solidFill>
                <a:latin typeface="Verdana"/>
                <a:cs typeface="Verdana"/>
              </a:defRPr>
            </a:lvl4pPr>
            <a:lvl5pPr marL="1828800" indent="0">
              <a:buNone/>
              <a:defRPr sz="2000" b="1">
                <a:solidFill>
                  <a:srgbClr val="0088FF"/>
                </a:solidFill>
                <a:latin typeface="Verdana"/>
                <a:cs typeface="Verdana"/>
              </a:defRPr>
            </a:lvl5pPr>
          </a:lstStyle>
          <a:p>
            <a:pPr lvl="0"/>
            <a:r>
              <a:rPr lang="en-US" dirty="0"/>
              <a:t>Click to edit subtitle</a:t>
            </a:r>
          </a:p>
        </p:txBody>
      </p:sp>
      <p:sp>
        <p:nvSpPr>
          <p:cNvPr id="12" name="Title 31"/>
          <p:cNvSpPr>
            <a:spLocks noGrp="1"/>
          </p:cNvSpPr>
          <p:nvPr>
            <p:ph type="title" hasCustomPrompt="1"/>
          </p:nvPr>
        </p:nvSpPr>
        <p:spPr>
          <a:xfrm>
            <a:off x="484186" y="116502"/>
            <a:ext cx="7110414" cy="925114"/>
          </a:xfrm>
          <a:prstGeom prst="rect">
            <a:avLst/>
          </a:prstGeom>
          <a:noFill/>
        </p:spPr>
        <p:txBody>
          <a:bodyPr vert="horz" tIns="0" bIns="61200" anchor="ctr" anchorCtr="0"/>
          <a:lstStyle>
            <a:lvl1pPr marL="0" algn="l">
              <a:defRPr sz="2600" b="1">
                <a:solidFill>
                  <a:srgbClr val="FFFFFF"/>
                </a:solidFill>
                <a:latin typeface="Verdana"/>
                <a:cs typeface="Verdana"/>
              </a:defRPr>
            </a:lvl1pPr>
          </a:lstStyle>
          <a:p>
            <a:r>
              <a:rPr lang="en-US" dirty="0"/>
              <a:t>Edit Title</a:t>
            </a:r>
          </a:p>
        </p:txBody>
      </p:sp>
    </p:spTree>
    <p:extLst>
      <p:ext uri="{BB962C8B-B14F-4D97-AF65-F5344CB8AC3E}">
        <p14:creationId xmlns:p14="http://schemas.microsoft.com/office/powerpoint/2010/main" val="15789248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8" name="Picture Placeholder 4"/>
          <p:cNvSpPr txBox="1">
            <a:spLocks/>
          </p:cNvSpPr>
          <p:nvPr userDrawn="1"/>
        </p:nvSpPr>
        <p:spPr>
          <a:xfrm>
            <a:off x="0" y="1"/>
            <a:ext cx="9144000" cy="1127124"/>
          </a:xfrm>
          <a:prstGeom prst="rect">
            <a:avLst/>
          </a:prstGeom>
          <a:gradFill flip="none" rotWithShape="1">
            <a:gsLst>
              <a:gs pos="0">
                <a:srgbClr val="0088FF"/>
              </a:gs>
              <a:gs pos="100000">
                <a:srgbClr val="0091FF">
                  <a:alpha val="23000"/>
                </a:srgbClr>
              </a:gs>
            </a:gsLst>
            <a:lin ang="0" scaled="1"/>
            <a:tileRect/>
          </a:gradFill>
        </p:spPr>
        <p:txBody>
          <a:bodyPr vert="horz"/>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sz="2000" b="0" i="0" kern="1200">
                <a:solidFill>
                  <a:schemeClr val="bg1"/>
                </a:solidFill>
                <a:latin typeface="Verdana"/>
                <a:ea typeface="+mj-ea"/>
                <a:cs typeface="Verdana"/>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lgn="ctr">
              <a:spcBef>
                <a:spcPts val="0"/>
              </a:spcBef>
            </a:pPr>
            <a:endParaRPr lang="en-US" dirty="0"/>
          </a:p>
        </p:txBody>
      </p:sp>
      <p:sp>
        <p:nvSpPr>
          <p:cNvPr id="9" name="Content Placeholder 2"/>
          <p:cNvSpPr>
            <a:spLocks noGrp="1"/>
          </p:cNvSpPr>
          <p:nvPr>
            <p:ph idx="1" hasCustomPrompt="1"/>
          </p:nvPr>
        </p:nvSpPr>
        <p:spPr>
          <a:xfrm>
            <a:off x="484187" y="2048934"/>
            <a:ext cx="7364413" cy="4199466"/>
          </a:xfrm>
          <a:prstGeom prst="rect">
            <a:avLst/>
          </a:prstGeom>
        </p:spPr>
        <p:txBody>
          <a:bodyPr lIns="0" tIns="0" rIns="0" bIns="0"/>
          <a:lstStyle>
            <a:lvl1pPr marL="0" indent="0">
              <a:spcBef>
                <a:spcPts val="850"/>
              </a:spcBef>
              <a:buFontTx/>
              <a:buNone/>
              <a:defRPr sz="1400">
                <a:latin typeface="Verdana"/>
                <a:cs typeface="Verdana"/>
              </a:defRPr>
            </a:lvl1pPr>
          </a:lstStyle>
          <a:p>
            <a:r>
              <a:rPr lang="en-US" dirty="0"/>
              <a:t>Click to add text</a:t>
            </a:r>
          </a:p>
        </p:txBody>
      </p:sp>
      <p:sp>
        <p:nvSpPr>
          <p:cNvPr id="10" name="Rectangle 9"/>
          <p:cNvSpPr/>
          <p:nvPr/>
        </p:nvSpPr>
        <p:spPr>
          <a:xfrm>
            <a:off x="8024813" y="0"/>
            <a:ext cx="1127125" cy="1127125"/>
          </a:xfrm>
          <a:prstGeom prst="rect">
            <a:avLst/>
          </a:prstGeom>
          <a:solidFill>
            <a:srgbClr val="0088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WFPlogo-english-emblem-white.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1815" y="132647"/>
            <a:ext cx="878312" cy="878312"/>
          </a:xfrm>
          <a:prstGeom prst="rect">
            <a:avLst/>
          </a:prstGeom>
        </p:spPr>
      </p:pic>
      <p:sp>
        <p:nvSpPr>
          <p:cNvPr id="14" name="Text Placeholder 13"/>
          <p:cNvSpPr>
            <a:spLocks noGrp="1"/>
          </p:cNvSpPr>
          <p:nvPr>
            <p:ph type="body" sz="quarter" idx="15" hasCustomPrompt="1"/>
          </p:nvPr>
        </p:nvSpPr>
        <p:spPr>
          <a:xfrm>
            <a:off x="484187" y="1341438"/>
            <a:ext cx="7364413" cy="419629"/>
          </a:xfrm>
          <a:prstGeom prst="rect">
            <a:avLst/>
          </a:prstGeom>
        </p:spPr>
        <p:txBody>
          <a:bodyPr vert="horz" lIns="0" tIns="0" rIns="0" bIns="0" anchor="t" anchorCtr="0"/>
          <a:lstStyle>
            <a:lvl1pPr marL="0" indent="0">
              <a:spcBef>
                <a:spcPts val="0"/>
              </a:spcBef>
              <a:buNone/>
              <a:defRPr sz="2000" b="1">
                <a:solidFill>
                  <a:srgbClr val="0088FF"/>
                </a:solidFill>
                <a:latin typeface="Verdana"/>
                <a:cs typeface="Verdana"/>
              </a:defRPr>
            </a:lvl1pPr>
            <a:lvl2pPr marL="457200" indent="0">
              <a:buNone/>
              <a:defRPr sz="2000" b="1">
                <a:solidFill>
                  <a:srgbClr val="0088FF"/>
                </a:solidFill>
                <a:latin typeface="Verdana"/>
                <a:cs typeface="Verdana"/>
              </a:defRPr>
            </a:lvl2pPr>
            <a:lvl3pPr marL="914400" indent="0">
              <a:buNone/>
              <a:defRPr sz="2000" b="1">
                <a:solidFill>
                  <a:srgbClr val="0088FF"/>
                </a:solidFill>
                <a:latin typeface="Verdana"/>
                <a:cs typeface="Verdana"/>
              </a:defRPr>
            </a:lvl3pPr>
            <a:lvl4pPr marL="1371600" indent="0">
              <a:buNone/>
              <a:defRPr sz="2000" b="1">
                <a:solidFill>
                  <a:srgbClr val="0088FF"/>
                </a:solidFill>
                <a:latin typeface="Verdana"/>
                <a:cs typeface="Verdana"/>
              </a:defRPr>
            </a:lvl4pPr>
            <a:lvl5pPr marL="1828800" indent="0">
              <a:buNone/>
              <a:defRPr sz="2000" b="1">
                <a:solidFill>
                  <a:srgbClr val="0088FF"/>
                </a:solidFill>
                <a:latin typeface="Verdana"/>
                <a:cs typeface="Verdana"/>
              </a:defRPr>
            </a:lvl5pPr>
          </a:lstStyle>
          <a:p>
            <a:pPr lvl="0"/>
            <a:r>
              <a:rPr lang="en-US" dirty="0"/>
              <a:t>Click to edit subtitle</a:t>
            </a:r>
          </a:p>
        </p:txBody>
      </p:sp>
      <p:sp>
        <p:nvSpPr>
          <p:cNvPr id="12" name="Title 31"/>
          <p:cNvSpPr>
            <a:spLocks noGrp="1"/>
          </p:cNvSpPr>
          <p:nvPr>
            <p:ph type="title" hasCustomPrompt="1"/>
          </p:nvPr>
        </p:nvSpPr>
        <p:spPr>
          <a:xfrm>
            <a:off x="484186" y="116502"/>
            <a:ext cx="7110414" cy="925114"/>
          </a:xfrm>
          <a:prstGeom prst="rect">
            <a:avLst/>
          </a:prstGeom>
          <a:noFill/>
        </p:spPr>
        <p:txBody>
          <a:bodyPr vert="horz" tIns="0" bIns="61200" anchor="ctr" anchorCtr="0"/>
          <a:lstStyle>
            <a:lvl1pPr marL="0" algn="l">
              <a:defRPr sz="2600" b="1">
                <a:solidFill>
                  <a:srgbClr val="FFFFFF"/>
                </a:solidFill>
                <a:latin typeface="Verdana"/>
                <a:cs typeface="Verdana"/>
              </a:defRPr>
            </a:lvl1pPr>
          </a:lstStyle>
          <a:p>
            <a:r>
              <a:rPr lang="en-US" dirty="0"/>
              <a:t>Edit Title</a:t>
            </a:r>
          </a:p>
        </p:txBody>
      </p:sp>
    </p:spTree>
    <p:extLst>
      <p:ext uri="{BB962C8B-B14F-4D97-AF65-F5344CB8AC3E}">
        <p14:creationId xmlns:p14="http://schemas.microsoft.com/office/powerpoint/2010/main" val="811320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25563"/>
          </a:xfrm>
          <a:solidFill>
            <a:schemeClr val="accent6"/>
          </a:solidFill>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152400" y="1524001"/>
            <a:ext cx="8915400" cy="4432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165100" y="6356351"/>
            <a:ext cx="2057400" cy="365125"/>
          </a:xfrm>
        </p:spPr>
        <p:txBody>
          <a:bodyPr/>
          <a:lstStyle/>
          <a:p>
            <a:fld id="{AAA429C2-6299-9B49-9105-F8D26CD87675}" type="datetimeFigureOut">
              <a:rPr lang="en-US" smtClean="0">
                <a:solidFill>
                  <a:prstClr val="black">
                    <a:tint val="75000"/>
                  </a:prstClr>
                </a:solidFill>
              </a:rPr>
              <a:pPr/>
              <a:t>10/22/2018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a:xfrm>
            <a:off x="6921500" y="6356349"/>
            <a:ext cx="2057400" cy="365125"/>
          </a:xfrm>
        </p:spPr>
        <p:txBody>
          <a:bodyPr/>
          <a:lstStyle/>
          <a:p>
            <a:fld id="{8632BE0A-2F6C-CA41-A134-F367DF18086E}" type="slidenum">
              <a:rPr lang="en-US" smtClean="0">
                <a:solidFill>
                  <a:prstClr val="black">
                    <a:tint val="75000"/>
                  </a:prstClr>
                </a:solidFill>
              </a:rPr>
              <a:pPr/>
              <a:t>‹#›</a:t>
            </a:fld>
            <a:endParaRPr lang="en-US">
              <a:solidFill>
                <a:prstClr val="black">
                  <a:tint val="75000"/>
                </a:prstClr>
              </a:soli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2400" y="5880032"/>
            <a:ext cx="952633" cy="952633"/>
          </a:xfrm>
          <a:prstGeom prst="rect">
            <a:avLst/>
          </a:prstGeom>
        </p:spPr>
      </p:pic>
      <p:pic>
        <p:nvPicPr>
          <p:cNvPr id="9" name="Picture 8" descr="cid:image002.png@01CE71C4.254D8890"/>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52400" y="5956300"/>
            <a:ext cx="2293620" cy="838200"/>
          </a:xfrm>
          <a:prstGeom prst="rect">
            <a:avLst/>
          </a:prstGeom>
          <a:noFill/>
          <a:ln>
            <a:noFill/>
          </a:ln>
        </p:spPr>
      </p:pic>
    </p:spTree>
    <p:extLst>
      <p:ext uri="{BB962C8B-B14F-4D97-AF65-F5344CB8AC3E}">
        <p14:creationId xmlns:p14="http://schemas.microsoft.com/office/powerpoint/2010/main" val="2225129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A429C2-6299-9B49-9105-F8D26CD87675}" type="datetimeFigureOut">
              <a:rPr lang="en-US" smtClean="0">
                <a:solidFill>
                  <a:prstClr val="black">
                    <a:tint val="75000"/>
                  </a:prstClr>
                </a:solidFill>
              </a:rPr>
              <a:pPr/>
              <a:t>10/22/2018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632BE0A-2F6C-CA41-A134-F367DF18086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53608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AA429C2-6299-9B49-9105-F8D26CD87675}" type="datetimeFigureOut">
              <a:rPr lang="en-US" smtClean="0">
                <a:solidFill>
                  <a:prstClr val="black">
                    <a:tint val="75000"/>
                  </a:prstClr>
                </a:solidFill>
              </a:rPr>
              <a:pPr/>
              <a:t>10/22/2018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632BE0A-2F6C-CA41-A134-F367DF18086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3290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AA429C2-6299-9B49-9105-F8D26CD87675}" type="datetimeFigureOut">
              <a:rPr lang="en-US" smtClean="0">
                <a:solidFill>
                  <a:prstClr val="black">
                    <a:tint val="75000"/>
                  </a:prstClr>
                </a:solidFill>
              </a:rPr>
              <a:pPr/>
              <a:t>10/22/2018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632BE0A-2F6C-CA41-A134-F367DF18086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01074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AA429C2-6299-9B49-9105-F8D26CD87675}" type="datetimeFigureOut">
              <a:rPr lang="en-US" smtClean="0">
                <a:solidFill>
                  <a:prstClr val="black">
                    <a:tint val="75000"/>
                  </a:prstClr>
                </a:solidFill>
              </a:rPr>
              <a:pPr/>
              <a:t>10/22/2018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632BE0A-2F6C-CA41-A134-F367DF18086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97518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A429C2-6299-9B49-9105-F8D26CD87675}" type="datetimeFigureOut">
              <a:rPr lang="en-US" smtClean="0">
                <a:solidFill>
                  <a:prstClr val="black">
                    <a:tint val="75000"/>
                  </a:prstClr>
                </a:solidFill>
              </a:rPr>
              <a:pPr/>
              <a:t>10/22/2018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632BE0A-2F6C-CA41-A134-F367DF18086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77731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AA429C2-6299-9B49-9105-F8D26CD87675}" type="datetimeFigureOut">
              <a:rPr lang="en-US" smtClean="0">
                <a:solidFill>
                  <a:prstClr val="black">
                    <a:tint val="75000"/>
                  </a:prstClr>
                </a:solidFill>
              </a:rPr>
              <a:pPr/>
              <a:t>10/22/2018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632BE0A-2F6C-CA41-A134-F367DF18086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21902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AA429C2-6299-9B49-9105-F8D26CD87675}" type="datetimeFigureOut">
              <a:rPr lang="en-US" smtClean="0">
                <a:solidFill>
                  <a:prstClr val="black">
                    <a:tint val="75000"/>
                  </a:prstClr>
                </a:solidFill>
              </a:rPr>
              <a:pPr/>
              <a:t>10/22/2018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632BE0A-2F6C-CA41-A134-F367DF18086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70139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20B280B-7F2B-E14E-92FA-FE4C11958A3C}" type="datetimeFigureOut">
              <a:rPr lang="en-US" smtClean="0"/>
              <a:pPr/>
              <a:t>10/22/2018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6679178-0678-6443-A007-E2A8A67E8DC4}" type="slidenum">
              <a:rPr lang="en-US" smtClean="0"/>
              <a:pPr/>
              <a:t>‹#›</a:t>
            </a:fld>
            <a:endParaRPr lang="en-US"/>
          </a:p>
        </p:txBody>
      </p:sp>
    </p:spTree>
    <p:extLst>
      <p:ext uri="{BB962C8B-B14F-4D97-AF65-F5344CB8AC3E}">
        <p14:creationId xmlns:p14="http://schemas.microsoft.com/office/powerpoint/2010/main" val="3566589578"/>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685" r:id="rId12"/>
    <p:sldLayoutId id="2147483686" r:id="rId13"/>
    <p:sldLayoutId id="2147483687" r:id="rId14"/>
    <p:sldLayoutId id="2147483688" r:id="rId15"/>
    <p:sldLayoutId id="2147483689" r:id="rId16"/>
    <p:sldLayoutId id="2147483690" r:id="rId17"/>
    <p:sldLayoutId id="2147483691" r:id="rId18"/>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0696" y="5977014"/>
            <a:ext cx="952633" cy="952633"/>
          </a:xfrm>
          <a:prstGeom prst="rect">
            <a:avLst/>
          </a:prstGeom>
        </p:spPr>
      </p:pic>
      <p:sp>
        <p:nvSpPr>
          <p:cNvPr id="28674" name="AutoShape 2" descr="cid:image003.png@01CE675F.B1D3E0D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8676" name="AutoShape 4" descr="cid:image003.png@01CE675F.B1D3E0D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 name="Title 3"/>
          <p:cNvSpPr>
            <a:spLocks noGrp="1"/>
          </p:cNvSpPr>
          <p:nvPr>
            <p:ph type="ctrTitle"/>
          </p:nvPr>
        </p:nvSpPr>
        <p:spPr>
          <a:xfrm>
            <a:off x="155575" y="160339"/>
            <a:ext cx="8842952" cy="1527784"/>
          </a:xfrm>
        </p:spPr>
        <p:txBody>
          <a:bodyPr/>
          <a:lstStyle/>
          <a:p>
            <a:r>
              <a:rPr lang="en-US" b="1" dirty="0">
                <a:solidFill>
                  <a:srgbClr val="0070C0"/>
                </a:solidFill>
              </a:rPr>
              <a:t>BANGLADESH NUTRITION CLUSTER</a:t>
            </a:r>
            <a:br>
              <a:rPr lang="en-US" b="1" dirty="0">
                <a:solidFill>
                  <a:schemeClr val="accent6">
                    <a:lumMod val="75000"/>
                  </a:schemeClr>
                </a:solidFill>
              </a:rPr>
            </a:br>
            <a:r>
              <a:rPr lang="en-US" b="1" dirty="0">
                <a:solidFill>
                  <a:schemeClr val="accent6"/>
                </a:solidFill>
              </a:rPr>
              <a:t>DISASTER PREPAREDNESS</a:t>
            </a:r>
          </a:p>
        </p:txBody>
      </p:sp>
      <p:pic>
        <p:nvPicPr>
          <p:cNvPr id="7" name="Picture 6" descr="cid:image002.png@01CE71C4.254D8890"/>
          <p:cNvPicPr/>
          <p:nvPr/>
        </p:nvPicPr>
        <p:blipFill>
          <a:blip r:embed="rId4">
            <a:extLst>
              <a:ext uri="{28A0092B-C50C-407E-A947-70E740481C1C}">
                <a14:useLocalDpi xmlns:a14="http://schemas.microsoft.com/office/drawing/2010/main" val="0"/>
              </a:ext>
            </a:extLst>
          </a:blip>
          <a:srcRect/>
          <a:stretch>
            <a:fillRect/>
          </a:stretch>
        </p:blipFill>
        <p:spPr bwMode="auto">
          <a:xfrm>
            <a:off x="0" y="6034230"/>
            <a:ext cx="2293620" cy="838200"/>
          </a:xfrm>
          <a:prstGeom prst="rect">
            <a:avLst/>
          </a:prstGeom>
          <a:noFill/>
          <a:ln>
            <a:noFill/>
          </a:ln>
        </p:spPr>
      </p:pic>
      <p:pic>
        <p:nvPicPr>
          <p:cNvPr id="9" name="Picture 8">
            <a:extLst>
              <a:ext uri="{FF2B5EF4-FFF2-40B4-BE49-F238E27FC236}">
                <a16:creationId xmlns:a16="http://schemas.microsoft.com/office/drawing/2014/main" id="{59E465BE-A18F-4C60-87AA-0B86EEFC9B6E}"/>
              </a:ext>
            </a:extLst>
          </p:cNvPr>
          <p:cNvPicPr>
            <a:picLocks noChangeAspect="1"/>
          </p:cNvPicPr>
          <p:nvPr/>
        </p:nvPicPr>
        <p:blipFill>
          <a:blip r:embed="rId5"/>
          <a:stretch>
            <a:fillRect/>
          </a:stretch>
        </p:blipFill>
        <p:spPr>
          <a:xfrm>
            <a:off x="1160585" y="1552910"/>
            <a:ext cx="6800111" cy="4506206"/>
          </a:xfrm>
          <a:prstGeom prst="rect">
            <a:avLst/>
          </a:prstGeom>
        </p:spPr>
      </p:pic>
    </p:spTree>
    <p:extLst>
      <p:ext uri="{BB962C8B-B14F-4D97-AF65-F5344CB8AC3E}">
        <p14:creationId xmlns:p14="http://schemas.microsoft.com/office/powerpoint/2010/main" val="9344791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9F08D-9687-4FCD-83AA-A4E99743305D}"/>
              </a:ext>
            </a:extLst>
          </p:cNvPr>
          <p:cNvSpPr>
            <a:spLocks noGrp="1"/>
          </p:cNvSpPr>
          <p:nvPr>
            <p:ph type="title"/>
          </p:nvPr>
        </p:nvSpPr>
        <p:spPr/>
        <p:txBody>
          <a:bodyPr/>
          <a:lstStyle/>
          <a:p>
            <a:r>
              <a:rPr lang="en-US" dirty="0"/>
              <a:t>Support to CXB Nutrition Response</a:t>
            </a:r>
            <a:br>
              <a:rPr lang="en-US" dirty="0"/>
            </a:br>
            <a:endParaRPr lang="en-US" dirty="0"/>
          </a:p>
        </p:txBody>
      </p:sp>
      <p:sp>
        <p:nvSpPr>
          <p:cNvPr id="3" name="Content Placeholder 2">
            <a:extLst>
              <a:ext uri="{FF2B5EF4-FFF2-40B4-BE49-F238E27FC236}">
                <a16:creationId xmlns:a16="http://schemas.microsoft.com/office/drawing/2014/main" id="{59E26D7A-8B70-414A-9B4F-BF4D743CC2FB}"/>
              </a:ext>
            </a:extLst>
          </p:cNvPr>
          <p:cNvSpPr>
            <a:spLocks noGrp="1"/>
          </p:cNvSpPr>
          <p:nvPr>
            <p:ph idx="1"/>
          </p:nvPr>
        </p:nvSpPr>
        <p:spPr/>
        <p:txBody>
          <a:bodyPr>
            <a:normAutofit lnSpcReduction="10000"/>
          </a:bodyPr>
          <a:lstStyle/>
          <a:p>
            <a:pPr lvl="0">
              <a:buFont typeface="Wingdings" panose="05000000000000000000" pitchFamily="2" charset="2"/>
              <a:buChar char="q"/>
            </a:pPr>
            <a:r>
              <a:rPr lang="en-US" dirty="0">
                <a:solidFill>
                  <a:prstClr val="black"/>
                </a:solidFill>
              </a:rPr>
              <a:t>CXB Nutrition Sector was initially established by the Nutrition Cluster in August 2017 and transitioned to an Independent sector.</a:t>
            </a:r>
          </a:p>
          <a:p>
            <a:pPr lvl="0">
              <a:buFont typeface="Wingdings" panose="05000000000000000000" pitchFamily="2" charset="2"/>
              <a:buChar char="q"/>
            </a:pPr>
            <a:endParaRPr lang="en-US" dirty="0">
              <a:solidFill>
                <a:prstClr val="black"/>
              </a:solidFill>
            </a:endParaRPr>
          </a:p>
          <a:p>
            <a:pPr lvl="0">
              <a:buFont typeface="Wingdings" panose="05000000000000000000" pitchFamily="2" charset="2"/>
              <a:buChar char="q"/>
            </a:pPr>
            <a:r>
              <a:rPr lang="en-US" dirty="0">
                <a:solidFill>
                  <a:prstClr val="black"/>
                </a:solidFill>
              </a:rPr>
              <a:t>IPHN who co-chairs the Cluster and </a:t>
            </a:r>
            <a:r>
              <a:rPr lang="en-US" dirty="0" err="1">
                <a:solidFill>
                  <a:prstClr val="black"/>
                </a:solidFill>
              </a:rPr>
              <a:t>GoB</a:t>
            </a:r>
            <a:r>
              <a:rPr lang="en-US" dirty="0">
                <a:solidFill>
                  <a:prstClr val="black"/>
                </a:solidFill>
              </a:rPr>
              <a:t> specialized agency for Nutrition does not have (until Oct 18)  a physical presence in CXB. Decision making for IPHN is centralized.</a:t>
            </a:r>
          </a:p>
          <a:p>
            <a:pPr lvl="0">
              <a:buFont typeface="Wingdings" panose="05000000000000000000" pitchFamily="2" charset="2"/>
              <a:buChar char="q"/>
            </a:pPr>
            <a:endParaRPr lang="en-US" dirty="0">
              <a:solidFill>
                <a:prstClr val="black"/>
              </a:solidFill>
            </a:endParaRPr>
          </a:p>
          <a:p>
            <a:pPr lvl="0">
              <a:buFont typeface="Wingdings" panose="05000000000000000000" pitchFamily="2" charset="2"/>
              <a:buChar char="q"/>
            </a:pPr>
            <a:r>
              <a:rPr lang="en-US" dirty="0">
                <a:solidFill>
                  <a:prstClr val="black"/>
                </a:solidFill>
              </a:rPr>
              <a:t>NC supports NS to ensure linkages with National Guidelines and strategies, provides technical support as required and is a link between Nutrition sector and IPHN/</a:t>
            </a:r>
            <a:r>
              <a:rPr lang="en-US" dirty="0" err="1">
                <a:solidFill>
                  <a:prstClr val="black"/>
                </a:solidFill>
              </a:rPr>
              <a:t>MoDMR</a:t>
            </a:r>
            <a:r>
              <a:rPr lang="en-US" dirty="0">
                <a:solidFill>
                  <a:prstClr val="black"/>
                </a:solidFill>
              </a:rPr>
              <a:t> at National Level on Nutrition specific issues.</a:t>
            </a:r>
          </a:p>
          <a:p>
            <a:pPr lvl="0">
              <a:buFont typeface="Wingdings" panose="05000000000000000000" pitchFamily="2" charset="2"/>
              <a:buChar char="q"/>
            </a:pPr>
            <a:endParaRPr lang="en-US" dirty="0">
              <a:solidFill>
                <a:prstClr val="black"/>
              </a:solidFill>
            </a:endParaRPr>
          </a:p>
          <a:p>
            <a:pPr lvl="0">
              <a:buFont typeface="Wingdings" panose="05000000000000000000" pitchFamily="2" charset="2"/>
              <a:buChar char="q"/>
            </a:pPr>
            <a:r>
              <a:rPr lang="en-US" dirty="0">
                <a:solidFill>
                  <a:prstClr val="black"/>
                </a:solidFill>
              </a:rPr>
              <a:t>The Scope of Joint Response Plan is limited to the Rohingya Camps, Nutrition Cluster undertakes preparedness actions in the rest of the District.</a:t>
            </a:r>
          </a:p>
          <a:p>
            <a:endParaRPr lang="en-US" dirty="0"/>
          </a:p>
        </p:txBody>
      </p:sp>
    </p:spTree>
    <p:extLst>
      <p:ext uri="{BB962C8B-B14F-4D97-AF65-F5344CB8AC3E}">
        <p14:creationId xmlns:p14="http://schemas.microsoft.com/office/powerpoint/2010/main" val="28172524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356D8-25C8-41D6-B351-3BF10F8C7CBA}"/>
              </a:ext>
            </a:extLst>
          </p:cNvPr>
          <p:cNvSpPr>
            <a:spLocks noGrp="1"/>
          </p:cNvSpPr>
          <p:nvPr>
            <p:ph type="title"/>
          </p:nvPr>
        </p:nvSpPr>
        <p:spPr>
          <a:xfrm>
            <a:off x="0" y="1"/>
            <a:ext cx="9144000" cy="756356"/>
          </a:xfrm>
        </p:spPr>
        <p:txBody>
          <a:bodyPr/>
          <a:lstStyle/>
          <a:p>
            <a:r>
              <a:rPr lang="en-US" dirty="0">
                <a:solidFill>
                  <a:prstClr val="white"/>
                </a:solidFill>
              </a:rPr>
              <a:t>Technical Challenges</a:t>
            </a:r>
            <a:endParaRPr lang="en-US" dirty="0"/>
          </a:p>
        </p:txBody>
      </p:sp>
      <p:graphicFrame>
        <p:nvGraphicFramePr>
          <p:cNvPr id="4" name="Content Placeholder 3">
            <a:extLst>
              <a:ext uri="{FF2B5EF4-FFF2-40B4-BE49-F238E27FC236}">
                <a16:creationId xmlns:a16="http://schemas.microsoft.com/office/drawing/2014/main" id="{1E619B38-5A29-43CF-87D8-D6FE5EC5B988}"/>
              </a:ext>
            </a:extLst>
          </p:cNvPr>
          <p:cNvGraphicFramePr>
            <a:graphicFrameLocks noGrp="1"/>
          </p:cNvGraphicFramePr>
          <p:nvPr>
            <p:ph idx="1"/>
            <p:extLst>
              <p:ext uri="{D42A27DB-BD31-4B8C-83A1-F6EECF244321}">
                <p14:modId xmlns:p14="http://schemas.microsoft.com/office/powerpoint/2010/main" val="453409382"/>
              </p:ext>
            </p:extLst>
          </p:nvPr>
        </p:nvGraphicFramePr>
        <p:xfrm>
          <a:off x="1" y="911825"/>
          <a:ext cx="9019821" cy="4919291"/>
        </p:xfrm>
        <a:graphic>
          <a:graphicData uri="http://schemas.openxmlformats.org/drawingml/2006/table">
            <a:tbl>
              <a:tblPr firstRow="1" bandRow="1">
                <a:tableStyleId>{5C22544A-7EE6-4342-B048-85BDC9FD1C3A}</a:tableStyleId>
              </a:tblPr>
              <a:tblGrid>
                <a:gridCol w="2642838">
                  <a:extLst>
                    <a:ext uri="{9D8B030D-6E8A-4147-A177-3AD203B41FA5}">
                      <a16:colId xmlns:a16="http://schemas.microsoft.com/office/drawing/2014/main" val="2095072728"/>
                    </a:ext>
                  </a:extLst>
                </a:gridCol>
                <a:gridCol w="3370376">
                  <a:extLst>
                    <a:ext uri="{9D8B030D-6E8A-4147-A177-3AD203B41FA5}">
                      <a16:colId xmlns:a16="http://schemas.microsoft.com/office/drawing/2014/main" val="2688786196"/>
                    </a:ext>
                  </a:extLst>
                </a:gridCol>
                <a:gridCol w="3006607">
                  <a:extLst>
                    <a:ext uri="{9D8B030D-6E8A-4147-A177-3AD203B41FA5}">
                      <a16:colId xmlns:a16="http://schemas.microsoft.com/office/drawing/2014/main" val="1571763117"/>
                    </a:ext>
                  </a:extLst>
                </a:gridCol>
              </a:tblGrid>
              <a:tr h="682571">
                <a:tc>
                  <a:txBody>
                    <a:bodyPr/>
                    <a:lstStyle/>
                    <a:p>
                      <a:r>
                        <a:rPr lang="en-US" sz="1600" dirty="0"/>
                        <a:t>Risk Analysis and Monitoring</a:t>
                      </a:r>
                    </a:p>
                  </a:txBody>
                  <a:tcPr/>
                </a:tc>
                <a:tc>
                  <a:txBody>
                    <a:bodyPr/>
                    <a:lstStyle/>
                    <a:p>
                      <a:r>
                        <a:rPr lang="en-US" sz="1600" dirty="0"/>
                        <a:t>Minimum Preparedness Actions </a:t>
                      </a:r>
                    </a:p>
                  </a:txBody>
                  <a:tcPr/>
                </a:tc>
                <a:tc>
                  <a:txBody>
                    <a:bodyPr/>
                    <a:lstStyle/>
                    <a:p>
                      <a:r>
                        <a:rPr lang="en-US" sz="1600" dirty="0"/>
                        <a:t>Advanced Preparedness Actions and Contingency Planning</a:t>
                      </a:r>
                    </a:p>
                  </a:txBody>
                  <a:tcPr/>
                </a:tc>
                <a:extLst>
                  <a:ext uri="{0D108BD9-81ED-4DB2-BD59-A6C34878D82A}">
                    <a16:rowId xmlns:a16="http://schemas.microsoft.com/office/drawing/2014/main" val="283573698"/>
                  </a:ext>
                </a:extLst>
              </a:tr>
              <a:tr h="3958911">
                <a:tc>
                  <a:txBody>
                    <a:bodyPr/>
                    <a:lstStyle/>
                    <a:p>
                      <a:pPr marL="285750" indent="-285750">
                        <a:buFontTx/>
                        <a:buChar char="-"/>
                      </a:pPr>
                      <a:r>
                        <a:rPr lang="en-US" sz="1600" dirty="0">
                          <a:solidFill>
                            <a:schemeClr val="tx1"/>
                          </a:solidFill>
                        </a:rPr>
                        <a:t>No real time system for tracking/monitoring Risk analysis and Monitoring information </a:t>
                      </a:r>
                    </a:p>
                    <a:p>
                      <a:pPr marL="285750" indent="-285750">
                        <a:buFontTx/>
                        <a:buChar char="-"/>
                      </a:pPr>
                      <a:endParaRPr lang="en-US" sz="1600" dirty="0">
                        <a:solidFill>
                          <a:schemeClr val="tx1"/>
                        </a:solidFill>
                      </a:endParaRPr>
                    </a:p>
                  </a:txBody>
                  <a:tcPr/>
                </a:tc>
                <a:tc>
                  <a:txBody>
                    <a:bodyPr/>
                    <a:lstStyle/>
                    <a:p>
                      <a:pPr marL="285750" indent="-285750">
                        <a:buFontTx/>
                        <a:buChar char="-"/>
                      </a:pPr>
                      <a:r>
                        <a:rPr lang="en-US" sz="1600" dirty="0">
                          <a:solidFill>
                            <a:schemeClr val="tx1"/>
                          </a:solidFill>
                        </a:rPr>
                        <a:t>Cluster approach not replicated at Sub-National level. IPHN is not present at District Level.</a:t>
                      </a:r>
                    </a:p>
                    <a:p>
                      <a:pPr marL="285750" indent="-285750">
                        <a:buFontTx/>
                        <a:buChar char="-"/>
                      </a:pPr>
                      <a:endParaRPr lang="en-US" sz="1600" dirty="0">
                        <a:solidFill>
                          <a:schemeClr val="tx1"/>
                        </a:solidFill>
                      </a:endParaRPr>
                    </a:p>
                    <a:p>
                      <a:pPr marL="285750" indent="-285750">
                        <a:buFontTx/>
                        <a:buChar char="-"/>
                      </a:pPr>
                      <a:r>
                        <a:rPr lang="en-US" sz="1600" dirty="0">
                          <a:solidFill>
                            <a:schemeClr val="tx1"/>
                          </a:solidFill>
                        </a:rPr>
                        <a:t>Inactive and Non-Technical Nature of DDMCs/ UMC </a:t>
                      </a:r>
                    </a:p>
                    <a:p>
                      <a:pPr marL="285750" indent="-285750">
                        <a:buFontTx/>
                        <a:buChar char="-"/>
                      </a:pPr>
                      <a:endParaRPr lang="en-US" sz="1600" dirty="0">
                        <a:solidFill>
                          <a:schemeClr val="tx1"/>
                        </a:solidFill>
                      </a:endParaRPr>
                    </a:p>
                    <a:p>
                      <a:pPr marL="285750" indent="-285750">
                        <a:buFontTx/>
                        <a:buChar char="-"/>
                      </a:pPr>
                      <a:r>
                        <a:rPr lang="en-US" sz="1600" dirty="0">
                          <a:solidFill>
                            <a:schemeClr val="tx1"/>
                          </a:solidFill>
                        </a:rPr>
                        <a:t>Complicated process to contextualize Global Emergency Guidelines for use in-country</a:t>
                      </a:r>
                    </a:p>
                    <a:p>
                      <a:pPr marL="285750" indent="-285750">
                        <a:buFontTx/>
                        <a:buChar char="-"/>
                      </a:pPr>
                      <a:endParaRPr lang="en-US" sz="1600" dirty="0">
                        <a:solidFill>
                          <a:schemeClr val="tx1"/>
                        </a:solidFill>
                      </a:endParaRPr>
                    </a:p>
                    <a:p>
                      <a:pPr marL="285750" indent="-285750">
                        <a:buFontTx/>
                        <a:buChar char="-"/>
                      </a:pPr>
                      <a:r>
                        <a:rPr lang="en-US" sz="1600" dirty="0">
                          <a:solidFill>
                            <a:schemeClr val="tx1"/>
                          </a:solidFill>
                        </a:rPr>
                        <a:t>Current Nutrition Reporting Mechanisms is devoid of NIE reporting indicators.</a:t>
                      </a:r>
                    </a:p>
                    <a:p>
                      <a:pPr marL="285750" indent="-285750">
                        <a:buFontTx/>
                        <a:buChar char="-"/>
                      </a:pPr>
                      <a:endParaRPr lang="en-US" sz="1600" dirty="0">
                        <a:solidFill>
                          <a:schemeClr val="tx1"/>
                        </a:solidFill>
                      </a:endParaRPr>
                    </a:p>
                    <a:p>
                      <a:pPr marL="285750" indent="-285750">
                        <a:buFontTx/>
                        <a:buChar char="-"/>
                      </a:pPr>
                      <a:endParaRPr lang="en-US" sz="1600" dirty="0">
                        <a:solidFill>
                          <a:schemeClr val="tx1"/>
                        </a:solidFill>
                      </a:endParaRPr>
                    </a:p>
                    <a:p>
                      <a:endParaRPr lang="en-US" sz="1600" dirty="0">
                        <a:solidFill>
                          <a:schemeClr val="tx1"/>
                        </a:solidFill>
                      </a:endParaRPr>
                    </a:p>
                  </a:txBody>
                  <a:tcPr/>
                </a:tc>
                <a:tc>
                  <a:txBody>
                    <a:bodyPr/>
                    <a:lstStyle/>
                    <a:p>
                      <a:pPr marL="285750" indent="-285750">
                        <a:buFontTx/>
                        <a:buChar char="-"/>
                      </a:pPr>
                      <a:r>
                        <a:rPr lang="en-US" sz="1600" dirty="0">
                          <a:solidFill>
                            <a:schemeClr val="tx1"/>
                          </a:solidFill>
                        </a:rPr>
                        <a:t>For I/NGOs,  extended approval process for funding release where disaster not declared.</a:t>
                      </a:r>
                    </a:p>
                    <a:p>
                      <a:pPr marL="285750" indent="-285750">
                        <a:buFontTx/>
                        <a:buChar char="-"/>
                      </a:pPr>
                      <a:endParaRPr lang="en-US" sz="1600" dirty="0">
                        <a:solidFill>
                          <a:schemeClr val="tx1"/>
                        </a:solidFill>
                      </a:endParaRPr>
                    </a:p>
                    <a:p>
                      <a:pPr marL="285750" indent="-285750">
                        <a:buFontTx/>
                        <a:buChar char="-"/>
                      </a:pPr>
                      <a:endParaRPr lang="en-US" sz="1600" dirty="0">
                        <a:solidFill>
                          <a:schemeClr val="tx1"/>
                        </a:solidFill>
                      </a:endParaRPr>
                    </a:p>
                    <a:p>
                      <a:endParaRPr lang="en-US" sz="1600" dirty="0">
                        <a:solidFill>
                          <a:schemeClr val="tx1"/>
                        </a:solidFill>
                      </a:endParaRPr>
                    </a:p>
                  </a:txBody>
                  <a:tcPr/>
                </a:tc>
                <a:extLst>
                  <a:ext uri="{0D108BD9-81ED-4DB2-BD59-A6C34878D82A}">
                    <a16:rowId xmlns:a16="http://schemas.microsoft.com/office/drawing/2014/main" val="3963364300"/>
                  </a:ext>
                </a:extLst>
              </a:tr>
            </a:tbl>
          </a:graphicData>
        </a:graphic>
      </p:graphicFrame>
    </p:spTree>
    <p:extLst>
      <p:ext uri="{BB962C8B-B14F-4D97-AF65-F5344CB8AC3E}">
        <p14:creationId xmlns:p14="http://schemas.microsoft.com/office/powerpoint/2010/main" val="1032019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14085-E73E-4B87-B214-DDACEB68ED32}"/>
              </a:ext>
            </a:extLst>
          </p:cNvPr>
          <p:cNvSpPr>
            <a:spLocks noGrp="1"/>
          </p:cNvSpPr>
          <p:nvPr>
            <p:ph type="title"/>
          </p:nvPr>
        </p:nvSpPr>
        <p:spPr/>
        <p:txBody>
          <a:bodyPr/>
          <a:lstStyle/>
          <a:p>
            <a:r>
              <a:rPr lang="en-US" dirty="0"/>
              <a:t>Work in Progress</a:t>
            </a:r>
          </a:p>
        </p:txBody>
      </p:sp>
      <p:sp>
        <p:nvSpPr>
          <p:cNvPr id="3" name="Content Placeholder 2">
            <a:extLst>
              <a:ext uri="{FF2B5EF4-FFF2-40B4-BE49-F238E27FC236}">
                <a16:creationId xmlns:a16="http://schemas.microsoft.com/office/drawing/2014/main" id="{FD02D33C-6FC3-4CC3-A79B-98AEA5EB324C}"/>
              </a:ext>
            </a:extLst>
          </p:cNvPr>
          <p:cNvSpPr>
            <a:spLocks noGrp="1"/>
          </p:cNvSpPr>
          <p:nvPr>
            <p:ph idx="1"/>
          </p:nvPr>
        </p:nvSpPr>
        <p:spPr>
          <a:xfrm>
            <a:off x="152400" y="1524000"/>
            <a:ext cx="8915400" cy="4526843"/>
          </a:xfrm>
        </p:spPr>
        <p:txBody>
          <a:bodyPr>
            <a:normAutofit/>
          </a:bodyPr>
          <a:lstStyle/>
          <a:p>
            <a:pPr marL="457200" indent="-457200">
              <a:buAutoNum type="arabicPeriod"/>
            </a:pPr>
            <a:r>
              <a:rPr lang="en-US" dirty="0"/>
              <a:t>Establishment of light informal technical information-sharing group on disaster risk management (DRM) in flood and cyclone prone districts.-</a:t>
            </a:r>
            <a:r>
              <a:rPr lang="en-US" dirty="0">
                <a:solidFill>
                  <a:srgbClr val="FF0000"/>
                </a:solidFill>
              </a:rPr>
              <a:t>HCTT Led</a:t>
            </a:r>
          </a:p>
          <a:p>
            <a:pPr marL="457200" indent="-457200">
              <a:buAutoNum type="arabicPeriod"/>
            </a:pPr>
            <a:r>
              <a:rPr lang="en-US" dirty="0"/>
              <a:t>Mainstreaming Nutrition in Emergency Indicators in District Health Information System 2 ( DHIS2)- </a:t>
            </a:r>
            <a:r>
              <a:rPr lang="en-US" dirty="0">
                <a:solidFill>
                  <a:srgbClr val="FF0000"/>
                </a:solidFill>
              </a:rPr>
              <a:t>UNICEF Led with NC/NS  Technical contributions</a:t>
            </a:r>
          </a:p>
          <a:p>
            <a:pPr marL="457200" indent="-457200">
              <a:buAutoNum type="arabicPeriod"/>
            </a:pPr>
            <a:r>
              <a:rPr lang="en-US" dirty="0"/>
              <a:t>Development of Country Specific Operational Infant and Young Child Feeding in Emergency Guideline- </a:t>
            </a:r>
            <a:r>
              <a:rPr lang="en-US" dirty="0">
                <a:solidFill>
                  <a:srgbClr val="FF0000"/>
                </a:solidFill>
              </a:rPr>
              <a:t>Nutrition Cluster Led with support from UNICEF</a:t>
            </a:r>
          </a:p>
          <a:p>
            <a:pPr marL="457200" indent="-457200">
              <a:buAutoNum type="arabicPeriod"/>
            </a:pPr>
            <a:r>
              <a:rPr lang="en-US" dirty="0"/>
              <a:t>Advocacy for shorter/Simpler approval process for NGO Project approvals for L1 and L2 Disasters-</a:t>
            </a:r>
            <a:r>
              <a:rPr lang="en-US" dirty="0">
                <a:solidFill>
                  <a:srgbClr val="FF0000"/>
                </a:solidFill>
              </a:rPr>
              <a:t>HCTT</a:t>
            </a:r>
            <a:r>
              <a:rPr lang="en-US" dirty="0"/>
              <a:t> </a:t>
            </a:r>
            <a:r>
              <a:rPr lang="en-US" dirty="0">
                <a:solidFill>
                  <a:srgbClr val="FF0000"/>
                </a:solidFill>
              </a:rPr>
              <a:t>Led</a:t>
            </a:r>
          </a:p>
          <a:p>
            <a:pPr marL="457200" indent="-457200">
              <a:buAutoNum type="arabicPeriod"/>
            </a:pPr>
            <a:endParaRPr lang="en-US" dirty="0">
              <a:solidFill>
                <a:srgbClr val="FF0000"/>
              </a:solidFill>
            </a:endParaRPr>
          </a:p>
          <a:p>
            <a:pPr marL="457200" indent="-457200">
              <a:buAutoNum type="arabicPeriod"/>
            </a:pPr>
            <a:endParaRPr lang="en-US" dirty="0"/>
          </a:p>
          <a:p>
            <a:pPr marL="0" indent="0">
              <a:buNone/>
            </a:pPr>
            <a:endParaRPr lang="en-US" dirty="0"/>
          </a:p>
        </p:txBody>
      </p:sp>
    </p:spTree>
    <p:extLst>
      <p:ext uri="{BB962C8B-B14F-4D97-AF65-F5344CB8AC3E}">
        <p14:creationId xmlns:p14="http://schemas.microsoft.com/office/powerpoint/2010/main" val="35422201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b="1" dirty="0">
                <a:latin typeface="Arial" panose="020B0604020202020204" pitchFamily="34" charset="0"/>
                <a:ea typeface="Calibri" panose="020F0502020204030204" pitchFamily="34" charset="0"/>
                <a:cs typeface="Times New Roman" panose="02020603050405020304" pitchFamily="18" charset="0"/>
              </a:rPr>
              <a:t>Lessons learned</a:t>
            </a:r>
            <a:endParaRPr lang="en-US" dirty="0"/>
          </a:p>
        </p:txBody>
      </p:sp>
      <p:sp>
        <p:nvSpPr>
          <p:cNvPr id="3" name="Content Placeholder 2"/>
          <p:cNvSpPr>
            <a:spLocks noGrp="1"/>
          </p:cNvSpPr>
          <p:nvPr>
            <p:ph idx="1"/>
          </p:nvPr>
        </p:nvSpPr>
        <p:spPr/>
        <p:txBody>
          <a:bodyPr>
            <a:normAutofit fontScale="92500" lnSpcReduction="20000"/>
          </a:bodyPr>
          <a:lstStyle/>
          <a:p>
            <a:pPr marL="342900" indent="-342900" algn="just">
              <a:lnSpc>
                <a:spcPct val="100000"/>
              </a:lnSpc>
              <a:spcBef>
                <a:spcPts val="600"/>
              </a:spcBef>
              <a:buFont typeface="+mj-lt"/>
              <a:buAutoNum type="arabicPeriod"/>
            </a:pPr>
            <a:r>
              <a:rPr lang="en-US" sz="1800" dirty="0"/>
              <a:t> A Robust Risk Analysis and Monitoring Mechanism informs the scope of contingency planning  for both Government and Humanitarian actors.</a:t>
            </a:r>
          </a:p>
          <a:p>
            <a:pPr marL="342900" indent="-342900" algn="just">
              <a:lnSpc>
                <a:spcPct val="100000"/>
              </a:lnSpc>
              <a:spcBef>
                <a:spcPts val="600"/>
              </a:spcBef>
              <a:buFont typeface="+mj-lt"/>
              <a:buAutoNum type="arabicPeriod"/>
            </a:pPr>
            <a:endParaRPr lang="en-US" sz="1800" dirty="0"/>
          </a:p>
          <a:p>
            <a:pPr marL="342900" indent="-342900" algn="just">
              <a:lnSpc>
                <a:spcPct val="100000"/>
              </a:lnSpc>
              <a:spcBef>
                <a:spcPts val="600"/>
              </a:spcBef>
              <a:buFont typeface="+mj-lt"/>
              <a:buAutoNum type="arabicPeriod"/>
            </a:pPr>
            <a:r>
              <a:rPr lang="en-US" sz="1800" dirty="0"/>
              <a:t>Government consultation and engagement  at all levels in the development process of the inter-cluster contingency plans enhances complementarity in preparedness actions as well as buy in and ownership of the actions.</a:t>
            </a:r>
          </a:p>
          <a:p>
            <a:pPr marL="342900" indent="-342900" algn="just">
              <a:lnSpc>
                <a:spcPct val="100000"/>
              </a:lnSpc>
              <a:spcBef>
                <a:spcPts val="600"/>
              </a:spcBef>
              <a:buFont typeface="+mj-lt"/>
              <a:buAutoNum type="arabicPeriod"/>
            </a:pPr>
            <a:endParaRPr lang="en-US" sz="1800" dirty="0"/>
          </a:p>
          <a:p>
            <a:pPr marL="342900" indent="-342900" algn="just">
              <a:lnSpc>
                <a:spcPct val="100000"/>
              </a:lnSpc>
              <a:spcBef>
                <a:spcPts val="600"/>
              </a:spcBef>
              <a:buFont typeface="+mj-lt"/>
              <a:buAutoNum type="arabicPeriod"/>
            </a:pPr>
            <a:r>
              <a:rPr lang="en-US" sz="1800" dirty="0"/>
              <a:t>In development of the contingency Plans, Inter-cluster working Groups play a key role in fostering standardization and harmonization of cross cutting themes and practices across Clusters. Useful forums for enhancing integration of actions as well.</a:t>
            </a:r>
          </a:p>
          <a:p>
            <a:pPr marL="342900" indent="-342900" algn="just">
              <a:lnSpc>
                <a:spcPct val="100000"/>
              </a:lnSpc>
              <a:spcBef>
                <a:spcPts val="600"/>
              </a:spcBef>
              <a:buFont typeface="+mj-lt"/>
              <a:buAutoNum type="arabicPeriod"/>
            </a:pPr>
            <a:endParaRPr lang="en-US" sz="1800" dirty="0"/>
          </a:p>
          <a:p>
            <a:pPr marL="342900" indent="-342900" algn="just">
              <a:lnSpc>
                <a:spcPct val="100000"/>
              </a:lnSpc>
              <a:spcBef>
                <a:spcPts val="600"/>
              </a:spcBef>
              <a:buFont typeface="+mj-lt"/>
              <a:buAutoNum type="arabicPeriod"/>
            </a:pPr>
            <a:r>
              <a:rPr lang="en-US" sz="1800" dirty="0"/>
              <a:t> A dedicated humanitarian coordination mechanism focusing on preparedness and complimenting Government efforts is essential to avoid the ‘coordination vacuum’ particularly when the existing Government mechanisms are activated only during large scale disaster.</a:t>
            </a:r>
          </a:p>
          <a:p>
            <a:pPr marL="342900" indent="-342900" algn="just">
              <a:lnSpc>
                <a:spcPct val="100000"/>
              </a:lnSpc>
              <a:spcBef>
                <a:spcPts val="600"/>
              </a:spcBef>
              <a:buFont typeface="+mj-lt"/>
              <a:buAutoNum type="arabicPeriod"/>
            </a:pPr>
            <a:endParaRPr lang="en-US" sz="1800" dirty="0"/>
          </a:p>
          <a:p>
            <a:pPr marL="342900" indent="-342900" algn="just">
              <a:lnSpc>
                <a:spcPct val="100000"/>
              </a:lnSpc>
              <a:spcBef>
                <a:spcPts val="600"/>
              </a:spcBef>
              <a:buFont typeface="+mj-lt"/>
              <a:buAutoNum type="arabicPeriod"/>
            </a:pPr>
            <a:r>
              <a:rPr lang="en-US" sz="1800" dirty="0"/>
              <a:t>An in-depth analysis on scope and functionality of existing Government coordination mechanism in pre-disaster period is useful in identification and documentation of gaps in preparedness.</a:t>
            </a:r>
          </a:p>
          <a:p>
            <a:pPr marL="457200" indent="-457200">
              <a:buAutoNum type="arabicPeriod"/>
            </a:pPr>
            <a:endParaRPr lang="en-US" dirty="0"/>
          </a:p>
        </p:txBody>
      </p:sp>
    </p:spTree>
    <p:extLst>
      <p:ext uri="{BB962C8B-B14F-4D97-AF65-F5344CB8AC3E}">
        <p14:creationId xmlns:p14="http://schemas.microsoft.com/office/powerpoint/2010/main" val="10636696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 Groups</a:t>
            </a:r>
            <a:br>
              <a:rPr lang="en-US" dirty="0"/>
            </a:br>
            <a:endParaRPr lang="en-US" dirty="0"/>
          </a:p>
        </p:txBody>
      </p:sp>
      <p:sp>
        <p:nvSpPr>
          <p:cNvPr id="3" name="Content Placeholder 2"/>
          <p:cNvSpPr>
            <a:spLocks noGrp="1"/>
          </p:cNvSpPr>
          <p:nvPr>
            <p:ph idx="1"/>
          </p:nvPr>
        </p:nvSpPr>
        <p:spPr/>
        <p:txBody>
          <a:bodyPr>
            <a:normAutofit/>
          </a:bodyPr>
          <a:lstStyle/>
          <a:p>
            <a:pPr marL="0" lvl="0" indent="0">
              <a:buNone/>
            </a:pPr>
            <a:r>
              <a:rPr lang="en-US" sz="2800" dirty="0"/>
              <a:t>How can coordination mechanisms on preparedness be established/strengthened and sustained at the national and sub-national level in the absence of a formal cluster mechanism?</a:t>
            </a:r>
          </a:p>
          <a:p>
            <a:pPr marL="0" indent="0">
              <a:buNone/>
            </a:pPr>
            <a:r>
              <a:rPr lang="en-US" sz="2800" dirty="0"/>
              <a:t>Consider:</a:t>
            </a:r>
          </a:p>
          <a:p>
            <a:r>
              <a:rPr lang="en-US" sz="2800" dirty="0"/>
              <a:t>Policy/frameworks/coordination</a:t>
            </a:r>
          </a:p>
          <a:p>
            <a:r>
              <a:rPr lang="en-US" sz="2800" dirty="0"/>
              <a:t>Financing arrangements</a:t>
            </a:r>
          </a:p>
          <a:p>
            <a:r>
              <a:rPr lang="en-US" sz="2800" dirty="0" err="1"/>
              <a:t>Programme</a:t>
            </a:r>
            <a:r>
              <a:rPr lang="en-US" sz="2800" dirty="0"/>
              <a:t> implementation</a:t>
            </a:r>
          </a:p>
          <a:p>
            <a:pPr marL="800100" lvl="1" indent="-457200">
              <a:buFont typeface="+mj-lt"/>
              <a:buAutoNum type="arabicPeriod"/>
            </a:pPr>
            <a:endParaRPr lang="en-US" sz="2100" dirty="0"/>
          </a:p>
          <a:p>
            <a:pPr marL="457200" lvl="0" indent="-457200">
              <a:buFont typeface="+mj-lt"/>
              <a:buAutoNum type="arabicPeriod"/>
            </a:pPr>
            <a:endParaRPr lang="en-US" sz="2400" dirty="0"/>
          </a:p>
          <a:p>
            <a:endParaRPr lang="en-US" dirty="0"/>
          </a:p>
        </p:txBody>
      </p:sp>
    </p:spTree>
    <p:extLst>
      <p:ext uri="{BB962C8B-B14F-4D97-AF65-F5344CB8AC3E}">
        <p14:creationId xmlns:p14="http://schemas.microsoft.com/office/powerpoint/2010/main" val="6653099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Broader Context of Preparedness</a:t>
            </a:r>
          </a:p>
        </p:txBody>
      </p:sp>
      <p:sp>
        <p:nvSpPr>
          <p:cNvPr id="3" name="Content Placeholder 2"/>
          <p:cNvSpPr>
            <a:spLocks noGrp="1"/>
          </p:cNvSpPr>
          <p:nvPr>
            <p:ph idx="1"/>
          </p:nvPr>
        </p:nvSpPr>
        <p:spPr>
          <a:xfrm>
            <a:off x="152400" y="1524001"/>
            <a:ext cx="8915400" cy="4432300"/>
          </a:xfrm>
        </p:spPr>
        <p:txBody>
          <a:bodyPr>
            <a:noAutofit/>
          </a:bodyPr>
          <a:lstStyle/>
          <a:p>
            <a:pPr>
              <a:buFont typeface="Wingdings" panose="05000000000000000000" pitchFamily="2" charset="2"/>
              <a:buChar char="q"/>
            </a:pPr>
            <a:r>
              <a:rPr lang="en-GB" sz="2400" b="1" dirty="0">
                <a:latin typeface="Calibri" panose="020F0502020204030204" pitchFamily="34" charset="0"/>
                <a:ea typeface="Calibri" panose="020F0502020204030204" pitchFamily="34" charset="0"/>
                <a:cs typeface="Arial" panose="020B0604020202020204" pitchFamily="34" charset="0"/>
              </a:rPr>
              <a:t>Measures taken in advance or in anticipation of an emergency</a:t>
            </a:r>
            <a:r>
              <a:rPr lang="en-GB" sz="2400" dirty="0">
                <a:latin typeface="Calibri" panose="020F0502020204030204" pitchFamily="34" charset="0"/>
                <a:ea typeface="Calibri" panose="020F0502020204030204" pitchFamily="34" charset="0"/>
                <a:cs typeface="Arial" panose="020B0604020202020204" pitchFamily="34" charset="0"/>
              </a:rPr>
              <a:t>, as well as </a:t>
            </a:r>
            <a:r>
              <a:rPr lang="en-GB" sz="2400" b="1" dirty="0">
                <a:latin typeface="Calibri" panose="020F0502020204030204" pitchFamily="34" charset="0"/>
                <a:ea typeface="Calibri" panose="020F0502020204030204" pitchFamily="34" charset="0"/>
                <a:cs typeface="Arial" panose="020B0604020202020204" pitchFamily="34" charset="0"/>
              </a:rPr>
              <a:t>an early action and capacity development.</a:t>
            </a:r>
            <a:endParaRPr lang="en-GB" sz="2400" dirty="0">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GB" sz="2400" dirty="0">
              <a:latin typeface="Calibri" panose="020F0502020204030204" pitchFamily="34" charset="0"/>
              <a:ea typeface="Calibri" panose="020F0502020204030204" pitchFamily="34" charset="0"/>
              <a:cs typeface="Arial" panose="020B0604020202020204" pitchFamily="34" charset="0"/>
            </a:endParaRPr>
          </a:p>
          <a:p>
            <a:pPr>
              <a:buFont typeface="Wingdings" panose="05000000000000000000" pitchFamily="2" charset="2"/>
              <a:buChar char="q"/>
            </a:pPr>
            <a:r>
              <a:rPr lang="en-GB" sz="2400" dirty="0">
                <a:latin typeface="Calibri" panose="020F0502020204030204" pitchFamily="34" charset="0"/>
                <a:ea typeface="Calibri" panose="020F0502020204030204" pitchFamily="34" charset="0"/>
                <a:cs typeface="Times New Roman" panose="02020603050405020304" pitchFamily="18" charset="0"/>
              </a:rPr>
              <a:t>Ensures a </a:t>
            </a:r>
            <a:r>
              <a:rPr lang="en-GB" sz="2400" b="1" dirty="0">
                <a:latin typeface="Calibri" panose="020F0502020204030204" pitchFamily="34" charset="0"/>
                <a:ea typeface="Calibri" panose="020F0502020204030204" pitchFamily="34" charset="0"/>
                <a:cs typeface="Times New Roman" panose="02020603050405020304" pitchFamily="18" charset="0"/>
              </a:rPr>
              <a:t>more-timely, more appropriate to the context, more cost effective </a:t>
            </a:r>
            <a:r>
              <a:rPr lang="en-GB" sz="2400" dirty="0">
                <a:latin typeface="Calibri" panose="020F0502020204030204" pitchFamily="34" charset="0"/>
                <a:ea typeface="Calibri" panose="020F0502020204030204" pitchFamily="34" charset="0"/>
                <a:cs typeface="Times New Roman" panose="02020603050405020304" pitchFamily="18" charset="0"/>
              </a:rPr>
              <a:t>response</a:t>
            </a:r>
            <a:r>
              <a:rPr lang="en-GB" sz="2400" b="1" dirty="0">
                <a:latin typeface="Calibri" panose="020F0502020204030204" pitchFamily="34" charset="0"/>
                <a:ea typeface="Calibri" panose="020F0502020204030204" pitchFamily="34" charset="0"/>
                <a:cs typeface="Times New Roman" panose="02020603050405020304" pitchFamily="18" charset="0"/>
              </a:rPr>
              <a:t>.</a:t>
            </a: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sz="2400" dirty="0">
              <a:latin typeface="Calibri" panose="020F0502020204030204" pitchFamily="34" charset="0"/>
              <a:ea typeface="Calibri" panose="020F0502020204030204" pitchFamily="34" charset="0"/>
              <a:cs typeface="Times New Roman" panose="02020603050405020304" pitchFamily="18" charset="0"/>
            </a:endParaRPr>
          </a:p>
          <a:p>
            <a:pPr>
              <a:buFont typeface="Wingdings" panose="05000000000000000000" pitchFamily="2" charset="2"/>
              <a:buChar char="q"/>
            </a:pPr>
            <a:r>
              <a:rPr lang="en-GB" sz="2400" dirty="0">
                <a:latin typeface="Calibri" panose="020F0502020204030204" pitchFamily="34" charset="0"/>
                <a:ea typeface="Calibri" panose="020F0502020204030204" pitchFamily="34" charset="0"/>
                <a:cs typeface="Times New Roman" panose="02020603050405020304" pitchFamily="18" charset="0"/>
              </a:rPr>
              <a:t> Emergency Response Preparedness (ERP), stresses that </a:t>
            </a:r>
            <a:r>
              <a:rPr lang="en-GB" sz="2400" b="1" dirty="0">
                <a:latin typeface="Calibri" panose="020F0502020204030204" pitchFamily="34" charset="0"/>
                <a:ea typeface="Calibri" panose="020F0502020204030204" pitchFamily="34" charset="0"/>
                <a:cs typeface="Times New Roman" panose="02020603050405020304" pitchFamily="18" charset="0"/>
              </a:rPr>
              <a:t>preparedness is continuous process which seeks to understand the risk and how to respond.</a:t>
            </a:r>
            <a:endParaRPr lang="en-US" sz="2400" b="1" dirty="0"/>
          </a:p>
        </p:txBody>
      </p:sp>
    </p:spTree>
    <p:extLst>
      <p:ext uri="{BB962C8B-B14F-4D97-AF65-F5344CB8AC3E}">
        <p14:creationId xmlns:p14="http://schemas.microsoft.com/office/powerpoint/2010/main" val="3508209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B1BA20-4483-451A-BCD3-2598BEB085D7}"/>
              </a:ext>
            </a:extLst>
          </p:cNvPr>
          <p:cNvSpPr>
            <a:spLocks noGrp="1"/>
          </p:cNvSpPr>
          <p:nvPr>
            <p:ph type="title"/>
          </p:nvPr>
        </p:nvSpPr>
        <p:spPr/>
        <p:txBody>
          <a:bodyPr/>
          <a:lstStyle/>
          <a:p>
            <a:r>
              <a:rPr lang="en-US" dirty="0"/>
              <a:t>Components of Emergency Response Preparedness </a:t>
            </a:r>
          </a:p>
        </p:txBody>
      </p:sp>
      <p:graphicFrame>
        <p:nvGraphicFramePr>
          <p:cNvPr id="4" name="Content Placeholder 3">
            <a:extLst>
              <a:ext uri="{FF2B5EF4-FFF2-40B4-BE49-F238E27FC236}">
                <a16:creationId xmlns:a16="http://schemas.microsoft.com/office/drawing/2014/main" id="{D6EE144B-2310-4E49-AD0B-1EFBA6F1BA89}"/>
              </a:ext>
            </a:extLst>
          </p:cNvPr>
          <p:cNvGraphicFramePr>
            <a:graphicFrameLocks noGrp="1"/>
          </p:cNvGraphicFramePr>
          <p:nvPr>
            <p:ph idx="1"/>
            <p:extLst>
              <p:ext uri="{D42A27DB-BD31-4B8C-83A1-F6EECF244321}">
                <p14:modId xmlns:p14="http://schemas.microsoft.com/office/powerpoint/2010/main" val="1378861203"/>
              </p:ext>
            </p:extLst>
          </p:nvPr>
        </p:nvGraphicFramePr>
        <p:xfrm>
          <a:off x="152400" y="1433688"/>
          <a:ext cx="8765823" cy="4560711"/>
        </p:xfrm>
        <a:graphic>
          <a:graphicData uri="http://schemas.openxmlformats.org/drawingml/2006/table">
            <a:tbl>
              <a:tblPr firstRow="1" bandRow="1">
                <a:tableStyleId>{5C22544A-7EE6-4342-B048-85BDC9FD1C3A}</a:tableStyleId>
              </a:tblPr>
              <a:tblGrid>
                <a:gridCol w="2921941">
                  <a:extLst>
                    <a:ext uri="{9D8B030D-6E8A-4147-A177-3AD203B41FA5}">
                      <a16:colId xmlns:a16="http://schemas.microsoft.com/office/drawing/2014/main" val="761174962"/>
                    </a:ext>
                  </a:extLst>
                </a:gridCol>
                <a:gridCol w="2921941">
                  <a:extLst>
                    <a:ext uri="{9D8B030D-6E8A-4147-A177-3AD203B41FA5}">
                      <a16:colId xmlns:a16="http://schemas.microsoft.com/office/drawing/2014/main" val="1819684501"/>
                    </a:ext>
                  </a:extLst>
                </a:gridCol>
                <a:gridCol w="2921941">
                  <a:extLst>
                    <a:ext uri="{9D8B030D-6E8A-4147-A177-3AD203B41FA5}">
                      <a16:colId xmlns:a16="http://schemas.microsoft.com/office/drawing/2014/main" val="2845396710"/>
                    </a:ext>
                  </a:extLst>
                </a:gridCol>
              </a:tblGrid>
              <a:tr h="964766">
                <a:tc>
                  <a:txBody>
                    <a:bodyPr/>
                    <a:lstStyle/>
                    <a:p>
                      <a:r>
                        <a:rPr lang="en-US" sz="1800" dirty="0"/>
                        <a:t>Risk Analysis and Monitoring</a:t>
                      </a:r>
                    </a:p>
                  </a:txBody>
                  <a:tcPr/>
                </a:tc>
                <a:tc>
                  <a:txBody>
                    <a:bodyPr/>
                    <a:lstStyle/>
                    <a:p>
                      <a:r>
                        <a:rPr lang="en-US" sz="1800" dirty="0"/>
                        <a:t>Minimum Preparedness Actions </a:t>
                      </a:r>
                    </a:p>
                  </a:txBody>
                  <a:tcPr/>
                </a:tc>
                <a:tc>
                  <a:txBody>
                    <a:bodyPr/>
                    <a:lstStyle/>
                    <a:p>
                      <a:r>
                        <a:rPr lang="en-US" sz="1800" dirty="0"/>
                        <a:t>Advanced Preparedness Actions (APA) and Contingency Planning (CP)</a:t>
                      </a:r>
                    </a:p>
                  </a:txBody>
                  <a:tcPr/>
                </a:tc>
                <a:extLst>
                  <a:ext uri="{0D108BD9-81ED-4DB2-BD59-A6C34878D82A}">
                    <a16:rowId xmlns:a16="http://schemas.microsoft.com/office/drawing/2014/main" val="866199431"/>
                  </a:ext>
                </a:extLst>
              </a:tr>
              <a:tr h="3595945">
                <a:tc>
                  <a:txBody>
                    <a:bodyPr/>
                    <a:lstStyle/>
                    <a:p>
                      <a:r>
                        <a:rPr lang="en-US" sz="1800" dirty="0"/>
                        <a:t>- A clear and common </a:t>
                      </a:r>
                      <a:r>
                        <a:rPr lang="en-US" sz="1800" b="1" dirty="0"/>
                        <a:t>understanding of the risks</a:t>
                      </a:r>
                      <a:r>
                        <a:rPr lang="en-US" sz="1800" dirty="0"/>
                        <a:t> which may trigger a crisis significant enough to require a coordinated humanitarian response.</a:t>
                      </a:r>
                    </a:p>
                    <a:p>
                      <a:endParaRPr lang="en-US" sz="1800" dirty="0"/>
                    </a:p>
                  </a:txBody>
                  <a:tcPr/>
                </a:tc>
                <a:tc>
                  <a:txBody>
                    <a:bodyPr/>
                    <a:lstStyle/>
                    <a:p>
                      <a:pPr marL="285750" indent="-285750">
                        <a:buFontTx/>
                        <a:buChar char="-"/>
                      </a:pPr>
                      <a:r>
                        <a:rPr lang="en-US" sz="1800" dirty="0"/>
                        <a:t>A set of activities that every country team </a:t>
                      </a:r>
                      <a:r>
                        <a:rPr lang="en-US" sz="1800" b="1" dirty="0"/>
                        <a:t>must implement in order to establish a minimum level of emergency preparedness.</a:t>
                      </a:r>
                    </a:p>
                    <a:p>
                      <a:pPr marL="285750" indent="-285750">
                        <a:buFontTx/>
                        <a:buChar char="-"/>
                      </a:pPr>
                      <a:endParaRPr lang="en-US" sz="1800" b="1" dirty="0"/>
                    </a:p>
                  </a:txBody>
                  <a:tcPr/>
                </a:tc>
                <a:tc>
                  <a:txBody>
                    <a:bodyPr/>
                    <a:lstStyle/>
                    <a:p>
                      <a:r>
                        <a:rPr lang="en-US" sz="1800" dirty="0"/>
                        <a:t>- APA and CP Should be initiated together </a:t>
                      </a:r>
                      <a:r>
                        <a:rPr lang="en-US" sz="1800" b="1" dirty="0"/>
                        <a:t>to plan for specific risks when risk analysis and monitoring </a:t>
                      </a:r>
                      <a:r>
                        <a:rPr lang="en-US" sz="1800" dirty="0"/>
                        <a:t>indicate moderate or high risk.</a:t>
                      </a:r>
                    </a:p>
                  </a:txBody>
                  <a:tcPr/>
                </a:tc>
                <a:extLst>
                  <a:ext uri="{0D108BD9-81ED-4DB2-BD59-A6C34878D82A}">
                    <a16:rowId xmlns:a16="http://schemas.microsoft.com/office/drawing/2014/main" val="4086575864"/>
                  </a:ext>
                </a:extLst>
              </a:tr>
            </a:tbl>
          </a:graphicData>
        </a:graphic>
      </p:graphicFrame>
    </p:spTree>
    <p:extLst>
      <p:ext uri="{BB962C8B-B14F-4D97-AF65-F5344CB8AC3E}">
        <p14:creationId xmlns:p14="http://schemas.microsoft.com/office/powerpoint/2010/main" val="26113858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Bangladesh Context</a:t>
            </a:r>
          </a:p>
        </p:txBody>
      </p:sp>
      <p:pic>
        <p:nvPicPr>
          <p:cNvPr id="5" name="Content Placeholder 4"/>
          <p:cNvPicPr>
            <a:picLocks noGrp="1" noChangeAspect="1"/>
          </p:cNvPicPr>
          <p:nvPr>
            <p:ph idx="1"/>
          </p:nvPr>
        </p:nvPicPr>
        <p:blipFill>
          <a:blip r:embed="rId3"/>
          <a:stretch>
            <a:fillRect/>
          </a:stretch>
        </p:blipFill>
        <p:spPr>
          <a:xfrm>
            <a:off x="1089844" y="1325563"/>
            <a:ext cx="6751208" cy="4630737"/>
          </a:xfrm>
        </p:spPr>
      </p:pic>
    </p:spTree>
    <p:extLst>
      <p:ext uri="{BB962C8B-B14F-4D97-AF65-F5344CB8AC3E}">
        <p14:creationId xmlns:p14="http://schemas.microsoft.com/office/powerpoint/2010/main" val="15580400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solidFill>
                  <a:prstClr val="white"/>
                </a:solidFill>
                <a:latin typeface="Arial" panose="020B0604020202020204" pitchFamily="34" charset="0"/>
                <a:ea typeface="Calibri" panose="020F0502020204030204" pitchFamily="34" charset="0"/>
                <a:cs typeface="Times New Roman" panose="02020603050405020304" pitchFamily="18" charset="0"/>
              </a:rPr>
              <a:t>History of Nutrition Cluster in Bangladesh</a:t>
            </a:r>
            <a:endParaRPr lang="en-US" dirty="0"/>
          </a:p>
        </p:txBody>
      </p:sp>
      <p:sp>
        <p:nvSpPr>
          <p:cNvPr id="3" name="Content Placeholder 2"/>
          <p:cNvSpPr>
            <a:spLocks noGrp="1"/>
          </p:cNvSpPr>
          <p:nvPr>
            <p:ph idx="1"/>
          </p:nvPr>
        </p:nvSpPr>
        <p:spPr>
          <a:xfrm>
            <a:off x="152400" y="1438507"/>
            <a:ext cx="8915400" cy="4517794"/>
          </a:xfrm>
        </p:spPr>
        <p:txBody>
          <a:bodyPr>
            <a:normAutofit lnSpcReduction="10000"/>
          </a:bodyPr>
          <a:lstStyle/>
          <a:p>
            <a:pPr>
              <a:buFont typeface="Wingdings" panose="05000000000000000000" pitchFamily="2" charset="2"/>
              <a:buChar char="q"/>
            </a:pPr>
            <a:r>
              <a:rPr lang="en-US" dirty="0"/>
              <a:t>Established in August 2012, by the Government of Bangladesh (</a:t>
            </a:r>
            <a:r>
              <a:rPr lang="en-US" dirty="0" err="1"/>
              <a:t>GoB</a:t>
            </a:r>
            <a:r>
              <a:rPr lang="en-US" dirty="0"/>
              <a:t>) to focus on preparedness for a predictable response.</a:t>
            </a:r>
          </a:p>
          <a:p>
            <a:pPr>
              <a:buFont typeface="Wingdings" panose="05000000000000000000" pitchFamily="2" charset="2"/>
              <a:buChar char="q"/>
            </a:pPr>
            <a:endParaRPr lang="en-US" dirty="0"/>
          </a:p>
          <a:p>
            <a:pPr>
              <a:buFont typeface="Wingdings" panose="05000000000000000000" pitchFamily="2" charset="2"/>
              <a:buChar char="q"/>
            </a:pPr>
            <a:r>
              <a:rPr lang="en-US" b="1" dirty="0"/>
              <a:t>This is not an Inter-Agency Standing Committee (IASC) mandated cluster system, but one mandated by the </a:t>
            </a:r>
            <a:r>
              <a:rPr lang="en-US" b="1" dirty="0" err="1"/>
              <a:t>GoB</a:t>
            </a:r>
            <a:r>
              <a:rPr lang="en-US" dirty="0"/>
              <a:t>. </a:t>
            </a:r>
          </a:p>
          <a:p>
            <a:pPr>
              <a:buFont typeface="Wingdings" panose="05000000000000000000" pitchFamily="2" charset="2"/>
              <a:buChar char="q"/>
            </a:pPr>
            <a:endParaRPr lang="en-US" dirty="0"/>
          </a:p>
          <a:p>
            <a:pPr>
              <a:buFont typeface="Wingdings" panose="05000000000000000000" pitchFamily="2" charset="2"/>
              <a:buChar char="q"/>
            </a:pPr>
            <a:r>
              <a:rPr lang="en-US" dirty="0"/>
              <a:t>It is agreed that in case of an L3 Emergency that requires humanitarian support, the existing clusters will transition to IASC Clusters.</a:t>
            </a:r>
          </a:p>
          <a:p>
            <a:pPr>
              <a:buFont typeface="Wingdings" panose="05000000000000000000" pitchFamily="2" charset="2"/>
              <a:buChar char="q"/>
            </a:pPr>
            <a:endParaRPr lang="en-US" dirty="0"/>
          </a:p>
          <a:p>
            <a:pPr>
              <a:buFont typeface="Wingdings" panose="05000000000000000000" pitchFamily="2" charset="2"/>
              <a:buChar char="q"/>
            </a:pPr>
            <a:r>
              <a:rPr lang="en-US" dirty="0"/>
              <a:t>For nutrition, this mandated mechanism complements other nutrition coordination mechanisms.</a:t>
            </a:r>
          </a:p>
          <a:p>
            <a:pPr>
              <a:buFont typeface="Wingdings" panose="05000000000000000000" pitchFamily="2" charset="2"/>
              <a:buChar char="q"/>
            </a:pPr>
            <a:endParaRPr lang="en-US" dirty="0"/>
          </a:p>
          <a:p>
            <a:pPr>
              <a:buFont typeface="Wingdings" panose="05000000000000000000" pitchFamily="2" charset="2"/>
              <a:buChar char="q"/>
            </a:pPr>
            <a:r>
              <a:rPr lang="en-US" dirty="0"/>
              <a:t> Nutrition Cluster is co-chaired by UNICEF and Institute of Public Health Nutrition (IPHN) who have equal responsibilities.</a:t>
            </a:r>
          </a:p>
        </p:txBody>
      </p:sp>
    </p:spTree>
    <p:extLst>
      <p:ext uri="{BB962C8B-B14F-4D97-AF65-F5344CB8AC3E}">
        <p14:creationId xmlns:p14="http://schemas.microsoft.com/office/powerpoint/2010/main" val="3980704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solidFill>
                  <a:prstClr val="white"/>
                </a:solidFill>
                <a:latin typeface="Arial" panose="020B0604020202020204" pitchFamily="34" charset="0"/>
                <a:ea typeface="Calibri" panose="020F0502020204030204" pitchFamily="34" charset="0"/>
                <a:cs typeface="Times New Roman" panose="02020603050405020304" pitchFamily="18" charset="0"/>
              </a:rPr>
              <a:t>Existing Gaps before Formation of Nutrition Cluster in Bangladesh</a:t>
            </a:r>
            <a:endParaRPr lang="en-US" dirty="0"/>
          </a:p>
        </p:txBody>
      </p:sp>
      <p:sp>
        <p:nvSpPr>
          <p:cNvPr id="3" name="Content Placeholder 2"/>
          <p:cNvSpPr>
            <a:spLocks noGrp="1"/>
          </p:cNvSpPr>
          <p:nvPr>
            <p:ph idx="1"/>
          </p:nvPr>
        </p:nvSpPr>
        <p:spPr/>
        <p:txBody>
          <a:bodyPr>
            <a:normAutofit lnSpcReduction="10000"/>
          </a:bodyPr>
          <a:lstStyle/>
          <a:p>
            <a:pPr marL="457200" indent="-457200">
              <a:buAutoNum type="arabicPeriod"/>
            </a:pPr>
            <a:r>
              <a:rPr lang="en-US" b="1" dirty="0"/>
              <a:t>Weak pre-crisis/routine nutrition programming </a:t>
            </a:r>
            <a:r>
              <a:rPr lang="en-US" dirty="0"/>
              <a:t>within government facilities, including mainstreaming of proven direct nutrition interventions.</a:t>
            </a:r>
          </a:p>
          <a:p>
            <a:pPr marL="457200" indent="-457200">
              <a:buAutoNum type="arabicPeriod"/>
            </a:pPr>
            <a:r>
              <a:rPr lang="en-US" b="1" dirty="0"/>
              <a:t>Inadequate nutrition information </a:t>
            </a:r>
            <a:r>
              <a:rPr lang="en-US" dirty="0"/>
              <a:t>systems for routine monitoring at national and sub-national levels. </a:t>
            </a:r>
          </a:p>
          <a:p>
            <a:pPr marL="457200" indent="-457200">
              <a:buAutoNum type="arabicPeriod"/>
            </a:pPr>
            <a:r>
              <a:rPr lang="en-US" b="1" dirty="0"/>
              <a:t>Low capacity of service providers and partners in Nutrition in Emergencies (</a:t>
            </a:r>
            <a:r>
              <a:rPr lang="en-US" b="1" dirty="0" err="1"/>
              <a:t>NiE</a:t>
            </a:r>
            <a:r>
              <a:rPr lang="en-US" b="1" dirty="0"/>
              <a:t>).</a:t>
            </a:r>
          </a:p>
          <a:p>
            <a:pPr marL="457200" indent="-457200">
              <a:buAutoNum type="arabicPeriod"/>
            </a:pPr>
            <a:r>
              <a:rPr lang="en-US" b="1" dirty="0"/>
              <a:t>Lack of national guidelines </a:t>
            </a:r>
            <a:r>
              <a:rPr lang="en-US" dirty="0"/>
              <a:t>on area-specific nutrition assessments and services.</a:t>
            </a:r>
          </a:p>
          <a:p>
            <a:pPr marL="457200" indent="-457200">
              <a:buAutoNum type="arabicPeriod"/>
            </a:pPr>
            <a:r>
              <a:rPr lang="en-US" b="1" dirty="0"/>
              <a:t>Weak orientation of district and sub-district authorities on NiE.</a:t>
            </a:r>
          </a:p>
          <a:p>
            <a:pPr marL="457200" indent="-457200">
              <a:buAutoNum type="arabicPeriod"/>
            </a:pPr>
            <a:r>
              <a:rPr lang="en-US" b="1" dirty="0"/>
              <a:t>Lack of strong coordination within the nutrition sector </a:t>
            </a:r>
            <a:r>
              <a:rPr lang="en-US" dirty="0"/>
              <a:t>in general, impeding linkages between development and humanitarian actions.</a:t>
            </a:r>
          </a:p>
          <a:p>
            <a:pPr marL="457200" indent="-457200">
              <a:buAutoNum type="arabicPeriod"/>
            </a:pPr>
            <a:r>
              <a:rPr lang="en-US" b="1"/>
              <a:t>Poor coordination </a:t>
            </a:r>
            <a:r>
              <a:rPr lang="en-US" b="1" dirty="0"/>
              <a:t>for re-current/sudden </a:t>
            </a:r>
            <a:r>
              <a:rPr lang="en-US" b="1"/>
              <a:t>onset L1 </a:t>
            </a:r>
            <a:r>
              <a:rPr lang="en-US" b="1" dirty="0"/>
              <a:t>and L2 Emergency Response</a:t>
            </a:r>
          </a:p>
          <a:p>
            <a:pPr marL="0" indent="0">
              <a:buNone/>
            </a:pPr>
            <a:endParaRPr lang="en-US" dirty="0"/>
          </a:p>
        </p:txBody>
      </p:sp>
    </p:spTree>
    <p:extLst>
      <p:ext uri="{BB962C8B-B14F-4D97-AF65-F5344CB8AC3E}">
        <p14:creationId xmlns:p14="http://schemas.microsoft.com/office/powerpoint/2010/main" val="25062272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D508444-7287-41E3-94F2-8DBBFB1D8E83}"/>
              </a:ext>
            </a:extLst>
          </p:cNvPr>
          <p:cNvPicPr>
            <a:picLocks noGrp="1" noChangeAspect="1"/>
          </p:cNvPicPr>
          <p:nvPr>
            <p:ph idx="1"/>
          </p:nvPr>
        </p:nvPicPr>
        <p:blipFill>
          <a:blip r:embed="rId3"/>
          <a:stretch>
            <a:fillRect/>
          </a:stretch>
        </p:blipFill>
        <p:spPr>
          <a:xfrm>
            <a:off x="135120" y="367992"/>
            <a:ext cx="8921264" cy="5024300"/>
          </a:xfrm>
          <a:prstGeom prst="rect">
            <a:avLst/>
          </a:prstGeom>
        </p:spPr>
      </p:pic>
    </p:spTree>
    <p:extLst>
      <p:ext uri="{BB962C8B-B14F-4D97-AF65-F5344CB8AC3E}">
        <p14:creationId xmlns:p14="http://schemas.microsoft.com/office/powerpoint/2010/main" val="4188284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356D8-25C8-41D6-B351-3BF10F8C7CBA}"/>
              </a:ext>
            </a:extLst>
          </p:cNvPr>
          <p:cNvSpPr>
            <a:spLocks noGrp="1"/>
          </p:cNvSpPr>
          <p:nvPr>
            <p:ph type="title"/>
          </p:nvPr>
        </p:nvSpPr>
        <p:spPr>
          <a:xfrm>
            <a:off x="0" y="1"/>
            <a:ext cx="9144000" cy="756356"/>
          </a:xfrm>
        </p:spPr>
        <p:txBody>
          <a:bodyPr/>
          <a:lstStyle/>
          <a:p>
            <a:r>
              <a:rPr lang="en-US" dirty="0"/>
              <a:t>Preparedness in Bangladesh Context</a:t>
            </a:r>
          </a:p>
        </p:txBody>
      </p:sp>
      <p:graphicFrame>
        <p:nvGraphicFramePr>
          <p:cNvPr id="4" name="Content Placeholder 3">
            <a:extLst>
              <a:ext uri="{FF2B5EF4-FFF2-40B4-BE49-F238E27FC236}">
                <a16:creationId xmlns:a16="http://schemas.microsoft.com/office/drawing/2014/main" id="{1E619B38-5A29-43CF-87D8-D6FE5EC5B988}"/>
              </a:ext>
            </a:extLst>
          </p:cNvPr>
          <p:cNvGraphicFramePr>
            <a:graphicFrameLocks noGrp="1"/>
          </p:cNvGraphicFramePr>
          <p:nvPr>
            <p:ph idx="1"/>
            <p:extLst>
              <p:ext uri="{D42A27DB-BD31-4B8C-83A1-F6EECF244321}">
                <p14:modId xmlns:p14="http://schemas.microsoft.com/office/powerpoint/2010/main" val="4275310481"/>
              </p:ext>
            </p:extLst>
          </p:nvPr>
        </p:nvGraphicFramePr>
        <p:xfrm>
          <a:off x="0" y="756358"/>
          <a:ext cx="9143999" cy="6101641"/>
        </p:xfrm>
        <a:graphic>
          <a:graphicData uri="http://schemas.openxmlformats.org/drawingml/2006/table">
            <a:tbl>
              <a:tblPr firstRow="1" bandRow="1">
                <a:tableStyleId>{5C22544A-7EE6-4342-B048-85BDC9FD1C3A}</a:tableStyleId>
              </a:tblPr>
              <a:tblGrid>
                <a:gridCol w="2701133">
                  <a:extLst>
                    <a:ext uri="{9D8B030D-6E8A-4147-A177-3AD203B41FA5}">
                      <a16:colId xmlns:a16="http://schemas.microsoft.com/office/drawing/2014/main" val="2095072728"/>
                    </a:ext>
                  </a:extLst>
                </a:gridCol>
                <a:gridCol w="3343205">
                  <a:extLst>
                    <a:ext uri="{9D8B030D-6E8A-4147-A177-3AD203B41FA5}">
                      <a16:colId xmlns:a16="http://schemas.microsoft.com/office/drawing/2014/main" val="2688786196"/>
                    </a:ext>
                  </a:extLst>
                </a:gridCol>
                <a:gridCol w="3099661">
                  <a:extLst>
                    <a:ext uri="{9D8B030D-6E8A-4147-A177-3AD203B41FA5}">
                      <a16:colId xmlns:a16="http://schemas.microsoft.com/office/drawing/2014/main" val="1571763117"/>
                    </a:ext>
                  </a:extLst>
                </a:gridCol>
              </a:tblGrid>
              <a:tr h="543831">
                <a:tc>
                  <a:txBody>
                    <a:bodyPr/>
                    <a:lstStyle/>
                    <a:p>
                      <a:r>
                        <a:rPr lang="en-US" sz="1400" dirty="0"/>
                        <a:t>Risk Analysis and Monitoring</a:t>
                      </a:r>
                    </a:p>
                  </a:txBody>
                  <a:tcPr/>
                </a:tc>
                <a:tc>
                  <a:txBody>
                    <a:bodyPr/>
                    <a:lstStyle/>
                    <a:p>
                      <a:r>
                        <a:rPr lang="en-US" sz="1400" dirty="0"/>
                        <a:t>Minimum Preparedness Actions  (MPA)</a:t>
                      </a:r>
                    </a:p>
                  </a:txBody>
                  <a:tcPr/>
                </a:tc>
                <a:tc>
                  <a:txBody>
                    <a:bodyPr/>
                    <a:lstStyle/>
                    <a:p>
                      <a:r>
                        <a:rPr lang="en-US" sz="1400" dirty="0"/>
                        <a:t>Advanced Preparedness Actions and Contingency Planning</a:t>
                      </a:r>
                    </a:p>
                  </a:txBody>
                  <a:tcPr/>
                </a:tc>
                <a:extLst>
                  <a:ext uri="{0D108BD9-81ED-4DB2-BD59-A6C34878D82A}">
                    <a16:rowId xmlns:a16="http://schemas.microsoft.com/office/drawing/2014/main" val="283573698"/>
                  </a:ext>
                </a:extLst>
              </a:tr>
              <a:tr h="1887413">
                <a:tc>
                  <a:txBody>
                    <a:bodyPr/>
                    <a:lstStyle/>
                    <a:p>
                      <a:pPr>
                        <a:buFontTx/>
                        <a:buNone/>
                      </a:pPr>
                      <a:r>
                        <a:rPr lang="en-US" sz="1400" b="1" dirty="0"/>
                        <a:t>Government of Bangladesh</a:t>
                      </a:r>
                    </a:p>
                    <a:p>
                      <a:pPr marL="171450" indent="-171450">
                        <a:buFontTx/>
                        <a:buChar char="-"/>
                      </a:pPr>
                      <a:r>
                        <a:rPr lang="en-US" sz="1400" dirty="0"/>
                        <a:t>Strategic Plans, Acts and policies on Disasters</a:t>
                      </a:r>
                    </a:p>
                    <a:p>
                      <a:pPr marL="0" indent="0">
                        <a:buFontTx/>
                        <a:buNone/>
                      </a:pPr>
                      <a:endParaRPr lang="en-US" sz="1400" dirty="0"/>
                    </a:p>
                    <a:p>
                      <a:pPr marL="171450" indent="-171450">
                        <a:buFontTx/>
                        <a:buChar char="-"/>
                      </a:pPr>
                      <a:r>
                        <a:rPr lang="en-US" sz="1400" dirty="0"/>
                        <a:t>Existence of dedicated Government and departments undertaking Risk analysis and monitoring</a:t>
                      </a:r>
                    </a:p>
                  </a:txBody>
                  <a:tcPr/>
                </a:tc>
                <a:tc>
                  <a:txBody>
                    <a:bodyPr/>
                    <a:lstStyle/>
                    <a:p>
                      <a:pPr marL="171450" indent="-171450">
                        <a:buFontTx/>
                        <a:buChar char="-"/>
                      </a:pPr>
                      <a:r>
                        <a:rPr lang="en-US" sz="1400" dirty="0"/>
                        <a:t>National and sub-National Coordination Forums</a:t>
                      </a:r>
                    </a:p>
                    <a:p>
                      <a:pPr marL="171450" indent="-171450">
                        <a:buFontTx/>
                        <a:buChar char="-"/>
                      </a:pPr>
                      <a:r>
                        <a:rPr lang="en-US" sz="1400" dirty="0"/>
                        <a:t>Social Safety Nets </a:t>
                      </a:r>
                      <a:r>
                        <a:rPr lang="en-US" sz="1400" dirty="0" err="1"/>
                        <a:t>Programes</a:t>
                      </a:r>
                      <a:r>
                        <a:rPr lang="en-US" sz="1400" dirty="0"/>
                        <a:t> </a:t>
                      </a:r>
                    </a:p>
                    <a:p>
                      <a:pPr marL="171450" indent="-171450">
                        <a:buFontTx/>
                        <a:buChar char="-"/>
                      </a:pPr>
                      <a:r>
                        <a:rPr lang="en-US" sz="1400" dirty="0"/>
                        <a:t>District- wise resource allocation for emergency response </a:t>
                      </a:r>
                    </a:p>
                    <a:p>
                      <a:pPr marL="171450" indent="-171450">
                        <a:buFontTx/>
                        <a:buChar char="-"/>
                      </a:pPr>
                      <a:r>
                        <a:rPr lang="en-US" sz="1400" dirty="0"/>
                        <a:t>Emergency simulations/Drills</a:t>
                      </a:r>
                    </a:p>
                    <a:p>
                      <a:pPr marL="171450" indent="-171450">
                        <a:buFontTx/>
                        <a:buChar char="-"/>
                      </a:pPr>
                      <a:r>
                        <a:rPr lang="en-US" sz="1400" dirty="0"/>
                        <a:t>CPP Volunteers at Upazilla Level</a:t>
                      </a:r>
                    </a:p>
                    <a:p>
                      <a:pPr marL="171450" indent="-171450">
                        <a:buFontTx/>
                        <a:buChar char="-"/>
                      </a:pPr>
                      <a:r>
                        <a:rPr lang="en-US" sz="1400" dirty="0"/>
                        <a:t>Early Warning system</a:t>
                      </a:r>
                    </a:p>
                  </a:txBody>
                  <a:tcPr/>
                </a:tc>
                <a:tc>
                  <a:txBody>
                    <a:bodyPr/>
                    <a:lstStyle/>
                    <a:p>
                      <a:pPr marL="171450" indent="-171450" algn="l" defTabSz="685800" rtl="0" eaLnBrk="1" latinLnBrk="0" hangingPunct="1">
                        <a:buFontTx/>
                        <a:buChar char="-"/>
                      </a:pPr>
                      <a:r>
                        <a:rPr lang="en-US" sz="1400" kern="1200" dirty="0">
                          <a:solidFill>
                            <a:schemeClr val="tx1"/>
                          </a:solidFill>
                          <a:latin typeface="+mn-lt"/>
                          <a:ea typeface="+mn-ea"/>
                          <a:cs typeface="+mn-cs"/>
                        </a:rPr>
                        <a:t>Hazard Specific Plans for Disaster Management</a:t>
                      </a:r>
                    </a:p>
                    <a:p>
                      <a:pPr marL="171450" indent="-171450" algn="l" defTabSz="685800" rtl="0" eaLnBrk="1" latinLnBrk="0" hangingPunct="1">
                        <a:buFontTx/>
                        <a:buChar char="-"/>
                      </a:pPr>
                      <a:endParaRPr lang="en-US" sz="1400" kern="1200" dirty="0">
                        <a:solidFill>
                          <a:schemeClr val="tx1"/>
                        </a:solidFill>
                        <a:latin typeface="+mn-lt"/>
                        <a:ea typeface="+mn-ea"/>
                        <a:cs typeface="+mn-cs"/>
                      </a:endParaRPr>
                    </a:p>
                    <a:p>
                      <a:pPr marL="171450" indent="-171450" algn="l" defTabSz="685800" rtl="0" eaLnBrk="1" latinLnBrk="0" hangingPunct="1">
                        <a:buFontTx/>
                        <a:buChar char="-"/>
                      </a:pPr>
                      <a:r>
                        <a:rPr lang="en-US" sz="1400" kern="1200" dirty="0">
                          <a:solidFill>
                            <a:schemeClr val="tx1"/>
                          </a:solidFill>
                          <a:latin typeface="+mn-lt"/>
                          <a:ea typeface="+mn-ea"/>
                          <a:cs typeface="+mn-cs"/>
                        </a:rPr>
                        <a:t>MoDMR Cooperate Plan</a:t>
                      </a:r>
                    </a:p>
                    <a:p>
                      <a:pPr marL="171450" indent="-171450" algn="l" defTabSz="685800" rtl="0" eaLnBrk="1" latinLnBrk="0" hangingPunct="1">
                        <a:buFontTx/>
                        <a:buChar char="-"/>
                      </a:pPr>
                      <a:endParaRPr lang="en-US" sz="1400" kern="1200" dirty="0">
                        <a:solidFill>
                          <a:schemeClr val="tx1"/>
                        </a:solidFill>
                        <a:latin typeface="+mn-lt"/>
                        <a:ea typeface="+mn-ea"/>
                        <a:cs typeface="+mn-cs"/>
                      </a:endParaRPr>
                    </a:p>
                    <a:p>
                      <a:pPr marL="171450" indent="-171450" algn="l" defTabSz="685800" rtl="0" eaLnBrk="1" latinLnBrk="0" hangingPunct="1">
                        <a:buFontTx/>
                        <a:buChar char="-"/>
                      </a:pPr>
                      <a:r>
                        <a:rPr lang="en-US" sz="1400" kern="1200" dirty="0">
                          <a:solidFill>
                            <a:schemeClr val="tx1"/>
                          </a:solidFill>
                          <a:latin typeface="+mn-lt"/>
                          <a:ea typeface="+mn-ea"/>
                          <a:cs typeface="+mn-cs"/>
                        </a:rPr>
                        <a:t>Sectoral Development</a:t>
                      </a:r>
                    </a:p>
                  </a:txBody>
                  <a:tcPr/>
                </a:tc>
                <a:extLst>
                  <a:ext uri="{0D108BD9-81ED-4DB2-BD59-A6C34878D82A}">
                    <a16:rowId xmlns:a16="http://schemas.microsoft.com/office/drawing/2014/main" val="1387550468"/>
                  </a:ext>
                </a:extLst>
              </a:tr>
              <a:tr h="1663482">
                <a:tc>
                  <a:txBody>
                    <a:bodyPr/>
                    <a:lstStyle/>
                    <a:p>
                      <a:pPr>
                        <a:buFontTx/>
                        <a:buNone/>
                      </a:pPr>
                      <a:r>
                        <a:rPr lang="en-US" sz="1400" b="1" dirty="0">
                          <a:solidFill>
                            <a:schemeClr val="tx1"/>
                          </a:solidFill>
                        </a:rPr>
                        <a:t>Humanitarian Country Task Team</a:t>
                      </a:r>
                    </a:p>
                    <a:p>
                      <a:pPr marL="171450" indent="-171450">
                        <a:buFontTx/>
                        <a:buChar char="-"/>
                      </a:pPr>
                      <a:r>
                        <a:rPr lang="en-US" sz="1400" dirty="0">
                          <a:solidFill>
                            <a:schemeClr val="tx1"/>
                          </a:solidFill>
                        </a:rPr>
                        <a:t>Inform Priority Locations and Priority Interventions</a:t>
                      </a:r>
                    </a:p>
                    <a:p>
                      <a:pPr marL="171450" indent="-171450">
                        <a:buFontTx/>
                        <a:buChar char="-"/>
                      </a:pPr>
                      <a:endParaRPr lang="en-US" sz="1400" dirty="0">
                        <a:solidFill>
                          <a:schemeClr val="tx1"/>
                        </a:solidFill>
                      </a:endParaRPr>
                    </a:p>
                    <a:p>
                      <a:pPr marL="171450" indent="-171450">
                        <a:buFontTx/>
                        <a:buChar char="-"/>
                      </a:pPr>
                      <a:r>
                        <a:rPr lang="en-US" sz="1400" dirty="0">
                          <a:solidFill>
                            <a:schemeClr val="tx1"/>
                          </a:solidFill>
                        </a:rPr>
                        <a:t>Provide policy advisory on Preparedness to </a:t>
                      </a:r>
                      <a:r>
                        <a:rPr lang="en-US" sz="1400" dirty="0" err="1">
                          <a:solidFill>
                            <a:schemeClr val="tx1"/>
                          </a:solidFill>
                        </a:rPr>
                        <a:t>GoB</a:t>
                      </a:r>
                      <a:endParaRPr lang="en-US" sz="1400" dirty="0">
                        <a:solidFill>
                          <a:schemeClr val="tx1"/>
                        </a:solidFill>
                      </a:endParaRPr>
                    </a:p>
                  </a:txBody>
                  <a:tcPr/>
                </a:tc>
                <a:tc>
                  <a:txBody>
                    <a:bodyPr/>
                    <a:lstStyle/>
                    <a:p>
                      <a:pPr marL="171450" indent="-171450">
                        <a:buFontTx/>
                        <a:buChar char="-"/>
                      </a:pPr>
                      <a:r>
                        <a:rPr lang="en-US" sz="1400" dirty="0">
                          <a:solidFill>
                            <a:schemeClr val="tx1"/>
                          </a:solidFill>
                        </a:rPr>
                        <a:t>Informs </a:t>
                      </a:r>
                      <a:r>
                        <a:rPr lang="en-US" sz="1400" dirty="0" err="1">
                          <a:solidFill>
                            <a:schemeClr val="tx1"/>
                          </a:solidFill>
                        </a:rPr>
                        <a:t>MoDMR</a:t>
                      </a:r>
                      <a:r>
                        <a:rPr lang="en-US" sz="1400" dirty="0">
                          <a:solidFill>
                            <a:schemeClr val="tx1"/>
                          </a:solidFill>
                        </a:rPr>
                        <a:t>  on the status of  humanitarian preparedness as well as lessons generated from humanitarian coordination. </a:t>
                      </a:r>
                    </a:p>
                    <a:p>
                      <a:pPr marL="171450" indent="-171450">
                        <a:buFontTx/>
                        <a:buChar char="-"/>
                      </a:pPr>
                      <a:endParaRPr lang="en-US" sz="1400" dirty="0">
                        <a:solidFill>
                          <a:schemeClr val="tx1"/>
                        </a:solidFill>
                      </a:endParaRPr>
                    </a:p>
                    <a:p>
                      <a:pPr marL="171450" indent="-171450">
                        <a:buFontTx/>
                        <a:buChar char="-"/>
                      </a:pPr>
                      <a:r>
                        <a:rPr lang="en-US" sz="1400" dirty="0">
                          <a:solidFill>
                            <a:schemeClr val="tx1"/>
                          </a:solidFill>
                        </a:rPr>
                        <a:t>Coordination  forum for Clusters and Working Groups</a:t>
                      </a:r>
                    </a:p>
                  </a:txBody>
                  <a:tcPr/>
                </a:tc>
                <a:tc>
                  <a:txBody>
                    <a:bodyPr/>
                    <a:lstStyle/>
                    <a:p>
                      <a:pPr marL="171450" indent="-171450" algn="l" defTabSz="685800" rtl="0" eaLnBrk="1" latinLnBrk="0" hangingPunct="1">
                        <a:buFontTx/>
                        <a:buChar char="-"/>
                      </a:pPr>
                      <a:r>
                        <a:rPr lang="en-US" sz="1400" kern="1200" dirty="0">
                          <a:solidFill>
                            <a:schemeClr val="tx1"/>
                          </a:solidFill>
                          <a:latin typeface="+mn-lt"/>
                          <a:ea typeface="+mn-ea"/>
                          <a:cs typeface="+mn-cs"/>
                        </a:rPr>
                        <a:t>Inter- Cluster  Contingency Plans</a:t>
                      </a:r>
                    </a:p>
                  </a:txBody>
                  <a:tcPr/>
                </a:tc>
                <a:extLst>
                  <a:ext uri="{0D108BD9-81ED-4DB2-BD59-A6C34878D82A}">
                    <a16:rowId xmlns:a16="http://schemas.microsoft.com/office/drawing/2014/main" val="3963364300"/>
                  </a:ext>
                </a:extLst>
              </a:tr>
              <a:tr h="767761">
                <a:tc>
                  <a:txBody>
                    <a:bodyPr/>
                    <a:lstStyle/>
                    <a:p>
                      <a:pPr>
                        <a:buFontTx/>
                        <a:buNone/>
                      </a:pPr>
                      <a:r>
                        <a:rPr lang="en-US" sz="1400" b="1" dirty="0">
                          <a:solidFill>
                            <a:schemeClr val="tx1"/>
                          </a:solidFill>
                        </a:rPr>
                        <a:t>Multi-Cluster Technical working Groups</a:t>
                      </a:r>
                      <a:endParaRPr lang="en-US" sz="1400" kern="1200" dirty="0">
                        <a:solidFill>
                          <a:schemeClr val="tx1"/>
                        </a:solidFill>
                        <a:latin typeface="+mn-lt"/>
                        <a:ea typeface="+mn-ea"/>
                        <a:cs typeface="+mn-cs"/>
                      </a:endParaRPr>
                    </a:p>
                  </a:txBody>
                  <a:tcPr/>
                </a:tc>
                <a:tc gridSpan="2">
                  <a:txBody>
                    <a:bodyPr/>
                    <a:lstStyle/>
                    <a:p>
                      <a:pPr>
                        <a:buFontTx/>
                        <a:buNone/>
                      </a:pPr>
                      <a:r>
                        <a:rPr lang="en-US" sz="1400" dirty="0">
                          <a:solidFill>
                            <a:schemeClr val="tx1"/>
                          </a:solidFill>
                        </a:rPr>
                        <a:t>Harmonization and Standardization of actions and ensuring joint planning for the cross cutting actions among  Clusters, </a:t>
                      </a:r>
                      <a:r>
                        <a:rPr lang="en-US" sz="1400" b="1" dirty="0">
                          <a:solidFill>
                            <a:schemeClr val="tx1"/>
                          </a:solidFill>
                        </a:rPr>
                        <a:t>Cash Working Group, Needs Assessments Working Group.</a:t>
                      </a:r>
                    </a:p>
                  </a:txBody>
                  <a:tcPr/>
                </a:tc>
                <a:tc hMerge="1">
                  <a:txBody>
                    <a:bodyPr/>
                    <a:lstStyle/>
                    <a:p>
                      <a:pPr>
                        <a:buFontTx/>
                        <a:buNone/>
                      </a:pPr>
                      <a:endParaRPr lang="en-US" sz="1200" dirty="0">
                        <a:solidFill>
                          <a:schemeClr val="accent6">
                            <a:lumMod val="75000"/>
                          </a:schemeClr>
                        </a:solidFill>
                      </a:endParaRPr>
                    </a:p>
                  </a:txBody>
                  <a:tcPr/>
                </a:tc>
                <a:extLst>
                  <a:ext uri="{0D108BD9-81ED-4DB2-BD59-A6C34878D82A}">
                    <a16:rowId xmlns:a16="http://schemas.microsoft.com/office/drawing/2014/main" val="2685887551"/>
                  </a:ext>
                </a:extLst>
              </a:tr>
              <a:tr h="1239154">
                <a:tc>
                  <a:txBody>
                    <a:bodyPr/>
                    <a:lstStyle/>
                    <a:p>
                      <a:pPr>
                        <a:buFontTx/>
                        <a:buNone/>
                      </a:pPr>
                      <a:r>
                        <a:rPr lang="en-US" sz="1400" b="1" dirty="0">
                          <a:solidFill>
                            <a:schemeClr val="tx1"/>
                          </a:solidFill>
                        </a:rPr>
                        <a:t>Nutrition Cluster </a:t>
                      </a:r>
                    </a:p>
                    <a:p>
                      <a:pPr marL="171450" indent="-171450">
                        <a:buFontTx/>
                        <a:buChar char="-"/>
                      </a:pPr>
                      <a:r>
                        <a:rPr lang="en-US" sz="1400" dirty="0">
                          <a:solidFill>
                            <a:schemeClr val="tx1"/>
                          </a:solidFill>
                        </a:rPr>
                        <a:t>Provide relevant data as requested by HCTT on Risk Analysis and Monitoring</a:t>
                      </a:r>
                    </a:p>
                    <a:p>
                      <a:pPr marL="171450" indent="-171450">
                        <a:buFontTx/>
                        <a:buChar char="-"/>
                      </a:pPr>
                      <a:endParaRPr lang="en-US" sz="1400" dirty="0">
                        <a:solidFill>
                          <a:schemeClr val="tx1"/>
                        </a:solidFill>
                      </a:endParaRPr>
                    </a:p>
                  </a:txBody>
                  <a:tcPr/>
                </a:tc>
                <a:tc>
                  <a:txBody>
                    <a:bodyPr/>
                    <a:lstStyle/>
                    <a:p>
                      <a:pPr marL="171450" indent="-171450">
                        <a:buFontTx/>
                        <a:buChar char="-"/>
                      </a:pPr>
                      <a:r>
                        <a:rPr lang="en-US" sz="1400" dirty="0">
                          <a:solidFill>
                            <a:schemeClr val="tx1"/>
                          </a:solidFill>
                        </a:rPr>
                        <a:t>Coordination and Information Management at all levels</a:t>
                      </a:r>
                    </a:p>
                    <a:p>
                      <a:pPr marL="171450" indent="-171450">
                        <a:buFontTx/>
                        <a:buChar char="-"/>
                      </a:pPr>
                      <a:r>
                        <a:rPr lang="en-US" sz="1400" dirty="0">
                          <a:solidFill>
                            <a:schemeClr val="tx1"/>
                          </a:solidFill>
                        </a:rPr>
                        <a:t>Emergency Supply Prepositioning </a:t>
                      </a:r>
                    </a:p>
                    <a:p>
                      <a:pPr marL="171450" indent="-171450">
                        <a:buFontTx/>
                        <a:buChar char="-"/>
                      </a:pPr>
                      <a:r>
                        <a:rPr lang="en-US" sz="1400" dirty="0">
                          <a:solidFill>
                            <a:schemeClr val="tx1"/>
                          </a:solidFill>
                        </a:rPr>
                        <a:t>Nutrition Cluster MPA  Package,</a:t>
                      </a:r>
                    </a:p>
                    <a:p>
                      <a:pPr marL="171450" indent="-171450">
                        <a:buFontTx/>
                        <a:buChar char="-"/>
                      </a:pPr>
                      <a:r>
                        <a:rPr lang="en-US" sz="1400" dirty="0">
                          <a:solidFill>
                            <a:schemeClr val="tx1"/>
                          </a:solidFill>
                        </a:rPr>
                        <a:t>Guidelines and standards for NIE </a:t>
                      </a:r>
                    </a:p>
                  </a:txBody>
                  <a:tcPr/>
                </a:tc>
                <a:tc>
                  <a:txBody>
                    <a:bodyPr/>
                    <a:lstStyle/>
                    <a:p>
                      <a:pPr marL="171450" indent="-171450">
                        <a:buFontTx/>
                        <a:buChar char="-"/>
                      </a:pPr>
                      <a:r>
                        <a:rPr lang="en-US" sz="1400" dirty="0">
                          <a:solidFill>
                            <a:schemeClr val="tx1"/>
                          </a:solidFill>
                        </a:rPr>
                        <a:t>Contingency agreements</a:t>
                      </a:r>
                    </a:p>
                    <a:p>
                      <a:pPr marL="171450" indent="-171450">
                        <a:buFontTx/>
                        <a:buChar char="-"/>
                      </a:pPr>
                      <a:r>
                        <a:rPr lang="en-US" sz="1400" dirty="0">
                          <a:solidFill>
                            <a:schemeClr val="tx1"/>
                          </a:solidFill>
                        </a:rPr>
                        <a:t>Hazard specific contingency plans</a:t>
                      </a:r>
                    </a:p>
                    <a:p>
                      <a:pPr marL="171450" indent="-171450">
                        <a:buFontTx/>
                        <a:buChar char="-"/>
                      </a:pPr>
                      <a:r>
                        <a:rPr lang="en-US" sz="1400" dirty="0">
                          <a:solidFill>
                            <a:schemeClr val="tx1"/>
                          </a:solidFill>
                        </a:rPr>
                        <a:t>Capacity building initiatives, </a:t>
                      </a:r>
                    </a:p>
                  </a:txBody>
                  <a:tcPr/>
                </a:tc>
                <a:extLst>
                  <a:ext uri="{0D108BD9-81ED-4DB2-BD59-A6C34878D82A}">
                    <a16:rowId xmlns:a16="http://schemas.microsoft.com/office/drawing/2014/main" val="3799493911"/>
                  </a:ext>
                </a:extLst>
              </a:tr>
            </a:tbl>
          </a:graphicData>
        </a:graphic>
      </p:graphicFrame>
    </p:spTree>
    <p:extLst>
      <p:ext uri="{BB962C8B-B14F-4D97-AF65-F5344CB8AC3E}">
        <p14:creationId xmlns:p14="http://schemas.microsoft.com/office/powerpoint/2010/main" val="23076391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356D8-25C8-41D6-B351-3BF10F8C7CBA}"/>
              </a:ext>
            </a:extLst>
          </p:cNvPr>
          <p:cNvSpPr>
            <a:spLocks noGrp="1"/>
          </p:cNvSpPr>
          <p:nvPr>
            <p:ph type="title"/>
          </p:nvPr>
        </p:nvSpPr>
        <p:spPr>
          <a:xfrm>
            <a:off x="0" y="1"/>
            <a:ext cx="9144000" cy="756356"/>
          </a:xfrm>
        </p:spPr>
        <p:txBody>
          <a:bodyPr/>
          <a:lstStyle/>
          <a:p>
            <a:r>
              <a:rPr lang="en-US" dirty="0">
                <a:solidFill>
                  <a:prstClr val="white"/>
                </a:solidFill>
              </a:rPr>
              <a:t>Progress Made so far</a:t>
            </a:r>
            <a:endParaRPr lang="en-US" dirty="0"/>
          </a:p>
        </p:txBody>
      </p:sp>
      <p:graphicFrame>
        <p:nvGraphicFramePr>
          <p:cNvPr id="4" name="Content Placeholder 3">
            <a:extLst>
              <a:ext uri="{FF2B5EF4-FFF2-40B4-BE49-F238E27FC236}">
                <a16:creationId xmlns:a16="http://schemas.microsoft.com/office/drawing/2014/main" id="{1E619B38-5A29-43CF-87D8-D6FE5EC5B988}"/>
              </a:ext>
            </a:extLst>
          </p:cNvPr>
          <p:cNvGraphicFramePr>
            <a:graphicFrameLocks noGrp="1"/>
          </p:cNvGraphicFramePr>
          <p:nvPr>
            <p:ph idx="1"/>
            <p:extLst>
              <p:ext uri="{D42A27DB-BD31-4B8C-83A1-F6EECF244321}">
                <p14:modId xmlns:p14="http://schemas.microsoft.com/office/powerpoint/2010/main" val="952116108"/>
              </p:ext>
            </p:extLst>
          </p:nvPr>
        </p:nvGraphicFramePr>
        <p:xfrm>
          <a:off x="0" y="756356"/>
          <a:ext cx="9143999" cy="6101644"/>
        </p:xfrm>
        <a:graphic>
          <a:graphicData uri="http://schemas.openxmlformats.org/drawingml/2006/table">
            <a:tbl>
              <a:tblPr firstRow="1" bandRow="1">
                <a:tableStyleId>{5C22544A-7EE6-4342-B048-85BDC9FD1C3A}</a:tableStyleId>
              </a:tblPr>
              <a:tblGrid>
                <a:gridCol w="1673108">
                  <a:extLst>
                    <a:ext uri="{9D8B030D-6E8A-4147-A177-3AD203B41FA5}">
                      <a16:colId xmlns:a16="http://schemas.microsoft.com/office/drawing/2014/main" val="2095072728"/>
                    </a:ext>
                  </a:extLst>
                </a:gridCol>
                <a:gridCol w="4411303">
                  <a:extLst>
                    <a:ext uri="{9D8B030D-6E8A-4147-A177-3AD203B41FA5}">
                      <a16:colId xmlns:a16="http://schemas.microsoft.com/office/drawing/2014/main" val="2688786196"/>
                    </a:ext>
                  </a:extLst>
                </a:gridCol>
                <a:gridCol w="3059588">
                  <a:extLst>
                    <a:ext uri="{9D8B030D-6E8A-4147-A177-3AD203B41FA5}">
                      <a16:colId xmlns:a16="http://schemas.microsoft.com/office/drawing/2014/main" val="1571763117"/>
                    </a:ext>
                  </a:extLst>
                </a:gridCol>
              </a:tblGrid>
              <a:tr h="585511">
                <a:tc>
                  <a:txBody>
                    <a:bodyPr/>
                    <a:lstStyle/>
                    <a:p>
                      <a:r>
                        <a:rPr lang="en-US" sz="1600" dirty="0"/>
                        <a:t>Risk Analysis and Monitoring</a:t>
                      </a:r>
                    </a:p>
                  </a:txBody>
                  <a:tcPr/>
                </a:tc>
                <a:tc>
                  <a:txBody>
                    <a:bodyPr/>
                    <a:lstStyle/>
                    <a:p>
                      <a:r>
                        <a:rPr lang="en-US" sz="1600" dirty="0"/>
                        <a:t>Minimum Preparedness Actions </a:t>
                      </a:r>
                    </a:p>
                  </a:txBody>
                  <a:tcPr/>
                </a:tc>
                <a:tc>
                  <a:txBody>
                    <a:bodyPr/>
                    <a:lstStyle/>
                    <a:p>
                      <a:r>
                        <a:rPr lang="en-US" sz="1600" dirty="0"/>
                        <a:t>Advanced Preparedness Actions and Contingency Planning</a:t>
                      </a:r>
                    </a:p>
                  </a:txBody>
                  <a:tcPr/>
                </a:tc>
                <a:extLst>
                  <a:ext uri="{0D108BD9-81ED-4DB2-BD59-A6C34878D82A}">
                    <a16:rowId xmlns:a16="http://schemas.microsoft.com/office/drawing/2014/main" val="283573698"/>
                  </a:ext>
                </a:extLst>
              </a:tr>
              <a:tr h="5516133">
                <a:tc>
                  <a:txBody>
                    <a:bodyPr/>
                    <a:lstStyle/>
                    <a:p>
                      <a:r>
                        <a:rPr lang="en-US" sz="1600" dirty="0">
                          <a:solidFill>
                            <a:schemeClr val="tx1"/>
                          </a:solidFill>
                        </a:rPr>
                        <a:t>Development of Risk Analysis and Monitoring Mechanism-</a:t>
                      </a:r>
                      <a:r>
                        <a:rPr lang="en-US" sz="1600" dirty="0">
                          <a:solidFill>
                            <a:srgbClr val="FF0000"/>
                          </a:solidFill>
                        </a:rPr>
                        <a:t> Jointly with HCTT</a:t>
                      </a:r>
                    </a:p>
                    <a:p>
                      <a:endParaRPr lang="en-US" sz="1600" dirty="0">
                        <a:solidFill>
                          <a:schemeClr val="tx1"/>
                        </a:solidFill>
                      </a:endParaRPr>
                    </a:p>
                    <a:p>
                      <a:endParaRPr lang="en-US" sz="1600" dirty="0">
                        <a:solidFill>
                          <a:schemeClr val="tx1"/>
                        </a:solidFill>
                      </a:endParaRPr>
                    </a:p>
                  </a:txBody>
                  <a:tcPr/>
                </a:tc>
                <a:tc>
                  <a:txBody>
                    <a:bodyPr/>
                    <a:lstStyle/>
                    <a:p>
                      <a:pPr marL="171450" indent="-171450">
                        <a:buFontTx/>
                        <a:buChar char="-"/>
                      </a:pPr>
                      <a:r>
                        <a:rPr lang="en-US" sz="1600" dirty="0">
                          <a:solidFill>
                            <a:schemeClr val="tx1"/>
                          </a:solidFill>
                        </a:rPr>
                        <a:t>Establishment of Nutrition Cluster Coordination Mechanism at National Level </a:t>
                      </a:r>
                      <a:r>
                        <a:rPr lang="en-US" sz="1600" dirty="0">
                          <a:solidFill>
                            <a:srgbClr val="FF0000"/>
                          </a:solidFill>
                        </a:rPr>
                        <a:t>-Jointly with IPHN</a:t>
                      </a:r>
                    </a:p>
                    <a:p>
                      <a:pPr marL="171450" indent="-171450">
                        <a:buFontTx/>
                        <a:buChar char="-"/>
                      </a:pPr>
                      <a:r>
                        <a:rPr lang="en-US" sz="1600" dirty="0">
                          <a:solidFill>
                            <a:schemeClr val="tx1"/>
                          </a:solidFill>
                        </a:rPr>
                        <a:t>Partner Presence and Nutrition Services Mapping with Gaps and recommendations-</a:t>
                      </a:r>
                      <a:r>
                        <a:rPr lang="en-US" sz="1600" dirty="0">
                          <a:solidFill>
                            <a:srgbClr val="FF0000"/>
                          </a:solidFill>
                        </a:rPr>
                        <a:t>Nutrition Cluster Led</a:t>
                      </a:r>
                    </a:p>
                    <a:p>
                      <a:pPr marL="171450" indent="-171450">
                        <a:buFontTx/>
                        <a:buChar char="-"/>
                      </a:pPr>
                      <a:r>
                        <a:rPr lang="en-US" sz="1600" dirty="0">
                          <a:solidFill>
                            <a:schemeClr val="tx1"/>
                          </a:solidFill>
                        </a:rPr>
                        <a:t>Development of Phase 1, 2 and 3 Needs Assessment Tools- </a:t>
                      </a:r>
                      <a:r>
                        <a:rPr lang="en-US" sz="1600" dirty="0">
                          <a:solidFill>
                            <a:srgbClr val="FF0000"/>
                          </a:solidFill>
                        </a:rPr>
                        <a:t>Jointly with NAWG</a:t>
                      </a:r>
                    </a:p>
                    <a:p>
                      <a:pPr marL="171450" indent="-171450">
                        <a:buFontTx/>
                        <a:buChar char="-"/>
                      </a:pPr>
                      <a:r>
                        <a:rPr lang="en-US" sz="1600" dirty="0">
                          <a:solidFill>
                            <a:schemeClr val="tx1"/>
                          </a:solidFill>
                        </a:rPr>
                        <a:t>Developed National Curricula for NiE</a:t>
                      </a:r>
                      <a:r>
                        <a:rPr lang="en-US" sz="1600" dirty="0">
                          <a:solidFill>
                            <a:srgbClr val="FF0000"/>
                          </a:solidFill>
                        </a:rPr>
                        <a:t>-Jointly with IPHN and  UNICEF</a:t>
                      </a:r>
                    </a:p>
                    <a:p>
                      <a:pPr marL="171450" indent="-171450">
                        <a:buFontTx/>
                        <a:buChar char="-"/>
                      </a:pPr>
                      <a:r>
                        <a:rPr lang="en-US" sz="1600" dirty="0">
                          <a:solidFill>
                            <a:schemeClr val="tx1"/>
                          </a:solidFill>
                        </a:rPr>
                        <a:t>Development of Minimum Preparedness and Response Action Package- </a:t>
                      </a:r>
                      <a:r>
                        <a:rPr lang="en-US" sz="1600" dirty="0">
                          <a:solidFill>
                            <a:srgbClr val="FF0000"/>
                          </a:solidFill>
                        </a:rPr>
                        <a:t>Jointly with HCTT</a:t>
                      </a:r>
                    </a:p>
                    <a:p>
                      <a:pPr marL="171450" indent="-171450">
                        <a:buFontTx/>
                        <a:buChar char="-"/>
                      </a:pPr>
                      <a:r>
                        <a:rPr lang="en-US" sz="1600" dirty="0">
                          <a:solidFill>
                            <a:schemeClr val="tx1"/>
                          </a:solidFill>
                        </a:rPr>
                        <a:t>Procurement of essential emergency supplies-</a:t>
                      </a:r>
                      <a:r>
                        <a:rPr lang="en-US" sz="1600" dirty="0">
                          <a:solidFill>
                            <a:srgbClr val="FF0000"/>
                          </a:solidFill>
                        </a:rPr>
                        <a:t>Jointly</a:t>
                      </a:r>
                      <a:r>
                        <a:rPr lang="en-US" sz="1600" dirty="0">
                          <a:solidFill>
                            <a:schemeClr val="tx1"/>
                          </a:solidFill>
                        </a:rPr>
                        <a:t> </a:t>
                      </a:r>
                      <a:r>
                        <a:rPr lang="en-US" sz="1600" dirty="0">
                          <a:solidFill>
                            <a:srgbClr val="FF0000"/>
                          </a:solidFill>
                        </a:rPr>
                        <a:t>with UNICEF</a:t>
                      </a:r>
                    </a:p>
                    <a:p>
                      <a:pPr marL="171450" indent="-171450">
                        <a:buFontTx/>
                        <a:buChar char="-"/>
                      </a:pPr>
                      <a:r>
                        <a:rPr lang="en-US" sz="1600" dirty="0">
                          <a:solidFill>
                            <a:schemeClr val="tx1"/>
                          </a:solidFill>
                        </a:rPr>
                        <a:t>Prepositioning of essential contingency stock-supplies- </a:t>
                      </a:r>
                      <a:r>
                        <a:rPr lang="en-US" sz="1600" b="0" dirty="0">
                          <a:solidFill>
                            <a:srgbClr val="FF0000"/>
                          </a:solidFill>
                        </a:rPr>
                        <a:t>Jointly with UNICEF</a:t>
                      </a:r>
                    </a:p>
                    <a:p>
                      <a:pPr marL="171450" indent="-171450">
                        <a:buFontTx/>
                        <a:buChar char="-"/>
                      </a:pPr>
                      <a:r>
                        <a:rPr lang="en-US" sz="1600" dirty="0">
                          <a:solidFill>
                            <a:schemeClr val="tx1"/>
                          </a:solidFill>
                        </a:rPr>
                        <a:t>Development of Relevant  National Guidelines- CMAM, SAM and IYCF-E- </a:t>
                      </a:r>
                      <a:r>
                        <a:rPr lang="en-US" sz="1600" dirty="0">
                          <a:solidFill>
                            <a:srgbClr val="FF0000"/>
                          </a:solidFill>
                        </a:rPr>
                        <a:t>Jointly with other relevant  Ministries, Technical Forums  and humanitarian agencies</a:t>
                      </a:r>
                    </a:p>
                    <a:p>
                      <a:pPr marL="171450" indent="-171450">
                        <a:buFontTx/>
                        <a:buChar char="-"/>
                      </a:pPr>
                      <a:r>
                        <a:rPr lang="en-US" sz="1600" dirty="0">
                          <a:solidFill>
                            <a:schemeClr val="tx1"/>
                          </a:solidFill>
                        </a:rPr>
                        <a:t>Capacity building initiatives to Government and Humanitarian actors on NiE-</a:t>
                      </a:r>
                      <a:r>
                        <a:rPr lang="en-US" sz="1600" dirty="0">
                          <a:solidFill>
                            <a:srgbClr val="FF0000"/>
                          </a:solidFill>
                        </a:rPr>
                        <a:t>Jointly with UNICEF</a:t>
                      </a:r>
                    </a:p>
                    <a:p>
                      <a:pPr marL="171450" indent="-171450">
                        <a:buFontTx/>
                        <a:buChar char="-"/>
                      </a:pPr>
                      <a:endParaRPr lang="en-US" sz="1600" dirty="0">
                        <a:solidFill>
                          <a:srgbClr val="FF0000"/>
                        </a:solidFill>
                      </a:endParaRPr>
                    </a:p>
                  </a:txBody>
                  <a:tcPr/>
                </a:tc>
                <a:tc>
                  <a:txBody>
                    <a:bodyPr/>
                    <a:lstStyle/>
                    <a:p>
                      <a:pPr marL="171450" indent="-171450">
                        <a:buFontTx/>
                        <a:buChar char="-"/>
                      </a:pPr>
                      <a:r>
                        <a:rPr lang="en-US" sz="1600" dirty="0">
                          <a:solidFill>
                            <a:schemeClr val="tx1"/>
                          </a:solidFill>
                        </a:rPr>
                        <a:t>Development of Cyclone, Flood and Earthquake Contingency Plans- </a:t>
                      </a:r>
                      <a:r>
                        <a:rPr lang="en-US" sz="1600" dirty="0">
                          <a:solidFill>
                            <a:srgbClr val="FF0000"/>
                          </a:solidFill>
                        </a:rPr>
                        <a:t>Jointly with HCTT</a:t>
                      </a:r>
                    </a:p>
                    <a:p>
                      <a:pPr marL="171450" indent="-171450">
                        <a:buFontTx/>
                        <a:buChar char="-"/>
                      </a:pPr>
                      <a:endParaRPr lang="en-US" sz="1600" dirty="0">
                        <a:solidFill>
                          <a:srgbClr val="FF0000"/>
                        </a:solidFill>
                      </a:endParaRPr>
                    </a:p>
                    <a:p>
                      <a:pPr marL="171450" indent="-171450">
                        <a:buFontTx/>
                        <a:buChar char="-"/>
                      </a:pPr>
                      <a:r>
                        <a:rPr lang="en-US" sz="1600" dirty="0">
                          <a:solidFill>
                            <a:schemeClr val="tx1"/>
                          </a:solidFill>
                        </a:rPr>
                        <a:t>Development of Flash Appeals through for Large Scale Responses -</a:t>
                      </a:r>
                      <a:r>
                        <a:rPr lang="en-US" sz="1600" dirty="0">
                          <a:solidFill>
                            <a:srgbClr val="FF0000"/>
                          </a:solidFill>
                        </a:rPr>
                        <a:t>Jointly with HCTT</a:t>
                      </a:r>
                    </a:p>
                    <a:p>
                      <a:pPr marL="171450" indent="-171450">
                        <a:buFontTx/>
                        <a:buChar char="-"/>
                      </a:pPr>
                      <a:endParaRPr lang="en-US" sz="1600" dirty="0">
                        <a:solidFill>
                          <a:srgbClr val="FF0000"/>
                        </a:solidFill>
                      </a:endParaRPr>
                    </a:p>
                    <a:p>
                      <a:pPr marL="171450" indent="-171450">
                        <a:buFontTx/>
                        <a:buChar char="-"/>
                      </a:pPr>
                      <a:r>
                        <a:rPr lang="en-US" sz="1600" dirty="0">
                          <a:solidFill>
                            <a:schemeClr val="tx1"/>
                          </a:solidFill>
                        </a:rPr>
                        <a:t>Contingency Agreements Developed - </a:t>
                      </a:r>
                      <a:r>
                        <a:rPr lang="en-US" sz="1600" dirty="0">
                          <a:solidFill>
                            <a:srgbClr val="FF0000"/>
                          </a:solidFill>
                        </a:rPr>
                        <a:t>For NC Members</a:t>
                      </a:r>
                    </a:p>
                    <a:p>
                      <a:pPr marL="171450" indent="-171450">
                        <a:buFontTx/>
                        <a:buChar char="-"/>
                      </a:pPr>
                      <a:endParaRPr lang="en-US" sz="1600" dirty="0">
                        <a:solidFill>
                          <a:srgbClr val="FF0000"/>
                        </a:solidFill>
                      </a:endParaRPr>
                    </a:p>
                    <a:p>
                      <a:pPr marL="171450" indent="-171450">
                        <a:buFontTx/>
                        <a:buChar char="-"/>
                      </a:pPr>
                      <a:r>
                        <a:rPr lang="en-US" sz="1600" dirty="0">
                          <a:solidFill>
                            <a:schemeClr val="tx1"/>
                          </a:solidFill>
                        </a:rPr>
                        <a:t>Inclusion of Nutrition Cluster IPHN  Operational Plan- </a:t>
                      </a:r>
                      <a:r>
                        <a:rPr lang="en-US" sz="1600" b="0" dirty="0">
                          <a:solidFill>
                            <a:srgbClr val="FF0000"/>
                          </a:solidFill>
                        </a:rPr>
                        <a:t>Jointly with IPHN</a:t>
                      </a:r>
                    </a:p>
                    <a:p>
                      <a:endParaRPr lang="en-US" sz="1600" dirty="0">
                        <a:solidFill>
                          <a:schemeClr val="tx1"/>
                        </a:solidFill>
                      </a:endParaRPr>
                    </a:p>
                  </a:txBody>
                  <a:tcPr/>
                </a:tc>
                <a:extLst>
                  <a:ext uri="{0D108BD9-81ED-4DB2-BD59-A6C34878D82A}">
                    <a16:rowId xmlns:a16="http://schemas.microsoft.com/office/drawing/2014/main" val="3963364300"/>
                  </a:ext>
                </a:extLst>
              </a:tr>
            </a:tbl>
          </a:graphicData>
        </a:graphic>
      </p:graphicFrame>
    </p:spTree>
    <p:extLst>
      <p:ext uri="{BB962C8B-B14F-4D97-AF65-F5344CB8AC3E}">
        <p14:creationId xmlns:p14="http://schemas.microsoft.com/office/powerpoint/2010/main" val="2960425320"/>
      </p:ext>
    </p:extLst>
  </p:cSld>
  <p:clrMapOvr>
    <a:masterClrMapping/>
  </p:clrMapOvr>
</p:sld>
</file>

<file path=ppt/theme/theme1.xml><?xml version="1.0" encoding="utf-8"?>
<a:theme xmlns:a="http://schemas.openxmlformats.org/drawingml/2006/main" name="NCC">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CC" id="{6F4BD0DC-191D-4E6B-B1D1-88173B225C7A}" vid="{F9ADDCBC-93EF-467B-9124-66A67804E66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NCC</Template>
  <TotalTime>14035</TotalTime>
  <Words>2459</Words>
  <Application>Microsoft Office PowerPoint</Application>
  <PresentationFormat>On-screen Show (4:3)</PresentationFormat>
  <Paragraphs>185</Paragraphs>
  <Slides>14</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MS Mincho</vt:lpstr>
      <vt:lpstr>Arial</vt:lpstr>
      <vt:lpstr>Calibri</vt:lpstr>
      <vt:lpstr>Calibri Light</vt:lpstr>
      <vt:lpstr>Times New Roman</vt:lpstr>
      <vt:lpstr>Verdana</vt:lpstr>
      <vt:lpstr>Wingdings</vt:lpstr>
      <vt:lpstr>Wingdings 3</vt:lpstr>
      <vt:lpstr>NCC</vt:lpstr>
      <vt:lpstr>BANGLADESH NUTRITION CLUSTER DISASTER PREPAREDNESS</vt:lpstr>
      <vt:lpstr>Broader Context of Preparedness</vt:lpstr>
      <vt:lpstr>Components of Emergency Response Preparedness </vt:lpstr>
      <vt:lpstr>Bangladesh Context</vt:lpstr>
      <vt:lpstr>History of Nutrition Cluster in Bangladesh</vt:lpstr>
      <vt:lpstr>Existing Gaps before Formation of Nutrition Cluster in Bangladesh</vt:lpstr>
      <vt:lpstr>PowerPoint Presentation</vt:lpstr>
      <vt:lpstr>Preparedness in Bangladesh Context</vt:lpstr>
      <vt:lpstr>Progress Made so far</vt:lpstr>
      <vt:lpstr>Support to CXB Nutrition Response </vt:lpstr>
      <vt:lpstr>Technical Challenges</vt:lpstr>
      <vt:lpstr>Work in Progress</vt:lpstr>
      <vt:lpstr>Lessons learned</vt:lpstr>
      <vt:lpstr>Working Groups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GNC Update</dc:title>
  <dc:creator>Valerie Gatchell</dc:creator>
  <cp:lastModifiedBy>Marie McGrath</cp:lastModifiedBy>
  <cp:revision>347</cp:revision>
  <dcterms:created xsi:type="dcterms:W3CDTF">2014-09-05T14:05:18Z</dcterms:created>
  <dcterms:modified xsi:type="dcterms:W3CDTF">2018-10-22T04:23:32Z</dcterms:modified>
</cp:coreProperties>
</file>