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1" r:id="rId4"/>
    <p:sldId id="272" r:id="rId5"/>
    <p:sldId id="270" r:id="rId6"/>
    <p:sldId id="265" r:id="rId7"/>
    <p:sldId id="263" r:id="rId8"/>
    <p:sldId id="266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7321" autoAdjust="0"/>
  </p:normalViewPr>
  <p:slideViewPr>
    <p:cSldViewPr snapToGrid="0">
      <p:cViewPr varScale="1">
        <p:scale>
          <a:sx n="52" d="100"/>
          <a:sy n="52" d="100"/>
        </p:scale>
        <p:origin x="12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2B721-817D-4418-9781-6E6A52340DC4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0CB75-45F6-4C65-BB9C-2F4805742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12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uma@helpage.org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Missing</a:t>
            </a:r>
            <a:r>
              <a:rPr lang="en-US" baseline="0" dirty="0"/>
              <a:t> topics 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Juma Khudonazarov, Help Age, email: </a:t>
            </a:r>
            <a:r>
              <a:rPr lang="en-GB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Juma@helpage.org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Christine Fernandes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Whole of</a:t>
            </a:r>
            <a:r>
              <a:rPr lang="en-US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Syria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0CB75-45F6-4C65-BB9C-2F48057429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70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Focus on shaping a better future </a:t>
            </a:r>
            <a:endParaRPr lang="en-US" dirty="0"/>
          </a:p>
          <a:p>
            <a:r>
              <a:rPr lang="en-GB" dirty="0"/>
              <a:t>Think outside the box </a:t>
            </a:r>
          </a:p>
          <a:p>
            <a:r>
              <a:rPr lang="en-GB" dirty="0"/>
              <a:t>Use the past to inform the future </a:t>
            </a:r>
          </a:p>
          <a:p>
            <a:r>
              <a:rPr lang="en-GB" dirty="0"/>
              <a:t>Participate - speak, write and act ideas..</a:t>
            </a:r>
          </a:p>
          <a:p>
            <a:r>
              <a:rPr lang="en-GB" dirty="0"/>
              <a:t>Keep time </a:t>
            </a:r>
          </a:p>
          <a:p>
            <a:r>
              <a:rPr lang="en-GB" dirty="0"/>
              <a:t>Have fun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32FA4-1C74-437C-9899-CEAC973091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34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32FA4-1C74-437C-9899-CEAC973091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392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https://www.google.com/search?q=have+fun&amp;source=lnms&amp;tbm=isch&amp;sa=X&amp;ved=0ahUKEwjZoImtgpjeAhVLDcAKHbHiBOQQ_AUIDigB&amp;biw=1280&amp;bih=610&amp;dpr=1.5#imgrc=XU6lzbvTJE5mHM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0CB75-45F6-4C65-BB9C-2F48057429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75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0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25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19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29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5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06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57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5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174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6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94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288DB-7164-4E41-B3B6-863648CA9F4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C1D4-2BAF-40FF-A604-7731117C8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4889" y="2990507"/>
            <a:ext cx="9552495" cy="2759844"/>
          </a:xfrm>
        </p:spPr>
        <p:txBody>
          <a:bodyPr>
            <a:noAutofit/>
          </a:bodyPr>
          <a:lstStyle/>
          <a:p>
            <a:br>
              <a:rPr lang="en-GB" sz="5400" b="1" dirty="0"/>
            </a:br>
            <a:br>
              <a:rPr lang="en-GB" sz="5400" b="1" dirty="0"/>
            </a:br>
            <a:br>
              <a:rPr lang="en-GB" sz="5400" b="1" dirty="0"/>
            </a:br>
            <a:br>
              <a:rPr lang="en-GB" sz="5400" b="1" dirty="0"/>
            </a:br>
            <a:br>
              <a:rPr lang="en-GB" sz="5400" b="1" dirty="0"/>
            </a:br>
            <a:br>
              <a:rPr lang="en-GB" sz="5400" b="1" dirty="0"/>
            </a:br>
            <a:br>
              <a:rPr lang="en-GB" sz="5400" b="1" dirty="0"/>
            </a:br>
            <a:br>
              <a:rPr lang="en-GB" sz="5400" b="1" dirty="0"/>
            </a:br>
            <a:r>
              <a:rPr lang="en-GB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GLOBAL NUTRITION CLUSTER</a:t>
            </a:r>
            <a:br>
              <a:rPr lang="en-US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GB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ANNUAL MEETING</a:t>
            </a:r>
            <a:br>
              <a:rPr lang="en-US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GB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22</a:t>
            </a:r>
            <a:r>
              <a:rPr lang="en-GB" sz="3200" b="1" baseline="30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nd</a:t>
            </a:r>
            <a:r>
              <a:rPr lang="en-GB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– 24</a:t>
            </a:r>
            <a:r>
              <a:rPr lang="en-GB" sz="3200" b="1" baseline="30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th</a:t>
            </a:r>
            <a:r>
              <a:rPr lang="en-GB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  OCTOBER 2018</a:t>
            </a:r>
            <a:br>
              <a:rPr lang="en-US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</a:br>
            <a:br>
              <a:rPr lang="en-US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</a:br>
            <a:b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</a:b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Meeting  Objectives &amp; Agenda</a:t>
            </a:r>
          </a:p>
        </p:txBody>
      </p:sp>
      <p:pic>
        <p:nvPicPr>
          <p:cNvPr id="4" name="Picture 3" descr="cid:image002.png@01CE71C4.254D889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541" y="5970"/>
            <a:ext cx="2669687" cy="92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UNICEF_LOGO_RGB Screen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56" y="179515"/>
            <a:ext cx="2147501" cy="57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6747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437" y="311086"/>
            <a:ext cx="10637363" cy="58658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800" b="1" dirty="0"/>
              <a:t>Meeting Objectives</a:t>
            </a:r>
            <a:endParaRPr lang="en-US" sz="3800" dirty="0"/>
          </a:p>
          <a:p>
            <a:endParaRPr lang="en-GB" sz="2400" dirty="0"/>
          </a:p>
          <a:p>
            <a:r>
              <a:rPr lang="en-GB" sz="2400" dirty="0"/>
              <a:t>To share country experiences in GNC priority topics of the humanitarian-development nexus (HDN), preparedness and continuum of care in CMAM to identify key actions needed from GNC partners for progress and scale up.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endParaRPr lang="en-US" sz="2400" dirty="0"/>
          </a:p>
          <a:p>
            <a:pPr lvl="0"/>
            <a:r>
              <a:rPr lang="en-GB" sz="2400" dirty="0"/>
              <a:t>To examine country level experiences and global level programming initiatives on High Impact Nutrition Interventions (HINI), IYCF-E and Assessment, and explore practical actions for global partners and countries to address challenges to achieve scale.</a:t>
            </a:r>
          </a:p>
          <a:p>
            <a:pPr marL="0" lvl="0" indent="0">
              <a:buNone/>
            </a:pPr>
            <a:endParaRPr lang="en-GB" sz="2400" dirty="0"/>
          </a:p>
          <a:p>
            <a:pPr lvl="0"/>
            <a:r>
              <a:rPr lang="en-GB" dirty="0"/>
              <a:t>To review key updates on the implementation status of the GNC projects and other 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10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95892" y="559553"/>
            <a:ext cx="8095218" cy="5743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marR="0" indent="-1371600" algn="ctr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1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AGENDA </a:t>
            </a:r>
            <a:br>
              <a:rPr lang="en-GB" sz="11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1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339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71822" y="827661"/>
            <a:ext cx="2492550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solidFill>
                  <a:srgbClr val="00B050"/>
                </a:solidFill>
              </a:rPr>
              <a:t>Substandard discharge rules in current CMAM protocols lead to hidden and varying proportions of erroneous “cured status – Global </a:t>
            </a:r>
            <a:endParaRPr lang="en-US" sz="1400" b="1" dirty="0">
              <a:solidFill>
                <a:srgbClr val="00B05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oup 27"/>
          <p:cNvGrpSpPr/>
          <p:nvPr/>
        </p:nvGrpSpPr>
        <p:grpSpPr>
          <a:xfrm>
            <a:off x="4119595" y="1899592"/>
            <a:ext cx="3215289" cy="4107415"/>
            <a:chOff x="-12700" y="-50800"/>
            <a:chExt cx="4572854" cy="5841656"/>
          </a:xfrm>
        </p:grpSpPr>
        <p:sp>
          <p:nvSpPr>
            <p:cNvPr id="6" name="Shape 20"/>
            <p:cNvSpPr/>
            <p:nvPr/>
          </p:nvSpPr>
          <p:spPr>
            <a:xfrm>
              <a:off x="344398" y="1662916"/>
              <a:ext cx="3160100" cy="4127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583" extrusionOk="0">
                  <a:moveTo>
                    <a:pt x="14287" y="0"/>
                  </a:moveTo>
                  <a:cubicBezTo>
                    <a:pt x="13697" y="0"/>
                    <a:pt x="13107" y="171"/>
                    <a:pt x="12656" y="517"/>
                  </a:cubicBezTo>
                  <a:cubicBezTo>
                    <a:pt x="11756" y="1207"/>
                    <a:pt x="11756" y="2329"/>
                    <a:pt x="12656" y="3019"/>
                  </a:cubicBezTo>
                  <a:cubicBezTo>
                    <a:pt x="13557" y="3710"/>
                    <a:pt x="15018" y="3710"/>
                    <a:pt x="15918" y="3019"/>
                  </a:cubicBezTo>
                  <a:cubicBezTo>
                    <a:pt x="16818" y="2329"/>
                    <a:pt x="16818" y="1207"/>
                    <a:pt x="15918" y="517"/>
                  </a:cubicBezTo>
                  <a:cubicBezTo>
                    <a:pt x="15468" y="171"/>
                    <a:pt x="14877" y="0"/>
                    <a:pt x="14287" y="0"/>
                  </a:cubicBezTo>
                  <a:close/>
                  <a:moveTo>
                    <a:pt x="7224" y="925"/>
                  </a:moveTo>
                  <a:cubicBezTo>
                    <a:pt x="6927" y="1056"/>
                    <a:pt x="6772" y="1308"/>
                    <a:pt x="6749" y="1572"/>
                  </a:cubicBezTo>
                  <a:cubicBezTo>
                    <a:pt x="6711" y="2012"/>
                    <a:pt x="7004" y="2393"/>
                    <a:pt x="7302" y="2764"/>
                  </a:cubicBezTo>
                  <a:cubicBezTo>
                    <a:pt x="7633" y="3175"/>
                    <a:pt x="7975" y="3602"/>
                    <a:pt x="8338" y="4005"/>
                  </a:cubicBezTo>
                  <a:cubicBezTo>
                    <a:pt x="8983" y="4721"/>
                    <a:pt x="9697" y="5401"/>
                    <a:pt x="10274" y="6150"/>
                  </a:cubicBezTo>
                  <a:cubicBezTo>
                    <a:pt x="10817" y="6856"/>
                    <a:pt x="11223" y="7669"/>
                    <a:pt x="10850" y="8429"/>
                  </a:cubicBezTo>
                  <a:cubicBezTo>
                    <a:pt x="10679" y="8776"/>
                    <a:pt x="10353" y="9064"/>
                    <a:pt x="9939" y="9257"/>
                  </a:cubicBezTo>
                  <a:cubicBezTo>
                    <a:pt x="9483" y="9468"/>
                    <a:pt x="8954" y="9551"/>
                    <a:pt x="8424" y="9584"/>
                  </a:cubicBezTo>
                  <a:cubicBezTo>
                    <a:pt x="7425" y="9648"/>
                    <a:pt x="6440" y="9544"/>
                    <a:pt x="5455" y="9429"/>
                  </a:cubicBezTo>
                  <a:cubicBezTo>
                    <a:pt x="4454" y="9312"/>
                    <a:pt x="3445" y="9183"/>
                    <a:pt x="2441" y="9068"/>
                  </a:cubicBezTo>
                  <a:cubicBezTo>
                    <a:pt x="1810" y="8995"/>
                    <a:pt x="1142" y="8934"/>
                    <a:pt x="592" y="9182"/>
                  </a:cubicBezTo>
                  <a:cubicBezTo>
                    <a:pt x="286" y="9320"/>
                    <a:pt x="56" y="9544"/>
                    <a:pt x="10" y="9812"/>
                  </a:cubicBezTo>
                  <a:cubicBezTo>
                    <a:pt x="-46" y="10131"/>
                    <a:pt x="142" y="10415"/>
                    <a:pt x="467" y="10613"/>
                  </a:cubicBezTo>
                  <a:cubicBezTo>
                    <a:pt x="748" y="10784"/>
                    <a:pt x="1120" y="10881"/>
                    <a:pt x="1488" y="10952"/>
                  </a:cubicBezTo>
                  <a:cubicBezTo>
                    <a:pt x="3236" y="11292"/>
                    <a:pt x="5034" y="11453"/>
                    <a:pt x="6817" y="11658"/>
                  </a:cubicBezTo>
                  <a:cubicBezTo>
                    <a:pt x="7845" y="11777"/>
                    <a:pt x="8871" y="11909"/>
                    <a:pt x="9878" y="12106"/>
                  </a:cubicBezTo>
                  <a:cubicBezTo>
                    <a:pt x="10579" y="12244"/>
                    <a:pt x="11278" y="12415"/>
                    <a:pt x="11859" y="12747"/>
                  </a:cubicBezTo>
                  <a:cubicBezTo>
                    <a:pt x="13394" y="13625"/>
                    <a:pt x="13654" y="15205"/>
                    <a:pt x="13738" y="16685"/>
                  </a:cubicBezTo>
                  <a:cubicBezTo>
                    <a:pt x="13774" y="17315"/>
                    <a:pt x="13796" y="17945"/>
                    <a:pt x="13811" y="18574"/>
                  </a:cubicBezTo>
                  <a:cubicBezTo>
                    <a:pt x="13825" y="19173"/>
                    <a:pt x="13833" y="19772"/>
                    <a:pt x="13833" y="20371"/>
                  </a:cubicBezTo>
                  <a:cubicBezTo>
                    <a:pt x="13827" y="20463"/>
                    <a:pt x="13833" y="20552"/>
                    <a:pt x="13850" y="20640"/>
                  </a:cubicBezTo>
                  <a:cubicBezTo>
                    <a:pt x="13867" y="20726"/>
                    <a:pt x="13895" y="20811"/>
                    <a:pt x="13936" y="20891"/>
                  </a:cubicBezTo>
                  <a:cubicBezTo>
                    <a:pt x="14135" y="21283"/>
                    <a:pt x="14628" y="21563"/>
                    <a:pt x="15215" y="21582"/>
                  </a:cubicBezTo>
                  <a:cubicBezTo>
                    <a:pt x="15801" y="21600"/>
                    <a:pt x="16325" y="21345"/>
                    <a:pt x="16509" y="20949"/>
                  </a:cubicBezTo>
                  <a:cubicBezTo>
                    <a:pt x="16547" y="20867"/>
                    <a:pt x="16568" y="20782"/>
                    <a:pt x="16582" y="20695"/>
                  </a:cubicBezTo>
                  <a:cubicBezTo>
                    <a:pt x="16598" y="20601"/>
                    <a:pt x="16606" y="20504"/>
                    <a:pt x="16605" y="20406"/>
                  </a:cubicBezTo>
                  <a:cubicBezTo>
                    <a:pt x="16454" y="17474"/>
                    <a:pt x="16318" y="14542"/>
                    <a:pt x="16191" y="11610"/>
                  </a:cubicBezTo>
                  <a:cubicBezTo>
                    <a:pt x="16162" y="10930"/>
                    <a:pt x="16134" y="10246"/>
                    <a:pt x="16329" y="9582"/>
                  </a:cubicBezTo>
                  <a:cubicBezTo>
                    <a:pt x="16508" y="8975"/>
                    <a:pt x="16894" y="8424"/>
                    <a:pt x="17278" y="7877"/>
                  </a:cubicBezTo>
                  <a:cubicBezTo>
                    <a:pt x="17759" y="7193"/>
                    <a:pt x="18331" y="6552"/>
                    <a:pt x="18878" y="5902"/>
                  </a:cubicBezTo>
                  <a:cubicBezTo>
                    <a:pt x="19416" y="5263"/>
                    <a:pt x="19937" y="4616"/>
                    <a:pt x="20478" y="3974"/>
                  </a:cubicBezTo>
                  <a:cubicBezTo>
                    <a:pt x="20963" y="3398"/>
                    <a:pt x="21339" y="2779"/>
                    <a:pt x="21490" y="2186"/>
                  </a:cubicBezTo>
                  <a:cubicBezTo>
                    <a:pt x="21534" y="2011"/>
                    <a:pt x="21554" y="1838"/>
                    <a:pt x="21503" y="1677"/>
                  </a:cubicBezTo>
                  <a:cubicBezTo>
                    <a:pt x="21459" y="1539"/>
                    <a:pt x="21364" y="1414"/>
                    <a:pt x="21214" y="1309"/>
                  </a:cubicBezTo>
                  <a:cubicBezTo>
                    <a:pt x="21012" y="1168"/>
                    <a:pt x="20755" y="1106"/>
                    <a:pt x="20490" y="1123"/>
                  </a:cubicBezTo>
                  <a:cubicBezTo>
                    <a:pt x="20249" y="1139"/>
                    <a:pt x="20010" y="1221"/>
                    <a:pt x="19799" y="1331"/>
                  </a:cubicBezTo>
                  <a:cubicBezTo>
                    <a:pt x="19214" y="1636"/>
                    <a:pt x="18831" y="2105"/>
                    <a:pt x="18438" y="2554"/>
                  </a:cubicBezTo>
                  <a:cubicBezTo>
                    <a:pt x="17590" y="3524"/>
                    <a:pt x="16642" y="4442"/>
                    <a:pt x="15561" y="5264"/>
                  </a:cubicBezTo>
                  <a:cubicBezTo>
                    <a:pt x="15203" y="5536"/>
                    <a:pt x="14805" y="5804"/>
                    <a:pt x="14303" y="5831"/>
                  </a:cubicBezTo>
                  <a:cubicBezTo>
                    <a:pt x="13592" y="5869"/>
                    <a:pt x="13047" y="5435"/>
                    <a:pt x="12592" y="5003"/>
                  </a:cubicBezTo>
                  <a:cubicBezTo>
                    <a:pt x="11894" y="4341"/>
                    <a:pt x="11223" y="3648"/>
                    <a:pt x="10585" y="2951"/>
                  </a:cubicBezTo>
                  <a:cubicBezTo>
                    <a:pt x="10211" y="2542"/>
                    <a:pt x="9836" y="2124"/>
                    <a:pt x="9441" y="1737"/>
                  </a:cubicBezTo>
                  <a:cubicBezTo>
                    <a:pt x="9096" y="1399"/>
                    <a:pt x="8722" y="1078"/>
                    <a:pt x="8194" y="916"/>
                  </a:cubicBezTo>
                  <a:cubicBezTo>
                    <a:pt x="7876" y="819"/>
                    <a:pt x="7520" y="794"/>
                    <a:pt x="7224" y="92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endParaRPr sz="1266" dirty="0"/>
            </a:p>
          </p:txBody>
        </p:sp>
        <p:sp>
          <p:nvSpPr>
            <p:cNvPr id="7" name="Shape 21"/>
            <p:cNvSpPr/>
            <p:nvPr/>
          </p:nvSpPr>
          <p:spPr>
            <a:xfrm>
              <a:off x="1300602" y="-50800"/>
              <a:ext cx="1523571" cy="1523570"/>
            </a:xfrm>
            <a:prstGeom prst="ellipse">
              <a:avLst/>
            </a:prstGeom>
            <a:solidFill>
              <a:srgbClr val="3197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1266"/>
            </a:p>
          </p:txBody>
        </p:sp>
        <p:sp>
          <p:nvSpPr>
            <p:cNvPr id="8" name="Shape 22"/>
            <p:cNvSpPr/>
            <p:nvPr/>
          </p:nvSpPr>
          <p:spPr>
            <a:xfrm>
              <a:off x="3023669" y="444805"/>
              <a:ext cx="1268803" cy="1268802"/>
            </a:xfrm>
            <a:prstGeom prst="ellipse">
              <a:avLst/>
            </a:prstGeom>
            <a:solidFill>
              <a:srgbClr val="9999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1266" dirty="0"/>
            </a:p>
          </p:txBody>
        </p:sp>
        <p:sp>
          <p:nvSpPr>
            <p:cNvPr id="9" name="Shape 23"/>
            <p:cNvSpPr/>
            <p:nvPr/>
          </p:nvSpPr>
          <p:spPr>
            <a:xfrm>
              <a:off x="492750" y="964906"/>
              <a:ext cx="761786" cy="761786"/>
            </a:xfrm>
            <a:prstGeom prst="ellipse">
              <a:avLst/>
            </a:prstGeom>
            <a:solidFill>
              <a:srgbClr val="B9B9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1266"/>
            </a:p>
          </p:txBody>
        </p:sp>
        <p:sp>
          <p:nvSpPr>
            <p:cNvPr id="10" name="Shape 24"/>
            <p:cNvSpPr/>
            <p:nvPr/>
          </p:nvSpPr>
          <p:spPr>
            <a:xfrm>
              <a:off x="-12700" y="1918893"/>
              <a:ext cx="1275203" cy="1275204"/>
            </a:xfrm>
            <a:prstGeom prst="ellipse">
              <a:avLst/>
            </a:prstGeom>
            <a:solidFill>
              <a:srgbClr val="3484C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1266"/>
            </a:p>
          </p:txBody>
        </p:sp>
        <p:sp>
          <p:nvSpPr>
            <p:cNvPr id="11" name="Shape 25"/>
            <p:cNvSpPr/>
            <p:nvPr/>
          </p:nvSpPr>
          <p:spPr>
            <a:xfrm>
              <a:off x="3036369" y="2886858"/>
              <a:ext cx="1270001" cy="1270001"/>
            </a:xfrm>
            <a:prstGeom prst="ellipse">
              <a:avLst/>
            </a:prstGeom>
            <a:solidFill>
              <a:srgbClr val="7F7F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1266"/>
            </a:p>
          </p:txBody>
        </p:sp>
        <p:sp>
          <p:nvSpPr>
            <p:cNvPr id="12" name="Shape 26"/>
            <p:cNvSpPr/>
            <p:nvPr/>
          </p:nvSpPr>
          <p:spPr>
            <a:xfrm>
              <a:off x="3798369" y="1909010"/>
              <a:ext cx="761786" cy="761786"/>
            </a:xfrm>
            <a:prstGeom prst="ellipse">
              <a:avLst/>
            </a:prstGeom>
            <a:solidFill>
              <a:srgbClr val="72B1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1266"/>
            </a:p>
          </p:txBody>
        </p:sp>
      </p:grpSp>
      <p:sp>
        <p:nvSpPr>
          <p:cNvPr id="2" name="Rectangle 1"/>
          <p:cNvSpPr/>
          <p:nvPr/>
        </p:nvSpPr>
        <p:spPr>
          <a:xfrm>
            <a:off x="2547082" y="2284812"/>
            <a:ext cx="17715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recent scurvy outbreak in a refugee camp – Kenya 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8587" y="3732847"/>
            <a:ext cx="16285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Enabling treatment of Severe Acute Malnutrition in the Community: Study of a Simplified Algorithm and Tools in South Sudan - SS 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4287" y="5729294"/>
            <a:ext cx="2495725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400" b="1" dirty="0">
                <a:solidFill>
                  <a:schemeClr val="accent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Nutrition Impact and Positive Practice (NIPP): an inherent multi-sectoral approach to malnutrition  - Global </a:t>
            </a:r>
            <a:endParaRPr lang="en-US" sz="1400" dirty="0">
              <a:solidFill>
                <a:schemeClr val="accent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92254" y="3385685"/>
            <a:ext cx="16420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chemeClr val="accent2">
                    <a:lumMod val="75000"/>
                  </a:schemeClr>
                </a:solidFill>
                <a:ea typeface="SimSun" panose="02010600030101010101" pitchFamily="2" charset="-122"/>
                <a:cs typeface="Arial" panose="020B0604020202020204" pitchFamily="34" charset="0"/>
              </a:rPr>
              <a:t>SMARTplus</a:t>
            </a: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ea typeface="SimSun" panose="02010600030101010101" pitchFamily="2" charset="-122"/>
                <a:cs typeface="Arial" panose="020B0604020202020204" pitchFamily="34" charset="0"/>
              </a:rPr>
              <a:t>- Global 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119487" y="2281630"/>
            <a:ext cx="1589634" cy="83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ea typeface="SimSun" panose="02010600030101010101" pitchFamily="2" charset="-122"/>
                <a:cs typeface="Arial" panose="020B0604020202020204" pitchFamily="34" charset="0"/>
              </a:rPr>
              <a:t>video series on complementary feeding</a:t>
            </a:r>
            <a:endParaRPr lang="en-US" sz="1400" b="1" dirty="0">
              <a:solidFill>
                <a:schemeClr val="accent2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07203" y="4086420"/>
            <a:ext cx="1453734" cy="83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b="1" dirty="0">
                <a:solidFill>
                  <a:schemeClr val="accent1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committed to nutrition a toolkit for action </a:t>
            </a:r>
            <a:endParaRPr lang="en-US" sz="1400" b="1" dirty="0">
              <a:solidFill>
                <a:schemeClr val="accent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32141" y="4761416"/>
            <a:ext cx="20670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Alternative RUTF recipes and height board innovations – Global  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30453" y="5683956"/>
            <a:ext cx="21734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Infant and Young Child Feeding in Refugee Situations: A Multi-Sectoral Framework for Action – Bangladesh 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858212" y="787385"/>
            <a:ext cx="295443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ea typeface="SimSun" panose="02010600030101010101" pitchFamily="2" charset="-122"/>
                <a:cs typeface="Arial" panose="020B0604020202020204" pitchFamily="34" charset="0"/>
              </a:rPr>
              <a:t>Community-based Management of At Risk Mothers and Infants (C-MAMI): Results from Save the Children’s pilot of C-MAMI in Bangladesh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97336" y="2216150"/>
            <a:ext cx="2225164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ea typeface="SimSun" panose="02010600030101010101" pitchFamily="2" charset="-122"/>
                <a:cs typeface="Arial" panose="020B0604020202020204" pitchFamily="34" charset="0"/>
              </a:rPr>
              <a:t>Humanitarian-Development Nutrition Programming and Convergence with C4D/SBCC and WASH in Myanmar</a:t>
            </a:r>
            <a:endParaRPr lang="en-US" sz="1400" b="1" dirty="0">
              <a:solidFill>
                <a:schemeClr val="accent2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977372" y="668713"/>
            <a:ext cx="203883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Innovative tools developed by WFP for the management of nutrition information, namely m-VAM for Nutrition and SCOPE CODA – Global 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8587" y="2281630"/>
            <a:ext cx="1697294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b="1" dirty="0">
                <a:solidFill>
                  <a:srgbClr val="0070C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Cost effectiveness of a simplified combined protocol for treating acute malnutrition</a:t>
            </a:r>
            <a:endParaRPr lang="en-US" sz="1400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948021" y="4067349"/>
            <a:ext cx="2243979" cy="1826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-1028700" algn="l"/>
              </a:tabLst>
            </a:pPr>
            <a:r>
              <a:rPr lang="en-GB" sz="1400" b="1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SAM scale up</a:t>
            </a:r>
            <a:endParaRPr lang="en-US" sz="1400" b="1" dirty="0">
              <a:solidFill>
                <a:srgbClr val="00B05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-657225" algn="l"/>
              </a:tabLst>
            </a:pPr>
            <a:r>
              <a:rPr lang="en-GB" sz="1400" b="1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MAM scale up</a:t>
            </a:r>
            <a:endParaRPr lang="en-US" sz="1400" b="1" dirty="0">
              <a:solidFill>
                <a:srgbClr val="00B05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-657225" algn="l"/>
              </a:tabLst>
            </a:pPr>
            <a:r>
              <a:rPr lang="en-GB" sz="1400" b="1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Assessments</a:t>
            </a:r>
            <a:endParaRPr lang="en-US" sz="1400" b="1" dirty="0">
              <a:solidFill>
                <a:srgbClr val="00B05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-657225" algn="l"/>
              </a:tabLst>
            </a:pPr>
            <a:r>
              <a:rPr lang="en-GB" sz="1400" b="1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IYCF scale up</a:t>
            </a:r>
            <a:endParaRPr lang="en-US" sz="1400" b="1" dirty="0">
              <a:solidFill>
                <a:srgbClr val="00B05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-657225" algn="l"/>
              </a:tabLst>
            </a:pPr>
            <a:r>
              <a:rPr lang="en-GB" sz="1400" b="1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MUAC-polio campaign</a:t>
            </a:r>
            <a:endParaRPr lang="en-US" sz="1400" b="1" dirty="0">
              <a:solidFill>
                <a:srgbClr val="00B05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-657225" algn="l"/>
              </a:tabLst>
            </a:pPr>
            <a:r>
              <a:rPr lang="en-GB" sz="1400" b="1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Linkages between nutrition and FS - Yemen</a:t>
            </a:r>
            <a:endParaRPr lang="en-US" sz="1400" b="1" dirty="0">
              <a:solidFill>
                <a:srgbClr val="00B05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167953" y="5561940"/>
            <a:ext cx="17188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A Community Health Worker Approach – West Bank, Palestine </a:t>
            </a:r>
            <a:r>
              <a:rPr lang="en-GB" sz="1400" dirty="0">
                <a:solidFill>
                  <a:srgbClr val="00B05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rot="10800000" flipV="1">
            <a:off x="7473759" y="3308497"/>
            <a:ext cx="23254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IMAM in Ethiopia- lessons learned from Govt/WFP approach to integrating MAM treatment into the Health Extension Programme under CMAM. 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939203" y="5858388"/>
            <a:ext cx="2449071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  <a:ea typeface="SimSun" panose="02010600030101010101" pitchFamily="2" charset="-122"/>
                <a:cs typeface="Arial" panose="020B0604020202020204" pitchFamily="34" charset="0"/>
              </a:rPr>
              <a:t>Scaling UP Infant and Young Child Feeding in Emergencies (building capacity, tools and directions)</a:t>
            </a:r>
            <a:endParaRPr lang="en-US" sz="1400" b="1" dirty="0">
              <a:solidFill>
                <a:schemeClr val="accent2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569229" y="532690"/>
            <a:ext cx="1817503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1400" b="1" dirty="0">
                <a:solidFill>
                  <a:srgbClr val="0070C0"/>
                </a:solidFill>
                <a:ea typeface="SimSun" panose="02010600030101010101" pitchFamily="2" charset="-122"/>
                <a:cs typeface="Arial" panose="020B0604020202020204" pitchFamily="34" charset="0"/>
              </a:rPr>
              <a:t>Showcase of the Tech RRT mechanism – achievements, recent changes, and materials to share – Global </a:t>
            </a:r>
            <a:endParaRPr lang="en-US" sz="1400" b="1" dirty="0">
              <a:solidFill>
                <a:srgbClr val="0070C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8855" y="-8874"/>
            <a:ext cx="9881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Market Place</a:t>
            </a:r>
          </a:p>
        </p:txBody>
      </p:sp>
    </p:spTree>
    <p:extLst>
      <p:ext uri="{BB962C8B-B14F-4D97-AF65-F5344CB8AC3E}">
        <p14:creationId xmlns:p14="http://schemas.microsoft.com/office/powerpoint/2010/main" val="3943562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95892" y="559553"/>
            <a:ext cx="8095218" cy="3974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marR="0" indent="-1371600" algn="ctr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1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NORMS </a:t>
            </a:r>
            <a:r>
              <a:rPr lang="en-GB" sz="11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421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8657" y="1331742"/>
            <a:ext cx="8610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b="1" i="1" dirty="0"/>
              <a:t>  </a:t>
            </a:r>
            <a:endParaRPr lang="en-US" dirty="0"/>
          </a:p>
          <a:p>
            <a:endParaRPr lang="en-US" dirty="0"/>
          </a:p>
        </p:txBody>
      </p:sp>
      <p:sp>
        <p:nvSpPr>
          <p:cNvPr id="4" name="AutoShape 10" descr="data:image/jpeg;base64,/9j/4AAQSkZJRgABAQAAAQABAAD/2wCEAAkGBxQHEhMUBxIVFhQSGBcaGBgXGRgbFhofFRsbGBkZGB4YICkgGh4lHRQVIjEiJSkrLy8zHx8zODMsNygtLy8BCgoKDg0OGxAQGzckICYsLDgwMi8tLCw0Miw0LCw0LDMsNDQ0LCw0LC8sLCwyNCwvLCw0Ly8sLywvLCw0LDQsLP/AABEIAOEA4AMBEQACEQEDEQH/xAAcAAEAAwEBAQEBAAAAAAAAAAAABQYHBAMBAgj/xABGEAABAwIFAgQDBgMDCAsAAAABAAIDBBEFBhIhMQdBEyJRYTJCgRQVI3GRoRZSYnKx0SQzNDWSweHwCBdUY3OCk6Kys9L/xAAbAQEAAgMBAQAAAAAAAAAAAAAABAUCAwYBB//EAD8RAAIBAwEFBAkCBAUDBQAAAAABAgMEEQUSITFBURNhsdEUIjJxgZGhwfAG4TM0QvEVI1KS0oKy4hZDU2Jy/9oADAMBAAIRAxEAPwDcUAQBAEAQBAEAQBAEAQBAZVnbqRPLUGiyCwSzNuJZrBzIzxZt/Lcdy64vtYlaLi5pW8NurLCM4QlN4iioYl00q8aAkxnETJNckhwe9g1WuGkuFht2aBsNhZc6/wBTw2t1N49+/wCX7kz0B447znxfB8UyWRW4ZXS1GhobIXaiQxpJAc17na4xc/2bk2G5Uyw12lc1Ozktlvhvznw3mutaSprK3modM+pEOcoxHUWjq2N88fyvty+K/I7lvI9xub0iF8QBAEAQBAEAQBAEAQBAEAQBAEAQBAEAQBAEAQBAY7nvO1Vj9TLh2Sh5G6Wz1DeW3PnDHarAAbX+IkOA4uot3eUrWG3UeOnebKdKVR4iTmAYJDl+FsOGts0ck/E893PPcn9uBYCy+c3V3VuqjqVHv8F0RdU6caccRJFRjYOeUPDKs45BlwuX7Zk67Sw6/DZs9hG5dF6j+j6C4Nh1+la6mlSuXv5S8/P59XXXFpj1ofI0fpL1DbnCLwa/arhYNfFpQLAyNsABuRcdidtuOqK80NAEAQBAEAQBAEAQBAEAQBAEAQBAEAQBAEAQGNZ+6iPx+T7uyIS50l2yzt2Abw4MPYer/oL3utFzc07em6lR4SM4Qc3hE5lvAosvQNiomjYDU63me7u53/O3C+cXl5UuqrqTfuXRdEXVKkqccIlFENoQBAEBnmcclywTfb8oOdHUsOssZYajwXM7XI1amm4dv62PT6RrfZpUK/s8n07n3dOnu4QLm1z60OJpPTrPMWcof5KmIATRHkHjU31aT+nB7X7FPO9FYW9egIAgCAIAgCAIAgCAIAgCAIAgCAIAgCAyHqZm+oxioGF5KkGqzhVSN+TsWa+GgXOoje9mg3uFGurunbU3UqPd4vojOnTlUlsxOzKmVYMsxhtI0GQiz5SPO7ufybcDyj0HJ3Xz6+1GteTzN7uS5L9+8uaVGNNbuJOqAbggCAIAgCAomeMoSPca3Kj3xVTQdQicWOkBFiWltiH2/wBr8+ej0fWXQxRrP1eT6ft4EG5ttr1o8SwdLOqrczaKXGhorDqDS0Hw5Q1pdf8AodZpuDsbbHew7YqzUEAQBAEAQBAEAQBAEAQBAEAQBAEAQGTdQ+oElfJ925FOud9xLO0+WIDZwY7s71f8vAu4+XRc3NO3pupUeEvzd3mcIObwjqyplqLLEIjoxdxsZJD8Tz6+wG9h2/Mkn53f39S8qbc+HJdF+cWXNGlGnHCJpQTcEAQBAEAQBAEBmPUjJbo3fbsthzJWHXI2MkOuN/FjtuHA7m3583v1Wiaxs4t673f0v7P7fIrrq2/rj8S99Kupzc3f5PiYEdWxt9vglDR5nN/lcNyW+m4vuB15XGkIAgCAIAgCAIAgCAIAgCAIAgCAynq7nuSmcMNysS6rm8shYPNG14vpaezyDfV8o32NiNdWrClBzm8JHsYuTwj85JylHlaKzbOmeB4km+9t9Lb8NF/ryV891LUp3lTPCK4Lz7y5oUFSXeWNVhICAIAgCAIAgCAID6gMmz7lGXAZvvHK5c3Q7xHtbzG4bmRo7sPzN7b/AC3t2Wi6wppW9Z7+T69z7+nX38ay6tsevHhzNj6eZ1iznTB8JAmYAJo+7Xeo9WGxIP05BXTkAtSAIAgCAIAgCAIAgCAIAgCAz/qznz+FoRDhJDq2osI2gaiwE28Qt7ns0Hk9iAQvG0ll8At5WenuUjgbHT4rd1XPcyOcdRbqNy3VyXHlxvufW1zwWs6p6XPYh7C4d76+Rb21Ds1l8S4qkJYQBAEAQBAEAQBAEAQBAZdmrJtRgExrsjudGRcujj+Jt+fDHDmHuztba42HYaTriklRuXv5S6+/v7+fPvrLi0x60PkaD0l6jNzbH4OKOaKyMG4tpErR87B6gfEB+YFuOpIBoqAIAgCAIAgCAIAgCAIDhxLEBRizd3HgenuVU6rqkLOGFvm+C+77vEk29u6rzyMiyjkX7tmfVY45ktS97nN038Nmok3GoXLt9vT91zep61K5j2VLKjzzxfy5eJNoWqg9qXEuyoCYEAQBAEAQBAEAQBAEAQBAEBRc55G+0u+15ZPg1cZ1jQQ0PI3JFvhkPrwe/N10Ola3Kg1SrPMOvNft3cuXQhXFqpetHiXHpj1FjzXGIsQLY6yPZ7CbeJYbvYLDk3u0bj8rLt001lFUX5egIAgCAIAgCAIAgMy6jZ0mfN92ZO3qngGWYHanGpt+xsbHc/LcWu4i0e6uqdtTdSo93i+i7zOnTlOWInNk7Kwy02QvldNNO7VJI7lx+pJO5cbk3N1wOp6lO9mm1hLgi3oUFSRYVWEgIAgK1jueaTAZjDiJkDwAdmEghwuCD39PoVZ2ukXNzT7SnjHvI9S5hCWyzhj6n0EpAY6W5IA/DPfb1W96BeJZaXzMFeUy6KlJRHYfjUOIzTw0btT6YtElvhBdfYHuRpIPoRZSatrVpU4VJrClnH58TCNSMpOK5EgoxsIqgzDBX1E1NA4+NBu9pFtrgEtPcAkfqFLq2VWnRjWkvVlwNUasZScVxR14rXDDIZJpgS2Jpc4Dmzdzb3stVCi61SNNcW8GU5bMW2e1PO2qa19M4OY8AtcNwQeCFrnCUJOMlhoyTTWUeixPSMoMehxCeanpy7xKe2u4sN/Q91Kq2dSlShWlwlwNcasZScVyJNRTYEAQGa9T8nOlIrsBBE0ZDpAzZx07iVpG+tthe2555G/T6FqvZv0es939L6d3u8PCvu7fPrx+JZei3Uf77a2ixt5NSwHw5HG5la0XsT3e0Dk8gXO979kVprSAIAgCAIAgCAyzP/VI0crqDKDDNWE6NY0lkbjyADs97e9/K083sQtdWrClBzm8JHsYuTwj95Vy63AYzrOuomOueU7ue9253Py3JsPryV871HUJ3lXafsrgun7l1QoqnHHMm1XG8IAgCAzHMGEsxnH4Y6wB0Yha5zTw7QHkD9bfS66m0uZ2+kSnB4e1hfHBX1IKdwk+hehlqjbu2jprj/uY/wD8qh9Pun/7sv8Ac/Ml9jT/ANK+RKhRDYZf0aqPtc2JSNv+I+N2/PmdMd/fddT+oobFOhDomvpEgWTzKb/OZp65YsCiZcBZjmJCNo0GOMk+jiIyP1u8/RX95h6XQbe/L+WX4biHT/mJk/nhwZh9XrIH4Lxv7iwH6kBV+mJu8pY/1I3V/wCHL3FD6TZnkgLKPFARHI1xp3OBHBN2A28wJD7G+xFu4tfa9YQknc0uK9pLx9/D4byHaVmvUl8DWFyRZFEyu3RjWJiKxbpjJN9w4hptsPUv/KwV/fPOmW+eOX8t/wCxDpfx54L2qAmBAEAQGeZm6a+PKJ8rSimlBvpF2MB/mYYxeM2vsAfoum079QSpLs7jMl15/Hr+cSBWs1LfDcWnI/UaWorpcNzV4YmY4tilY0tbKW/zAk2Lm+ZvAPFr2B7CnUhUipweUytlFxeGaeszwIAgCAICjZ56gR4KZKTCg+Wvcz8ONrHENLx5HOOwtuDz2N1HuK3ZR2nhLO9t4wufx6LqZwjtPBSOnOSjgl6nGd6qS/J1aA7m57vd3O/p3K43WdW9JfZUn6i+r8iztbfY9aXEvaoCYEAQBAEBjWd5qipxsMy9qbOxsbGkEC92eISb7adL97+hXaaZGhDS9q43wbb+uPnlFVXcnXxDiT0EGYJXNbUSRNbcanfg3AB3+EE/oFAlPRUm4pt/9RuSuW95pC5onGZ9ImhlRiYYAAJGAAbAWdNsF0/6gbdG3b6PwiQbP2p/nU0tcwTzOsuNLMw14eb3hv8AqYCB9AbLpLxp6PRaX9X/ACINL+Zl7vIsuf5vAw6rNr3jLfT4yG3+mq6rNJjtXlNd/hvN9w8UmVvCcu/xDg1IIXaJ4Q58L+LPD32BPIB244sD2VlXvfRdSqOSzF4Ul3YX1/saIUu0oLHFcCeyRmf78YY68aKuC7ZozYG7TYvaPS9r+h24teBqen+jSU6e+nLfF/b85G6hW21h8VxIbIVpMTxd0JOkSNaQSdzqeCdz2LXW9ipuq5VjbJ8cfTC80arf+LNl/XPE0IAgCAICtZvybFmYNdqMVRGPw5W87btD7blt97jcdvQ3Oj6o7SpszfqPj3Pr5kW5t+0WVxPuSOpclNUuw7POhs8Z0NnBAY87aQ/tdwNw8WBBGwO576MoySlF5TKhprczWeeFkeBAEBk3UzqFOyd+GZSjc6pc3S+VpIMeptyI+LODTfXezfz41Vq1OjBzqPCRlGLk8I+5KyuMtxO8d3iVEpLpZe5J303O5A/c3K+fapqMr2pnhFcF9/eXFCgqUe8sarCQEAQBAEAQGd4W0HMlXccQNI9vw4Bt9CV0ddv/AAWl/wDp+MiDD+al7vI0Rc4Tj6gM66bQfYK/FopdneI0tBtct1SEO29ns/ULo9Zn2lpbVFww/niPk/kQbZbNSa/OZojnBou42A5J4C51LO5E0zzp3VjGsQxKqgv4bjG1hIsSNwP2jbtzuLrotXpu3tKFCXFZb/PiQraW3UnNE91J/wBWVX9lv/zaq/Rv56n734M3XX8Jn66cu1YbSbAeQ8ez3BNYWL2p7/shbfwkQmeaCTAZ24pgrdRYA2oj7PZxqPfgNBO9rNPYqbplanc0nY1njO+L6Pp+d65mqvFwl2sfiRnSPEPvCsxGRg0tncJNJ3I1PeQL+2sqVr9HsrahB73FY+i8jCzltTk+pqK5UsAgCAIAgCArOb8kU+aReX8KcfDK0e1gJB87ePcdu4N5pGrO0l2dTfB/TvXd1XxXfEubbtFmPEjcj52qclVDcNz2QIgA2GckFrRYCPzjZ0RAFnHdt/NYA6e8jJSSlF5TKlrDwza2PEgBYQQRcEcEHghenhQOr2fTk6BjMMLDVTnyhwJ0MF9Ulh3vYAHnfmxCAr/T3LBwOIy4gS6qqfPK5xu4X30Ekm5uSSe5PewXz/WdRd3V2Y+xHh39/l+5cW1Ds45fFlsVMSggCAIAgCAICn0GATQ4zU1cjR4EsQa06he4bEOORvG5XNW8pS02Fun6yeXu75eZFjSkq7ny/sXBUxKCApGc8oz1M7K3K8gjqW7PBNg8AbG/BOwaQ7Yi3Ft73TtSpQpO2ulmD4d35xyt6+O6JXoSctum95X8Uhx7Ho/AqomRsfs8tdG3UPRxDibH0A3/ACVhQlo9tPtYSba4cX8ty+pomrma2Wi9ZMy43LFM2Jm73eaV38ziBe39ItYfrySqHUr6V5Wc3w4Jd3mTKFJU44P3nTDpMWop4aIAySNAaCQBs5p5O3AK802vChdQqT4LyYrwc6bSOnLeHfdFLBC+14o2h1uNVruI+pK1Xlft686i5t/LkZUobEFEkeeVGMytZXyw3LtTWOpABDUeE5nq0gya2Afyi7SNuDbeytL7UHdUaSn7Ucp9/DD9/U0UqPZyljgyyqrJAQBAEAQBAEB+cSooscp30uMNDo3g6XWBdE4ggPYSNiL/APO4XQ6RrLt8Uqu+HLu/Yh3Ntt+tHj4kB0QzK8tlwvGD+PRFwZckksa6xbc86HGw/pLbcLuE870VJl2CNmzrjRlxYODmyGWRp5YISA2OxHAOhm4/dVmsXXo9pJ83uXx/bJvtobdRG5r5yXZ8QBAEAQBAEAQBAEAQBAEAQBAEAQBAEAQBAEAQBAEAQGVZqp34BjtHUYW8B1TJFdoPmuXCN4LRvpe029zqtwu8/T1eVS12X/S8fDj9yovIKNTPUlsVw92TcffLVAimxIu0PaCW65SHFrvR3iDt2cD6gbdctpV7R7PGO/5cfoY2s1Gpv5l/Xz4uQgCAIAgCA4cYxRmEsY+o4fJHGPzlcG3PsASfot9vbyrycY8k38lkwnNQWWd60GZ5zyeE1zrX0gm35C6yjHakkeN4RDZNzD/E9P4/heH53N06tXw23vYevopuo2XodbstrO5PhjzNVGr2kdrGCRxitOHQTTMZrMTHP03tfQC4i9jbj0Ua3pKrVjTbxlpZ95nOWzFs+4VXtxSGKanvplY1wB5GoXsbdxwlejKjUlTlxTwISUoqSKnnfP8A/Ck7Ifs3i6ow/V4mi13Oba2g/wAnN+6ttM0b02k6m3s4eOGeSfVdSPXuuyls4ycFH1IqKl7GHC5AXua25e8NGogXP4Ww3UipodGEXLt1uT5L/kYRu5N42Pz5GjLmycceL4g3CoZJqj4Ymlx97dh7ngLdb0ZVqsaceLeDCclGLkzpikEzQ6IgtcAQRwQdwQtcouLafFGSed5+1iDMP+th73uZT4e55YTfTKSdja9hEuo/9ORUVKVbGesf/IgemvOFH6/sWDL+f4MRLI8RDqadwHklBDSTt5HH1PF7fVV93o1aknOn68FzX3Xlk3U7mMt0tzLeqclHxAEAQBACdO7uAvTwyvJDXZ2zD47wHQ0pc8EDyhsV2w89y8tf+vpt9J021VtbRhzxl+98fIo69Tbm2bRnvK7M3UclPNs/4on/AMkjfhd+W5B9ie+6nmozfIWa34i6SjxsaaumJa7+vwzpcfTUDyO/I724TWdK9Fl2tP2H9H5Fta3G36suJdFQkwIAgCAIDNepsc2PVUFHhGrXFG+odY2FwCGb8h122B/rC6bRXStqE7mtwbUfP4b/AKEC62pzUI8t5bsl47/EVJHM+2vdsgHZ7efyuLOt7qo1K09FuJU1w4r3fm4k0KnaQTJau/zcn9h39xUSl7cfejZLgyjdIK2OLDyJZGNLZX3u4C2oNte/qr39QUpu8yk3mK+5Es5JU/iTub8XhjoarRNESYZGga27lzS0AWO53UDT7aq7qnmL9pcnyZtrVI9m9/I5elchkwyn19vEA/ISOstuuxSvp47vBHlp/CRBZpbG7H6H7bp0CC/mtpBaZ3NJvts4NKn2LmtIrbHHa5f9OfoaauPSY56eZoDcSheQGzRknYAPbc3+q550Kq3uL+TJm3HqdK1GZSepsj8QZBh+HW8Wtfvq+EMi85JPbdrT32a5XmixhSlO7qezBfV7vDxREum5JU48WdHS6vNVQiKpBElI90LwefKbj9A4N/8AKVr1yioXW3HhNKS+P5n4ntrLMMPitxbwqcklD6QRBtPVOAGp1VICe5DWsIB/Ivd+pV/+oJPtqceWwvF+SIdmvVk+8s2Z8EjzBTvirGg3BLHfM1w4c09v94uFV2V3O1rKpB+/vXeSKtNTjhkD0nxd+KUWmtJL6d5jub3IsHNvfuNRb9ArDXraFG6zDhJZ+PPz+JptJuUN/IuapCWEAQBAZ11EzQ+pk+7MAbrmqCI5D6eJYBjTxcg+YnYA/nbqNC0pzauanBeyuve/t+Zr7u4x6kfiah08yXFkum8OGzppLGaTu5wHA9GNubD3J5JXYlaWpAZb1N6ZvxWU1+V3mOrYLlg2Erm2s5rr+R+m43uHeXjcnCpTjUi4TWUz1Np5RFZGzyMwuMFdGY6ljTqHDXaTZ2kHdpHdp4XCaro8rP8AzIvMM/Fe/wAy2t7lVNz4lyVISwgCA+oeGUZXzRTHFq6bFHiMyfhxOdfTpjNjc28txGw729F1l7p9f/D6VOks43tLjl+PFlfSrQ7aUpHvkHFGMxWuiw+XxIKgvlaRcAODtRABt2e8XHNmrDVbeb0+lUqRxKOE/dj9l82e28120knuZpNd/m5P7Dv7iuape3H3onS4MyDIPTuLMFN4+KSSN1uIYIy0bN2Jdqad9QO3t7rsNV1upa1+ypJPC35zz6Ya5Fbb2qqR2pMlce6WUtBTTy0kk5fFG97Q50enyAu3swX49Qolr+obirWhTnGOG0nhPn8TZUs4Ri2myzdLofBwymub6tbv1kcqzXJbV9P4eCN9osUkVXP2ENx7GqSnqHFrZIBcttq8rp3bX2+WytdKuZW2mVKsVlqX2iiPcQU66i+nmTuHdLaKhex5MzyxwcNbm2NuAQ1ouOD729NlBrfqG6qRcdyysbk/P8+ptjZ04vJeOVREsx+hzdBFjdRPibyItLoY3WJDdJaL2G+k6ZO3zLsaum1npcKVJetlNrrx+vD5FbGvHt3KXDgSeS8fgnxerGGOJirGh7dQLT4ke7gAeb3kdxdRdSs60dOpuqvWg8ddz4fZGdCpF1ns8GaaFzBPM66OzFza5hHlbPqB933BH/sb+q6P9QxSdKXNx8P7kKyftLvL5iVWMPhllfxEx7zz8gLu35Kho03VqRprm0vmTJy2YtlQ6RQO+xvmntepmkk22Ftm8dvM1/7K4/UE4+kqnH+mKX38MEazT2HJ82XdURLCAICjdSM8DLzfAw7epe29+0TTw4+rj2H1PYG+0fSfSn2tT2F9X093V/Bd0O5uOzWzHiWPozkX7hgFXizSaupFzr+KNrtw3cXD3cuvvwOxv3SSSwipNLXoCAIDIesvT+SucK/K7SJ4wTK2PyyPA3EjNO5eBcEckWtuLHGUYyWzJZR6m1vREdLs5TZg1w4m3U+JoIlAPmF7WfbYO4t67+i4rW9Kp2yVWlwbxjo+7uLS1uHP1ZGgLnSaEBX8+4z9x0M0jTZ7hoj9dT9tvcDU76Kx0q19Juowa3Le/cvPh8TRcVNim2eOXMoU1FSwx1dNC94YNbnxsc4udu65cCeTZZ3mp16leUoTaWd2G1u5HlKhBQSaKvnjLrMqvgxHAGeH4MjfFY34dLvLdoPAO7CBzqHG6tNMvp3sZ2dw85Tw31/N69xHr0lSaqQ5cTRJZ21UBfAbtfGXNPqHNuD+hXOxg4VVGXFP7k1vMcorXSf/AFZB+cv/ANjlZa9/PT+HgjRafwl+cyZzfJ4VDVm1/wACX92Ef71D0+O1dU1/9l4m2s/8uXuI7pmzRhlLuTcPO59Xu2HspGtPN9U+HgjC1/hIqmbcWZhePUstebRxRBpIF7B4lFz7Ayb+yt7C2nW0mpCnxb8NnyI1aajcJvp5lsgz/h9Q9scNTd73BrR4cu5cbAX0W5PKqJaNexi5yhuSzxj5klXNJvCfiePU/Gvuahk8M2fP+E31GoHUdvRoP1IWeiWvb3Uc8I738OH1PLqpsU/edGUcpU+BwRjwmOl0jXI5o1ku3IuRcAcW9hda9Q1Ktc1ZPaajnck939z2jQjCK3byu9SsLGDup8QwmNjXU8gMoYAzWHOFi6w3ubtJ58ysdGuHXU7StJtSW7O/G78fwNNzDYaqRXA0COdtTGHwG7XsDmkdw4XB29iufcHCezLingmJ5WUZD0szfTYDFPHjD9Gp4e06Xu1XFiPKDa2kc+pXYa5ple5qQnRWcLD3peJW2leEE1Ik80Z3OaGOo8owySumFnuLbWb3AF9uQC51gPrcRbHSVZyVxdyUUuCzz/OSNlW47VbFNZNGwehGGQRQxCwiY1vfsN+fe65u4rOtVlUfNsmwjsxSOtaTMICr59zR/DsLRRAOqZiGxMtqO/Li0bn0HqSOd1baTpzvKvrewuPl+ciNc1+zju4nV0y6Zuw15rc22lq3+ZrSdQjLhcl3Yyb222b2v2+gU6cacVCCwkU7bbyzU1meBAEAQBAUzqDlJ+LwB+W9ENZC8yRvFml1/jY4jnXYfFcEgX2WqtRp1oOFRZTMoycXlFPyJm12O+JBi7PCq4CdbNLm+UEC5a7dpBNiP8bDhdX0r0OSlDfB9eT6FtbXHaLD4luVKSjhxHB4cTdE+uZrMDtUd3O0h225aDpcdhyDZSKNzVoxlGm8bSw+HD38fkYSpxk03yO5RzM5cVw2PF4nQ4i3XG+2pt3C+khw3aQeWjut1CvUoVFUpvDX5zMJwU1sy4H6pKJlHE2KnbaNjdIaSTZoFgLuJJ225WNSrOpN1JPe3n4nqiksI+YfQR4YwR0DAxguQ0cC+5t9V7WrTrS26jy+ojFRWEetVTtq2OZUtDmPBDmngg8grGE5QkpReGj1pNYZ+aKjZQMbHRsDGM+Fo4Fzfb6kr2rVnVk5zeWzyMVFYRzVuB02IP119PFI+wGp7GuNhcgeYf1FbKd3XpR2ac2l3NoxlThJ5aycwyrRBzXspIWuYQWlrA0gg3B8tu4W3/EbrZcXUbT6vJ52NPOcHbiGGQ4npGIxRyBhJAe0OAJFjsVopXFWjns5OOejwZShGXtLJ2LSZnlU07KtjmVTWvY4Wc1wBBHuCs4TlCSlF4aPGk1hnylpWUbGx0zQ1jBYNHAHok6kqknOTy2eKKSwiO/hei/7FTf+jH/gpP8AiF3/APLL/czDsaf+lfI7aDDocOBGHxRxhxuRG1rQT6nSN1oq16tV5qScve8mcYRjwWDpWoyCAhcz5nhy01prtTnSavDYwEueW2uAeBu5vPrwVZabptS8nhbori/zn+M0V66pLvPvTDKNU2eTEc328eZpbHCWgmJpPO99BsCA0HgnVck27+2tqdtTVOmsJfmX3lPObnLaZpykGAQBAEAQBAEBHvwSndK+bwIxNI3S6UNaJHAWsC4C5+Fv6D0Wm4t6dem6dRZTM4TcHtIhK+iNG6ztweD6/wDFfPtR02pZ1MPfF8H+cy4o1lVWVxOVVpvCAIAgCAIAgCAIAgCAIAgCAIAgOfEcQhwmJ02LSCOJhALjckk8NaBu5x32HueAVZabptS8qYW6K4v85mitXVJb+JH9PMLdmmYYtjkYa0AtooDciJgO8pvy9xv5re4+W30GhQp0Kap01hIppzc3tM01bjEIAgCAIAgCAIAgKl1Kpq+emYcolpljka58Z0fiMF7tBftzY8g2vY3sDoubencU3TqLc/zcZwm4S2kV/L+MPr9UeKxeBVRgGSEm5Ad8L2+rT+3B7E8DqemTsqmOMXwf2ff4lvQrqqu8mFVkgIAgCAIAgCAIAgCAIAgCAIDzrKlmHwyz1ztMULS57tr7cNbe13ONgB3JCstN02peVMLdFcX+czRWrKksviV/JmDy57qGYjmKLRRxD/I6YnUCb7zP4vu3uPNt2aL/AEG3t6dCmqdNYSKac3N7TNZW4xCAIAgCAIAgCAIAgCAynqxlGrkqYcSyi280TC2Vg+NwHwlrSLP2c4EXvYNsFpuLenXpunUWUzKE3B5R45NznFmVuk/h1DR54jsduSy/xDb8x39TwOpaVVs5Z4w5Pz6PxLihcRqLvLOqokBAEAQBAEAQBAEAQBAEB7RRtDXSVj2xwxi73uIDQB7nZWmmaZO9n0guL+y7/D6OPXrqku8zWtkf1dro6fCQ9mF0jrvfuNfq8g/O6xawEEgEkjchd/Qt6dCmqdNYSKec3N5kbpS07aNjI6VoayNoa1o2DQ0WAHsAAtxieqAIAgCAIAgCAIAgCAIAgMd6t9OhCDiOUmOZURu8SVsZPmHJkYOzgdyBYEXPPOE4RqRcZLKZ6m08ojOnfUAY3aDGCG1Hyu4bLb9g/wBhse3ouK1fRnb/AObR3w5rp+34y0trrb9WXE0Bc8TQgCAIAgCAIAgCAIDnxHEoMHjM2MyiOJu1z8Tj/JG3lzvYcDc7K10zS53s+kFxf2Xf4fRx69dUl3mZ/aazrFVCGhDqfD4fiAvpaL31SdpJTYWbwN7W8xPf0aMKMFTprCRTyk5PLN2y7gUGW4GU+Es0xs/2nE8uee7j6/TYABbTEk0AQBAEAQBAEAQBAEAQBAEAQGO9RukLJQ+rygHsqA7xDEHeV25cTF3a+9iBe21gBsvGlJYfAJ4PTIeZvvmIRYkdNZDcSxuGl507a9JtzcXsNj6bL59q+mytarcV6j4d3d+ci5tq6qRw+JaVUEkIAgCAIAgCAICMzLjkWW6d09fctB0taPikcdwxvpsCSTsB9AbXS9Lnez6QXF/Zd/hxfRx69dUl3maUOW8S6sTMnrLQ0ou1jyD4TGg2IhZe7zcG57kG7hYL6BRowowVOmsJFPKTk8vif0BlzAocuU7KfDGBrGDe3Lj8z3epP/DsthiSaAIAgCAIAgCAIAgCAIAgCAIAgCAzLqb07fisv3hlmQx1sTQdIsBLoFhY22fp8u9wQADYbrXVpQqwcJrKZ7GTi8oiclZ4jzABFW2iqm3DozsHFvJZf8jdvI355XB6npFS0k5R3w69Pf5lvQuY1Fh8S3KmJQQBAEAQBAe8MQ0vkqnaIYml0jzwGtGp37AlWumaZO9n0guL+y7/AA49zj166pLvMmosOqereIiZjHRYfTuAYXtBaGNIOgA+V8j+XcgX3JAaD9Ao0YUYKnTWEinlJyeWf0KxoYAGAADYAcADsFsMT9IAgCAIAgCAIAgCAIAgCAIAgCAIAgCAzDql0xbjt6vLg8OtYdRDTpEun3+WQWuHbXPPqPJRUlh8Angg8h5zOJk0mPDw6yIlpDhp8TRs7bs8WN2/UdwOG1jR3bPtaW+H/b+3R/B99tbXO36suPiXZUBMCAIAgO7DMPNYbu2YOT6+wVzpOkyu5bc90F9e5eZGuLhU1hcSxGnYWFha0sIILSAWkHkEHkG5XeUqUKUVCCwlyRTyk5PLP1BC2naGwNDWtFg1oAAHoANgth4ftAEAQBAEAQBAEAQBAEAQBAEAQBAEAQBAEBl/VTpj/EDjWZeOisYAS0GwlLLabOv5JAALHg2F7cryUVJYe9BPBXsi58+8j9lx8eHVMJbdw0h5bsQQbaJNjdvtt6LiNW0WVu3Vo74dOa/b8fUtbe6U/VlxL6ueJp8QHRDExjHS4g8Rwxi73uIAAHuVc6TpMruW3PdBfXuXmRri4VNYXE5MnZ3Obal7MAgLaKnBDp5AQXu+Vkbe381ySbWuASF3tOnGnFQgsJFPKTk8svCzPAgCAIAgCAIAgCAIAgCAIAgCAIAgCAIAgCAIAgM86pdNY82sM2GhsdYwbO4EoHySe/o7twduAMZwzPWIZUcYMUaX6DYsnDvEba4s117/AK3Hoqa70K2uHtL1X3cPivLBJp3dSG7iWKl6x6yG/d5e91g0NnO7jsBYRXNz2Bv7qHQ/TVGEs1JuS6Yx897+mDbK+k16qwTUGT8U6jSRyZyP2WjZZzKdg0n0sGEktcRqu6TcathY2HRwhGEVGKwkQm23lmw4ThkWDxNhwuNscTPha3gX3J9SSdyTuVkeHYgCAIAgCAIAgCAIAgCAIAgCAIAgCAIAgCAIAgCAIDJv+kV/oUX/AIn+CA8v+jx/or/7Tv72oDXkAQBAEAQBAEAQBAEAQBAEB//Z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92" name="Picture 20" descr="https://encrypted-tbn2.gstatic.com/images?q=tbn:ANd9GcSrRWZKVz2h7iQmZ3QkkvKDnFWeIMNZsm3MSZhwBBh-XuHX3Clb0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957" y="589450"/>
            <a:ext cx="9144000" cy="57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528690" y="5867400"/>
            <a:ext cx="2662311" cy="990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/>
              <a:t>Chair of sessions </a:t>
            </a:r>
          </a:p>
          <a:p>
            <a:r>
              <a:rPr lang="en-US" sz="2400" b="1" dirty="0"/>
              <a:t>Rapporteurs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982627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8657" y="1331742"/>
            <a:ext cx="8610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b="1" i="1" dirty="0"/>
              <a:t>  </a:t>
            </a:r>
            <a:endParaRPr lang="en-US" dirty="0"/>
          </a:p>
          <a:p>
            <a:endParaRPr lang="en-US" dirty="0"/>
          </a:p>
        </p:txBody>
      </p:sp>
      <p:sp>
        <p:nvSpPr>
          <p:cNvPr id="4" name="AutoShape 10" descr="data:image/jpeg;base64,/9j/4AAQSkZJRgABAQAAAQABAAD/2wCEAAkGBxQHEhMUBxIVFhQSGBcaGBgXGRgbFhofFRsbGBkZGB4YICkgGh4lHRQVIjEiJSkrLy8zHx8zODMsNygtLy8BCgoKDg0OGxAQGzckICYsLDgwMi8tLCw0Miw0LCw0LDMsNDQ0LCw0LC8sLCwyNCwvLCw0Ly8sLywvLCw0LDQsLP/AABEIAOEA4AMBEQACEQEDEQH/xAAcAAEAAwEBAQEBAAAAAAAAAAAABQYHBAMBAgj/xABGEAABAwIFAgQDBgMDCAsAAAABAAIDBBEFBhIhMQdBEyJRYTJCgRQVI3GRoRZSYnKx0SQzNDWSweHwCBdUY3OCk6Kys9L/xAAbAQEAAgMBAQAAAAAAAAAAAAAABAUCAwYBB//EAD8RAAIBAwEFBAkCBAUDBQAAAAABAgMEEQUSITFBURNhsdEUIjJxgZGhwfAG4TM0QvEVI1KS0oKy4hZDU2Jy/9oADAMBAAIRAxEAPwDcUAQBAEAQBAEAQBAEAQBAZVnbqRPLUGiyCwSzNuJZrBzIzxZt/Lcdy64vtYlaLi5pW8NurLCM4QlN4iioYl00q8aAkxnETJNckhwe9g1WuGkuFht2aBsNhZc6/wBTw2t1N49+/wCX7kz0B447znxfB8UyWRW4ZXS1GhobIXaiQxpJAc17na4xc/2bk2G5Uyw12lc1Ozktlvhvznw3mutaSprK3modM+pEOcoxHUWjq2N88fyvty+K/I7lvI9xub0iF8QBAEAQBAEAQBAEAQBAEAQBAEAQBAEAQBAEAQBAY7nvO1Vj9TLh2Sh5G6Wz1DeW3PnDHarAAbX+IkOA4uot3eUrWG3UeOnebKdKVR4iTmAYJDl+FsOGts0ck/E893PPcn9uBYCy+c3V3VuqjqVHv8F0RdU6caccRJFRjYOeUPDKs45BlwuX7Zk67Sw6/DZs9hG5dF6j+j6C4Nh1+la6mlSuXv5S8/P59XXXFpj1ofI0fpL1DbnCLwa/arhYNfFpQLAyNsABuRcdidtuOqK80NAEAQBAEAQBAEAQBAEAQBAEAQBAEAQBAEAQGNZ+6iPx+T7uyIS50l2yzt2Abw4MPYer/oL3utFzc07em6lR4SM4Qc3hE5lvAosvQNiomjYDU63me7u53/O3C+cXl5UuqrqTfuXRdEXVKkqccIlFENoQBAEBnmcclywTfb8oOdHUsOssZYajwXM7XI1amm4dv62PT6RrfZpUK/s8n07n3dOnu4QLm1z60OJpPTrPMWcof5KmIATRHkHjU31aT+nB7X7FPO9FYW9egIAgCAIAgCAIAgCAIAgCAIAgCAIAgCAyHqZm+oxioGF5KkGqzhVSN+TsWa+GgXOoje9mg3uFGurunbU3UqPd4vojOnTlUlsxOzKmVYMsxhtI0GQiz5SPO7ufybcDyj0HJ3Xz6+1GteTzN7uS5L9+8uaVGNNbuJOqAbggCAIAgCAomeMoSPca3Kj3xVTQdQicWOkBFiWltiH2/wBr8+ej0fWXQxRrP1eT6ft4EG5ttr1o8SwdLOqrczaKXGhorDqDS0Hw5Q1pdf8AodZpuDsbbHew7YqzUEAQBAEAQBAEAQBAEAQBAEAQBAEAQGTdQ+oElfJ925FOud9xLO0+WIDZwY7s71f8vAu4+XRc3NO3pupUeEvzd3mcIObwjqyplqLLEIjoxdxsZJD8Tz6+wG9h2/Mkn53f39S8qbc+HJdF+cWXNGlGnHCJpQTcEAQBAEAQBAEBmPUjJbo3fbsthzJWHXI2MkOuN/FjtuHA7m3583v1Wiaxs4t673f0v7P7fIrrq2/rj8S99Kupzc3f5PiYEdWxt9vglDR5nN/lcNyW+m4vuB15XGkIAgCAIAgCAIAgCAIAgCAIAgCAynq7nuSmcMNysS6rm8shYPNG14vpaezyDfV8o32NiNdWrClBzm8JHsYuTwj85JylHlaKzbOmeB4km+9t9Lb8NF/ryV891LUp3lTPCK4Lz7y5oUFSXeWNVhICAIAgCAIAgCAID6gMmz7lGXAZvvHK5c3Q7xHtbzG4bmRo7sPzN7b/AC3t2Wi6wppW9Z7+T69z7+nX38ay6tsevHhzNj6eZ1iznTB8JAmYAJo+7Xeo9WGxIP05BXTkAtSAIAgCAIAgCAIAgCAIAgCAz/qznz+FoRDhJDq2osI2gaiwE28Qt7ns0Hk9iAQvG0ll8At5WenuUjgbHT4rd1XPcyOcdRbqNy3VyXHlxvufW1zwWs6p6XPYh7C4d76+Rb21Ds1l8S4qkJYQBAEAQBAEAQBAEAQBAZdmrJtRgExrsjudGRcujj+Jt+fDHDmHuztba42HYaTriklRuXv5S6+/v7+fPvrLi0x60PkaD0l6jNzbH4OKOaKyMG4tpErR87B6gfEB+YFuOpIBoqAIAgCAIAgCAIAgCAIDhxLEBRizd3HgenuVU6rqkLOGFvm+C+77vEk29u6rzyMiyjkX7tmfVY45ktS97nN038Nmok3GoXLt9vT91zep61K5j2VLKjzzxfy5eJNoWqg9qXEuyoCYEAQBAEAQBAEAQBAEAQBAEBRc55G+0u+15ZPg1cZ1jQQ0PI3JFvhkPrwe/N10Ola3Kg1SrPMOvNft3cuXQhXFqpetHiXHpj1FjzXGIsQLY6yPZ7CbeJYbvYLDk3u0bj8rLt001lFUX5egIAgCAIAgCAIAgMy6jZ0mfN92ZO3qngGWYHanGpt+xsbHc/LcWu4i0e6uqdtTdSo93i+i7zOnTlOWInNk7Kwy02QvldNNO7VJI7lx+pJO5cbk3N1wOp6lO9mm1hLgi3oUFSRYVWEgIAgK1jueaTAZjDiJkDwAdmEghwuCD39PoVZ2ukXNzT7SnjHvI9S5hCWyzhj6n0EpAY6W5IA/DPfb1W96BeJZaXzMFeUy6KlJRHYfjUOIzTw0btT6YtElvhBdfYHuRpIPoRZSatrVpU4VJrClnH58TCNSMpOK5EgoxsIqgzDBX1E1NA4+NBu9pFtrgEtPcAkfqFLq2VWnRjWkvVlwNUasZScVxR14rXDDIZJpgS2Jpc4Dmzdzb3stVCi61SNNcW8GU5bMW2e1PO2qa19M4OY8AtcNwQeCFrnCUJOMlhoyTTWUeixPSMoMehxCeanpy7xKe2u4sN/Q91Kq2dSlShWlwlwNcasZScVyJNRTYEAQGa9T8nOlIrsBBE0ZDpAzZx07iVpG+tthe2555G/T6FqvZv0es939L6d3u8PCvu7fPrx+JZei3Uf77a2ixt5NSwHw5HG5la0XsT3e0Dk8gXO979kVprSAIAgCAIAgCAyzP/VI0crqDKDDNWE6NY0lkbjyADs97e9/K083sQtdWrClBzm8JHsYuTwj95Vy63AYzrOuomOueU7ue9253Py3JsPryV871HUJ3lXafsrgun7l1QoqnHHMm1XG8IAgCAzHMGEsxnH4Y6wB0Yha5zTw7QHkD9bfS66m0uZ2+kSnB4e1hfHBX1IKdwk+hehlqjbu2jprj/uY/wD8qh9Pun/7sv8Ac/Ml9jT/ANK+RKhRDYZf0aqPtc2JSNv+I+N2/PmdMd/fddT+oobFOhDomvpEgWTzKb/OZp65YsCiZcBZjmJCNo0GOMk+jiIyP1u8/RX95h6XQbe/L+WX4biHT/mJk/nhwZh9XrIH4Lxv7iwH6kBV+mJu8pY/1I3V/wCHL3FD6TZnkgLKPFARHI1xp3OBHBN2A28wJD7G+xFu4tfa9YQknc0uK9pLx9/D4byHaVmvUl8DWFyRZFEyu3RjWJiKxbpjJN9w4hptsPUv/KwV/fPOmW+eOX8t/wCxDpfx54L2qAmBAEAQGeZm6a+PKJ8rSimlBvpF2MB/mYYxeM2vsAfoum079QSpLs7jMl15/Hr+cSBWs1LfDcWnI/UaWorpcNzV4YmY4tilY0tbKW/zAk2Lm+ZvAPFr2B7CnUhUipweUytlFxeGaeszwIAgCAICjZ56gR4KZKTCg+Wvcz8ONrHENLx5HOOwtuDz2N1HuK3ZR2nhLO9t4wufx6LqZwjtPBSOnOSjgl6nGd6qS/J1aA7m57vd3O/p3K43WdW9JfZUn6i+r8iztbfY9aXEvaoCYEAQBAEBjWd5qipxsMy9qbOxsbGkEC92eISb7adL97+hXaaZGhDS9q43wbb+uPnlFVXcnXxDiT0EGYJXNbUSRNbcanfg3AB3+EE/oFAlPRUm4pt/9RuSuW95pC5onGZ9ImhlRiYYAAJGAAbAWdNsF0/6gbdG3b6PwiQbP2p/nU0tcwTzOsuNLMw14eb3hv8AqYCB9AbLpLxp6PRaX9X/ACINL+Zl7vIsuf5vAw6rNr3jLfT4yG3+mq6rNJjtXlNd/hvN9w8UmVvCcu/xDg1IIXaJ4Q58L+LPD32BPIB244sD2VlXvfRdSqOSzF4Ul3YX1/saIUu0oLHFcCeyRmf78YY68aKuC7ZozYG7TYvaPS9r+h24teBqen+jSU6e+nLfF/b85G6hW21h8VxIbIVpMTxd0JOkSNaQSdzqeCdz2LXW9ipuq5VjbJ8cfTC80arf+LNl/XPE0IAgCAICtZvybFmYNdqMVRGPw5W87btD7blt97jcdvQ3Oj6o7SpszfqPj3Pr5kW5t+0WVxPuSOpclNUuw7POhs8Z0NnBAY87aQ/tdwNw8WBBGwO576MoySlF5TKhprczWeeFkeBAEBk3UzqFOyd+GZSjc6pc3S+VpIMeptyI+LODTfXezfz41Vq1OjBzqPCRlGLk8I+5KyuMtxO8d3iVEpLpZe5J303O5A/c3K+fapqMr2pnhFcF9/eXFCgqUe8sarCQEAQBAEAQGd4W0HMlXccQNI9vw4Bt9CV0ddv/AAWl/wDp+MiDD+al7vI0Rc4Tj6gM66bQfYK/FopdneI0tBtct1SEO29ns/ULo9Zn2lpbVFww/niPk/kQbZbNSa/OZojnBou42A5J4C51LO5E0zzp3VjGsQxKqgv4bjG1hIsSNwP2jbtzuLrotXpu3tKFCXFZb/PiQraW3UnNE91J/wBWVX9lv/zaq/Rv56n734M3XX8Jn66cu1YbSbAeQ8ez3BNYWL2p7/shbfwkQmeaCTAZ24pgrdRYA2oj7PZxqPfgNBO9rNPYqbplanc0nY1njO+L6Pp+d65mqvFwl2sfiRnSPEPvCsxGRg0tncJNJ3I1PeQL+2sqVr9HsrahB73FY+i8jCzltTk+pqK5UsAgCAIAgCArOb8kU+aReX8KcfDK0e1gJB87ePcdu4N5pGrO0l2dTfB/TvXd1XxXfEubbtFmPEjcj52qclVDcNz2QIgA2GckFrRYCPzjZ0RAFnHdt/NYA6e8jJSSlF5TKlrDwza2PEgBYQQRcEcEHghenhQOr2fTk6BjMMLDVTnyhwJ0MF9Ulh3vYAHnfmxCAr/T3LBwOIy4gS6qqfPK5xu4X30Ekm5uSSe5PewXz/WdRd3V2Y+xHh39/l+5cW1Ds45fFlsVMSggCAIAgCAICn0GATQ4zU1cjR4EsQa06he4bEOORvG5XNW8pS02Fun6yeXu75eZFjSkq7ny/sXBUxKCApGc8oz1M7K3K8gjqW7PBNg8AbG/BOwaQ7Yi3Ft73TtSpQpO2ulmD4d35xyt6+O6JXoSctum95X8Uhx7Ho/AqomRsfs8tdG3UPRxDibH0A3/ACVhQlo9tPtYSba4cX8ty+pomrma2Wi9ZMy43LFM2Jm73eaV38ziBe39ItYfrySqHUr6V5Wc3w4Jd3mTKFJU44P3nTDpMWop4aIAySNAaCQBs5p5O3AK802vChdQqT4LyYrwc6bSOnLeHfdFLBC+14o2h1uNVruI+pK1Xlft686i5t/LkZUobEFEkeeVGMytZXyw3LtTWOpABDUeE5nq0gya2Afyi7SNuDbeytL7UHdUaSn7Ucp9/DD9/U0UqPZyljgyyqrJAQBAEAQBAEB+cSooscp30uMNDo3g6XWBdE4ggPYSNiL/APO4XQ6RrLt8Uqu+HLu/Yh3Ntt+tHj4kB0QzK8tlwvGD+PRFwZckksa6xbc86HGw/pLbcLuE870VJl2CNmzrjRlxYODmyGWRp5YISA2OxHAOhm4/dVmsXXo9pJ83uXx/bJvtobdRG5r5yXZ8QBAEAQBAEAQBAEAQBAEAQBAEAQBAEAQBAEAQBAEAQGVZqp34BjtHUYW8B1TJFdoPmuXCN4LRvpe029zqtwu8/T1eVS12X/S8fDj9yovIKNTPUlsVw92TcffLVAimxIu0PaCW65SHFrvR3iDt2cD6gbdctpV7R7PGO/5cfoY2s1Gpv5l/Xz4uQgCAIAgCA4cYxRmEsY+o4fJHGPzlcG3PsASfot9vbyrycY8k38lkwnNQWWd60GZ5zyeE1zrX0gm35C6yjHakkeN4RDZNzD/E9P4/heH53N06tXw23vYevopuo2XodbstrO5PhjzNVGr2kdrGCRxitOHQTTMZrMTHP03tfQC4i9jbj0Ua3pKrVjTbxlpZ95nOWzFs+4VXtxSGKanvplY1wB5GoXsbdxwlejKjUlTlxTwISUoqSKnnfP8A/Ck7Ifs3i6ow/V4mi13Oba2g/wAnN+6ttM0b02k6m3s4eOGeSfVdSPXuuyls4ycFH1IqKl7GHC5AXua25e8NGogXP4Ww3UipodGEXLt1uT5L/kYRu5N42Pz5GjLmycceL4g3CoZJqj4Ymlx97dh7ngLdb0ZVqsaceLeDCclGLkzpikEzQ6IgtcAQRwQdwQtcouLafFGSed5+1iDMP+th73uZT4e55YTfTKSdja9hEuo/9ORUVKVbGesf/IgemvOFH6/sWDL+f4MRLI8RDqadwHklBDSTt5HH1PF7fVV93o1aknOn68FzX3Xlk3U7mMt0tzLeqclHxAEAQBACdO7uAvTwyvJDXZ2zD47wHQ0pc8EDyhsV2w89y8tf+vpt9J021VtbRhzxl+98fIo69Tbm2bRnvK7M3UclPNs/4on/AMkjfhd+W5B9ie+6nmozfIWa34i6SjxsaaumJa7+vwzpcfTUDyO/I724TWdK9Fl2tP2H9H5Fta3G36suJdFQkwIAgCAIDNepsc2PVUFHhGrXFG+odY2FwCGb8h122B/rC6bRXStqE7mtwbUfP4b/AKEC62pzUI8t5bsl47/EVJHM+2vdsgHZ7efyuLOt7qo1K09FuJU1w4r3fm4k0KnaQTJau/zcn9h39xUSl7cfejZLgyjdIK2OLDyJZGNLZX3u4C2oNte/qr39QUpu8yk3mK+5Es5JU/iTub8XhjoarRNESYZGga27lzS0AWO53UDT7aq7qnmL9pcnyZtrVI9m9/I5elchkwyn19vEA/ISOstuuxSvp47vBHlp/CRBZpbG7H6H7bp0CC/mtpBaZ3NJvts4NKn2LmtIrbHHa5f9OfoaauPSY56eZoDcSheQGzRknYAPbc3+q550Kq3uL+TJm3HqdK1GZSepsj8QZBh+HW8Wtfvq+EMi85JPbdrT32a5XmixhSlO7qezBfV7vDxREum5JU48WdHS6vNVQiKpBElI90LwefKbj9A4N/8AKVr1yioXW3HhNKS+P5n4ntrLMMPitxbwqcklD6QRBtPVOAGp1VICe5DWsIB/Ivd+pV/+oJPtqceWwvF+SIdmvVk+8s2Z8EjzBTvirGg3BLHfM1w4c09v94uFV2V3O1rKpB+/vXeSKtNTjhkD0nxd+KUWmtJL6d5jub3IsHNvfuNRb9ArDXraFG6zDhJZ+PPz+JptJuUN/IuapCWEAQBAZ11EzQ+pk+7MAbrmqCI5D6eJYBjTxcg+YnYA/nbqNC0pzauanBeyuve/t+Zr7u4x6kfiah08yXFkum8OGzppLGaTu5wHA9GNubD3J5JXYlaWpAZb1N6ZvxWU1+V3mOrYLlg2Erm2s5rr+R+m43uHeXjcnCpTjUi4TWUz1Np5RFZGzyMwuMFdGY6ljTqHDXaTZ2kHdpHdp4XCaro8rP8AzIvMM/Fe/wAy2t7lVNz4lyVISwgCA+oeGUZXzRTHFq6bFHiMyfhxOdfTpjNjc28txGw729F1l7p9f/D6VOks43tLjl+PFlfSrQ7aUpHvkHFGMxWuiw+XxIKgvlaRcAODtRABt2e8XHNmrDVbeb0+lUqRxKOE/dj9l82e28120knuZpNd/m5P7Dv7iuape3H3onS4MyDIPTuLMFN4+KSSN1uIYIy0bN2Jdqad9QO3t7rsNV1upa1+ypJPC35zz6Ya5Fbb2qqR2pMlce6WUtBTTy0kk5fFG97Q50enyAu3swX49Qolr+obirWhTnGOG0nhPn8TZUs4Ri2myzdLofBwymub6tbv1kcqzXJbV9P4eCN9osUkVXP2ENx7GqSnqHFrZIBcttq8rp3bX2+WytdKuZW2mVKsVlqX2iiPcQU66i+nmTuHdLaKhex5MzyxwcNbm2NuAQ1ouOD729NlBrfqG6qRcdyysbk/P8+ptjZ04vJeOVREsx+hzdBFjdRPibyItLoY3WJDdJaL2G+k6ZO3zLsaum1npcKVJetlNrrx+vD5FbGvHt3KXDgSeS8fgnxerGGOJirGh7dQLT4ke7gAeb3kdxdRdSs60dOpuqvWg8ddz4fZGdCpF1ns8GaaFzBPM66OzFza5hHlbPqB933BH/sb+q6P9QxSdKXNx8P7kKyftLvL5iVWMPhllfxEx7zz8gLu35Kho03VqRprm0vmTJy2YtlQ6RQO+xvmntepmkk22Ftm8dvM1/7K4/UE4+kqnH+mKX38MEazT2HJ82XdURLCAICjdSM8DLzfAw7epe29+0TTw4+rj2H1PYG+0fSfSn2tT2F9X093V/Bd0O5uOzWzHiWPozkX7hgFXizSaupFzr+KNrtw3cXD3cuvvwOxv3SSSwipNLXoCAIDIesvT+SucK/K7SJ4wTK2PyyPA3EjNO5eBcEckWtuLHGUYyWzJZR6m1vREdLs5TZg1w4m3U+JoIlAPmF7WfbYO4t67+i4rW9Kp2yVWlwbxjo+7uLS1uHP1ZGgLnSaEBX8+4z9x0M0jTZ7hoj9dT9tvcDU76Kx0q19Juowa3Le/cvPh8TRcVNim2eOXMoU1FSwx1dNC94YNbnxsc4udu65cCeTZZ3mp16leUoTaWd2G1u5HlKhBQSaKvnjLrMqvgxHAGeH4MjfFY34dLvLdoPAO7CBzqHG6tNMvp3sZ2dw85Tw31/N69xHr0lSaqQ5cTRJZ21UBfAbtfGXNPqHNuD+hXOxg4VVGXFP7k1vMcorXSf/AFZB+cv/ANjlZa9/PT+HgjRafwl+cyZzfJ4VDVm1/wACX92Ef71D0+O1dU1/9l4m2s/8uXuI7pmzRhlLuTcPO59Xu2HspGtPN9U+HgjC1/hIqmbcWZhePUstebRxRBpIF7B4lFz7Ayb+yt7C2nW0mpCnxb8NnyI1aajcJvp5lsgz/h9Q9scNTd73BrR4cu5cbAX0W5PKqJaNexi5yhuSzxj5klXNJvCfiePU/Gvuahk8M2fP+E31GoHUdvRoP1IWeiWvb3Uc8I738OH1PLqpsU/edGUcpU+BwRjwmOl0jXI5o1ku3IuRcAcW9hda9Q1Ktc1ZPaajnck939z2jQjCK3byu9SsLGDup8QwmNjXU8gMoYAzWHOFi6w3ubtJ58ysdGuHXU7StJtSW7O/G78fwNNzDYaqRXA0COdtTGHwG7XsDmkdw4XB29iufcHCezLingmJ5WUZD0szfTYDFPHjD9Gp4e06Xu1XFiPKDa2kc+pXYa5ple5qQnRWcLD3peJW2leEE1Ik80Z3OaGOo8owySumFnuLbWb3AF9uQC51gPrcRbHSVZyVxdyUUuCzz/OSNlW47VbFNZNGwehGGQRQxCwiY1vfsN+fe65u4rOtVlUfNsmwjsxSOtaTMICr59zR/DsLRRAOqZiGxMtqO/Li0bn0HqSOd1baTpzvKvrewuPl+ciNc1+zju4nV0y6Zuw15rc22lq3+ZrSdQjLhcl3Yyb222b2v2+gU6cacVCCwkU7bbyzU1meBAEAQBAUzqDlJ+LwB+W9ENZC8yRvFml1/jY4jnXYfFcEgX2WqtRp1oOFRZTMoycXlFPyJm12O+JBi7PCq4CdbNLm+UEC5a7dpBNiP8bDhdX0r0OSlDfB9eT6FtbXHaLD4luVKSjhxHB4cTdE+uZrMDtUd3O0h225aDpcdhyDZSKNzVoxlGm8bSw+HD38fkYSpxk03yO5RzM5cVw2PF4nQ4i3XG+2pt3C+khw3aQeWjut1CvUoVFUpvDX5zMJwU1sy4H6pKJlHE2KnbaNjdIaSTZoFgLuJJ225WNSrOpN1JPe3n4nqiksI+YfQR4YwR0DAxguQ0cC+5t9V7WrTrS26jy+ojFRWEetVTtq2OZUtDmPBDmngg8grGE5QkpReGj1pNYZ+aKjZQMbHRsDGM+Fo4Fzfb6kr2rVnVk5zeWzyMVFYRzVuB02IP119PFI+wGp7GuNhcgeYf1FbKd3XpR2ac2l3NoxlThJ5aycwyrRBzXspIWuYQWlrA0gg3B8tu4W3/EbrZcXUbT6vJ52NPOcHbiGGQ4npGIxRyBhJAe0OAJFjsVopXFWjns5OOejwZShGXtLJ2LSZnlU07KtjmVTWvY4Wc1wBBHuCs4TlCSlF4aPGk1hnylpWUbGx0zQ1jBYNHAHok6kqknOTy2eKKSwiO/hei/7FTf+jH/gpP8AiF3/APLL/czDsaf+lfI7aDDocOBGHxRxhxuRG1rQT6nSN1oq16tV5qScve8mcYRjwWDpWoyCAhcz5nhy01prtTnSavDYwEueW2uAeBu5vPrwVZabptS8nhbori/zn+M0V66pLvPvTDKNU2eTEc328eZpbHCWgmJpPO99BsCA0HgnVck27+2tqdtTVOmsJfmX3lPObnLaZpykGAQBAEAQBAEBHvwSndK+bwIxNI3S6UNaJHAWsC4C5+Fv6D0Wm4t6dem6dRZTM4TcHtIhK+iNG6ztweD6/wDFfPtR02pZ1MPfF8H+cy4o1lVWVxOVVpvCAIAgCAIAgCAIAgCAIAgCAIAgOfEcQhwmJ02LSCOJhALjckk8NaBu5x32HueAVZabptS8qYW6K4v85mitXVJb+JH9PMLdmmYYtjkYa0AtooDciJgO8pvy9xv5re4+W30GhQp0Kap01hIppzc3tM01bjEIAgCAIAgCAIAgKl1Kpq+emYcolpljka58Z0fiMF7tBftzY8g2vY3sDoubencU3TqLc/zcZwm4S2kV/L+MPr9UeKxeBVRgGSEm5Ad8L2+rT+3B7E8DqemTsqmOMXwf2ff4lvQrqqu8mFVkgIAgCAIAgCAIAgCAIAgCAIDzrKlmHwyz1ztMULS57tr7cNbe13ONgB3JCstN02peVMLdFcX+czRWrKksviV/JmDy57qGYjmKLRRxD/I6YnUCb7zP4vu3uPNt2aL/AEG3t6dCmqdNYSKac3N7TNZW4xCAIAgCAIAgCAIAgCAynqxlGrkqYcSyi280TC2Vg+NwHwlrSLP2c4EXvYNsFpuLenXpunUWUzKE3B5R45NznFmVuk/h1DR54jsduSy/xDb8x39TwOpaVVs5Z4w5Pz6PxLihcRqLvLOqokBAEAQBAEAQBAEAQBAEB7RRtDXSVj2xwxi73uIDQB7nZWmmaZO9n0guL+y7/D6OPXrqku8zWtkf1dro6fCQ9mF0jrvfuNfq8g/O6xawEEgEkjchd/Qt6dCmqdNYSKec3N5kbpS07aNjI6VoayNoa1o2DQ0WAHsAAtxieqAIAgCAIAgCAIAgCAIAgMd6t9OhCDiOUmOZURu8SVsZPmHJkYOzgdyBYEXPPOE4RqRcZLKZ6m08ojOnfUAY3aDGCG1Hyu4bLb9g/wBhse3ouK1fRnb/AObR3w5rp+34y0trrb9WXE0Bc8TQgCAIAgCAIAgCAIDnxHEoMHjM2MyiOJu1z8Tj/JG3lzvYcDc7K10zS53s+kFxf2Xf4fRx69dUl3mZ/aazrFVCGhDqfD4fiAvpaL31SdpJTYWbwN7W8xPf0aMKMFTprCRTyk5PLN2y7gUGW4GU+Es0xs/2nE8uee7j6/TYABbTEk0AQBAEAQBAEAQBAEAQBAEAQGO9RukLJQ+rygHsqA7xDEHeV25cTF3a+9iBe21gBsvGlJYfAJ4PTIeZvvmIRYkdNZDcSxuGl507a9JtzcXsNj6bL59q+mytarcV6j4d3d+ci5tq6qRw+JaVUEkIAgCAIAgCAICMzLjkWW6d09fctB0taPikcdwxvpsCSTsB9AbXS9Lnez6QXF/Zd/hxfRx69dUl3maUOW8S6sTMnrLQ0ou1jyD4TGg2IhZe7zcG57kG7hYL6BRowowVOmsJFPKTk8vif0BlzAocuU7KfDGBrGDe3Lj8z3epP/DsthiSaAIAgCAIAgCAIAgCAIAgCAIAgCAzLqb07fisv3hlmQx1sTQdIsBLoFhY22fp8u9wQADYbrXVpQqwcJrKZ7GTi8oiclZ4jzABFW2iqm3DozsHFvJZf8jdvI355XB6npFS0k5R3w69Pf5lvQuY1Fh8S3KmJQQBAEAQBAe8MQ0vkqnaIYml0jzwGtGp37AlWumaZO9n0guL+y7/AA49zj166pLvMmosOqereIiZjHRYfTuAYXtBaGNIOgA+V8j+XcgX3JAaD9Ao0YUYKnTWEinlJyeWf0KxoYAGAADYAcADsFsMT9IAgCAIAgCAIAgCAIAgCAIAgCAIAgCAzDql0xbjt6vLg8OtYdRDTpEun3+WQWuHbXPPqPJRUlh8Angg8h5zOJk0mPDw6yIlpDhp8TRs7bs8WN2/UdwOG1jR3bPtaW+H/b+3R/B99tbXO36suPiXZUBMCAIAgO7DMPNYbu2YOT6+wVzpOkyu5bc90F9e5eZGuLhU1hcSxGnYWFha0sIILSAWkHkEHkG5XeUqUKUVCCwlyRTyk5PLP1BC2naGwNDWtFg1oAAHoANgth4ftAEAQBAEAQBAEAQBAEAQBAEAQBAEAQBAEBl/VTpj/EDjWZeOisYAS0GwlLLabOv5JAALHg2F7cryUVJYe9BPBXsi58+8j9lx8eHVMJbdw0h5bsQQbaJNjdvtt6LiNW0WVu3Vo74dOa/b8fUtbe6U/VlxL6ueJp8QHRDExjHS4g8Rwxi73uIAAHuVc6TpMruW3PdBfXuXmRri4VNYXE5MnZ3Obal7MAgLaKnBDp5AQXu+Vkbe381ySbWuASF3tOnGnFQgsJFPKTk8svCzPAgCAIAgCAIAgCAIAgCAIAgCAIAgCAIAgCAIAgM86pdNY82sM2GhsdYwbO4EoHySe/o7twduAMZwzPWIZUcYMUaX6DYsnDvEba4s117/AK3Hoqa70K2uHtL1X3cPivLBJp3dSG7iWKl6x6yG/d5e91g0NnO7jsBYRXNz2Bv7qHQ/TVGEs1JuS6Yx897+mDbK+k16qwTUGT8U6jSRyZyP2WjZZzKdg0n0sGEktcRqu6TcathY2HRwhGEVGKwkQm23lmw4ThkWDxNhwuNscTPha3gX3J9SSdyTuVkeHYgCAIAgCAIAgCAIAgCAIAgCAIAgCAIAgCAIAgCAIDJv+kV/oUX/AIn+CA8v+jx/or/7Tv72oDXkAQBAEAQBAEAQBAEAQBAEB//Z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592" y="1150572"/>
            <a:ext cx="8394700" cy="570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641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730" y="934995"/>
            <a:ext cx="4419600" cy="5481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100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181" y="1534898"/>
            <a:ext cx="5462546" cy="383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655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464</Words>
  <Application>Microsoft Office PowerPoint</Application>
  <PresentationFormat>Widescreen</PresentationFormat>
  <Paragraphs>55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SimSun</vt:lpstr>
      <vt:lpstr>Arial</vt:lpstr>
      <vt:lpstr>Calibri</vt:lpstr>
      <vt:lpstr>Calibri Light</vt:lpstr>
      <vt:lpstr>Times New Roman</vt:lpstr>
      <vt:lpstr>Office Theme</vt:lpstr>
      <vt:lpstr>        GLOBAL NUTRITION CLUSTER ANNUAL MEETING 22nd – 24th   OCTOBER 2018    Meeting  Objectives &amp; 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NUTRITION CLUSTER -  ANNUAL WORKING MEETING OF PARTNERS   Meeting  Objectives &amp; Agenda</dc:title>
  <dc:creator>Ruth Situma</dc:creator>
  <cp:lastModifiedBy>Ruth Situma</cp:lastModifiedBy>
  <cp:revision>20</cp:revision>
  <dcterms:created xsi:type="dcterms:W3CDTF">2018-03-28T03:13:12Z</dcterms:created>
  <dcterms:modified xsi:type="dcterms:W3CDTF">2018-10-21T17:57:30Z</dcterms:modified>
</cp:coreProperties>
</file>